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 id="2147483672" r:id="rId3"/>
    <p:sldMasterId id="2147483692" r:id="rId4"/>
    <p:sldMasterId id="2147483702" r:id="rId5"/>
  </p:sldMasterIdLst>
  <p:notesMasterIdLst>
    <p:notesMasterId r:id="rId73"/>
  </p:notesMasterIdLst>
  <p:handoutMasterIdLst>
    <p:handoutMasterId r:id="rId74"/>
  </p:handoutMasterIdLst>
  <p:sldIdLst>
    <p:sldId id="285" r:id="rId6"/>
    <p:sldId id="259" r:id="rId7"/>
    <p:sldId id="287" r:id="rId8"/>
    <p:sldId id="361" r:id="rId9"/>
    <p:sldId id="390" r:id="rId10"/>
    <p:sldId id="302" r:id="rId11"/>
    <p:sldId id="303" r:id="rId12"/>
    <p:sldId id="394" r:id="rId13"/>
    <p:sldId id="309" r:id="rId14"/>
    <p:sldId id="351" r:id="rId15"/>
    <p:sldId id="304" r:id="rId16"/>
    <p:sldId id="398" r:id="rId17"/>
    <p:sldId id="313" r:id="rId18"/>
    <p:sldId id="316" r:id="rId19"/>
    <p:sldId id="305" r:id="rId20"/>
    <p:sldId id="318" r:id="rId21"/>
    <p:sldId id="311" r:id="rId22"/>
    <p:sldId id="306" r:id="rId23"/>
    <p:sldId id="399" r:id="rId24"/>
    <p:sldId id="312" r:id="rId25"/>
    <p:sldId id="355" r:id="rId26"/>
    <p:sldId id="397" r:id="rId27"/>
    <p:sldId id="375" r:id="rId28"/>
    <p:sldId id="307" r:id="rId29"/>
    <p:sldId id="320" r:id="rId30"/>
    <p:sldId id="396" r:id="rId31"/>
    <p:sldId id="382" r:id="rId32"/>
    <p:sldId id="383" r:id="rId33"/>
    <p:sldId id="381" r:id="rId34"/>
    <p:sldId id="325" r:id="rId35"/>
    <p:sldId id="308" r:id="rId36"/>
    <p:sldId id="321" r:id="rId37"/>
    <p:sldId id="376" r:id="rId38"/>
    <p:sldId id="326" r:id="rId39"/>
    <p:sldId id="327" r:id="rId40"/>
    <p:sldId id="322" r:id="rId41"/>
    <p:sldId id="387" r:id="rId42"/>
    <p:sldId id="386" r:id="rId43"/>
    <p:sldId id="323" r:id="rId44"/>
    <p:sldId id="324" r:id="rId45"/>
    <p:sldId id="356" r:id="rId46"/>
    <p:sldId id="358" r:id="rId47"/>
    <p:sldId id="391" r:id="rId48"/>
    <p:sldId id="328" r:id="rId49"/>
    <p:sldId id="329" r:id="rId50"/>
    <p:sldId id="359" r:id="rId51"/>
    <p:sldId id="332" r:id="rId52"/>
    <p:sldId id="336" r:id="rId53"/>
    <p:sldId id="342" r:id="rId54"/>
    <p:sldId id="343" r:id="rId55"/>
    <p:sldId id="344" r:id="rId56"/>
    <p:sldId id="345" r:id="rId57"/>
    <p:sldId id="346" r:id="rId58"/>
    <p:sldId id="334" r:id="rId59"/>
    <p:sldId id="364" r:id="rId60"/>
    <p:sldId id="360" r:id="rId61"/>
    <p:sldId id="392" r:id="rId62"/>
    <p:sldId id="330" r:id="rId63"/>
    <p:sldId id="370" r:id="rId64"/>
    <p:sldId id="404" r:id="rId65"/>
    <p:sldId id="372" r:id="rId66"/>
    <p:sldId id="411" r:id="rId67"/>
    <p:sldId id="350" r:id="rId68"/>
    <p:sldId id="369" r:id="rId69"/>
    <p:sldId id="427" r:id="rId70"/>
    <p:sldId id="366" r:id="rId71"/>
    <p:sldId id="426" r:id="rId72"/>
  </p:sldIdLst>
  <p:sldSz cx="9144000" cy="6858000" type="screen4x3"/>
  <p:notesSz cx="6797675" cy="98742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10"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46" autoAdjust="0"/>
    <p:restoredTop sz="73382" autoAdjust="0"/>
  </p:normalViewPr>
  <p:slideViewPr>
    <p:cSldViewPr>
      <p:cViewPr>
        <p:scale>
          <a:sx n="71" d="100"/>
          <a:sy n="71" d="100"/>
        </p:scale>
        <p:origin x="-3012" y="-6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25" d="100"/>
          <a:sy n="125" d="100"/>
        </p:scale>
        <p:origin x="-1092" y="3702"/>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4AC937E4-8306-4256-98BE-2853E1A1DDAD}" type="datetimeFigureOut">
              <a:rPr lang="de-DE" smtClean="0"/>
              <a:pPr/>
              <a:t>10.12.2015</a:t>
            </a:fld>
            <a:endParaRPr lang="de-DE"/>
          </a:p>
        </p:txBody>
      </p:sp>
      <p:sp>
        <p:nvSpPr>
          <p:cNvPr id="4" name="Fußzeilenplatzhalter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69DCA550-704A-4CEF-B7C9-46B62E56443F}" type="slidenum">
              <a:rPr lang="de-DE" smtClean="0"/>
              <a:pPr/>
              <a:t>‹Nr.›</a:t>
            </a:fld>
            <a:endParaRPr lang="de-DE"/>
          </a:p>
        </p:txBody>
      </p:sp>
    </p:spTree>
    <p:extLst>
      <p:ext uri="{BB962C8B-B14F-4D97-AF65-F5344CB8AC3E}">
        <p14:creationId xmlns:p14="http://schemas.microsoft.com/office/powerpoint/2010/main" val="41935291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F5EDB1F4-BB4F-44BD-AC26-B758B395BD23}" type="datetimeFigureOut">
              <a:rPr lang="de-DE" smtClean="0"/>
              <a:pPr/>
              <a:t>10.12.2015</a:t>
            </a:fld>
            <a:endParaRPr lang="de-DE"/>
          </a:p>
        </p:txBody>
      </p:sp>
      <p:sp>
        <p:nvSpPr>
          <p:cNvPr id="4" name="Folienbildplatzhalt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5F9F8FF6-6F64-48B5-AF7B-675846B3447E}" type="slidenum">
              <a:rPr lang="de-DE" smtClean="0"/>
              <a:pPr/>
              <a:t>‹Nr.›</a:t>
            </a:fld>
            <a:endParaRPr lang="de-DE"/>
          </a:p>
        </p:txBody>
      </p:sp>
    </p:spTree>
    <p:extLst>
      <p:ext uri="{BB962C8B-B14F-4D97-AF65-F5344CB8AC3E}">
        <p14:creationId xmlns:p14="http://schemas.microsoft.com/office/powerpoint/2010/main" val="27202010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dirty="0" smtClean="0"/>
          </a:p>
        </p:txBody>
      </p:sp>
      <p:sp>
        <p:nvSpPr>
          <p:cNvPr id="3994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8008DAF-D963-4700-99B3-C42D4B33FF6D}" type="slidenum">
              <a:rPr lang="de-DE" altLang="de-DE">
                <a:solidFill>
                  <a:prstClr val="black"/>
                </a:solidFill>
              </a:rPr>
              <a:pPr eaLnBrk="1" hangingPunct="1">
                <a:spcBef>
                  <a:spcPct val="0"/>
                </a:spcBef>
              </a:pPr>
              <a:t>1</a:t>
            </a:fld>
            <a:endParaRPr lang="de-DE" altLang="de-DE">
              <a:solidFill>
                <a:prstClr val="black"/>
              </a:solidFill>
            </a:endParaRPr>
          </a:p>
        </p:txBody>
      </p:sp>
    </p:spTree>
    <p:extLst>
      <p:ext uri="{BB962C8B-B14F-4D97-AF65-F5344CB8AC3E}">
        <p14:creationId xmlns:p14="http://schemas.microsoft.com/office/powerpoint/2010/main" val="2904149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dirty="0" smtClean="0"/>
              <a:t>Ist nur ein Kopftitel vorhanden, so wird er als Haupttitel angegeben.</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10</a:t>
            </a:fld>
            <a:endParaRPr lang="de-DE"/>
          </a:p>
        </p:txBody>
      </p:sp>
    </p:spTree>
    <p:extLst>
      <p:ext uri="{BB962C8B-B14F-4D97-AF65-F5344CB8AC3E}">
        <p14:creationId xmlns:p14="http://schemas.microsoft.com/office/powerpoint/2010/main" val="3308133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dirty="0" smtClean="0"/>
              <a:t>Bei spezifischen Titeln werden Besetzung, Tonart, Datum des Musikstücks als Titelzusatz</a:t>
            </a:r>
            <a:r>
              <a:rPr lang="de-DE" baseline="0" dirty="0" smtClean="0"/>
              <a:t> erfasst.</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11</a:t>
            </a:fld>
            <a:endParaRPr lang="de-DE"/>
          </a:p>
        </p:txBody>
      </p:sp>
    </p:spTree>
    <p:extLst>
      <p:ext uri="{BB962C8B-B14F-4D97-AF65-F5344CB8AC3E}">
        <p14:creationId xmlns:p14="http://schemas.microsoft.com/office/powerpoint/2010/main" val="929350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dirty="0" smtClean="0"/>
              <a:t>Wenn der Titel</a:t>
            </a:r>
            <a:r>
              <a:rPr lang="de-DE" baseline="0" dirty="0" smtClean="0"/>
              <a:t> eines Musikdrucks </a:t>
            </a:r>
            <a:r>
              <a:rPr lang="de-DE" dirty="0" smtClean="0"/>
              <a:t>nur aus Angaben zur Besetzung, der Tonart, dem Datum des Musikstücks und/oder aus dem Namen oder den Namen von einer oder mehreren Kompositionsarten besteht, gelten alle Angaben in der Reihenfolge ihres Erscheinens auf der Informationsquelle</a:t>
            </a:r>
            <a:r>
              <a:rPr lang="de-DE" baseline="0" dirty="0" smtClean="0"/>
              <a:t> </a:t>
            </a:r>
            <a:r>
              <a:rPr lang="de-DE" dirty="0" smtClean="0"/>
              <a:t>als Haupttitel. Ansonsten werden Besetzung, Tonart, Datum des Musikstücks als Titelzusatz erfasst. In Zweifelsfällen werden sie als Teil des Haupttitels behandelt. (RDA 2.3.2.8.1 + 2.3.4.3 + 2.3.4.4).</a:t>
            </a:r>
          </a:p>
          <a:p>
            <a:endParaRPr lang="de-DE" dirty="0" smtClean="0"/>
          </a:p>
          <a:p>
            <a:pPr algn="just"/>
            <a:r>
              <a:rPr lang="de-DE" dirty="0" smtClean="0"/>
              <a:t>Kompositionsarten sind in RDA 2.3.2.8.1 D-A-CH definiert. Die „Liste der maßgeblichen Begriffe für die Kompositionsart“ enthält die verbindlichen, ausschließlich zu verwendenden Termini.</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12</a:t>
            </a:fld>
            <a:endParaRPr lang="de-DE"/>
          </a:p>
        </p:txBody>
      </p:sp>
    </p:spTree>
    <p:extLst>
      <p:ext uri="{BB962C8B-B14F-4D97-AF65-F5344CB8AC3E}">
        <p14:creationId xmlns:p14="http://schemas.microsoft.com/office/powerpoint/2010/main" val="1555840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dirty="0" smtClean="0"/>
              <a:t>Werden Besetzung, Tonart, Datum des Musikstücks und Nummer als Teil des Haupttitels erfasst und liegen sie in mehreren Sprachen oder Schriften </a:t>
            </a:r>
            <a:r>
              <a:rPr lang="de-DE" i="0" dirty="0" smtClean="0"/>
              <a:t>vor</a:t>
            </a:r>
            <a:r>
              <a:rPr lang="de-DE" i="1" dirty="0" smtClean="0"/>
              <a:t>,</a:t>
            </a:r>
            <a:r>
              <a:rPr lang="de-DE" dirty="0" smtClean="0"/>
              <a:t> so werden sie in der Reihenfolge der Informationsquelle als Teil des Paralleltitels erfasst (RDA 2.3.3.4). Dies gilt auch, wenn Wörter am Anfang und am Ende eines Titels mehrfach zu lesen und als Haupttitel und Paralleltitel (RDA 2.3.3.3) getrennt zu erfassen sind (RDA 1.7.7).</a:t>
            </a:r>
          </a:p>
          <a:p>
            <a:pPr algn="just"/>
            <a:r>
              <a:rPr lang="de-DE" dirty="0" smtClean="0"/>
              <a:t>Es empfiehlt sich,</a:t>
            </a:r>
            <a:r>
              <a:rPr lang="de-DE" baseline="0" dirty="0" smtClean="0"/>
              <a:t> diese Regel großzügig auszulegen und bei Musikdrucken auch auf Ziffern (Jahreszahlen, </a:t>
            </a:r>
            <a:r>
              <a:rPr lang="de-DE" baseline="0" dirty="0" err="1" smtClean="0"/>
              <a:t>Opuszählungen</a:t>
            </a:r>
            <a:r>
              <a:rPr lang="de-DE" baseline="0" dirty="0" smtClean="0"/>
              <a:t>, Werkverzeichnisnummern u. ä.) anzuwenden.</a:t>
            </a:r>
            <a:endParaRPr lang="de-DE" dirty="0" smtClean="0"/>
          </a:p>
          <a:p>
            <a:endParaRPr lang="de-DE" dirty="0" smtClean="0"/>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13</a:t>
            </a:fld>
            <a:endParaRPr lang="de-DE"/>
          </a:p>
        </p:txBody>
      </p:sp>
    </p:spTree>
    <p:extLst>
      <p:ext uri="{BB962C8B-B14F-4D97-AF65-F5344CB8AC3E}">
        <p14:creationId xmlns:p14="http://schemas.microsoft.com/office/powerpoint/2010/main" val="4232747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Werden Besetzung, Tonart, Datum des Musikstücks und Nummer als Titelzusatz erfasst und liegen sie in mehreren Sprachen oder Schriften vor, so können sie als parallele Titelzusätze erfasst werden. Dies trifft auch dann zu, wenn es keinen Paralleltitel gibt (RDA 2.3.5.3).</a:t>
            </a:r>
          </a:p>
          <a:p>
            <a:endParaRPr lang="de-DE" dirty="0" smtClean="0"/>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14</a:t>
            </a:fld>
            <a:endParaRPr lang="de-DE"/>
          </a:p>
        </p:txBody>
      </p:sp>
    </p:spTree>
    <p:extLst>
      <p:ext uri="{BB962C8B-B14F-4D97-AF65-F5344CB8AC3E}">
        <p14:creationId xmlns:p14="http://schemas.microsoft.com/office/powerpoint/2010/main" val="4280311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sz="1200" b="1" kern="1200" dirty="0" smtClean="0">
                <a:solidFill>
                  <a:schemeClr val="tx1"/>
                </a:solidFill>
                <a:effectLst/>
                <a:latin typeface="+mn-lt"/>
                <a:ea typeface="+mn-ea"/>
                <a:cs typeface="+mn-cs"/>
              </a:rPr>
              <a:t>Es ist zu</a:t>
            </a:r>
            <a:r>
              <a:rPr lang="de-DE" sz="1200" b="1" kern="1200" baseline="0" dirty="0" smtClean="0">
                <a:solidFill>
                  <a:schemeClr val="tx1"/>
                </a:solidFill>
                <a:effectLst/>
                <a:latin typeface="+mn-lt"/>
                <a:ea typeface="+mn-ea"/>
                <a:cs typeface="+mn-cs"/>
              </a:rPr>
              <a:t> unterscheiden, worauf sich die Verantwortlichkeitsangabe bezieht</a:t>
            </a:r>
            <a:r>
              <a:rPr lang="de-DE" sz="1200" kern="1200" dirty="0" smtClean="0">
                <a:solidFill>
                  <a:schemeClr val="tx1"/>
                </a:solidFill>
                <a:effectLst/>
                <a:latin typeface="+mn-lt"/>
                <a:ea typeface="+mn-ea"/>
                <a:cs typeface="+mn-cs"/>
              </a:rPr>
              <a:t>:</a:t>
            </a:r>
          </a:p>
          <a:p>
            <a:pPr marL="171450" indent="-171450" algn="just">
              <a:buFont typeface="Arial" panose="020B0604020202020204" pitchFamily="34" charset="0"/>
              <a:buChar char="•"/>
            </a:pPr>
            <a:r>
              <a:rPr lang="de-DE" sz="1200" kern="1200" dirty="0" smtClean="0">
                <a:solidFill>
                  <a:schemeClr val="tx1"/>
                </a:solidFill>
                <a:effectLst/>
                <a:latin typeface="+mn-lt"/>
                <a:ea typeface="+mn-ea"/>
                <a:cs typeface="+mn-cs"/>
              </a:rPr>
              <a:t>bezogen auf den Haupttitel</a:t>
            </a:r>
            <a:r>
              <a:rPr lang="de-DE" sz="1200" kern="1200" baseline="0" dirty="0" smtClean="0">
                <a:solidFill>
                  <a:schemeClr val="tx1"/>
                </a:solidFill>
                <a:effectLst/>
                <a:latin typeface="+mn-lt"/>
                <a:ea typeface="+mn-ea"/>
                <a:cs typeface="+mn-cs"/>
              </a:rPr>
              <a:t> (RDA 2.4.2) = Standardelement</a:t>
            </a:r>
          </a:p>
          <a:p>
            <a:pPr marL="171450" indent="-171450" algn="just">
              <a:buFont typeface="Arial" panose="020B0604020202020204" pitchFamily="34" charset="0"/>
              <a:buChar char="•"/>
            </a:pPr>
            <a:r>
              <a:rPr lang="de-DE" sz="1200" kern="1200" baseline="0" dirty="0" smtClean="0">
                <a:solidFill>
                  <a:schemeClr val="tx1"/>
                </a:solidFill>
                <a:effectLst/>
                <a:latin typeface="+mn-lt"/>
                <a:ea typeface="+mn-ea"/>
                <a:cs typeface="+mn-cs"/>
              </a:rPr>
              <a:t>bezogen auf die Ausgabebezeichnung (RDA 2.5.4) = kein Standardelement</a:t>
            </a:r>
          </a:p>
          <a:p>
            <a:endParaRPr lang="de-DE" sz="1200" kern="1200" dirty="0" smtClean="0">
              <a:solidFill>
                <a:schemeClr val="tx1"/>
              </a:solidFill>
              <a:latin typeface="+mn-lt"/>
              <a:ea typeface="+mn-ea"/>
              <a:cs typeface="+mn-cs"/>
            </a:endParaRPr>
          </a:p>
          <a:p>
            <a:r>
              <a:rPr lang="de-DE" sz="1200" kern="1200" dirty="0" smtClean="0">
                <a:solidFill>
                  <a:schemeClr val="tx1"/>
                </a:solidFill>
                <a:effectLst/>
                <a:latin typeface="+mn-lt"/>
                <a:ea typeface="+mn-ea"/>
                <a:cs typeface="+mn-cs"/>
              </a:rPr>
              <a:t>Bei Musikdrucken können mehrere Verantwortlichkeitsangaben vorkommen, wobei Mitwirkende nicht immer auf der gleichen Informationsquelle wie der geistige Schöpfer stehen:</a:t>
            </a:r>
          </a:p>
          <a:p>
            <a:r>
              <a:rPr lang="de-DE" sz="1200" kern="1200" dirty="0" smtClean="0">
                <a:solidFill>
                  <a:schemeClr val="tx1"/>
                </a:solidFill>
                <a:effectLst/>
                <a:latin typeface="+mn-lt"/>
                <a:ea typeface="+mn-ea"/>
                <a:cs typeface="+mn-cs"/>
              </a:rPr>
              <a:t> </a:t>
            </a:r>
          </a:p>
          <a:p>
            <a:pPr lvl="0" algn="just"/>
            <a:r>
              <a:rPr lang="de-DE" sz="1200" kern="1200" dirty="0" smtClean="0">
                <a:solidFill>
                  <a:schemeClr val="tx1"/>
                </a:solidFill>
                <a:effectLst/>
                <a:latin typeface="+mn-lt"/>
                <a:ea typeface="+mn-ea"/>
                <a:cs typeface="+mn-cs"/>
              </a:rPr>
              <a:t>Komponist (geistiger Schöpfer)</a:t>
            </a:r>
          </a:p>
          <a:p>
            <a:pPr lvl="0" algn="just"/>
            <a:r>
              <a:rPr lang="de-DE" sz="1200" kern="1200" dirty="0" smtClean="0">
                <a:solidFill>
                  <a:schemeClr val="tx1"/>
                </a:solidFill>
                <a:effectLst/>
                <a:latin typeface="+mn-lt"/>
                <a:ea typeface="+mn-ea"/>
                <a:cs typeface="+mn-cs"/>
              </a:rPr>
              <a:t>Textdichter</a:t>
            </a:r>
          </a:p>
          <a:p>
            <a:pPr lvl="0" algn="just"/>
            <a:r>
              <a:rPr lang="de-DE" sz="1200" kern="1200" dirty="0" smtClean="0">
                <a:solidFill>
                  <a:schemeClr val="tx1"/>
                </a:solidFill>
                <a:effectLst/>
                <a:latin typeface="+mn-lt"/>
                <a:ea typeface="+mn-ea"/>
                <a:cs typeface="+mn-cs"/>
              </a:rPr>
              <a:t>Herausgeber und/oder Bearbeiter</a:t>
            </a:r>
          </a:p>
          <a:p>
            <a:pPr lvl="0" algn="just"/>
            <a:r>
              <a:rPr lang="de-DE" sz="1200" kern="1200" dirty="0" smtClean="0">
                <a:solidFill>
                  <a:schemeClr val="tx1"/>
                </a:solidFill>
                <a:effectLst/>
                <a:latin typeface="+mn-lt"/>
                <a:ea typeface="+mn-ea"/>
                <a:cs typeface="+mn-cs"/>
              </a:rPr>
              <a:t>Verfasser von Vorworten</a:t>
            </a:r>
          </a:p>
          <a:p>
            <a:pPr lvl="0" algn="just"/>
            <a:r>
              <a:rPr lang="de-DE" sz="1200" kern="1200" dirty="0" smtClean="0">
                <a:solidFill>
                  <a:schemeClr val="tx1"/>
                </a:solidFill>
                <a:effectLst/>
                <a:latin typeface="+mn-lt"/>
                <a:ea typeface="+mn-ea"/>
                <a:cs typeface="+mn-cs"/>
              </a:rPr>
              <a:t>Einrichtung einer Stimme, von Fingersätzen oder Aussetzung eines Basso </a:t>
            </a:r>
            <a:r>
              <a:rPr lang="de-DE" sz="1200" kern="1200" dirty="0" err="1" smtClean="0">
                <a:solidFill>
                  <a:schemeClr val="tx1"/>
                </a:solidFill>
                <a:effectLst/>
                <a:latin typeface="+mn-lt"/>
                <a:ea typeface="+mn-ea"/>
                <a:cs typeface="+mn-cs"/>
              </a:rPr>
              <a:t>continuo</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p>
          <a:p>
            <a:pPr algn="just"/>
            <a:r>
              <a:rPr lang="de-DE" sz="1200" kern="1200" dirty="0" smtClean="0">
                <a:solidFill>
                  <a:schemeClr val="tx1"/>
                </a:solidFill>
                <a:effectLst/>
                <a:latin typeface="+mn-lt"/>
                <a:ea typeface="+mn-ea"/>
                <a:cs typeface="+mn-cs"/>
              </a:rPr>
              <a:t>Nicht alle genannten Verantwortlichkeitsangaben müssen erfasst werden. Allerdings sollten die Verantwortlichkeitsangaben erfasst werden, wenn die Verantwortlichen durch eine Beziehung berücksichtigt werden sollen.</a:t>
            </a:r>
          </a:p>
          <a:p>
            <a:endParaRPr lang="de-DE" sz="1200" kern="1200" dirty="0" smtClean="0">
              <a:solidFill>
                <a:schemeClr val="tx1"/>
              </a:solidFill>
              <a:effectLst/>
              <a:latin typeface="+mn-lt"/>
              <a:ea typeface="+mn-ea"/>
              <a:cs typeface="+mn-cs"/>
            </a:endParaRPr>
          </a:p>
          <a:p>
            <a:endParaRPr lang="de-DE" dirty="0" smtClean="0"/>
          </a:p>
          <a:p>
            <a:r>
              <a:rPr lang="de-DE" sz="1200" kern="1200" dirty="0" smtClean="0">
                <a:solidFill>
                  <a:schemeClr val="tx1"/>
                </a:solidFill>
                <a:latin typeface="+mn-lt"/>
                <a:ea typeface="+mn-ea"/>
                <a:cs typeface="+mn-cs"/>
              </a:rPr>
              <a:t> </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15</a:t>
            </a:fld>
            <a:endParaRPr lang="de-DE"/>
          </a:p>
        </p:txBody>
      </p:sp>
    </p:spTree>
    <p:extLst>
      <p:ext uri="{BB962C8B-B14F-4D97-AF65-F5344CB8AC3E}">
        <p14:creationId xmlns:p14="http://schemas.microsoft.com/office/powerpoint/2010/main" val="2919328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16</a:t>
            </a:fld>
            <a:endParaRPr lang="de-DE"/>
          </a:p>
        </p:txBody>
      </p:sp>
    </p:spTree>
    <p:extLst>
      <p:ext uri="{BB962C8B-B14F-4D97-AF65-F5344CB8AC3E}">
        <p14:creationId xmlns:p14="http://schemas.microsoft.com/office/powerpoint/2010/main" val="3670186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5F9F8FF6-6F64-48B5-AF7B-675846B3447E}" type="slidenum">
              <a:rPr lang="de-DE" smtClean="0"/>
              <a:pPr/>
              <a:t>17</a:t>
            </a:fld>
            <a:endParaRPr lang="de-DE"/>
          </a:p>
        </p:txBody>
      </p:sp>
    </p:spTree>
    <p:extLst>
      <p:ext uri="{BB962C8B-B14F-4D97-AF65-F5344CB8AC3E}">
        <p14:creationId xmlns:p14="http://schemas.microsoft.com/office/powerpoint/2010/main" val="745797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Es gibt 2 Standardelemente, die</a:t>
            </a:r>
            <a:r>
              <a:rPr lang="de-DE" sz="1200" kern="1200" baseline="0" dirty="0" smtClean="0">
                <a:solidFill>
                  <a:schemeClr val="tx1"/>
                </a:solidFill>
                <a:latin typeface="+mn-lt"/>
                <a:ea typeface="+mn-ea"/>
                <a:cs typeface="+mn-cs"/>
              </a:rPr>
              <a:t> sich auf die Ausgabe beziehen.</a:t>
            </a:r>
          </a:p>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baseline="0" dirty="0" smtClean="0">
                <a:solidFill>
                  <a:schemeClr val="tx1"/>
                </a:solidFill>
                <a:latin typeface="+mn-lt"/>
                <a:ea typeface="+mn-ea"/>
                <a:cs typeface="+mn-cs"/>
              </a:rPr>
              <a:t>RDA 2.5 behandelt die Vorlageform in der Manifestation.</a:t>
            </a:r>
          </a:p>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baseline="0" dirty="0" smtClean="0">
                <a:solidFill>
                  <a:schemeClr val="tx1"/>
                </a:solidFill>
                <a:latin typeface="+mn-lt"/>
                <a:ea typeface="+mn-ea"/>
                <a:cs typeface="+mn-cs"/>
              </a:rPr>
              <a:t>RDA 7.20 gibt normiertes Vokabular vor, welches für die gezielte Recherche nach musikalischen Ausgabeformen verwendet werden kann.</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Der Ausgabevermerk nach RDA 2.5 wurde in Modul 3.02.04 behandelt. Fehlt der Ausgabevermerk in der Vorlage, muss er nicht angegeben werden. Falls bekannt ist, dass gegenüber anderen Ausgaben ein signifikanter Unterschied besteht, kann er aber in Verbindung mit einer Anmerkung zum Ausgabevermerk</a:t>
            </a:r>
            <a:r>
              <a:rPr lang="de-DE" sz="1200" kern="1200" baseline="0" dirty="0" smtClean="0">
                <a:solidFill>
                  <a:schemeClr val="tx1"/>
                </a:solidFill>
                <a:latin typeface="+mn-lt"/>
                <a:ea typeface="+mn-ea"/>
                <a:cs typeface="+mn-cs"/>
              </a:rPr>
              <a:t> </a:t>
            </a:r>
            <a:r>
              <a:rPr lang="de-DE" sz="1200" kern="1200" dirty="0" smtClean="0">
                <a:solidFill>
                  <a:schemeClr val="tx1"/>
                </a:solidFill>
                <a:latin typeface="+mn-lt"/>
                <a:ea typeface="+mn-ea"/>
                <a:cs typeface="+mn-cs"/>
              </a:rPr>
              <a:t>(RDA 2.17.4) ergänzt werden (RDA 2.5.1.4 + RDA 2.5.1.4 D-A-CH, optionale Ergänzung D-A-CH). Dies kann auch bei der Erfassung von Musikalien sinnvoll sein.</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18</a:t>
            </a:fld>
            <a:endParaRPr lang="de-DE"/>
          </a:p>
        </p:txBody>
      </p:sp>
    </p:spTree>
    <p:extLst>
      <p:ext uri="{BB962C8B-B14F-4D97-AF65-F5344CB8AC3E}">
        <p14:creationId xmlns:p14="http://schemas.microsoft.com/office/powerpoint/2010/main" val="3767503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Eine in der Ressource genannte Ausgabebezeichnung (RDA 2.5.2) eines Musikdrucks kann allgemein bibliographischer Art sein (vgl. Modul 3.02.04, Beispiele hierfür: Auflage, Edition, Urtext) und/oder es kann sich um eine musikalische Ausgabeform (Studienpartitur, Partition, Orgelauszug, Chorus score ...) handeln. Letzteres kann zu einer Doppelung oder zu einem inhaltlichen Widerspruch mit der bei Musikalien verbindlichen Erfassung der musikalischen Ausgabeform nach RDA 7.20 (vgl. Kapitel 4.3 Musikalische Ausgabeform) führen.</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19</a:t>
            </a:fld>
            <a:endParaRPr lang="de-DE"/>
          </a:p>
        </p:txBody>
      </p:sp>
    </p:spTree>
    <p:extLst>
      <p:ext uri="{BB962C8B-B14F-4D97-AF65-F5344CB8AC3E}">
        <p14:creationId xmlns:p14="http://schemas.microsoft.com/office/powerpoint/2010/main" val="1479450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atin typeface="Arial" pitchFamily="34" charset="0"/>
                <a:cs typeface="Arial" pitchFamily="34" charset="0"/>
              </a:rPr>
              <a:t>In der Schulungsunterlage „Musikdrucke“ geht</a:t>
            </a:r>
            <a:r>
              <a:rPr lang="de-DE" baseline="0" dirty="0" smtClean="0">
                <a:latin typeface="Arial" pitchFamily="34" charset="0"/>
                <a:cs typeface="Arial" pitchFamily="34" charset="0"/>
              </a:rPr>
              <a:t> es um die Beschreibung der vorliegenden Ressource (Manifestation, Werk- und Expressionsebene).</a:t>
            </a: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2</a:t>
            </a:fld>
            <a:endParaRPr lang="de-DE"/>
          </a:p>
        </p:txBody>
      </p:sp>
    </p:spTree>
    <p:extLst>
      <p:ext uri="{BB962C8B-B14F-4D97-AF65-F5344CB8AC3E}">
        <p14:creationId xmlns:p14="http://schemas.microsoft.com/office/powerpoint/2010/main" val="264464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sz="1200" kern="1200" dirty="0" smtClean="0">
                <a:solidFill>
                  <a:schemeClr val="tx1"/>
                </a:solidFill>
                <a:latin typeface="+mn-lt"/>
                <a:ea typeface="+mn-ea"/>
                <a:cs typeface="+mn-cs"/>
              </a:rPr>
              <a:t>Alle in der Ressource vorliegenden Ausgabebezeichnungen werden übertragen. Dies kann zu einer Doppelung oder sogar zu einem inhaltlichen Widerspruch mit der bei Musikalien verbindlichen Erfassung der musikalischen Ausgabeform nach RDA 7.20 führen.</a:t>
            </a:r>
          </a:p>
          <a:p>
            <a:endParaRPr lang="de-DE" sz="1200" kern="1200" dirty="0" smtClean="0">
              <a:solidFill>
                <a:schemeClr val="tx1"/>
              </a:solidFill>
              <a:latin typeface="+mn-lt"/>
              <a:ea typeface="+mn-ea"/>
              <a:cs typeface="+mn-cs"/>
            </a:endParaRPr>
          </a:p>
          <a:p>
            <a:pPr algn="just"/>
            <a:r>
              <a:rPr lang="de-DE" sz="1200" kern="1200" dirty="0" smtClean="0">
                <a:solidFill>
                  <a:schemeClr val="tx1"/>
                </a:solidFill>
                <a:effectLst/>
                <a:latin typeface="+mn-lt"/>
                <a:ea typeface="+mn-ea"/>
                <a:cs typeface="+mn-cs"/>
              </a:rPr>
              <a:t>Da beide RDA-Elemente 2.5 und 7.20 zu den Standardelementen für Musikdruck-Erfassung gehören, muss die Angabe gegebenenfalls doppelt erfolgen, was durchaus sinnvoll ist. Die Erfassung nach RDA 2.5. (Ausgabevermerk) erfolgt nach Vorlage und nicht mit normiertem Vokabular. Die vermeintlich doppelte Angabe der musikalischen Ausgabeform nach RDA 7.20 erfolgt dagegen mit genormtem Vokabular. Das ermöglicht bei entsprechender Indexierung in den jeweiligen Bibliothekssystemen eine gezielte Recherche nach musikalischen Ausgabeformen.</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20</a:t>
            </a:fld>
            <a:endParaRPr lang="de-DE"/>
          </a:p>
        </p:txBody>
      </p:sp>
    </p:spTree>
    <p:extLst>
      <p:ext uri="{BB962C8B-B14F-4D97-AF65-F5344CB8AC3E}">
        <p14:creationId xmlns:p14="http://schemas.microsoft.com/office/powerpoint/2010/main" val="652365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sz="1200" kern="1200" dirty="0" smtClean="0">
                <a:solidFill>
                  <a:schemeClr val="tx1"/>
                </a:solidFill>
                <a:effectLst/>
                <a:latin typeface="+mn-lt"/>
                <a:ea typeface="+mn-ea"/>
                <a:cs typeface="+mn-cs"/>
              </a:rPr>
              <a:t>Ein Hinweis auf eine in der Ressource genannte Ausgabebezeichnung kann beispielsweise auch die Angabe </a:t>
            </a:r>
            <a:r>
              <a:rPr lang="de-DE" sz="1200" i="1" kern="1200" dirty="0" smtClean="0">
                <a:solidFill>
                  <a:schemeClr val="tx1"/>
                </a:solidFill>
                <a:effectLst/>
                <a:latin typeface="+mn-lt"/>
                <a:ea typeface="+mn-ea"/>
                <a:cs typeface="+mn-cs"/>
              </a:rPr>
              <a:t>„eine[s] Unterschied[s] im Inhalt [...] oder ein[es] bestimmte[s] Format[s] [...] oder eine[r] bestimmte[n] Stimmlage oder </a:t>
            </a:r>
            <a:r>
              <a:rPr lang="de-DE" sz="1200" b="1" i="1" kern="1200" dirty="0" smtClean="0">
                <a:solidFill>
                  <a:schemeClr val="tx1"/>
                </a:solidFill>
                <a:effectLst/>
                <a:latin typeface="+mn-lt"/>
                <a:ea typeface="+mn-ea"/>
                <a:cs typeface="+mn-cs"/>
              </a:rPr>
              <a:t>eine[r] bestimmte[n ] musikalische[n] Ausgabeform</a:t>
            </a:r>
            <a:r>
              <a:rPr lang="de-DE" sz="1200" i="1" kern="120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(Zitat nach</a:t>
            </a:r>
            <a:r>
              <a:rPr lang="de-DE" sz="1200" i="1" kern="120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RDA 2.5.2.1 b) sein, die inhaltlich oder sachlich der „</a:t>
            </a:r>
            <a:r>
              <a:rPr lang="de-DE" sz="1200" kern="1200" dirty="0" err="1" smtClean="0">
                <a:solidFill>
                  <a:schemeClr val="tx1"/>
                </a:solidFill>
                <a:effectLst/>
                <a:latin typeface="+mn-lt"/>
                <a:ea typeface="+mn-ea"/>
                <a:cs typeface="+mn-cs"/>
              </a:rPr>
              <a:t>Vokabularliste</a:t>
            </a:r>
            <a:r>
              <a:rPr lang="de-DE" sz="1200" kern="1200" dirty="0" smtClean="0">
                <a:solidFill>
                  <a:schemeClr val="tx1"/>
                </a:solidFill>
                <a:effectLst/>
                <a:latin typeface="+mn-lt"/>
                <a:ea typeface="+mn-ea"/>
                <a:cs typeface="+mn-cs"/>
              </a:rPr>
              <a:t> musikalische Ausgabeform, RDA 7.20.1.3“ (AH-009) entspricht. Sie ist als Ausgabevermerk zu übernehmen.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effectLst/>
                <a:latin typeface="+mn-lt"/>
                <a:ea typeface="+mn-ea"/>
                <a:cs typeface="+mn-cs"/>
              </a:rPr>
              <a:t>Stimmlagen</a:t>
            </a:r>
            <a:r>
              <a:rPr lang="de-DE" sz="1200" kern="1200" dirty="0" smtClean="0">
                <a:solidFill>
                  <a:schemeClr val="tx1"/>
                </a:solidFill>
                <a:effectLst/>
                <a:latin typeface="+mn-lt"/>
                <a:ea typeface="+mn-ea"/>
                <a:cs typeface="+mn-cs"/>
              </a:rPr>
              <a:t> können auf Singstimmen bezogen exakt (Sopran, Mezzosopran, Alt, Tenor, Bariton, Bass) oder ungefähr (</a:t>
            </a:r>
            <a:r>
              <a:rPr lang="de-DE" sz="1200" kern="1200" dirty="0" err="1" smtClean="0">
                <a:solidFill>
                  <a:schemeClr val="tx1"/>
                </a:solidFill>
                <a:effectLst/>
                <a:latin typeface="+mn-lt"/>
                <a:ea typeface="+mn-ea"/>
                <a:cs typeface="+mn-cs"/>
              </a:rPr>
              <a:t>low</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voice</a:t>
            </a:r>
            <a:r>
              <a:rPr lang="de-DE" sz="1200" kern="1200" dirty="0" smtClean="0">
                <a:solidFill>
                  <a:schemeClr val="tx1"/>
                </a:solidFill>
                <a:effectLst/>
                <a:latin typeface="+mn-lt"/>
                <a:ea typeface="+mn-ea"/>
                <a:cs typeface="+mn-cs"/>
              </a:rPr>
              <a:t>, high </a:t>
            </a:r>
            <a:r>
              <a:rPr lang="de-DE" sz="1200" kern="1200" dirty="0" err="1" smtClean="0">
                <a:solidFill>
                  <a:schemeClr val="tx1"/>
                </a:solidFill>
                <a:effectLst/>
                <a:latin typeface="+mn-lt"/>
                <a:ea typeface="+mn-ea"/>
                <a:cs typeface="+mn-cs"/>
              </a:rPr>
              <a:t>voice</a:t>
            </a:r>
            <a:r>
              <a:rPr lang="de-DE" sz="1200" kern="1200" dirty="0" smtClean="0">
                <a:solidFill>
                  <a:schemeClr val="tx1"/>
                </a:solidFill>
                <a:effectLst/>
                <a:latin typeface="+mn-lt"/>
                <a:ea typeface="+mn-ea"/>
                <a:cs typeface="+mn-cs"/>
              </a:rPr>
              <a:t>, mittlere Stimme) sein. Stimmlagen können auch instrumentalbezogen (C-Edition, B-Ausgabe) sein. Eine Tonart gilt nur dann als Stimmlage, falls sie mit einem auf eine Ausgabe verweisenden Begriff gemeinsam angegeben ist (Ausgabe in D-Dur), ansonsten wird die Tonart als Titelzusatz oder Teil des Haupttitels behandelt.</a:t>
            </a:r>
          </a:p>
          <a:p>
            <a:endParaRPr lang="de-DE" sz="1200" kern="120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21</a:t>
            </a:fld>
            <a:endParaRPr lang="de-DE"/>
          </a:p>
        </p:txBody>
      </p:sp>
    </p:spTree>
    <p:extLst>
      <p:ext uri="{BB962C8B-B14F-4D97-AF65-F5344CB8AC3E}">
        <p14:creationId xmlns:p14="http://schemas.microsoft.com/office/powerpoint/2010/main" val="2887220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r>
              <a:rPr lang="de-DE" sz="1200" i="1" kern="1200" dirty="0" smtClean="0">
                <a:solidFill>
                  <a:schemeClr val="tx1"/>
                </a:solidFill>
                <a:effectLst/>
                <a:latin typeface="+mn-lt"/>
                <a:ea typeface="+mn-ea"/>
                <a:cs typeface="+mn-cs"/>
              </a:rPr>
              <a:t>„In der Musik kommt es häufig vor, dass eine Partitur, die in der Informationsquelle mit "Partitur" (oder einem Äquivalent) bezeichnet ist, zusammen mit anderen musikalischen Ausgabeformen katalogisiert wird. Behandeln Sie diese Angabe nicht als Ausgabenvermerk der Manifestation, wenn sich diese Angabe nicht auf die gesamte beschriebene Ressource bezieht." </a:t>
            </a:r>
            <a:r>
              <a:rPr lang="de-DE" sz="1200" kern="1200" dirty="0" smtClean="0">
                <a:solidFill>
                  <a:schemeClr val="tx1"/>
                </a:solidFill>
                <a:effectLst/>
                <a:latin typeface="+mn-lt"/>
                <a:ea typeface="+mn-ea"/>
                <a:cs typeface="+mn-cs"/>
              </a:rPr>
              <a:t>(Zitat RDA 2.5.1.5 D-A-CH)</a:t>
            </a:r>
          </a:p>
          <a:p>
            <a:r>
              <a:rPr lang="de-DE" sz="1200" kern="1200" dirty="0" smtClean="0">
                <a:solidFill>
                  <a:schemeClr val="tx1"/>
                </a:solidFill>
                <a:effectLst/>
                <a:latin typeface="+mn-lt"/>
                <a:ea typeface="+mn-ea"/>
                <a:cs typeface="+mn-cs"/>
              </a:rPr>
              <a:t> </a:t>
            </a:r>
          </a:p>
          <a:p>
            <a:pPr algn="just"/>
            <a:r>
              <a:rPr lang="de-DE" sz="1200" kern="1200" dirty="0" smtClean="0">
                <a:solidFill>
                  <a:schemeClr val="tx1"/>
                </a:solidFill>
                <a:effectLst/>
                <a:latin typeface="+mn-lt"/>
                <a:ea typeface="+mn-ea"/>
                <a:cs typeface="+mn-cs"/>
              </a:rPr>
              <a:t>In diesem Fall geht (bei einer empfohlenen umfassenden Beschreibung) nur aus der Angabe der musikalischen Ausgabeform nach RDA 7.20 hervor, dass beispielsweise eine Partitur und Stimmen vorliegen.</a:t>
            </a:r>
          </a:p>
          <a:p>
            <a:endParaRPr lang="de-DE" sz="1200" kern="1200" dirty="0" smtClean="0">
              <a:solidFill>
                <a:schemeClr val="tx1"/>
              </a:solidFill>
              <a:effectLst/>
              <a:latin typeface="+mn-lt"/>
              <a:ea typeface="+mn-ea"/>
              <a:cs typeface="+mn-cs"/>
            </a:endParaRPr>
          </a:p>
          <a:p>
            <a:pPr algn="just"/>
            <a:r>
              <a:rPr lang="de-DE" sz="1200" kern="1200" dirty="0" smtClean="0">
                <a:solidFill>
                  <a:schemeClr val="tx1"/>
                </a:solidFill>
                <a:effectLst/>
                <a:latin typeface="+mn-lt"/>
                <a:ea typeface="+mn-ea"/>
                <a:cs typeface="+mn-cs"/>
              </a:rPr>
              <a:t>Zu beachten ist, dass sich RDA 2.5.1.5 D-A-CH nicht auf Klavierauszüge mit Solostimme(n) bezieht. Ist auf der Informationsquelle nur „Klavierauszug“ (oder ein Äquivalent) angegeben, so wird diese vorliegende Ausgabebezeichnung gemäß RDA 2.5.2 erfasst. Der Nachweis der Solostimme(n) erfolgt in diesem Fall nur bei der Umfangsangabe und der musikalischen Ausgabeform.</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22</a:t>
            </a:fld>
            <a:endParaRPr lang="de-DE"/>
          </a:p>
        </p:txBody>
      </p:sp>
    </p:spTree>
    <p:extLst>
      <p:ext uri="{BB962C8B-B14F-4D97-AF65-F5344CB8AC3E}">
        <p14:creationId xmlns:p14="http://schemas.microsoft.com/office/powerpoint/2010/main" val="1565161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Zu beachten ist, ob sich eine Verantwortlichkeitsangabe auf den Haupttitel oder auf die Ausgabebezeichnung bezieht.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strike="noStrike"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de-DE" sz="1200" strike="noStrike" kern="1200" dirty="0" smtClean="0">
                <a:solidFill>
                  <a:schemeClr val="tx1"/>
                </a:solidFill>
                <a:latin typeface="+mn-lt"/>
                <a:ea typeface="+mn-ea"/>
                <a:cs typeface="+mn-cs"/>
              </a:rPr>
              <a:t>Anders als die Ausgabebezeichnung ist eine Verantwortlichkeitsangabe, die sich auf die Ausgabe bezieht kein Standardelement und kann optional erfasst werden. Die Erfassung empfiehlt sich jedoch bei Musikdrucken.</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23</a:t>
            </a:fld>
            <a:endParaRPr lang="de-DE"/>
          </a:p>
        </p:txBody>
      </p:sp>
    </p:spTree>
    <p:extLst>
      <p:ext uri="{BB962C8B-B14F-4D97-AF65-F5344CB8AC3E}">
        <p14:creationId xmlns:p14="http://schemas.microsoft.com/office/powerpoint/2010/main" val="3036780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sz="1200" kern="1200" dirty="0" smtClean="0">
                <a:solidFill>
                  <a:schemeClr val="tx1"/>
                </a:solidFill>
                <a:latin typeface="+mn-lt"/>
                <a:ea typeface="+mn-ea"/>
                <a:cs typeface="+mn-cs"/>
              </a:rPr>
              <a:t>Auch bei Musikdrucken besteht die Veröffentlichungsangabe aus den Standardelementen Erscheinungsort, Verlagsname und Erscheinungsdatum (vgl. Schulungsunterlagen Modul 3.02.05).</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Erscheinungsorte (RDA 2.8.2) sind in den meisten Musikdrucken genannt. Sie werden in Form und Reihenfolge der entsprechenden Informationsquelle (vorzugsweise die gleiche wie der Verlagsname) übernommen. Es wird empfohlen, alle vorliegenden Erscheinungsorte zu erfassen (RDA 2.8.2 D-A-CH).</a:t>
            </a:r>
          </a:p>
          <a:p>
            <a:endParaRPr lang="de-DE" sz="1200"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Auch Verlagsnamen (RDA 2.8.4) werden in der Reihenfolge ihres Erscheinens in der Vorlage/Ressource erfasst. Sie sind bevorzugt der gleichen Informationsquelle wie der Haupttitel zu entnehmen. Die dortigen Namensformen/Angaben bei Musikdrucken entsprechen nicht immer der Namensform, die neben einem Copyright-Datum zu finden ist.</a:t>
            </a:r>
          </a:p>
          <a:p>
            <a:endParaRPr lang="de-DE" sz="1200" kern="1200" dirty="0" smtClean="0">
              <a:solidFill>
                <a:schemeClr val="tx1"/>
              </a:solidFill>
              <a:latin typeface="+mn-lt"/>
              <a:ea typeface="+mn-ea"/>
              <a:cs typeface="+mn-cs"/>
            </a:endParaRPr>
          </a:p>
          <a:p>
            <a:pPr algn="just"/>
            <a:r>
              <a:rPr lang="de-DE" dirty="0" smtClean="0"/>
              <a:t>[Erscheinungsdatum folgt ab Folie 29]</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24</a:t>
            </a:fld>
            <a:endParaRPr lang="de-DE"/>
          </a:p>
        </p:txBody>
      </p:sp>
    </p:spTree>
    <p:extLst>
      <p:ext uri="{BB962C8B-B14F-4D97-AF65-F5344CB8AC3E}">
        <p14:creationId xmlns:p14="http://schemas.microsoft.com/office/powerpoint/2010/main" val="2515940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25</a:t>
            </a:fld>
            <a:endParaRPr lang="de-DE"/>
          </a:p>
        </p:txBody>
      </p:sp>
    </p:spTree>
    <p:extLst>
      <p:ext uri="{BB962C8B-B14F-4D97-AF65-F5344CB8AC3E}">
        <p14:creationId xmlns:p14="http://schemas.microsoft.com/office/powerpoint/2010/main" val="35499604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26</a:t>
            </a:fld>
            <a:endParaRPr lang="de-DE"/>
          </a:p>
        </p:txBody>
      </p:sp>
    </p:spTree>
    <p:extLst>
      <p:ext uri="{BB962C8B-B14F-4D97-AF65-F5344CB8AC3E}">
        <p14:creationId xmlns:p14="http://schemas.microsoft.com/office/powerpoint/2010/main" val="39404391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kern="1200" dirty="0" smtClean="0">
                <a:solidFill>
                  <a:schemeClr val="tx1"/>
                </a:solidFill>
                <a:latin typeface="+mn-lt"/>
                <a:ea typeface="+mn-ea"/>
                <a:cs typeface="+mn-cs"/>
              </a:rPr>
              <a:t>Musikdrucke weisen häufig kein Erscheinungsdatum (RDA 2.8.6) nach. Es ist zu ermitteln (vgl. hierzu Modul 3.02.05). Gemäß RDA 2.8.6.6 D-A-CH gilt für die Ermittlung folgende Reihenfolge:</a:t>
            </a:r>
          </a:p>
          <a:p>
            <a:r>
              <a:rPr lang="de-DE" sz="1200" kern="1200" dirty="0" smtClean="0">
                <a:solidFill>
                  <a:schemeClr val="tx1"/>
                </a:solidFill>
                <a:latin typeface="+mn-lt"/>
                <a:ea typeface="+mn-ea"/>
                <a:cs typeface="+mn-cs"/>
              </a:rPr>
              <a:t> </a:t>
            </a:r>
          </a:p>
          <a:p>
            <a:pPr marL="171450" lvl="0" indent="-171450">
              <a:buFont typeface="Arial" pitchFamily="34" charset="0"/>
              <a:buChar char="•"/>
            </a:pPr>
            <a:r>
              <a:rPr lang="de-DE" sz="1200" kern="1200" dirty="0" smtClean="0">
                <a:solidFill>
                  <a:schemeClr val="tx1"/>
                </a:solidFill>
                <a:latin typeface="+mn-lt"/>
                <a:ea typeface="+mn-ea"/>
                <a:cs typeface="+mn-cs"/>
              </a:rPr>
              <a:t>aus dem Copyright-Datum</a:t>
            </a:r>
          </a:p>
          <a:p>
            <a:pPr marL="171450" lvl="0" indent="-171450">
              <a:buFont typeface="Arial" pitchFamily="34" charset="0"/>
              <a:buChar char="•"/>
            </a:pPr>
            <a:r>
              <a:rPr lang="de-DE" sz="1200" kern="1200" dirty="0" smtClean="0">
                <a:solidFill>
                  <a:schemeClr val="tx1"/>
                </a:solidFill>
                <a:latin typeface="+mn-lt"/>
                <a:ea typeface="+mn-ea"/>
                <a:cs typeface="+mn-cs"/>
              </a:rPr>
              <a:t>aus dem Vertriebsjahr</a:t>
            </a:r>
          </a:p>
          <a:p>
            <a:pPr marL="171450" lvl="0" indent="-171450">
              <a:buFont typeface="Arial" pitchFamily="34" charset="0"/>
              <a:buChar char="•"/>
            </a:pPr>
            <a:r>
              <a:rPr lang="de-DE" sz="1200" kern="1200" dirty="0" smtClean="0">
                <a:solidFill>
                  <a:schemeClr val="tx1"/>
                </a:solidFill>
                <a:latin typeface="+mn-lt"/>
                <a:ea typeface="+mn-ea"/>
                <a:cs typeface="+mn-cs"/>
              </a:rPr>
              <a:t>aus dem Herstellungsjahr</a:t>
            </a:r>
          </a:p>
          <a:p>
            <a:pPr marL="171450" lvl="0" indent="-171450">
              <a:buFont typeface="Arial" pitchFamily="34" charset="0"/>
              <a:buChar char="•"/>
            </a:pPr>
            <a:r>
              <a:rPr lang="de-DE" sz="1200" kern="1200" dirty="0" smtClean="0">
                <a:solidFill>
                  <a:schemeClr val="tx1"/>
                </a:solidFill>
                <a:latin typeface="+mn-lt"/>
                <a:ea typeface="+mn-ea"/>
                <a:cs typeface="+mn-cs"/>
              </a:rPr>
              <a:t>aus weiteren Informationsquellen innerhalb (z. B. datiertes Vorwort) und außerhalb der Ressource (z. B. Internet)</a:t>
            </a:r>
          </a:p>
          <a:p>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Für die Ermittlung des Erscheinungsdatums aus dem Copyright-Datum ist folgendes zu beachten: Das Copyright bezeichnet im Regelfall das Datum der Erstveröffentlichung eines Werks. Daraus folgt, dass sich das das Copyright-Datum bei Reproduktionen mit eigener Beschreibung (kein unveränderter Nachdruck) nicht auf die vorliegende Ressource bezieht. Gleiches gilt, falls aus Angaben innerhalb der Informationsquelle (Manifestation) eindeutig hervorgeht, dass das Veröffentlichungsdatum vom Copyright abweicht (beispielsweise die Angaben „© 2001“ und „1. Druck 2015“ in einer vorliegenden Ressource). In beiden Fällen darf das Copyright-Datum nicht zur Ermittlung des Erscheinungsdatums herangezogen werden. Es ist als Standardelement bei Musikdrucken trotzdem anzugeben.</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(vgl. auch Folie 32)</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27</a:t>
            </a:fld>
            <a:endParaRPr lang="de-DE"/>
          </a:p>
        </p:txBody>
      </p:sp>
    </p:spTree>
    <p:extLst>
      <p:ext uri="{BB962C8B-B14F-4D97-AF65-F5344CB8AC3E}">
        <p14:creationId xmlns:p14="http://schemas.microsoft.com/office/powerpoint/2010/main" val="40969545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dirty="0" smtClean="0"/>
              <a:t>Wenn man das Copyright-Zeichen systembedingt nicht erfassen kann, sieht RDA 2.11</a:t>
            </a:r>
            <a:r>
              <a:rPr lang="de-DE" baseline="0" dirty="0" smtClean="0"/>
              <a:t>. 1.3  vor: </a:t>
            </a:r>
            <a:r>
              <a:rPr lang="de-DE" i="1" dirty="0" smtClean="0"/>
              <a:t>„Wenn das passende Symbol nicht dargestellt werden kann, setzen Sie vor das Datum Copyright oder Phonogramm-Copyright.“</a:t>
            </a:r>
            <a:endParaRPr lang="de-DE" i="1"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28</a:t>
            </a:fld>
            <a:endParaRPr lang="de-DE"/>
          </a:p>
        </p:txBody>
      </p:sp>
    </p:spTree>
    <p:extLst>
      <p:ext uri="{BB962C8B-B14F-4D97-AF65-F5344CB8AC3E}">
        <p14:creationId xmlns:p14="http://schemas.microsoft.com/office/powerpoint/2010/main" val="5078697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Das Copyright-Datum ist für Musikdrucke Standardelement. Es ist immer zu erfassen, wenn es im Musikdruck angegeben ist (RDA 2.11 D-A-CH). Liegen mehrere Copyright-Daten vor, wird nur das aktuellste gemäß RDA 2.11 wiedergegeben. Im Bedarfsfall dürfen speziell bei Musikdrucken weitere Copyright-Daten mit freier Formulierung in einer Anmerkung nach RDA 2.17.10 angegeben oder gegebenenfalls als Daten von in Beziehung stehenden Manifestationen (vgl. RDA 27.1) erfasst werden (RDA 2.11.1.3, zweite optionale Ergänzung D-A-CH).</a:t>
            </a:r>
          </a:p>
          <a:p>
            <a:pPr marL="0" marR="0" indent="0" algn="just"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Bei der Erfassung folgt dem © immer ein Leerzeichen und erst dann die Jahreszahl.</a:t>
            </a:r>
          </a:p>
          <a:p>
            <a:pPr marL="0" marR="0" indent="0" algn="just"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Das Copyright-Datum ist häufig die einzige Datumsangabe innerhalb eines Musikdrucks und ist dann bei unveränderten Nachdrucken zur Ermittlung des Erscheinungsjahres heranzuziehen.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29</a:t>
            </a:fld>
            <a:endParaRPr lang="de-DE"/>
          </a:p>
        </p:txBody>
      </p:sp>
    </p:spTree>
    <p:extLst>
      <p:ext uri="{BB962C8B-B14F-4D97-AF65-F5344CB8AC3E}">
        <p14:creationId xmlns:p14="http://schemas.microsoft.com/office/powerpoint/2010/main" val="2002625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5F9F8FF6-6F64-48B5-AF7B-675846B3447E}" type="slidenum">
              <a:rPr lang="de-DE" smtClean="0"/>
              <a:pPr/>
              <a:t>3</a:t>
            </a:fld>
            <a:endParaRPr lang="de-DE"/>
          </a:p>
        </p:txBody>
      </p:sp>
    </p:spTree>
    <p:extLst>
      <p:ext uri="{BB962C8B-B14F-4D97-AF65-F5344CB8AC3E}">
        <p14:creationId xmlns:p14="http://schemas.microsoft.com/office/powerpoint/2010/main" val="574534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sz="1200" kern="1200" dirty="0" smtClean="0">
                <a:solidFill>
                  <a:schemeClr val="tx1"/>
                </a:solidFill>
                <a:latin typeface="+mn-lt"/>
                <a:ea typeface="+mn-ea"/>
                <a:cs typeface="+mn-cs"/>
              </a:rPr>
              <a:t>Der Terminus „Einzelne Einheit“ wird vergeben, wenn der Musikdruck in einer physischen Einheit vorliegt. Beispiele hierfür sind:</a:t>
            </a:r>
          </a:p>
          <a:p>
            <a:r>
              <a:rPr lang="de-DE" sz="1200" kern="1200" dirty="0" smtClean="0">
                <a:solidFill>
                  <a:schemeClr val="tx1"/>
                </a:solidFill>
                <a:latin typeface="+mn-lt"/>
                <a:ea typeface="+mn-ea"/>
                <a:cs typeface="+mn-cs"/>
              </a:rPr>
              <a:t> </a:t>
            </a:r>
          </a:p>
          <a:p>
            <a:pPr marL="171450" lvl="0" indent="-171450" algn="just">
              <a:buFont typeface="Arial" pitchFamily="34" charset="0"/>
              <a:buChar char="•"/>
            </a:pPr>
            <a:r>
              <a:rPr lang="de-DE" sz="1200" kern="1200" dirty="0" smtClean="0">
                <a:solidFill>
                  <a:schemeClr val="tx1"/>
                </a:solidFill>
                <a:latin typeface="+mn-lt"/>
                <a:ea typeface="+mn-ea"/>
                <a:cs typeface="+mn-cs"/>
              </a:rPr>
              <a:t>Einbändige Partituren</a:t>
            </a:r>
          </a:p>
          <a:p>
            <a:pPr marL="171450" lvl="0" indent="-171450" algn="just">
              <a:buFont typeface="Arial" pitchFamily="34" charset="0"/>
              <a:buChar char="•"/>
            </a:pPr>
            <a:r>
              <a:rPr lang="de-DE" sz="1200" kern="1200" dirty="0" smtClean="0">
                <a:solidFill>
                  <a:schemeClr val="tx1"/>
                </a:solidFill>
                <a:latin typeface="+mn-lt"/>
                <a:ea typeface="+mn-ea"/>
                <a:cs typeface="+mn-cs"/>
              </a:rPr>
              <a:t>Einbändige Klavierauszüge</a:t>
            </a:r>
          </a:p>
          <a:p>
            <a:pPr marL="171450" lvl="0" indent="-171450" algn="just">
              <a:buFont typeface="Arial" pitchFamily="34" charset="0"/>
              <a:buChar char="•"/>
            </a:pPr>
            <a:r>
              <a:rPr lang="de-DE" sz="1200" kern="1200" dirty="0" smtClean="0">
                <a:solidFill>
                  <a:schemeClr val="tx1"/>
                </a:solidFill>
                <a:latin typeface="+mn-lt"/>
                <a:ea typeface="+mn-ea"/>
                <a:cs typeface="+mn-cs"/>
              </a:rPr>
              <a:t>Partituren mit einer oder mehreren fest eingebundenen Stimmen</a:t>
            </a:r>
          </a:p>
          <a:p>
            <a:pPr marL="171450" lvl="0" indent="-171450" algn="just">
              <a:buFont typeface="Arial" pitchFamily="34" charset="0"/>
              <a:buChar char="•"/>
            </a:pPr>
            <a:r>
              <a:rPr lang="de-DE" sz="1200" kern="1200" dirty="0" smtClean="0">
                <a:solidFill>
                  <a:schemeClr val="tx1"/>
                </a:solidFill>
                <a:latin typeface="+mn-lt"/>
                <a:ea typeface="+mn-ea"/>
                <a:cs typeface="+mn-cs"/>
              </a:rPr>
              <a:t>Partituren, die aus mehreren losen Blättern in einem Umschlag bestehen</a:t>
            </a:r>
          </a:p>
          <a:p>
            <a:r>
              <a:rPr lang="de-DE" sz="1200" kern="1200" dirty="0" smtClean="0">
                <a:solidFill>
                  <a:schemeClr val="tx1"/>
                </a:solidFill>
                <a:latin typeface="+mn-lt"/>
                <a:ea typeface="+mn-ea"/>
                <a:cs typeface="+mn-cs"/>
              </a:rPr>
              <a:t> </a:t>
            </a:r>
          </a:p>
          <a:p>
            <a:pPr algn="just"/>
            <a:r>
              <a:rPr lang="de-DE" sz="1200" kern="1200" dirty="0" smtClean="0">
                <a:solidFill>
                  <a:schemeClr val="tx1"/>
                </a:solidFill>
                <a:latin typeface="+mn-lt"/>
                <a:ea typeface="+mn-ea"/>
                <a:cs typeface="+mn-cs"/>
              </a:rPr>
              <a:t>Die Erscheinungsweise</a:t>
            </a:r>
            <a:r>
              <a:rPr lang="de-DE" sz="1200" kern="1200" baseline="0" dirty="0" smtClean="0">
                <a:solidFill>
                  <a:schemeClr val="tx1"/>
                </a:solidFill>
                <a:latin typeface="+mn-lt"/>
                <a:ea typeface="+mn-ea"/>
                <a:cs typeface="+mn-cs"/>
              </a:rPr>
              <a:t> bezieht sich immer auf die Art der Auslieferung/Bindung durch den Verlag. Änderungen daran (z.B. </a:t>
            </a:r>
            <a:r>
              <a:rPr lang="de-DE" sz="1200" kern="1200" baseline="0" dirty="0" err="1" smtClean="0">
                <a:solidFill>
                  <a:schemeClr val="tx1"/>
                </a:solidFill>
                <a:latin typeface="+mn-lt"/>
                <a:ea typeface="+mn-ea"/>
                <a:cs typeface="+mn-cs"/>
              </a:rPr>
              <a:t>Umbindungen</a:t>
            </a:r>
            <a:r>
              <a:rPr lang="de-DE" sz="1200" kern="1200" baseline="0" dirty="0" smtClean="0">
                <a:solidFill>
                  <a:schemeClr val="tx1"/>
                </a:solidFill>
                <a:latin typeface="+mn-lt"/>
                <a:ea typeface="+mn-ea"/>
                <a:cs typeface="+mn-cs"/>
              </a:rPr>
              <a:t>) können im Bedarfsfall in den Lokaldaten angegeben werden.</a:t>
            </a:r>
            <a:endParaRPr lang="de-DE" sz="1200" kern="1200" dirty="0" smtClean="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30</a:t>
            </a:fld>
            <a:endParaRPr lang="de-DE"/>
          </a:p>
        </p:txBody>
      </p:sp>
    </p:spTree>
    <p:extLst>
      <p:ext uri="{BB962C8B-B14F-4D97-AF65-F5344CB8AC3E}">
        <p14:creationId xmlns:p14="http://schemas.microsoft.com/office/powerpoint/2010/main" val="25040821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sz="1200" kern="1200" dirty="0" smtClean="0">
                <a:solidFill>
                  <a:schemeClr val="tx1"/>
                </a:solidFill>
                <a:latin typeface="+mn-lt"/>
                <a:ea typeface="+mn-ea"/>
                <a:cs typeface="+mn-cs"/>
              </a:rPr>
              <a:t>Der Begriff</a:t>
            </a:r>
            <a:r>
              <a:rPr lang="de-DE" sz="1200" kern="1200" baseline="0" dirty="0" smtClean="0">
                <a:solidFill>
                  <a:schemeClr val="tx1"/>
                </a:solidFill>
                <a:latin typeface="+mn-lt"/>
                <a:ea typeface="+mn-ea"/>
                <a:cs typeface="+mn-cs"/>
              </a:rPr>
              <a:t> </a:t>
            </a:r>
            <a:r>
              <a:rPr lang="de-DE" sz="1200" kern="1200" dirty="0" smtClean="0">
                <a:solidFill>
                  <a:schemeClr val="tx1"/>
                </a:solidFill>
                <a:latin typeface="+mn-lt"/>
                <a:ea typeface="+mn-ea"/>
                <a:cs typeface="+mn-cs"/>
              </a:rPr>
              <a:t>„Mehrteilige Monografie“ wird vergeben, sobald die zu beschreibende Ressource in mehreren Teilen (Beispiele s. o.</a:t>
            </a:r>
            <a:r>
              <a:rPr lang="de-DE" sz="1200" kern="1200" baseline="0" dirty="0" smtClean="0">
                <a:solidFill>
                  <a:schemeClr val="tx1"/>
                </a:solidFill>
                <a:latin typeface="+mn-lt"/>
                <a:ea typeface="+mn-ea"/>
                <a:cs typeface="+mn-cs"/>
              </a:rPr>
              <a:t> a-d)</a:t>
            </a:r>
            <a:r>
              <a:rPr lang="de-DE" sz="1200" kern="1200" dirty="0" smtClean="0">
                <a:solidFill>
                  <a:schemeClr val="tx1"/>
                </a:solidFill>
                <a:latin typeface="+mn-lt"/>
                <a:ea typeface="+mn-ea"/>
                <a:cs typeface="+mn-cs"/>
              </a:rPr>
              <a:t> vorliegt.</a:t>
            </a:r>
          </a:p>
          <a:p>
            <a:pPr algn="just"/>
            <a:endParaRPr lang="de-DE" sz="1200"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Bei der umfassenden Beschreibung einer </a:t>
            </a:r>
            <a:r>
              <a:rPr lang="de-DE" sz="1200" b="1" kern="1200" dirty="0" smtClean="0">
                <a:solidFill>
                  <a:schemeClr val="tx1"/>
                </a:solidFill>
                <a:effectLst/>
                <a:latin typeface="+mn-lt"/>
                <a:ea typeface="+mn-ea"/>
                <a:cs typeface="+mn-cs"/>
              </a:rPr>
              <a:t>Ressource, die aus mehreren Teilen besteht</a:t>
            </a:r>
            <a:r>
              <a:rPr lang="de-DE" sz="1200" kern="1200" dirty="0" smtClean="0">
                <a:solidFill>
                  <a:schemeClr val="tx1"/>
                </a:solidFill>
                <a:effectLst/>
                <a:latin typeface="+mn-lt"/>
                <a:ea typeface="+mn-ea"/>
                <a:cs typeface="+mn-cs"/>
              </a:rPr>
              <a:t>, ist gemäß RDA 2.1.2.3 eine </a:t>
            </a:r>
            <a:r>
              <a:rPr lang="de-DE" sz="1200" b="1" kern="1200" dirty="0" smtClean="0">
                <a:solidFill>
                  <a:schemeClr val="tx1"/>
                </a:solidFill>
                <a:effectLst/>
                <a:latin typeface="+mn-lt"/>
                <a:ea typeface="+mn-ea"/>
                <a:cs typeface="+mn-cs"/>
              </a:rPr>
              <a:t>Informationsquelle zu wählen</a:t>
            </a:r>
            <a:r>
              <a:rPr lang="de-DE" sz="1200" kern="1200" dirty="0" smtClean="0">
                <a:solidFill>
                  <a:schemeClr val="tx1"/>
                </a:solidFill>
                <a:effectLst/>
                <a:latin typeface="+mn-lt"/>
                <a:ea typeface="+mn-ea"/>
                <a:cs typeface="+mn-cs"/>
              </a:rPr>
              <a:t>, welche die Ressource als Ganzes identifiziert. Analog der MLA BP zu RDA 2.1.2.3 empfiehlt sich im obigen Fall b) die Wahl von Partitur (bzw. Klavierauszug oder Direktionsstimme) als Informationsquelle für die umfassende Beschreibung, falls kein gemeinsamer Einband/Umschlag vorliegt. Besteht die Ressource nur aus Stimmen ohne gemeinsamen Umschlag, sollte diejenige Stimme als Informationsquelle gewählt werden, welche die umfassendsten Angaben zur vorliegenden Manifestation enthält oder diejenige Stimme, die in der Partitur als erstes genannt werden würde.</a:t>
            </a:r>
          </a:p>
          <a:p>
            <a:pPr algn="just"/>
            <a:endParaRPr lang="de-DE" sz="1200" kern="1200" dirty="0" smtClean="0">
              <a:solidFill>
                <a:schemeClr val="tx1"/>
              </a:solidFill>
              <a:latin typeface="+mn-lt"/>
              <a:ea typeface="+mn-ea"/>
              <a:cs typeface="+mn-cs"/>
            </a:endParaRPr>
          </a:p>
          <a:p>
            <a:pPr algn="just"/>
            <a:endParaRPr lang="de-DE" sz="1200" kern="120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31</a:t>
            </a:fld>
            <a:endParaRPr lang="de-DE"/>
          </a:p>
        </p:txBody>
      </p:sp>
    </p:spTree>
    <p:extLst>
      <p:ext uri="{BB962C8B-B14F-4D97-AF65-F5344CB8AC3E}">
        <p14:creationId xmlns:p14="http://schemas.microsoft.com/office/powerpoint/2010/main" val="16741890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sz="1200" kern="1200" dirty="0" smtClean="0">
                <a:solidFill>
                  <a:schemeClr val="tx1"/>
                </a:solidFill>
                <a:effectLst/>
                <a:latin typeface="+mn-lt"/>
                <a:ea typeface="+mn-ea"/>
                <a:cs typeface="+mn-cs"/>
              </a:rPr>
              <a:t>Der Identifikator für die Manifestation gehört zu den Standardelementen. Es wird mindestens ein Identifikator für die Manifestation erfasst. Internationale Identifikatoren sind vorzuziehen. Bei Musikdrucken neueren Datums ist bevorzugt die ISMN als Identifikator anzugeben (vgl. RDA 2.15). Dies gilt auch, wenn sowohl ISBN als auch ISMN im Musikdruck angegeben sind. Bei älteren Musikdrucken bzw. fehlender internationaler Standardnummer wird die Musik-Bestellnummer (RDA 2.15.2) bzw. die Druckplattennummer (RDA 2.15.3) als Identifikator angegeben. Neben der Angabe des</a:t>
            </a:r>
            <a:r>
              <a:rPr lang="de-DE" sz="1200" b="1" kern="120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Pflichtidentifikators können fakultativ weitere vorliegende Nummern als Identifikatoren erfasst werden.</a:t>
            </a:r>
            <a:endParaRPr lang="de-DE" sz="1200" kern="120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32</a:t>
            </a:fld>
            <a:endParaRPr lang="de-DE"/>
          </a:p>
        </p:txBody>
      </p:sp>
    </p:spTree>
    <p:extLst>
      <p:ext uri="{BB962C8B-B14F-4D97-AF65-F5344CB8AC3E}">
        <p14:creationId xmlns:p14="http://schemas.microsoft.com/office/powerpoint/2010/main" val="23357090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Die Musik-Bestellnummer wird der Ressource durch den Musikverlag zugewiesen und erscheint normalerweise nicht auf allen Seiten des Musikdrucks. Liegt eine Ressource mit mehreren Bestellnummern vor, die alle nachgewiesen werden sollen (z. B. weil jede beiliegende Instrumentalstimme eine eigene Bestellnummer aufweist), so werden entsprechend RDA 2.15.1.5 D-A-CH alle Nummern einzeln (</a:t>
            </a:r>
            <a:r>
              <a:rPr lang="de-DE" sz="1200" b="1" kern="1200" dirty="0" smtClean="0">
                <a:solidFill>
                  <a:schemeClr val="tx1"/>
                </a:solidFill>
                <a:latin typeface="+mn-lt"/>
                <a:ea typeface="+mn-ea"/>
                <a:cs typeface="+mn-cs"/>
              </a:rPr>
              <a:t>nicht zusammengefasst</a:t>
            </a:r>
            <a:r>
              <a:rPr lang="de-DE" sz="1200" kern="1200" dirty="0" smtClean="0">
                <a:solidFill>
                  <a:schemeClr val="tx1"/>
                </a:solidFill>
                <a:latin typeface="+mn-lt"/>
                <a:ea typeface="+mn-ea"/>
                <a:cs typeface="+mn-cs"/>
              </a:rPr>
              <a:t>!) angegeben.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33</a:t>
            </a:fld>
            <a:endParaRPr lang="de-DE"/>
          </a:p>
        </p:txBody>
      </p:sp>
    </p:spTree>
    <p:extLst>
      <p:ext uri="{BB962C8B-B14F-4D97-AF65-F5344CB8AC3E}">
        <p14:creationId xmlns:p14="http://schemas.microsoft.com/office/powerpoint/2010/main" val="40936527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a:t>
            </a:r>
          </a:p>
          <a:p>
            <a:pPr algn="just"/>
            <a:r>
              <a:rPr lang="de-DE" sz="1200" kern="1200" dirty="0" smtClean="0">
                <a:solidFill>
                  <a:schemeClr val="tx1"/>
                </a:solidFill>
                <a:latin typeface="+mn-lt"/>
                <a:ea typeface="+mn-ea"/>
                <a:cs typeface="+mn-cs"/>
              </a:rPr>
              <a:t>Im Gegensatz zur Bestellnummer ist die Druckplattennummer in der Regel am Fuß jeder Notenseite zu sehen. Auch die Druckplattennummer wird vorlagegemäß erfasst. Bei alten Notendrucken ist die Unterscheidung zwischen echten und unechten Druckplattennummern zu beachten.</a:t>
            </a:r>
          </a:p>
          <a:p>
            <a:endParaRPr lang="de-DE" dirty="0" smtClean="0"/>
          </a:p>
          <a:p>
            <a:pPr algn="just"/>
            <a:r>
              <a:rPr lang="de-DE" dirty="0" smtClean="0"/>
              <a:t>Echte Druckplattennummern finden sich in Musikdrucken, die ungefähr in den Jahren 1700 bis 1900 hergestellt worden sind. Charakteristisch sind unter anderem die sichtbaren Abdrücke der Druckplatten (Näheres hierzu in RDA 2.15.3.3</a:t>
            </a:r>
            <a:r>
              <a:rPr lang="de-DE" baseline="0" dirty="0" smtClean="0"/>
              <a:t> D-A-CH).</a:t>
            </a:r>
            <a:endParaRPr lang="de-DE" dirty="0" smtClean="0"/>
          </a:p>
          <a:p>
            <a:endParaRPr lang="de-DE" dirty="0" smtClean="0"/>
          </a:p>
          <a:p>
            <a:pPr algn="just"/>
            <a:r>
              <a:rPr lang="de-DE" sz="1200" kern="1200" dirty="0" smtClean="0">
                <a:solidFill>
                  <a:schemeClr val="tx1"/>
                </a:solidFill>
                <a:latin typeface="+mn-lt"/>
                <a:ea typeface="+mn-ea"/>
                <a:cs typeface="+mn-cs"/>
              </a:rPr>
              <a:t> </a:t>
            </a:r>
            <a:r>
              <a:rPr lang="de-DE" sz="1200" b="0" kern="1200" dirty="0" smtClean="0">
                <a:solidFill>
                  <a:schemeClr val="tx1"/>
                </a:solidFill>
                <a:latin typeface="+mn-lt"/>
                <a:ea typeface="+mn-ea"/>
                <a:cs typeface="+mn-cs"/>
              </a:rPr>
              <a:t>Beim Vorliegen echter Druckplattennummern ist „Plattendruck“ in einer Anmerkung anzugeben, bei unechten wird die Anmerkung zum Druckverfahren weggelassen (RDA 2.15.3.3</a:t>
            </a:r>
            <a:r>
              <a:rPr lang="de-DE" sz="1200" b="0" kern="1200" baseline="0" dirty="0" smtClean="0">
                <a:solidFill>
                  <a:schemeClr val="tx1"/>
                </a:solidFill>
                <a:latin typeface="+mn-lt"/>
                <a:ea typeface="+mn-ea"/>
                <a:cs typeface="+mn-cs"/>
              </a:rPr>
              <a:t> D-A-CH)</a:t>
            </a:r>
            <a:r>
              <a:rPr lang="de-DE" sz="1200" b="0" kern="1200" dirty="0" smtClean="0">
                <a:solidFill>
                  <a:schemeClr val="tx1"/>
                </a:solidFill>
                <a:latin typeface="+mn-lt"/>
                <a:ea typeface="+mn-ea"/>
                <a:cs typeface="+mn-cs"/>
              </a:rPr>
              <a:t>.</a:t>
            </a:r>
            <a:r>
              <a:rPr lang="de-DE" sz="1200" kern="1200" dirty="0" smtClean="0">
                <a:solidFill>
                  <a:schemeClr val="tx1"/>
                </a:solidFill>
                <a:latin typeface="+mn-lt"/>
                <a:ea typeface="+mn-ea"/>
                <a:cs typeface="+mn-cs"/>
              </a:rPr>
              <a:t> </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34</a:t>
            </a:fld>
            <a:endParaRPr lang="de-DE"/>
          </a:p>
        </p:txBody>
      </p:sp>
    </p:spTree>
    <p:extLst>
      <p:ext uri="{BB962C8B-B14F-4D97-AF65-F5344CB8AC3E}">
        <p14:creationId xmlns:p14="http://schemas.microsoft.com/office/powerpoint/2010/main" val="6383316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Bei Musikdrucken besteht die Gefahr, die Bestellnummer mit einer gegebenenfalls vorliegenden Reihenzählung (Zählung innerhalb der Reihe) zu verwechseln. Eine Reihe liegt nur dann vor, wenn sich die zur Nummerierung gehörende sachliche Benennung nur auf einen Teil des Verlagsprogramms bezieht (z.B. „Bärenreiter-Taschenpartituren”, „Breitkopf &amp; Härtels Orchesterbibliothek” „</a:t>
            </a:r>
            <a:r>
              <a:rPr lang="de-DE" sz="1200" kern="1200" dirty="0" err="1" smtClean="0">
                <a:solidFill>
                  <a:schemeClr val="tx1"/>
                </a:solidFill>
                <a:latin typeface="+mn-lt"/>
                <a:ea typeface="+mn-ea"/>
                <a:cs typeface="+mn-cs"/>
              </a:rPr>
              <a:t>Hortus</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Musicus</a:t>
            </a:r>
            <a:r>
              <a:rPr lang="de-DE" sz="1200" kern="1200" dirty="0" smtClean="0">
                <a:solidFill>
                  <a:schemeClr val="tx1"/>
                </a:solidFill>
                <a:latin typeface="+mn-lt"/>
                <a:ea typeface="+mn-ea"/>
                <a:cs typeface="+mn-cs"/>
              </a:rPr>
              <a:t>”). Dagegen sind Benennungen wie beispielsweise „Edition Peters”, „Bärenreiter-Ausgabe”, „Collection </a:t>
            </a:r>
            <a:r>
              <a:rPr lang="de-DE" sz="1200" kern="1200" dirty="0" err="1" smtClean="0">
                <a:solidFill>
                  <a:schemeClr val="tx1"/>
                </a:solidFill>
                <a:latin typeface="+mn-lt"/>
                <a:ea typeface="+mn-ea"/>
                <a:cs typeface="+mn-cs"/>
              </a:rPr>
              <a:t>Litolff</a:t>
            </a:r>
            <a:r>
              <a:rPr lang="de-DE" sz="1200" kern="1200" dirty="0" smtClean="0">
                <a:solidFill>
                  <a:schemeClr val="tx1"/>
                </a:solidFill>
                <a:latin typeface="+mn-lt"/>
                <a:ea typeface="+mn-ea"/>
                <a:cs typeface="+mn-cs"/>
              </a:rPr>
              <a:t>” Hinweise auf das Vorliegen einer Bestellnummer (Näheres hierzu in RDA 2.15.2 D-A-CH).</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35</a:t>
            </a:fld>
            <a:endParaRPr lang="de-DE"/>
          </a:p>
        </p:txBody>
      </p:sp>
    </p:spTree>
    <p:extLst>
      <p:ext uri="{BB962C8B-B14F-4D97-AF65-F5344CB8AC3E}">
        <p14:creationId xmlns:p14="http://schemas.microsoft.com/office/powerpoint/2010/main" val="26760051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5F9F8FF6-6F64-48B5-AF7B-675846B3447E}" type="slidenum">
              <a:rPr lang="de-DE" smtClean="0"/>
              <a:pPr/>
              <a:t>36</a:t>
            </a:fld>
            <a:endParaRPr lang="de-DE"/>
          </a:p>
        </p:txBody>
      </p:sp>
    </p:spTree>
    <p:extLst>
      <p:ext uri="{BB962C8B-B14F-4D97-AF65-F5344CB8AC3E}">
        <p14:creationId xmlns:p14="http://schemas.microsoft.com/office/powerpoint/2010/main" val="1397085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„Blatt“ gilt für ein einzelnes loses Papier, das ohne weitere Faltung benutzt werden kann. Es spielt keine Rolle, ob die Ressource einseitig oder doppelseitig bedruckt ist und/oder ob sie über eine Seitenzählung verfügt. </a:t>
            </a:r>
          </a:p>
          <a:p>
            <a:endParaRPr lang="de-DE"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 „Band“ wird immer vergeben, falls die einzelne Einheit aus mehr als einem „Blatt“ besteht. Das können geheftete, zusammengebundene Blätter/Seiten oder lose ineinandergelegte Blätter, Doppelblätter, Lagen oder ein gefaltetes Blatt mit oder ohne Paginierung sein.</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37</a:t>
            </a:fld>
            <a:endParaRPr lang="de-DE"/>
          </a:p>
        </p:txBody>
      </p:sp>
    </p:spTree>
    <p:extLst>
      <p:ext uri="{BB962C8B-B14F-4D97-AF65-F5344CB8AC3E}">
        <p14:creationId xmlns:p14="http://schemas.microsoft.com/office/powerpoint/2010/main" val="6140651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Auch beim Medientyp „Computermedien“ muss der Datenträgertyp der vorliegenden Ressource, beispielsweise „Computerdisk“ oder „Online-Ressource“, entsprechen. Gleiches gilt für den Medientyp „Mikroformen“. Hier kann z. B. „Mikrofiche“ oder „Mikrofilmrolle“ als Datenträgertyp vorkommen.</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38</a:t>
            </a:fld>
            <a:endParaRPr lang="de-DE"/>
          </a:p>
        </p:txBody>
      </p:sp>
    </p:spTree>
    <p:extLst>
      <p:ext uri="{BB962C8B-B14F-4D97-AF65-F5344CB8AC3E}">
        <p14:creationId xmlns:p14="http://schemas.microsoft.com/office/powerpoint/2010/main" val="42857703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sz="1200" kern="1200" dirty="0" smtClean="0">
                <a:solidFill>
                  <a:schemeClr val="tx1"/>
                </a:solidFill>
                <a:effectLst/>
                <a:latin typeface="+mn-lt"/>
                <a:ea typeface="+mn-ea"/>
                <a:cs typeface="+mn-cs"/>
              </a:rPr>
              <a:t>Der Umfang von Noten ist Standardelement, wenn der Gesamtumfang des Musikdrucks bekannt ist oder vollständig vorliegt. Die Erfassung erfolgt für alle gedruckten oder handgeschriebenen Ressourcen mit Noten nach den Bestimmungen unter RDA 3.4.3.2.</a:t>
            </a:r>
            <a:endParaRPr lang="de-DE" baseline="0" dirty="0" smtClean="0"/>
          </a:p>
          <a:p>
            <a:endParaRPr lang="de-DE" baseline="0" dirty="0" smtClean="0"/>
          </a:p>
          <a:p>
            <a:pPr algn="just"/>
            <a:r>
              <a:rPr lang="de-DE" baseline="0" dirty="0" smtClean="0"/>
              <a:t>Bei Noten in anderen Medientypen (z.B. Mikroformen) gelten die Grundregeln von RDA 3.4.1. D.h. es wird zunächst der Umfang des vorliegenden Datenträgers angegeben, dann folgen die musikspezifischen Angaben.</a:t>
            </a:r>
          </a:p>
          <a:p>
            <a:endParaRPr lang="de-DE" baseline="0" dirty="0" smtClean="0"/>
          </a:p>
          <a:p>
            <a:pPr algn="just"/>
            <a:r>
              <a:rPr lang="de-DE" baseline="0" dirty="0" smtClean="0"/>
              <a:t>Beispiel: 3 Mikrofiches (1 Partitur)</a:t>
            </a:r>
          </a:p>
          <a:p>
            <a:endParaRPr lang="de-DE" baseline="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Weitere Grundregeln, die beachtet werden müssen, sofern sie auf die vorliegende Ressource zutreffen, sind RDA 3.4.1.6 (Einheiten oder Sets von Einheiten mit identischem Inhalt), RDA 3.4.1.10 (unvollständige Ressourcen), RDA 3.4.1.11 (umfassende Beschreibung einer Sammlung), sowie RDA 3.4.1.12 (analytische Beschreibung eines Teils).</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39</a:t>
            </a:fld>
            <a:endParaRPr lang="de-DE"/>
          </a:p>
        </p:txBody>
      </p:sp>
    </p:spTree>
    <p:extLst>
      <p:ext uri="{BB962C8B-B14F-4D97-AF65-F5344CB8AC3E}">
        <p14:creationId xmlns:p14="http://schemas.microsoft.com/office/powerpoint/2010/main" val="977307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5F9F8FF6-6F64-48B5-AF7B-675846B3447E}" type="slidenum">
              <a:rPr lang="de-DE" smtClean="0"/>
              <a:pPr/>
              <a:t>4</a:t>
            </a:fld>
            <a:endParaRPr lang="de-DE"/>
          </a:p>
        </p:txBody>
      </p:sp>
    </p:spTree>
    <p:extLst>
      <p:ext uri="{BB962C8B-B14F-4D97-AF65-F5344CB8AC3E}">
        <p14:creationId xmlns:p14="http://schemas.microsoft.com/office/powerpoint/2010/main" val="38172474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Bei der Umfangsangabe ist es wichtig, die Anzahl der Seiten und Blätter anzugeben, ggf. muss der Katalogisierende </a:t>
            </a:r>
            <a:r>
              <a:rPr lang="de-DE" sz="1200" b="1" kern="1200" dirty="0" smtClean="0">
                <a:solidFill>
                  <a:schemeClr val="tx1"/>
                </a:solidFill>
                <a:latin typeface="+mn-lt"/>
                <a:ea typeface="+mn-ea"/>
                <a:cs typeface="+mn-cs"/>
              </a:rPr>
              <a:t>selbst zählen</a:t>
            </a:r>
            <a:r>
              <a:rPr lang="de-DE" sz="1200" kern="1200" dirty="0" smtClean="0">
                <a:solidFill>
                  <a:schemeClr val="tx1"/>
                </a:solidFill>
                <a:latin typeface="+mn-lt"/>
                <a:ea typeface="+mn-ea"/>
                <a:cs typeface="+mn-cs"/>
              </a:rPr>
              <a:t>. Dann wäre bei der Anzahl der Bände und/oder Seiten noch „</a:t>
            </a:r>
            <a:r>
              <a:rPr lang="de-DE" sz="1200" b="1" i="0" kern="1200" dirty="0" smtClean="0">
                <a:solidFill>
                  <a:schemeClr val="tx1"/>
                </a:solidFill>
                <a:latin typeface="+mn-lt"/>
                <a:ea typeface="+mn-ea"/>
                <a:cs typeface="+mn-cs"/>
              </a:rPr>
              <a:t>ungezählte</a:t>
            </a:r>
            <a:r>
              <a:rPr lang="de-DE" sz="1200" kern="1200" dirty="0" smtClean="0">
                <a:solidFill>
                  <a:schemeClr val="tx1"/>
                </a:solidFill>
                <a:latin typeface="+mn-lt"/>
                <a:ea typeface="+mn-ea"/>
                <a:cs typeface="+mn-cs"/>
              </a:rPr>
              <a:t>“ zu </a:t>
            </a:r>
            <a:r>
              <a:rPr lang="de-DE" sz="1200" b="1" kern="1200" dirty="0" smtClean="0">
                <a:solidFill>
                  <a:schemeClr val="tx1"/>
                </a:solidFill>
                <a:latin typeface="+mn-lt"/>
                <a:ea typeface="+mn-ea"/>
                <a:cs typeface="+mn-cs"/>
              </a:rPr>
              <a:t>ergänzen</a:t>
            </a:r>
            <a:r>
              <a:rPr lang="de-DE" sz="1200" kern="1200" dirty="0" smtClean="0">
                <a:solidFill>
                  <a:schemeClr val="tx1"/>
                </a:solidFill>
                <a:latin typeface="+mn-lt"/>
                <a:ea typeface="+mn-ea"/>
                <a:cs typeface="+mn-cs"/>
              </a:rPr>
              <a:t>. Die Bezeichnung von Beilagen darf mit freiem Vokabular erfolgen.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Beispiel (fingiert): Partitur (10 lose, gefaltete, ungezählte Blätter) mit 1 Seite Titelblatt und 2 Seiten Anmerkungen zur Aufführung (eingeheftet) in einem Umschlag</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Die Angabe von Blatt/Blättern in der Umfangsangabe von Noten ist unabhängig vom Datenträgertyp RDA 3.3 zu sehen und richtet sich nach RDA 3.4.5. Im obigen fingierten Beispiel wäre für die Partitur aus losen Blättern der Datenträgertyp „Band“ zu vergeben.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40</a:t>
            </a:fld>
            <a:endParaRPr lang="de-DE"/>
          </a:p>
        </p:txBody>
      </p:sp>
    </p:spTree>
    <p:extLst>
      <p:ext uri="{BB962C8B-B14F-4D97-AF65-F5344CB8AC3E}">
        <p14:creationId xmlns:p14="http://schemas.microsoft.com/office/powerpoint/2010/main" val="12189788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Bei Musikdrucken, die einen </a:t>
            </a:r>
            <a:r>
              <a:rPr lang="de-DE" sz="1200" b="1" kern="1200" dirty="0" smtClean="0">
                <a:solidFill>
                  <a:schemeClr val="tx1"/>
                </a:solidFill>
                <a:latin typeface="+mn-lt"/>
                <a:ea typeface="+mn-ea"/>
                <a:cs typeface="+mn-cs"/>
              </a:rPr>
              <a:t>Stimmensatz </a:t>
            </a:r>
            <a:r>
              <a:rPr lang="de-DE" sz="1200" kern="1200" dirty="0" smtClean="0">
                <a:solidFill>
                  <a:schemeClr val="tx1"/>
                </a:solidFill>
                <a:latin typeface="+mn-lt"/>
                <a:ea typeface="+mn-ea"/>
                <a:cs typeface="+mn-cs"/>
              </a:rPr>
              <a:t>enthalten, wird für den Notenumfang nur die Anzahl der Stimmen insgesamt angegeben. Die Paginierungen der Stimmen entfallen.</a:t>
            </a:r>
          </a:p>
          <a:p>
            <a:endParaRPr lang="de-DE" dirty="0" smtClean="0"/>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41</a:t>
            </a:fld>
            <a:endParaRPr lang="de-DE"/>
          </a:p>
        </p:txBody>
      </p:sp>
    </p:spTree>
    <p:extLst>
      <p:ext uri="{BB962C8B-B14F-4D97-AF65-F5344CB8AC3E}">
        <p14:creationId xmlns:p14="http://schemas.microsoft.com/office/powerpoint/2010/main" val="35928658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Beispiel</a:t>
            </a:r>
            <a:r>
              <a:rPr lang="de-DE" sz="1200" kern="1200" baseline="0" dirty="0" smtClean="0">
                <a:solidFill>
                  <a:schemeClr val="tx1"/>
                </a:solidFill>
                <a:latin typeface="+mn-lt"/>
                <a:ea typeface="+mn-ea"/>
                <a:cs typeface="+mn-cs"/>
              </a:rPr>
              <a:t> Folie 48 fingiert: </a:t>
            </a:r>
            <a:r>
              <a:rPr lang="de-DE" sz="1200" kern="1200" dirty="0" smtClean="0">
                <a:solidFill>
                  <a:schemeClr val="tx1"/>
                </a:solidFill>
                <a:effectLst/>
                <a:latin typeface="+mn-lt"/>
                <a:ea typeface="+mn-ea"/>
                <a:cs typeface="+mn-cs"/>
              </a:rPr>
              <a:t>Partitur mit 3 Stimmen, die auf den Seiten 11-19 abgedruckt sind</a:t>
            </a:r>
            <a:endParaRPr lang="de-DE"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Bei Musikdrucken, die in </a:t>
            </a:r>
            <a:r>
              <a:rPr lang="de-DE" sz="1200" b="1" kern="1200" dirty="0" smtClean="0">
                <a:solidFill>
                  <a:schemeClr val="tx1"/>
                </a:solidFill>
                <a:latin typeface="+mn-lt"/>
                <a:ea typeface="+mn-ea"/>
                <a:cs typeface="+mn-cs"/>
              </a:rPr>
              <a:t>einer einzigen physischen Einheit</a:t>
            </a:r>
            <a:r>
              <a:rPr lang="de-DE" sz="1200" kern="1200" dirty="0" smtClean="0">
                <a:solidFill>
                  <a:schemeClr val="tx1"/>
                </a:solidFill>
                <a:latin typeface="+mn-lt"/>
                <a:ea typeface="+mn-ea"/>
                <a:cs typeface="+mn-cs"/>
              </a:rPr>
              <a:t> eine Partitur und eine oder mehrere Stimmen enthalten (d. h.</a:t>
            </a:r>
            <a:r>
              <a:rPr lang="de-DE" sz="1200" kern="1200" baseline="0" dirty="0" smtClean="0">
                <a:solidFill>
                  <a:schemeClr val="tx1"/>
                </a:solidFill>
                <a:latin typeface="+mn-lt"/>
                <a:ea typeface="+mn-ea"/>
                <a:cs typeface="+mn-cs"/>
              </a:rPr>
              <a:t> die Stimme(n) ist/sind fest mit eingebunden)</a:t>
            </a:r>
            <a:r>
              <a:rPr lang="de-DE" sz="1200" kern="1200" dirty="0" smtClean="0">
                <a:solidFill>
                  <a:schemeClr val="tx1"/>
                </a:solidFill>
                <a:latin typeface="+mn-lt"/>
                <a:ea typeface="+mn-ea"/>
                <a:cs typeface="+mn-cs"/>
              </a:rPr>
              <a:t>, erfolgt nur eine gemeinsame Umfangsangabe. Die enthaltenen Einheiten werden mit „und“ verbunden, gefolgt von der Gesamtanzahl der Seiten, Blätter oder Spalten in runden Klammern.</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42</a:t>
            </a:fld>
            <a:endParaRPr lang="de-DE"/>
          </a:p>
        </p:txBody>
      </p:sp>
    </p:spTree>
    <p:extLst>
      <p:ext uri="{BB962C8B-B14F-4D97-AF65-F5344CB8AC3E}">
        <p14:creationId xmlns:p14="http://schemas.microsoft.com/office/powerpoint/2010/main" val="18503389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43</a:t>
            </a:fld>
            <a:endParaRPr lang="de-DE"/>
          </a:p>
        </p:txBody>
      </p:sp>
    </p:spTree>
    <p:extLst>
      <p:ext uri="{BB962C8B-B14F-4D97-AF65-F5344CB8AC3E}">
        <p14:creationId xmlns:p14="http://schemas.microsoft.com/office/powerpoint/2010/main" val="2644641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sz="1200" kern="1200" dirty="0" smtClean="0">
                <a:solidFill>
                  <a:schemeClr val="tx1"/>
                </a:solidFill>
                <a:effectLst/>
                <a:latin typeface="+mn-lt"/>
                <a:ea typeface="+mn-ea"/>
                <a:cs typeface="+mn-cs"/>
              </a:rPr>
              <a:t>Inhaltstyp „Noten“ gilt sowohl für</a:t>
            </a:r>
            <a:r>
              <a:rPr lang="de-DE" sz="1200" kern="1200" baseline="0" dirty="0" smtClean="0">
                <a:solidFill>
                  <a:schemeClr val="tx1"/>
                </a:solidFill>
                <a:effectLst/>
                <a:latin typeface="+mn-lt"/>
                <a:ea typeface="+mn-ea"/>
                <a:cs typeface="+mn-cs"/>
              </a:rPr>
              <a:t> Vokalmusik als auch für Instrumentalmusik.</a:t>
            </a:r>
          </a:p>
          <a:p>
            <a:endParaRPr lang="de-DE" sz="1200" kern="1200" dirty="0" smtClean="0">
              <a:solidFill>
                <a:schemeClr val="tx1"/>
              </a:solidFill>
              <a:effectLst/>
              <a:latin typeface="+mn-lt"/>
              <a:ea typeface="+mn-ea"/>
              <a:cs typeface="+mn-cs"/>
            </a:endParaRPr>
          </a:p>
          <a:p>
            <a:pPr algn="just"/>
            <a:r>
              <a:rPr lang="de-DE" sz="1200" kern="1200" dirty="0" smtClean="0">
                <a:solidFill>
                  <a:schemeClr val="tx1"/>
                </a:solidFill>
                <a:effectLst/>
                <a:latin typeface="+mn-lt"/>
                <a:ea typeface="+mn-ea"/>
                <a:cs typeface="+mn-cs"/>
              </a:rPr>
              <a:t>Liegen mehrere Inhalte vor, wie beispielsweise bei Opernpartituren, die zusätzlich das vollständig abgedruckte Libretto enthalten, können nach RDA 6.9 weitere Inhaltstypen für die Manifestation vergeben werden. Verpflichtend (Standardelement) ist nur die Benennung des Typs für die Hauptkomponente.</a:t>
            </a:r>
          </a:p>
          <a:p>
            <a:pPr algn="just"/>
            <a:endParaRPr lang="de-DE" sz="120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Auch bei Instrumental- oder Vokalmusikschulen können die textlichen Erläuterungen gemessen an den abgedruckten Noten einen wichtigen Anteil haben. </a:t>
            </a:r>
            <a:r>
              <a:rPr lang="de-DE" sz="1200" kern="1200" dirty="0" smtClean="0">
                <a:solidFill>
                  <a:schemeClr val="tx1"/>
                </a:solidFill>
                <a:latin typeface="+mn-lt"/>
                <a:ea typeface="+mn-ea"/>
                <a:cs typeface="+mn-cs"/>
              </a:rPr>
              <a:t>Diese Unterrichtswerke können</a:t>
            </a:r>
            <a:r>
              <a:rPr lang="de-DE" sz="1200" kern="1200" baseline="0" dirty="0" smtClean="0">
                <a:solidFill>
                  <a:schemeClr val="tx1"/>
                </a:solidFill>
                <a:latin typeface="+mn-lt"/>
                <a:ea typeface="+mn-ea"/>
                <a:cs typeface="+mn-cs"/>
              </a:rPr>
              <a:t> ebenfalls </a:t>
            </a:r>
            <a:r>
              <a:rPr lang="de-DE" sz="1200" kern="1200" dirty="0" smtClean="0">
                <a:solidFill>
                  <a:schemeClr val="tx1"/>
                </a:solidFill>
                <a:latin typeface="+mn-lt"/>
                <a:ea typeface="+mn-ea"/>
                <a:cs typeface="+mn-cs"/>
              </a:rPr>
              <a:t>zusätzlich den Inhaltstyp „Text“</a:t>
            </a:r>
            <a:r>
              <a:rPr lang="de-DE" sz="1200" kern="1200" baseline="0" dirty="0" smtClean="0">
                <a:solidFill>
                  <a:schemeClr val="tx1"/>
                </a:solidFill>
                <a:latin typeface="+mn-lt"/>
                <a:ea typeface="+mn-ea"/>
                <a:cs typeface="+mn-cs"/>
              </a:rPr>
              <a:t> erhalten. </a:t>
            </a:r>
            <a:r>
              <a:rPr lang="de-DE" sz="1200" kern="1200" dirty="0" smtClean="0">
                <a:solidFill>
                  <a:schemeClr val="tx1"/>
                </a:solidFill>
                <a:effectLst/>
                <a:latin typeface="+mn-lt"/>
                <a:ea typeface="+mn-ea"/>
                <a:cs typeface="+mn-cs"/>
              </a:rPr>
              <a:t>Wie wichtig der textliche Anteil ist, muss von Fall zu Fall entschieden werden.</a:t>
            </a:r>
          </a:p>
          <a:p>
            <a:endParaRPr lang="de-DE"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44</a:t>
            </a:fld>
            <a:endParaRPr lang="de-DE"/>
          </a:p>
        </p:txBody>
      </p:sp>
    </p:spTree>
    <p:extLst>
      <p:ext uri="{BB962C8B-B14F-4D97-AF65-F5344CB8AC3E}">
        <p14:creationId xmlns:p14="http://schemas.microsoft.com/office/powerpoint/2010/main" val="23551554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sz="1200" kern="1200" dirty="0" smtClean="0">
                <a:solidFill>
                  <a:schemeClr val="tx1"/>
                </a:solidFill>
                <a:latin typeface="+mn-lt"/>
                <a:ea typeface="+mn-ea"/>
                <a:cs typeface="+mn-cs"/>
              </a:rPr>
              <a:t>Die Erfassung der Sprache der Expression erfolgt als separates Element unter </a:t>
            </a:r>
            <a:r>
              <a:rPr lang="de-DE" sz="1200" b="1" kern="1200" dirty="0" smtClean="0">
                <a:solidFill>
                  <a:schemeClr val="tx1"/>
                </a:solidFill>
                <a:latin typeface="+mn-lt"/>
                <a:ea typeface="+mn-ea"/>
                <a:cs typeface="+mn-cs"/>
              </a:rPr>
              <a:t>Verwendung der Kodierungen nach ISO 639-2/B</a:t>
            </a:r>
            <a:r>
              <a:rPr lang="de-DE" sz="1200" kern="1200" dirty="0" smtClean="0">
                <a:solidFill>
                  <a:schemeClr val="tx1"/>
                </a:solidFill>
                <a:latin typeface="+mn-lt"/>
                <a:ea typeface="+mn-ea"/>
                <a:cs typeface="+mn-cs"/>
              </a:rPr>
              <a:t>. Dies wird</a:t>
            </a:r>
            <a:r>
              <a:rPr lang="de-DE" sz="1200" kern="1200" baseline="0" dirty="0" smtClean="0">
                <a:solidFill>
                  <a:schemeClr val="tx1"/>
                </a:solidFill>
                <a:latin typeface="+mn-lt"/>
                <a:ea typeface="+mn-ea"/>
                <a:cs typeface="+mn-cs"/>
              </a:rPr>
              <a:t> </a:t>
            </a:r>
            <a:r>
              <a:rPr lang="de-DE" sz="1200" kern="1200" dirty="0" smtClean="0">
                <a:solidFill>
                  <a:schemeClr val="tx1"/>
                </a:solidFill>
                <a:latin typeface="+mn-lt"/>
                <a:ea typeface="+mn-ea"/>
                <a:cs typeface="+mn-cs"/>
              </a:rPr>
              <a:t>durch RDA 6.11.1.3 D-A-CH festgelegt</a:t>
            </a:r>
            <a:r>
              <a:rPr lang="de-DE" sz="1200" kern="1200" baseline="0" dirty="0" smtClean="0">
                <a:solidFill>
                  <a:schemeClr val="tx1"/>
                </a:solidFill>
                <a:latin typeface="+mn-lt"/>
                <a:ea typeface="+mn-ea"/>
                <a:cs typeface="+mn-cs"/>
              </a:rPr>
              <a:t>.</a:t>
            </a:r>
            <a:endParaRPr lang="de-DE"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 </a:t>
            </a:r>
          </a:p>
          <a:p>
            <a:pPr algn="just"/>
            <a:r>
              <a:rPr lang="de-DE" sz="1200" kern="1200" dirty="0" smtClean="0">
                <a:solidFill>
                  <a:schemeClr val="tx1"/>
                </a:solidFill>
                <a:latin typeface="+mn-lt"/>
                <a:ea typeface="+mn-ea"/>
                <a:cs typeface="+mn-cs"/>
              </a:rPr>
              <a:t>Musikdrucke mit Instrumentalmusik haben keine sprachliche Expression. Textliche Beigaben (z. B. Vorworte) werden bei der Erfassung des Standardelements RDA 6.11 nicht beachtet. Es ist immer „</a:t>
            </a:r>
            <a:r>
              <a:rPr lang="de-DE" sz="1200" kern="1200" dirty="0" err="1" smtClean="0">
                <a:solidFill>
                  <a:schemeClr val="tx1"/>
                </a:solidFill>
                <a:latin typeface="+mn-lt"/>
                <a:ea typeface="+mn-ea"/>
                <a:cs typeface="+mn-cs"/>
              </a:rPr>
              <a:t>zxx</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No</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linguistic</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content</a:t>
            </a:r>
            <a:r>
              <a:rPr lang="de-DE" sz="1200" kern="1200" dirty="0" smtClean="0">
                <a:solidFill>
                  <a:schemeClr val="tx1"/>
                </a:solidFill>
                <a:latin typeface="+mn-lt"/>
                <a:ea typeface="+mn-ea"/>
                <a:cs typeface="+mn-cs"/>
              </a:rPr>
              <a:t> / Kein sprachlicher Inhalt) zu vergeben. Die vorhandenen textlichen Beigaben können fakultativ in einer Anmerkung zur Expression nach RDA 7.29 wiedergegeben werden.</a:t>
            </a:r>
          </a:p>
          <a:p>
            <a:r>
              <a:rPr lang="de-DE" sz="1200" kern="1200" dirty="0" smtClean="0">
                <a:solidFill>
                  <a:schemeClr val="tx1"/>
                </a:solidFill>
                <a:latin typeface="+mn-lt"/>
                <a:ea typeface="+mn-ea"/>
                <a:cs typeface="+mn-cs"/>
              </a:rPr>
              <a:t> </a:t>
            </a:r>
          </a:p>
          <a:p>
            <a:pPr algn="just"/>
            <a:r>
              <a:rPr lang="de-DE" sz="1200" kern="1200" dirty="0" smtClean="0">
                <a:solidFill>
                  <a:schemeClr val="tx1"/>
                </a:solidFill>
                <a:latin typeface="+mn-lt"/>
                <a:ea typeface="+mn-ea"/>
                <a:cs typeface="+mn-cs"/>
              </a:rPr>
              <a:t>Bei Vokalmusik wird empfohlen, alle vorliegenden Sprachen entsprechend der Kodierung nach ISO 639-2 anzugeben. Standardelement ist nur die erste Sprache der Expression. Anstelle von ungewöhnlichen Sprachcodes</a:t>
            </a:r>
            <a:r>
              <a:rPr lang="de-DE" sz="1200" kern="1200" baseline="0" dirty="0" smtClean="0">
                <a:solidFill>
                  <a:schemeClr val="tx1"/>
                </a:solidFill>
                <a:latin typeface="+mn-lt"/>
                <a:ea typeface="+mn-ea"/>
                <a:cs typeface="+mn-cs"/>
              </a:rPr>
              <a:t> kann bei Vokalmusik alternativ auch die Kodierung „</a:t>
            </a:r>
            <a:r>
              <a:rPr lang="de-DE" sz="1200" kern="1200" baseline="0" dirty="0" err="1" smtClean="0">
                <a:solidFill>
                  <a:schemeClr val="tx1"/>
                </a:solidFill>
                <a:latin typeface="+mn-lt"/>
                <a:ea typeface="+mn-ea"/>
                <a:cs typeface="+mn-cs"/>
              </a:rPr>
              <a:t>mis</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Uncoded</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languages</a:t>
            </a:r>
            <a:r>
              <a:rPr lang="de-DE" sz="1200" kern="1200" baseline="0" dirty="0" smtClean="0">
                <a:solidFill>
                  <a:schemeClr val="tx1"/>
                </a:solidFill>
                <a:latin typeface="+mn-lt"/>
                <a:ea typeface="+mn-ea"/>
                <a:cs typeface="+mn-cs"/>
              </a:rPr>
              <a:t> / Einzelne andere Sprachen) vergeben werden. Handelt es sich um eine Manifestation, bei der sehr viele einzelne Sprachcodes  zu vergeben wären, darf auch „</a:t>
            </a:r>
            <a:r>
              <a:rPr lang="de-DE" sz="1200" kern="1200" baseline="0" dirty="0" err="1" smtClean="0">
                <a:solidFill>
                  <a:schemeClr val="tx1"/>
                </a:solidFill>
                <a:latin typeface="+mn-lt"/>
                <a:ea typeface="+mn-ea"/>
                <a:cs typeface="+mn-cs"/>
              </a:rPr>
              <a:t>mul</a:t>
            </a:r>
            <a:r>
              <a:rPr lang="de-DE" sz="1200" kern="1200" baseline="0" dirty="0" smtClean="0">
                <a:solidFill>
                  <a:schemeClr val="tx1"/>
                </a:solidFill>
                <a:latin typeface="+mn-lt"/>
                <a:ea typeface="+mn-ea"/>
                <a:cs typeface="+mn-cs"/>
              </a:rPr>
              <a:t>“ (Multiple </a:t>
            </a:r>
            <a:r>
              <a:rPr lang="de-DE" sz="1200" kern="1200" baseline="0" dirty="0" err="1" smtClean="0">
                <a:solidFill>
                  <a:schemeClr val="tx1"/>
                </a:solidFill>
                <a:latin typeface="+mn-lt"/>
                <a:ea typeface="+mn-ea"/>
                <a:cs typeface="+mn-cs"/>
              </a:rPr>
              <a:t>languages</a:t>
            </a:r>
            <a:r>
              <a:rPr lang="de-DE" sz="1200" kern="1200" baseline="0" dirty="0" smtClean="0">
                <a:solidFill>
                  <a:schemeClr val="tx1"/>
                </a:solidFill>
                <a:latin typeface="+mn-lt"/>
                <a:ea typeface="+mn-ea"/>
                <a:cs typeface="+mn-cs"/>
              </a:rPr>
              <a:t> / Mehrere Sprachen) verwendet werden. Eine passende Anmerkung zur Expression nach RDA 7.29  bei Verwendung der Kodierungen „</a:t>
            </a:r>
            <a:r>
              <a:rPr lang="de-DE" sz="1200" kern="1200" baseline="0" dirty="0" err="1" smtClean="0">
                <a:solidFill>
                  <a:schemeClr val="tx1"/>
                </a:solidFill>
                <a:latin typeface="+mn-lt"/>
                <a:ea typeface="+mn-ea"/>
                <a:cs typeface="+mn-cs"/>
              </a:rPr>
              <a:t>mis</a:t>
            </a:r>
            <a:r>
              <a:rPr lang="de-DE" sz="1200" kern="1200" baseline="0" dirty="0" smtClean="0">
                <a:solidFill>
                  <a:schemeClr val="tx1"/>
                </a:solidFill>
                <a:latin typeface="+mn-lt"/>
                <a:ea typeface="+mn-ea"/>
                <a:cs typeface="+mn-cs"/>
              </a:rPr>
              <a:t>“ oder „</a:t>
            </a:r>
            <a:r>
              <a:rPr lang="de-DE" sz="1200" kern="1200" baseline="0" dirty="0" err="1" smtClean="0">
                <a:solidFill>
                  <a:schemeClr val="tx1"/>
                </a:solidFill>
                <a:latin typeface="+mn-lt"/>
                <a:ea typeface="+mn-ea"/>
                <a:cs typeface="+mn-cs"/>
              </a:rPr>
              <a:t>mul</a:t>
            </a:r>
            <a:r>
              <a:rPr lang="de-DE" sz="1200" kern="1200" baseline="0" dirty="0" smtClean="0">
                <a:solidFill>
                  <a:schemeClr val="tx1"/>
                </a:solidFill>
                <a:latin typeface="+mn-lt"/>
                <a:ea typeface="+mn-ea"/>
                <a:cs typeface="+mn-cs"/>
              </a:rPr>
              <a:t>“ liegt im Ermessen des Katalogisierenden</a:t>
            </a:r>
            <a:endParaRPr lang="de-DE" sz="1200" kern="1200" dirty="0" smtClean="0">
              <a:solidFill>
                <a:schemeClr val="tx1"/>
              </a:solidFill>
              <a:latin typeface="+mn-lt"/>
              <a:ea typeface="+mn-ea"/>
              <a:cs typeface="+mn-cs"/>
            </a:endParaRPr>
          </a:p>
          <a:p>
            <a:endParaRPr lang="de-DE" sz="1200" kern="1200" dirty="0" smtClean="0">
              <a:solidFill>
                <a:schemeClr val="tx1"/>
              </a:solidFill>
              <a:latin typeface="+mn-lt"/>
              <a:ea typeface="+mn-ea"/>
              <a:cs typeface="+mn-cs"/>
            </a:endParaRPr>
          </a:p>
          <a:p>
            <a:pPr algn="just"/>
            <a:r>
              <a:rPr lang="de-DE" sz="1200" kern="1200" dirty="0" smtClean="0">
                <a:solidFill>
                  <a:schemeClr val="tx1"/>
                </a:solidFill>
                <a:latin typeface="+mn-lt"/>
                <a:ea typeface="+mn-ea"/>
                <a:cs typeface="+mn-cs"/>
              </a:rPr>
              <a:t>Bei Instrumentalmusikschulen,</a:t>
            </a:r>
            <a:r>
              <a:rPr lang="de-DE" sz="1200" kern="1200" baseline="0" dirty="0" smtClean="0">
                <a:solidFill>
                  <a:schemeClr val="tx1"/>
                </a:solidFill>
                <a:latin typeface="+mn-lt"/>
                <a:ea typeface="+mn-ea"/>
                <a:cs typeface="+mn-cs"/>
              </a:rPr>
              <a:t> welche die Inhaltstypen „Noten“ und „Text“ erhalten haben, sind die Kodierungen </a:t>
            </a:r>
            <a:r>
              <a:rPr lang="de-DE" sz="1200" kern="1200" dirty="0" smtClean="0">
                <a:solidFill>
                  <a:schemeClr val="tx1"/>
                </a:solidFill>
                <a:latin typeface="+mn-lt"/>
                <a:ea typeface="+mn-ea"/>
                <a:cs typeface="+mn-cs"/>
              </a:rPr>
              <a:t>nach ISO 639-2 für die Sprache der Expression für beides anzugeben.</a:t>
            </a:r>
          </a:p>
          <a:p>
            <a:endParaRPr lang="de-DE" sz="1200" kern="1200" dirty="0" smtClean="0">
              <a:solidFill>
                <a:schemeClr val="tx1"/>
              </a:solidFill>
              <a:latin typeface="+mn-lt"/>
              <a:ea typeface="+mn-ea"/>
              <a:cs typeface="+mn-cs"/>
            </a:endParaRPr>
          </a:p>
          <a:p>
            <a:endParaRPr lang="de-DE" sz="1200" kern="1200" dirty="0" smtClean="0">
              <a:solidFill>
                <a:schemeClr val="tx1"/>
              </a:solidFill>
              <a:latin typeface="+mn-lt"/>
              <a:ea typeface="+mn-ea"/>
              <a:cs typeface="+mn-cs"/>
            </a:endParaRPr>
          </a:p>
          <a:p>
            <a:endParaRPr lang="de-DE" dirty="0">
              <a:solidFill>
                <a:srgbClr val="FF0000"/>
              </a:solidFill>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45</a:t>
            </a:fld>
            <a:endParaRPr lang="de-DE"/>
          </a:p>
        </p:txBody>
      </p:sp>
    </p:spTree>
    <p:extLst>
      <p:ext uri="{BB962C8B-B14F-4D97-AF65-F5344CB8AC3E}">
        <p14:creationId xmlns:p14="http://schemas.microsoft.com/office/powerpoint/2010/main" val="17907090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Die Sprache des Inhalts (RDA 7.12) ist kein Standardelement. Bei Musikdrucken mit Vokalmusik wird jedoch empfohlen, diese anzugeben, falls die Textunterlegung des manifestierten Werks mehrsprachig vorliegt. Die Angabe erfolgt in Sprache und Schrift der Agentur (d. h. in Deutsch). Die Formulierung kann frei gewählt werden.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Bei </a:t>
            </a:r>
            <a:r>
              <a:rPr lang="de-DE" sz="1200" b="1" kern="1200" dirty="0" smtClean="0">
                <a:solidFill>
                  <a:schemeClr val="tx1"/>
                </a:solidFill>
                <a:latin typeface="+mn-lt"/>
                <a:ea typeface="+mn-ea"/>
                <a:cs typeface="+mn-cs"/>
              </a:rPr>
              <a:t>nicht lateinischer Schrift der vorliegenden Sprache(n</a:t>
            </a:r>
            <a:r>
              <a:rPr lang="de-DE" sz="1200" kern="1200" dirty="0" smtClean="0">
                <a:solidFill>
                  <a:schemeClr val="tx1"/>
                </a:solidFill>
                <a:latin typeface="+mn-lt"/>
                <a:ea typeface="+mn-ea"/>
                <a:cs typeface="+mn-cs"/>
              </a:rPr>
              <a:t>) ist die </a:t>
            </a:r>
            <a:r>
              <a:rPr lang="de-DE" sz="1200" b="1" kern="1200" dirty="0" smtClean="0">
                <a:solidFill>
                  <a:schemeClr val="tx1"/>
                </a:solidFill>
                <a:latin typeface="+mn-lt"/>
                <a:ea typeface="+mn-ea"/>
                <a:cs typeface="+mn-cs"/>
              </a:rPr>
              <a:t>Schrift</a:t>
            </a:r>
            <a:r>
              <a:rPr lang="de-DE" sz="1200" kern="1200" dirty="0" smtClean="0">
                <a:solidFill>
                  <a:schemeClr val="tx1"/>
                </a:solidFill>
                <a:latin typeface="+mn-lt"/>
                <a:ea typeface="+mn-ea"/>
                <a:cs typeface="+mn-cs"/>
              </a:rPr>
              <a:t> immer als </a:t>
            </a:r>
            <a:r>
              <a:rPr lang="de-DE" sz="1200" b="1" kern="1200" dirty="0" smtClean="0">
                <a:solidFill>
                  <a:schemeClr val="tx1"/>
                </a:solidFill>
                <a:latin typeface="+mn-lt"/>
                <a:ea typeface="+mn-ea"/>
                <a:cs typeface="+mn-cs"/>
              </a:rPr>
              <a:t>Standardelement</a:t>
            </a:r>
            <a:r>
              <a:rPr lang="de-DE" sz="1200" kern="1200" dirty="0" smtClean="0">
                <a:solidFill>
                  <a:schemeClr val="tx1"/>
                </a:solidFill>
                <a:latin typeface="+mn-lt"/>
                <a:ea typeface="+mn-ea"/>
                <a:cs typeface="+mn-cs"/>
              </a:rPr>
              <a:t> anzugeben (vgl. RDA 7.13.2 D-A-CH).</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46</a:t>
            </a:fld>
            <a:endParaRPr lang="de-DE"/>
          </a:p>
        </p:txBody>
      </p:sp>
    </p:spTree>
    <p:extLst>
      <p:ext uri="{BB962C8B-B14F-4D97-AF65-F5344CB8AC3E}">
        <p14:creationId xmlns:p14="http://schemas.microsoft.com/office/powerpoint/2010/main" val="29549760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10000"/>
          </a:bodyPr>
          <a:lstStyle/>
          <a:p>
            <a:pPr algn="ctr"/>
            <a:r>
              <a:rPr lang="de-DE" sz="1200" b="0" kern="1200" dirty="0" smtClean="0">
                <a:solidFill>
                  <a:schemeClr val="tx1"/>
                </a:solidFill>
                <a:latin typeface="+mn-lt"/>
                <a:ea typeface="+mn-ea"/>
                <a:cs typeface="+mn-cs"/>
              </a:rPr>
              <a:t>Die auf </a:t>
            </a:r>
            <a:r>
              <a:rPr lang="de-DE" sz="1200" b="1" kern="1200" dirty="0" smtClean="0">
                <a:solidFill>
                  <a:schemeClr val="tx1"/>
                </a:solidFill>
                <a:latin typeface="+mn-lt"/>
                <a:ea typeface="+mn-ea"/>
                <a:cs typeface="+mn-cs"/>
              </a:rPr>
              <a:t>dieser Notizseite</a:t>
            </a:r>
            <a:r>
              <a:rPr lang="de-DE" sz="1200" b="1" kern="1200" baseline="0" dirty="0" smtClean="0">
                <a:solidFill>
                  <a:schemeClr val="tx1"/>
                </a:solidFill>
                <a:latin typeface="+mn-lt"/>
                <a:ea typeface="+mn-ea"/>
                <a:cs typeface="+mn-cs"/>
              </a:rPr>
              <a:t> nicht genannten Begriffe werden auf eigenen Folien </a:t>
            </a:r>
            <a:r>
              <a:rPr lang="de-DE" sz="1200" b="0" kern="1200" baseline="0" dirty="0" smtClean="0">
                <a:solidFill>
                  <a:schemeClr val="tx1"/>
                </a:solidFill>
                <a:latin typeface="+mn-lt"/>
                <a:ea typeface="+mn-ea"/>
                <a:cs typeface="+mn-cs"/>
              </a:rPr>
              <a:t>erläutert.</a:t>
            </a:r>
            <a:endParaRPr lang="de-DE" sz="1200" b="0" kern="1200" dirty="0" smtClean="0">
              <a:solidFill>
                <a:schemeClr val="tx1"/>
              </a:solidFill>
              <a:latin typeface="+mn-lt"/>
              <a:ea typeface="+mn-ea"/>
              <a:cs typeface="+mn-cs"/>
            </a:endParaRPr>
          </a:p>
          <a:p>
            <a:pPr algn="just"/>
            <a:r>
              <a:rPr lang="de-DE" sz="1200" b="1" kern="1200" dirty="0" smtClean="0">
                <a:solidFill>
                  <a:schemeClr val="tx1"/>
                </a:solidFill>
                <a:latin typeface="+mn-lt"/>
                <a:ea typeface="+mn-ea"/>
                <a:cs typeface="+mn-cs"/>
              </a:rPr>
              <a:t>Chorbuch</a:t>
            </a:r>
            <a:r>
              <a:rPr lang="de-DE" sz="1200" kern="1200" dirty="0" smtClean="0">
                <a:solidFill>
                  <a:schemeClr val="tx1"/>
                </a:solidFill>
                <a:latin typeface="+mn-lt"/>
                <a:ea typeface="+mn-ea"/>
                <a:cs typeface="+mn-cs"/>
              </a:rPr>
              <a:t> wird verwendet für „</a:t>
            </a:r>
            <a:r>
              <a:rPr lang="de-DE" sz="1200" i="1" kern="1200" dirty="0" smtClean="0">
                <a:solidFill>
                  <a:schemeClr val="tx1"/>
                </a:solidFill>
                <a:latin typeface="+mn-lt"/>
                <a:ea typeface="+mn-ea"/>
                <a:cs typeface="+mn-cs"/>
              </a:rPr>
              <a:t>ein großes Musikbuch, das gemacht wurde, um auf einem Ständer vor dem Chor platziert zu werden. Jede Stimme ist separat notiert, normalerweise in der Zusammenstellung, die die Sopran- und Tenorstimmen auf der Rückseite eines Blattes und die Alt- und Bass-Stimmen auf der Vorderseite des nächsten Blattes präsentiert, wenn das Buch geöffnet ist.</a:t>
            </a:r>
            <a:r>
              <a:rPr lang="de-DE" sz="1200" kern="1200" dirty="0" smtClean="0">
                <a:solidFill>
                  <a:schemeClr val="tx1"/>
                </a:solidFill>
                <a:latin typeface="+mn-lt"/>
                <a:ea typeface="+mn-ea"/>
                <a:cs typeface="+mn-cs"/>
              </a:rPr>
              <a:t>” (Zitat RDA Glossar).</a:t>
            </a:r>
          </a:p>
          <a:p>
            <a:pPr algn="just"/>
            <a:r>
              <a:rPr lang="de-DE" sz="1200" kern="1200" dirty="0" smtClean="0">
                <a:solidFill>
                  <a:schemeClr val="tx1"/>
                </a:solidFill>
                <a:latin typeface="+mn-lt"/>
                <a:ea typeface="+mn-ea"/>
                <a:cs typeface="+mn-cs"/>
              </a:rPr>
              <a:t>Hierunter sind nur die </a:t>
            </a:r>
            <a:r>
              <a:rPr lang="de-DE" sz="1200" b="1" kern="1200" dirty="0" smtClean="0">
                <a:solidFill>
                  <a:schemeClr val="tx1"/>
                </a:solidFill>
                <a:latin typeface="+mn-lt"/>
                <a:ea typeface="+mn-ea"/>
                <a:cs typeface="+mn-cs"/>
              </a:rPr>
              <a:t>historischen Chorbücher </a:t>
            </a:r>
            <a:r>
              <a:rPr lang="de-DE" sz="1200" kern="1200" dirty="0" smtClean="0">
                <a:solidFill>
                  <a:schemeClr val="tx1"/>
                </a:solidFill>
                <a:latin typeface="+mn-lt"/>
                <a:ea typeface="+mn-ea"/>
                <a:cs typeface="+mn-cs"/>
              </a:rPr>
              <a:t>zu zählen. Verlagsausgaben von Zusammenstellungen mit übergeordnetem Titel unter Verwendung der Bezeichnung „Chormusik“ (wie bspw. Freiburger Chorbuch, Chorbuch Romantik, Chorbuch zum Gotteslob) erhalten niemals die musikalische Ausgabeform „Chorbuch”. Im Regelfall werden diese Zusammenstellungen mit Musik für Chöre den Terminus Partitur erhalten.</a:t>
            </a:r>
          </a:p>
          <a:p>
            <a:endParaRPr lang="de-DE" sz="1200" kern="1200" dirty="0" smtClean="0">
              <a:solidFill>
                <a:schemeClr val="tx1"/>
              </a:solidFill>
              <a:latin typeface="+mn-lt"/>
              <a:ea typeface="+mn-ea"/>
              <a:cs typeface="+mn-cs"/>
            </a:endParaRPr>
          </a:p>
          <a:p>
            <a:pPr algn="just"/>
            <a:r>
              <a:rPr lang="de-DE" sz="1200" b="1" kern="1200" dirty="0" smtClean="0">
                <a:solidFill>
                  <a:schemeClr val="tx1"/>
                </a:solidFill>
                <a:latin typeface="+mn-lt"/>
                <a:ea typeface="+mn-ea"/>
                <a:cs typeface="+mn-cs"/>
              </a:rPr>
              <a:t>Klavier-Direktionsstimme/</a:t>
            </a:r>
            <a:r>
              <a:rPr lang="de-DE" sz="1200" b="1" kern="1200" dirty="0" err="1" smtClean="0">
                <a:solidFill>
                  <a:schemeClr val="tx1"/>
                </a:solidFill>
                <a:latin typeface="+mn-lt"/>
                <a:ea typeface="+mn-ea"/>
                <a:cs typeface="+mn-cs"/>
              </a:rPr>
              <a:t>Violin</a:t>
            </a:r>
            <a:r>
              <a:rPr lang="de-DE" sz="1200" b="1" kern="1200" dirty="0" smtClean="0">
                <a:solidFill>
                  <a:schemeClr val="tx1"/>
                </a:solidFill>
                <a:latin typeface="+mn-lt"/>
                <a:ea typeface="+mn-ea"/>
                <a:cs typeface="+mn-cs"/>
              </a:rPr>
              <a:t>-Direktionsstimme</a:t>
            </a:r>
            <a:r>
              <a:rPr lang="de-DE" sz="1200" kern="1200" dirty="0" smtClean="0">
                <a:solidFill>
                  <a:schemeClr val="tx1"/>
                </a:solidFill>
                <a:latin typeface="+mn-lt"/>
                <a:ea typeface="+mn-ea"/>
                <a:cs typeface="+mn-cs"/>
              </a:rPr>
              <a:t>  wird verwendet für „e</a:t>
            </a:r>
            <a:r>
              <a:rPr lang="de-DE" sz="1200" i="1" kern="1200" dirty="0" smtClean="0">
                <a:solidFill>
                  <a:schemeClr val="tx1"/>
                </a:solidFill>
                <a:latin typeface="+mn-lt"/>
                <a:ea typeface="+mn-ea"/>
                <a:cs typeface="+mn-cs"/>
              </a:rPr>
              <a:t>ine Aufführungsstimme für einen Ausführenden am Klavier/für einen </a:t>
            </a:r>
            <a:r>
              <a:rPr lang="de-DE" sz="1200" i="1" kern="1200" dirty="0" err="1" smtClean="0">
                <a:solidFill>
                  <a:schemeClr val="tx1"/>
                </a:solidFill>
                <a:latin typeface="+mn-lt"/>
                <a:ea typeface="+mn-ea"/>
                <a:cs typeface="+mn-cs"/>
              </a:rPr>
              <a:t>Violinenspieler</a:t>
            </a:r>
            <a:r>
              <a:rPr lang="de-DE" sz="1200" i="1" kern="1200" dirty="0" smtClean="0">
                <a:solidFill>
                  <a:schemeClr val="tx1"/>
                </a:solidFill>
                <a:latin typeface="+mn-lt"/>
                <a:ea typeface="+mn-ea"/>
                <a:cs typeface="+mn-cs"/>
              </a:rPr>
              <a:t> in einem Ensemble mit Einsätzen für die anderen Instrumente, die den Ausführenden dieser Stimme ebenfalls in die Lage versetzen zu dirigieren/</a:t>
            </a:r>
            <a:r>
              <a:rPr lang="de-DE" sz="1200" i="1" kern="1200" baseline="0" dirty="0" smtClean="0">
                <a:solidFill>
                  <a:schemeClr val="tx1"/>
                </a:solidFill>
                <a:latin typeface="+mn-lt"/>
                <a:ea typeface="+mn-ea"/>
                <a:cs typeface="+mn-cs"/>
              </a:rPr>
              <a:t>dem Musiker ermöglichen auch zu dirigieren</a:t>
            </a:r>
            <a:r>
              <a:rPr lang="de-DE" sz="1200" i="1" kern="1200" dirty="0" smtClean="0">
                <a:solidFill>
                  <a:schemeClr val="tx1"/>
                </a:solidFill>
                <a:latin typeface="+mn-lt"/>
                <a:ea typeface="+mn-ea"/>
                <a:cs typeface="+mn-cs"/>
              </a:rPr>
              <a:t>.</a:t>
            </a:r>
            <a:r>
              <a:rPr lang="de-DE" sz="1200" kern="1200" dirty="0" smtClean="0">
                <a:solidFill>
                  <a:schemeClr val="tx1"/>
                </a:solidFill>
                <a:latin typeface="+mn-lt"/>
                <a:ea typeface="+mn-ea"/>
                <a:cs typeface="+mn-cs"/>
              </a:rPr>
              <a:t>”</a:t>
            </a:r>
            <a:r>
              <a:rPr lang="de-DE" sz="1200" i="1" kern="1200" dirty="0" smtClean="0">
                <a:solidFill>
                  <a:schemeClr val="tx1"/>
                </a:solidFill>
                <a:latin typeface="+mn-lt"/>
                <a:ea typeface="+mn-ea"/>
                <a:cs typeface="+mn-cs"/>
              </a:rPr>
              <a:t> </a:t>
            </a:r>
            <a:r>
              <a:rPr lang="de-DE" sz="1200" kern="1200" dirty="0" smtClean="0">
                <a:solidFill>
                  <a:schemeClr val="tx1"/>
                </a:solidFill>
                <a:latin typeface="+mn-lt"/>
                <a:ea typeface="+mn-ea"/>
                <a:cs typeface="+mn-cs"/>
              </a:rPr>
              <a:t>(kombiniertes Zitat RDA Glossar)</a:t>
            </a:r>
          </a:p>
          <a:p>
            <a:r>
              <a:rPr lang="de-DE" sz="1200" kern="1200" dirty="0" smtClean="0">
                <a:solidFill>
                  <a:schemeClr val="tx1"/>
                </a:solidFill>
                <a:latin typeface="+mn-lt"/>
                <a:ea typeface="+mn-ea"/>
                <a:cs typeface="+mn-cs"/>
              </a:rPr>
              <a:t> </a:t>
            </a:r>
          </a:p>
          <a:p>
            <a:pPr algn="just"/>
            <a:r>
              <a:rPr lang="de-DE" sz="1200" b="1" kern="1200" dirty="0" err="1" smtClean="0">
                <a:solidFill>
                  <a:schemeClr val="tx1"/>
                </a:solidFill>
                <a:latin typeface="+mn-lt"/>
                <a:ea typeface="+mn-ea"/>
                <a:cs typeface="+mn-cs"/>
              </a:rPr>
              <a:t>Particell</a:t>
            </a:r>
            <a:r>
              <a:rPr lang="de-DE" sz="1200" kern="1200" dirty="0" smtClean="0">
                <a:solidFill>
                  <a:schemeClr val="tx1"/>
                </a:solidFill>
                <a:latin typeface="+mn-lt"/>
                <a:ea typeface="+mn-ea"/>
                <a:cs typeface="+mn-cs"/>
              </a:rPr>
              <a:t> wird verwendet für „</a:t>
            </a:r>
            <a:r>
              <a:rPr lang="de-DE" sz="1200" i="1" kern="1200" dirty="0" smtClean="0">
                <a:solidFill>
                  <a:schemeClr val="tx1"/>
                </a:solidFill>
                <a:latin typeface="+mn-lt"/>
                <a:ea typeface="+mn-ea"/>
                <a:cs typeface="+mn-cs"/>
              </a:rPr>
              <a:t>eine Partitur, in der die Anzahl der Notensysteme auf zwei oder wenige reduziert ist, und die im Allgemeinen nach instrumentalen Passagen oder Vokalstimmen und oft mit Einsätzen für einzelne Stimmen geordnet ist.</a:t>
            </a:r>
            <a:r>
              <a:rPr lang="de-DE" sz="1200" kern="1200" dirty="0" smtClean="0">
                <a:solidFill>
                  <a:schemeClr val="tx1"/>
                </a:solidFill>
                <a:latin typeface="+mn-lt"/>
                <a:ea typeface="+mn-ea"/>
                <a:cs typeface="+mn-cs"/>
              </a:rPr>
              <a:t>”</a:t>
            </a:r>
            <a:r>
              <a:rPr lang="de-DE" sz="1200" i="1" kern="1200" dirty="0" smtClean="0">
                <a:solidFill>
                  <a:schemeClr val="tx1"/>
                </a:solidFill>
                <a:latin typeface="+mn-lt"/>
                <a:ea typeface="+mn-ea"/>
                <a:cs typeface="+mn-cs"/>
              </a:rPr>
              <a:t> </a:t>
            </a:r>
            <a:r>
              <a:rPr lang="de-DE" sz="1200" kern="1200" dirty="0" smtClean="0">
                <a:solidFill>
                  <a:schemeClr val="tx1"/>
                </a:solidFill>
                <a:latin typeface="+mn-lt"/>
                <a:ea typeface="+mn-ea"/>
                <a:cs typeface="+mn-cs"/>
              </a:rPr>
              <a:t>(Zitat RDA Glossar)</a:t>
            </a:r>
          </a:p>
          <a:p>
            <a:endParaRPr lang="de-DE" sz="1200"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effectLst/>
                <a:latin typeface="+mn-lt"/>
                <a:ea typeface="+mn-ea"/>
                <a:cs typeface="+mn-cs"/>
              </a:rPr>
              <a:t>Table Book</a:t>
            </a:r>
            <a:r>
              <a:rPr lang="de-DE" sz="1200" kern="1200" dirty="0" smtClean="0">
                <a:solidFill>
                  <a:schemeClr val="tx1"/>
                </a:solidFill>
                <a:effectLst/>
                <a:latin typeface="+mn-lt"/>
                <a:ea typeface="+mn-ea"/>
                <a:cs typeface="+mn-cs"/>
              </a:rPr>
              <a:t> wird verwendet für „</a:t>
            </a:r>
            <a:r>
              <a:rPr lang="de-DE" sz="1200" i="1" kern="1200" dirty="0" smtClean="0">
                <a:solidFill>
                  <a:schemeClr val="tx1"/>
                </a:solidFill>
                <a:effectLst/>
                <a:latin typeface="+mn-lt"/>
                <a:ea typeface="+mn-ea"/>
                <a:cs typeface="+mn-cs"/>
              </a:rPr>
              <a:t>ein Musikbuch, das dazu gedacht ist, auf einem Tisch platziert und so gelegt zu werden, dass die Ausführenden ihre Stimmen lesen können, während sie am oder um den Tisch sitzen oder stehen. Jede Stimme ist getrennt notiert, normalerweise in einer Anordnung, die wenn das Buch geöffnet ist, verschiedene Stimmen in seitenverkehrten und senkrechten Positionen präsentiert.” </a:t>
            </a:r>
            <a:r>
              <a:rPr lang="de-DE" sz="1200" kern="1200" dirty="0" smtClean="0">
                <a:solidFill>
                  <a:schemeClr val="tx1"/>
                </a:solidFill>
                <a:effectLst/>
                <a:latin typeface="+mn-lt"/>
                <a:ea typeface="+mn-ea"/>
                <a:cs typeface="+mn-cs"/>
              </a:rPr>
              <a:t>(Zitat RDA Glossar)</a:t>
            </a:r>
          </a:p>
        </p:txBody>
      </p:sp>
      <p:sp>
        <p:nvSpPr>
          <p:cNvPr id="4" name="Foliennummernplatzhalter 3"/>
          <p:cNvSpPr>
            <a:spLocks noGrp="1"/>
          </p:cNvSpPr>
          <p:nvPr>
            <p:ph type="sldNum" sz="quarter" idx="10"/>
          </p:nvPr>
        </p:nvSpPr>
        <p:spPr/>
        <p:txBody>
          <a:bodyPr/>
          <a:lstStyle/>
          <a:p>
            <a:fld id="{5F9F8FF6-6F64-48B5-AF7B-675846B3447E}" type="slidenum">
              <a:rPr lang="de-DE" smtClean="0"/>
              <a:pPr/>
              <a:t>47</a:t>
            </a:fld>
            <a:endParaRPr lang="de-DE"/>
          </a:p>
        </p:txBody>
      </p:sp>
    </p:spTree>
    <p:extLst>
      <p:ext uri="{BB962C8B-B14F-4D97-AF65-F5344CB8AC3E}">
        <p14:creationId xmlns:p14="http://schemas.microsoft.com/office/powerpoint/2010/main" val="29583235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sz="1200" kern="1200" dirty="0" smtClean="0">
                <a:solidFill>
                  <a:schemeClr val="tx1"/>
                </a:solidFill>
                <a:effectLst/>
                <a:latin typeface="+mn-lt"/>
                <a:ea typeface="+mn-ea"/>
                <a:cs typeface="+mn-cs"/>
              </a:rPr>
              <a:t>Diese Termini werden nach RDA-Definition für die Angabe der musikalischen Ausgabeform </a:t>
            </a:r>
            <a:r>
              <a:rPr lang="de-DE" sz="1200" b="1" kern="1200" dirty="0" smtClean="0">
                <a:solidFill>
                  <a:schemeClr val="tx1"/>
                </a:solidFill>
                <a:effectLst/>
                <a:latin typeface="+mn-lt"/>
                <a:ea typeface="+mn-ea"/>
                <a:cs typeface="+mn-cs"/>
              </a:rPr>
              <a:t>im Singular verwendet</a:t>
            </a:r>
            <a:r>
              <a:rPr lang="de-DE" sz="1200" kern="1200" dirty="0" smtClean="0">
                <a:solidFill>
                  <a:schemeClr val="tx1"/>
                </a:solidFill>
                <a:effectLst/>
                <a:latin typeface="+mn-lt"/>
                <a:ea typeface="+mn-ea"/>
                <a:cs typeface="+mn-cs"/>
              </a:rPr>
              <a:t>. </a:t>
            </a:r>
          </a:p>
          <a:p>
            <a:endParaRPr lang="de-DE" sz="1200" kern="1200" dirty="0" smtClean="0">
              <a:solidFill>
                <a:schemeClr val="tx1"/>
              </a:solidFill>
              <a:effectLst/>
              <a:latin typeface="+mn-lt"/>
              <a:ea typeface="+mn-ea"/>
              <a:cs typeface="+mn-cs"/>
            </a:endParaRPr>
          </a:p>
          <a:p>
            <a:pPr algn="just"/>
            <a:r>
              <a:rPr lang="de-DE" sz="1200" kern="1200" dirty="0" smtClean="0">
                <a:solidFill>
                  <a:schemeClr val="tx1"/>
                </a:solidFill>
                <a:effectLst/>
                <a:latin typeface="+mn-lt"/>
                <a:ea typeface="+mn-ea"/>
                <a:cs typeface="+mn-cs"/>
              </a:rPr>
              <a:t>Fiktives Beispiel</a:t>
            </a:r>
            <a:r>
              <a:rPr lang="de-DE" sz="1200" kern="1200" baseline="0" dirty="0" smtClean="0">
                <a:solidFill>
                  <a:schemeClr val="tx1"/>
                </a:solidFill>
                <a:effectLst/>
                <a:latin typeface="+mn-lt"/>
                <a:ea typeface="+mn-ea"/>
                <a:cs typeface="+mn-cs"/>
              </a:rPr>
              <a:t> für Mehrfachnennung: Partitur für Chor a cappella mit unterlegtem Klavierauszug für Probenzwecke in einem Band</a:t>
            </a:r>
            <a:endParaRPr lang="de-DE" sz="1200" kern="1200" dirty="0" smtClean="0">
              <a:solidFill>
                <a:schemeClr val="tx1"/>
              </a:solidFill>
              <a:effectLst/>
              <a:latin typeface="+mn-lt"/>
              <a:ea typeface="+mn-ea"/>
              <a:cs typeface="+mn-cs"/>
            </a:endParaRPr>
          </a:p>
          <a:p>
            <a:pPr algn="just"/>
            <a:endParaRPr lang="de-DE" sz="1200" kern="1200" dirty="0" smtClean="0">
              <a:solidFill>
                <a:schemeClr val="tx1"/>
              </a:solidFill>
              <a:effectLst/>
              <a:latin typeface="+mn-lt"/>
              <a:ea typeface="+mn-ea"/>
              <a:cs typeface="+mn-cs"/>
            </a:endParaRPr>
          </a:p>
          <a:p>
            <a:pPr algn="just"/>
            <a:r>
              <a:rPr lang="de-DE" sz="1200" kern="1200" dirty="0" smtClean="0">
                <a:solidFill>
                  <a:schemeClr val="tx1"/>
                </a:solidFill>
                <a:effectLst/>
                <a:latin typeface="+mn-lt"/>
                <a:ea typeface="+mn-ea"/>
                <a:cs typeface="+mn-cs"/>
              </a:rPr>
              <a:t>Der im Toolkit in RDA 7.20 aufgeführte Terminus „Gesangspartitur” wird im deutschen Sprachraum nicht gebraucht, stattdessen wird der Terminus „Klavierauszug” verwendet. </a:t>
            </a:r>
          </a:p>
          <a:p>
            <a:endParaRPr lang="de-DE" sz="1200" kern="1200" dirty="0" smtClean="0">
              <a:solidFill>
                <a:schemeClr val="tx1"/>
              </a:solidFill>
              <a:effectLst/>
              <a:latin typeface="+mn-lt"/>
              <a:ea typeface="+mn-ea"/>
              <a:cs typeface="+mn-cs"/>
            </a:endParaRPr>
          </a:p>
          <a:p>
            <a:pPr algn="just"/>
            <a:r>
              <a:rPr lang="de-DE" sz="1200" kern="1200" dirty="0" smtClean="0">
                <a:solidFill>
                  <a:schemeClr val="tx1"/>
                </a:solidFill>
                <a:effectLst/>
                <a:latin typeface="+mn-lt"/>
                <a:ea typeface="+mn-ea"/>
                <a:cs typeface="+mn-cs"/>
              </a:rPr>
              <a:t>Die vorliegenden Termini gelten immer als geeignet und spezifisch genug. Darüber hinaus dürfen keine weiteren Begriffe gebildet werden. Es ist stets die zutreffende spezifischere Form zu wählen, beispielsweise Studienpartitur, nicht Partitur (RDA 7.20.1.3 D-A-CH).</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48</a:t>
            </a:fld>
            <a:endParaRPr lang="de-DE"/>
          </a:p>
        </p:txBody>
      </p:sp>
    </p:spTree>
    <p:extLst>
      <p:ext uri="{BB962C8B-B14F-4D97-AF65-F5344CB8AC3E}">
        <p14:creationId xmlns:p14="http://schemas.microsoft.com/office/powerpoint/2010/main" val="6791701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sz="1200" b="1" kern="1200" dirty="0" smtClean="0">
                <a:solidFill>
                  <a:schemeClr val="tx1"/>
                </a:solidFill>
                <a:latin typeface="+mn-lt"/>
                <a:ea typeface="+mn-ea"/>
                <a:cs typeface="+mn-cs"/>
              </a:rPr>
              <a:t>Chorpartitur</a:t>
            </a:r>
            <a:r>
              <a:rPr lang="de-DE" sz="1200" kern="1200" dirty="0" smtClean="0">
                <a:solidFill>
                  <a:schemeClr val="tx1"/>
                </a:solidFill>
                <a:latin typeface="+mn-lt"/>
                <a:ea typeface="+mn-ea"/>
                <a:cs typeface="+mn-cs"/>
              </a:rPr>
              <a:t> wird verwendet, falls der vorliegende Musikdruck „[...] </a:t>
            </a:r>
            <a:r>
              <a:rPr lang="de-DE" sz="1200" i="1" kern="1200" dirty="0" smtClean="0">
                <a:solidFill>
                  <a:schemeClr val="tx1"/>
                </a:solidFill>
                <a:latin typeface="+mn-lt"/>
                <a:ea typeface="+mn-ea"/>
                <a:cs typeface="+mn-cs"/>
              </a:rPr>
              <a:t>eine Musiknotation eines Werks für Chor (mit oder ohne Solostimmen) und Instrumentalbegleitung, die nur die Chorstimmen (ggf. mit Solostellen) zeigt, zumindest in den Teilen des Werks, in denen der Chor singt, wobei die instrumentale Begleitung weggelassen ist</a:t>
            </a:r>
            <a:r>
              <a:rPr lang="de-DE" sz="1200" kern="1200" dirty="0" smtClean="0">
                <a:solidFill>
                  <a:schemeClr val="tx1"/>
                </a:solidFill>
                <a:latin typeface="+mn-lt"/>
                <a:ea typeface="+mn-ea"/>
                <a:cs typeface="+mn-cs"/>
              </a:rPr>
              <a:t>.”</a:t>
            </a:r>
            <a:r>
              <a:rPr lang="de-DE" sz="1200" i="1" kern="1200" dirty="0" smtClean="0">
                <a:solidFill>
                  <a:schemeClr val="tx1"/>
                </a:solidFill>
                <a:latin typeface="+mn-lt"/>
                <a:ea typeface="+mn-ea"/>
                <a:cs typeface="+mn-cs"/>
              </a:rPr>
              <a:t> </a:t>
            </a:r>
            <a:r>
              <a:rPr lang="de-DE" sz="1200" kern="1200" dirty="0" smtClean="0">
                <a:solidFill>
                  <a:schemeClr val="tx1"/>
                </a:solidFill>
                <a:latin typeface="+mn-lt"/>
                <a:ea typeface="+mn-ea"/>
                <a:cs typeface="+mn-cs"/>
              </a:rPr>
              <a:t>(Zitat RDA 7.20.1.3 D-A-CH).</a:t>
            </a:r>
          </a:p>
          <a:p>
            <a:endParaRPr lang="de-DE" sz="1200" kern="1200" dirty="0" smtClean="0">
              <a:solidFill>
                <a:schemeClr val="tx1"/>
              </a:solidFill>
              <a:latin typeface="+mn-lt"/>
              <a:ea typeface="+mn-ea"/>
              <a:cs typeface="+mn-cs"/>
            </a:endParaRPr>
          </a:p>
          <a:p>
            <a:pPr algn="just"/>
            <a:r>
              <a:rPr lang="de-DE" sz="1200" kern="1200" dirty="0" smtClean="0">
                <a:solidFill>
                  <a:schemeClr val="tx1"/>
                </a:solidFill>
                <a:effectLst/>
                <a:latin typeface="+mn-lt"/>
                <a:ea typeface="+mn-ea"/>
                <a:cs typeface="+mn-cs"/>
              </a:rPr>
              <a:t>A-cappella-Chorwerke gelten gemäß dieser Definition immer als Partituren, nicht als Chorpartituren. Enthält ein Musikdruck neben den Chorstimmen auch die solistisch besetzten Vokalstimmen und/oder die Instrumentalbegleitung, so wird die auf die Vorlage zutreffende musikalische Ausgabeform („Partitur”, „Klavierauszug” etc.) erfasst. </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49</a:t>
            </a:fld>
            <a:endParaRPr lang="de-DE"/>
          </a:p>
        </p:txBody>
      </p:sp>
    </p:spTree>
    <p:extLst>
      <p:ext uri="{BB962C8B-B14F-4D97-AF65-F5344CB8AC3E}">
        <p14:creationId xmlns:p14="http://schemas.microsoft.com/office/powerpoint/2010/main" val="3531564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atin typeface="Arial" pitchFamily="34" charset="0"/>
                <a:cs typeface="Arial" pitchFamily="34" charset="0"/>
              </a:rPr>
              <a:t>Beschreibung</a:t>
            </a:r>
            <a:r>
              <a:rPr lang="de-DE" baseline="0" dirty="0" smtClean="0">
                <a:latin typeface="Arial" pitchFamily="34" charset="0"/>
                <a:cs typeface="Arial" pitchFamily="34" charset="0"/>
              </a:rPr>
              <a:t> Werk/Expression Folie 48ff.</a:t>
            </a: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5</a:t>
            </a:fld>
            <a:endParaRPr lang="de-DE"/>
          </a:p>
        </p:txBody>
      </p:sp>
    </p:spTree>
    <p:extLst>
      <p:ext uri="{BB962C8B-B14F-4D97-AF65-F5344CB8AC3E}">
        <p14:creationId xmlns:p14="http://schemas.microsoft.com/office/powerpoint/2010/main" val="2644641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sz="1200" b="1" kern="1200" dirty="0" smtClean="0">
                <a:solidFill>
                  <a:schemeClr val="tx1"/>
                </a:solidFill>
                <a:latin typeface="+mn-lt"/>
                <a:ea typeface="+mn-ea"/>
                <a:cs typeface="+mn-cs"/>
              </a:rPr>
              <a:t>Klavierauszug</a:t>
            </a:r>
            <a:r>
              <a:rPr lang="de-DE" sz="1200" kern="1200" dirty="0" smtClean="0">
                <a:solidFill>
                  <a:schemeClr val="tx1"/>
                </a:solidFill>
                <a:latin typeface="+mn-lt"/>
                <a:ea typeface="+mn-ea"/>
                <a:cs typeface="+mn-cs"/>
              </a:rPr>
              <a:t> wird verwendet, falls der vorliegende Musikdruck </a:t>
            </a:r>
            <a:r>
              <a:rPr lang="de-DE" sz="1200" i="1" kern="1200" dirty="0" smtClean="0">
                <a:solidFill>
                  <a:schemeClr val="tx1"/>
                </a:solidFill>
                <a:latin typeface="+mn-lt"/>
                <a:ea typeface="+mn-ea"/>
                <a:cs typeface="+mn-cs"/>
              </a:rPr>
              <a:t>„[...] eine Musiknotation [enthält], die alle Gesangsstimmen eines Vokalwerks bzw. alle Solostimmen eines Instrumentalwerks aufführt, mit der instrumentalen Begleitung, die für Tasteninstrument(e) arrangiert ist. Die Bezeichnung Klavierauszug wird auch für Orgelauszüge verwendet.</a:t>
            </a:r>
            <a:r>
              <a:rPr lang="de-DE" sz="1200" kern="1200" dirty="0" smtClean="0">
                <a:solidFill>
                  <a:schemeClr val="tx1"/>
                </a:solidFill>
                <a:latin typeface="+mn-lt"/>
                <a:ea typeface="+mn-ea"/>
                <a:cs typeface="+mn-cs"/>
              </a:rPr>
              <a:t>”</a:t>
            </a:r>
            <a:r>
              <a:rPr lang="de-DE" sz="1200" i="1" kern="1200" dirty="0" smtClean="0">
                <a:solidFill>
                  <a:schemeClr val="tx1"/>
                </a:solidFill>
                <a:latin typeface="+mn-lt"/>
                <a:ea typeface="+mn-ea"/>
                <a:cs typeface="+mn-cs"/>
              </a:rPr>
              <a:t> </a:t>
            </a:r>
            <a:r>
              <a:rPr lang="de-DE" sz="1200" kern="1200" dirty="0" smtClean="0">
                <a:solidFill>
                  <a:schemeClr val="tx1"/>
                </a:solidFill>
                <a:latin typeface="+mn-lt"/>
                <a:ea typeface="+mn-ea"/>
                <a:cs typeface="+mn-cs"/>
              </a:rPr>
              <a:t>(Zitat RDA 7.20.1.3 D-A-CH)</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a:p>
            <a:pPr algn="just"/>
            <a:r>
              <a:rPr lang="de-DE" sz="1200" kern="1200" dirty="0" smtClean="0">
                <a:solidFill>
                  <a:schemeClr val="tx1"/>
                </a:solidFill>
                <a:effectLst/>
                <a:latin typeface="+mn-lt"/>
                <a:ea typeface="+mn-ea"/>
                <a:cs typeface="+mn-cs"/>
              </a:rPr>
              <a:t>Liegen von einem Vokalwerk ausschließlich instrumentale Teile (z. B. Ouvertüren, Vorspiele, Zwischenaktmusiken) im Klaviersatz vor, so ist „Klavierbearbeitung” und nicht „Klavierauszug” als musikalische Ausgabeform zu erfassen.</a:t>
            </a:r>
          </a:p>
          <a:p>
            <a:r>
              <a:rPr lang="de-DE" sz="1200" kern="1200" dirty="0" smtClean="0">
                <a:solidFill>
                  <a:schemeClr val="tx1"/>
                </a:solidFill>
                <a:effectLst/>
                <a:latin typeface="+mn-lt"/>
                <a:ea typeface="+mn-ea"/>
                <a:cs typeface="+mn-cs"/>
              </a:rPr>
              <a:t> </a:t>
            </a:r>
          </a:p>
          <a:p>
            <a:pPr algn="just"/>
            <a:r>
              <a:rPr lang="de-DE" sz="1200" kern="1200" dirty="0" smtClean="0">
                <a:solidFill>
                  <a:schemeClr val="tx1"/>
                </a:solidFill>
                <a:effectLst/>
                <a:latin typeface="+mn-lt"/>
                <a:ea typeface="+mn-ea"/>
                <a:cs typeface="+mn-cs"/>
              </a:rPr>
              <a:t>Für Klavierversionen von Instrumentalwerken ohne Solostimmen und für Vokalwerke, bei denen die Gesangsstimmen in den Klaviersatz integriert sind, siehe „Klavierbearbeitung”.</a:t>
            </a:r>
          </a:p>
        </p:txBody>
      </p:sp>
      <p:sp>
        <p:nvSpPr>
          <p:cNvPr id="4" name="Foliennummernplatzhalter 3"/>
          <p:cNvSpPr>
            <a:spLocks noGrp="1"/>
          </p:cNvSpPr>
          <p:nvPr>
            <p:ph type="sldNum" sz="quarter" idx="10"/>
          </p:nvPr>
        </p:nvSpPr>
        <p:spPr/>
        <p:txBody>
          <a:bodyPr/>
          <a:lstStyle/>
          <a:p>
            <a:fld id="{5F9F8FF6-6F64-48B5-AF7B-675846B3447E}" type="slidenum">
              <a:rPr lang="de-DE" smtClean="0"/>
              <a:pPr/>
              <a:t>50</a:t>
            </a:fld>
            <a:endParaRPr lang="de-DE"/>
          </a:p>
        </p:txBody>
      </p:sp>
    </p:spTree>
    <p:extLst>
      <p:ext uri="{BB962C8B-B14F-4D97-AF65-F5344CB8AC3E}">
        <p14:creationId xmlns:p14="http://schemas.microsoft.com/office/powerpoint/2010/main" val="30551929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sz="1200" b="1" kern="1200" dirty="0" smtClean="0">
                <a:solidFill>
                  <a:schemeClr val="tx1"/>
                </a:solidFill>
                <a:latin typeface="+mn-lt"/>
                <a:ea typeface="+mn-ea"/>
                <a:cs typeface="+mn-cs"/>
              </a:rPr>
              <a:t>Klavierbearbeitung</a:t>
            </a:r>
            <a:r>
              <a:rPr lang="de-DE" sz="1200" kern="1200" dirty="0" smtClean="0">
                <a:solidFill>
                  <a:schemeClr val="tx1"/>
                </a:solidFill>
                <a:latin typeface="+mn-lt"/>
                <a:ea typeface="+mn-ea"/>
                <a:cs typeface="+mn-cs"/>
              </a:rPr>
              <a:t> wird verwendet, falls der vorliegende Musikdruck „</a:t>
            </a:r>
            <a:r>
              <a:rPr lang="de-DE" sz="1200" i="1" kern="1200" dirty="0" smtClean="0">
                <a:solidFill>
                  <a:schemeClr val="tx1"/>
                </a:solidFill>
                <a:latin typeface="+mn-lt"/>
                <a:ea typeface="+mn-ea"/>
                <a:cs typeface="+mn-cs"/>
              </a:rPr>
              <a:t>eine Reduktion eines instrumentalen Werks oder eines Vokalwerks mit Instrumenten auf eine Klavierversion [ist]. Dazu kann auch der Text eines Vokalwerks gehören.</a:t>
            </a:r>
            <a:r>
              <a:rPr lang="de-DE" sz="1200" kern="1200" dirty="0" smtClean="0">
                <a:solidFill>
                  <a:schemeClr val="tx1"/>
                </a:solidFill>
                <a:latin typeface="+mn-lt"/>
                <a:ea typeface="+mn-ea"/>
                <a:cs typeface="+mn-cs"/>
              </a:rPr>
              <a:t>” (Zitat RDA Glossar).</a:t>
            </a:r>
          </a:p>
          <a:p>
            <a:pPr algn="just"/>
            <a:r>
              <a:rPr lang="de-DE" sz="1200" kern="1200" dirty="0" smtClean="0">
                <a:solidFill>
                  <a:schemeClr val="tx1"/>
                </a:solidFill>
                <a:latin typeface="+mn-lt"/>
                <a:ea typeface="+mn-ea"/>
                <a:cs typeface="+mn-cs"/>
              </a:rPr>
              <a:t>Der Terminus „Klavierbearbeitung“ gilt für Reduktionen von Instrumentalmusik auf Tasteninstrument(e). Darunter fallen beispielsweise Auszüge für Klavier zu 2 oder 4 Händen, Arrangements für zwei Klaviere oder Orgelauszüge.</a:t>
            </a:r>
          </a:p>
          <a:p>
            <a:pPr algn="just"/>
            <a:r>
              <a:rPr lang="de-DE" sz="1200" kern="1200" dirty="0" smtClean="0">
                <a:solidFill>
                  <a:schemeClr val="tx1"/>
                </a:solidFill>
                <a:effectLst/>
                <a:latin typeface="+mn-lt"/>
                <a:ea typeface="+mn-ea"/>
                <a:cs typeface="+mn-cs"/>
              </a:rPr>
              <a:t>Als Klavierversion gelten auch Reduktionen für andere Tasteninstrumente (z. B. Cembalo) oder Orgel, sowie Versionen für mehrere Spieler oder mehrere Tasteninstrumente. Der Text eines Vokalwerks kann in den Noten enthalten sein, die Singstimmen sind aber Teil des Klaviersatzes.</a:t>
            </a:r>
          </a:p>
          <a:p>
            <a:r>
              <a:rPr lang="de-DE" sz="1200" kern="1200" dirty="0" smtClean="0">
                <a:solidFill>
                  <a:schemeClr val="tx1"/>
                </a:solidFill>
                <a:effectLst/>
                <a:latin typeface="+mn-lt"/>
                <a:ea typeface="+mn-ea"/>
                <a:cs typeface="+mn-cs"/>
              </a:rPr>
              <a:t> </a:t>
            </a:r>
          </a:p>
          <a:p>
            <a:pPr algn="just"/>
            <a:r>
              <a:rPr lang="de-DE" sz="1200" kern="1200" dirty="0" smtClean="0">
                <a:solidFill>
                  <a:schemeClr val="tx1"/>
                </a:solidFill>
                <a:effectLst/>
                <a:latin typeface="+mn-lt"/>
                <a:ea typeface="+mn-ea"/>
                <a:cs typeface="+mn-cs"/>
              </a:rPr>
              <a:t>„Klavierbearbeitung” wird demnach verwendet:</a:t>
            </a:r>
          </a:p>
          <a:p>
            <a:pPr marL="171450" indent="-171450" algn="just">
              <a:buFont typeface="Arial" panose="020B0604020202020204" pitchFamily="34" charset="0"/>
              <a:buChar char="•"/>
            </a:pPr>
            <a:r>
              <a:rPr lang="de-DE" sz="1200" kern="1200" dirty="0" smtClean="0">
                <a:solidFill>
                  <a:schemeClr val="tx1"/>
                </a:solidFill>
                <a:effectLst/>
                <a:latin typeface="+mn-lt"/>
                <a:ea typeface="+mn-ea"/>
                <a:cs typeface="+mn-cs"/>
              </a:rPr>
              <a:t>bei Arrangements für Klavier oder Tasteninstrument von größer oder kleiner besetzten Instrumentalwerken ohne Solostimmen (z. B. Streichquartette, Sinfonien)</a:t>
            </a:r>
          </a:p>
          <a:p>
            <a:pPr marL="171450" lvl="0" indent="-171450" algn="just">
              <a:buFont typeface="Arial" panose="020B0604020202020204" pitchFamily="34" charset="0"/>
              <a:buChar char="•"/>
            </a:pPr>
            <a:r>
              <a:rPr lang="de-DE" sz="1200" kern="1200" dirty="0" smtClean="0">
                <a:solidFill>
                  <a:schemeClr val="tx1"/>
                </a:solidFill>
                <a:effectLst/>
                <a:latin typeface="+mn-lt"/>
                <a:ea typeface="+mn-ea"/>
                <a:cs typeface="+mn-cs"/>
              </a:rPr>
              <a:t>bei Arrangements für Klavier oder Tasteninstrument von Instrumentalwerken mit Solostimmen, bei denen die Solostimmen in den Klaviersatz integriert sind</a:t>
            </a:r>
          </a:p>
          <a:p>
            <a:pPr marL="171450" lvl="0" indent="-171450" algn="just" defTabSz="108000">
              <a:buFont typeface="Arial" panose="020B0604020202020204" pitchFamily="34" charset="0"/>
              <a:buChar char="•"/>
            </a:pPr>
            <a:r>
              <a:rPr lang="de-DE" sz="1200" kern="1200" dirty="0" smtClean="0">
                <a:solidFill>
                  <a:schemeClr val="tx1"/>
                </a:solidFill>
                <a:effectLst/>
                <a:latin typeface="+mn-lt"/>
                <a:ea typeface="+mn-ea"/>
                <a:cs typeface="+mn-cs"/>
              </a:rPr>
              <a:t>bei Arrangements für Klavier oder Tasteninstrument von Bühnenwerken mit Gesang oder Vokalmusik (auch mit Textabdruck), bei denen die vokalen Stimmen in den Klaviersatz integriert sind</a:t>
            </a:r>
          </a:p>
          <a:p>
            <a:pPr marL="171450" lvl="0" indent="-171450" algn="just">
              <a:buFont typeface="Arial" panose="020B0604020202020204" pitchFamily="34" charset="0"/>
              <a:buChar char="•"/>
            </a:pPr>
            <a:r>
              <a:rPr lang="de-DE" sz="1200" kern="1200" dirty="0" smtClean="0">
                <a:solidFill>
                  <a:schemeClr val="tx1"/>
                </a:solidFill>
                <a:effectLst/>
                <a:latin typeface="+mn-lt"/>
                <a:ea typeface="+mn-ea"/>
                <a:cs typeface="+mn-cs"/>
              </a:rPr>
              <a:t>bei Arrangements für Klavier oder Tasteninstrument von Bühnenwerken ohne Gesang (z. B. Schauspielmusiken)</a:t>
            </a:r>
          </a:p>
          <a:p>
            <a:pPr lvl="0"/>
            <a:endParaRPr lang="de-DE"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51</a:t>
            </a:fld>
            <a:endParaRPr lang="de-DE"/>
          </a:p>
        </p:txBody>
      </p:sp>
    </p:spTree>
    <p:extLst>
      <p:ext uri="{BB962C8B-B14F-4D97-AF65-F5344CB8AC3E}">
        <p14:creationId xmlns:p14="http://schemas.microsoft.com/office/powerpoint/2010/main" val="17427473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a:bodyPr>
          <a:lstStyle/>
          <a:p>
            <a:pPr algn="just"/>
            <a:r>
              <a:rPr lang="de-DE" sz="1200" b="1" kern="1200" dirty="0" smtClean="0">
                <a:solidFill>
                  <a:schemeClr val="tx1"/>
                </a:solidFill>
                <a:latin typeface="+mn-lt"/>
                <a:ea typeface="+mn-ea"/>
                <a:cs typeface="+mn-cs"/>
              </a:rPr>
              <a:t>Partitur</a:t>
            </a:r>
            <a:r>
              <a:rPr lang="de-DE" sz="1200" kern="1200" dirty="0" smtClean="0">
                <a:solidFill>
                  <a:schemeClr val="tx1"/>
                </a:solidFill>
                <a:latin typeface="+mn-lt"/>
                <a:ea typeface="+mn-ea"/>
                <a:cs typeface="+mn-cs"/>
              </a:rPr>
              <a:t> wird verwendet für „</a:t>
            </a:r>
            <a:r>
              <a:rPr lang="de-DE" sz="1200" i="1" kern="1200" dirty="0" smtClean="0">
                <a:solidFill>
                  <a:schemeClr val="tx1"/>
                </a:solidFill>
                <a:latin typeface="+mn-lt"/>
                <a:ea typeface="+mn-ea"/>
                <a:cs typeface="+mn-cs"/>
              </a:rPr>
              <a:t>grafische, </a:t>
            </a:r>
            <a:r>
              <a:rPr lang="de-DE" sz="1200" i="1" kern="1200" dirty="0" err="1" smtClean="0">
                <a:solidFill>
                  <a:schemeClr val="tx1"/>
                </a:solidFill>
                <a:latin typeface="+mn-lt"/>
                <a:ea typeface="+mn-ea"/>
                <a:cs typeface="+mn-cs"/>
              </a:rPr>
              <a:t>zeichen</a:t>
            </a:r>
            <a:r>
              <a:rPr lang="de-DE" sz="1200" i="1" kern="1200" dirty="0" smtClean="0">
                <a:solidFill>
                  <a:schemeClr val="tx1"/>
                </a:solidFill>
                <a:latin typeface="+mn-lt"/>
                <a:ea typeface="+mn-ea"/>
                <a:cs typeface="+mn-cs"/>
              </a:rPr>
              <a:t>- oder </a:t>
            </a:r>
            <a:r>
              <a:rPr lang="de-DE" sz="1200" i="1" kern="1200" dirty="0" err="1" smtClean="0">
                <a:solidFill>
                  <a:schemeClr val="tx1"/>
                </a:solidFill>
                <a:latin typeface="+mn-lt"/>
                <a:ea typeface="+mn-ea"/>
                <a:cs typeface="+mn-cs"/>
              </a:rPr>
              <a:t>wort</a:t>
            </a:r>
            <a:r>
              <a:rPr lang="de-DE" sz="1200" i="1" kern="1200" dirty="0" smtClean="0">
                <a:solidFill>
                  <a:schemeClr val="tx1"/>
                </a:solidFill>
                <a:latin typeface="+mn-lt"/>
                <a:ea typeface="+mn-ea"/>
                <a:cs typeface="+mn-cs"/>
              </a:rPr>
              <a:t>-basierte Musiknotation, die die Töne für alle Stimmen eines Ensembles oder eines Werks für Solisten oder elektronische Medien repräsentiert.</a:t>
            </a:r>
            <a:r>
              <a:rPr lang="de-DE" sz="1200" kern="1200" dirty="0" smtClean="0">
                <a:solidFill>
                  <a:schemeClr val="tx1"/>
                </a:solidFill>
                <a:latin typeface="+mn-lt"/>
                <a:ea typeface="+mn-ea"/>
                <a:cs typeface="+mn-cs"/>
              </a:rPr>
              <a:t>”</a:t>
            </a:r>
            <a:r>
              <a:rPr lang="de-DE" sz="1200" i="1" kern="1200" dirty="0" smtClean="0">
                <a:solidFill>
                  <a:schemeClr val="tx1"/>
                </a:solidFill>
                <a:latin typeface="+mn-lt"/>
                <a:ea typeface="+mn-ea"/>
                <a:cs typeface="+mn-cs"/>
              </a:rPr>
              <a:t> </a:t>
            </a:r>
            <a:r>
              <a:rPr lang="de-DE" sz="1200" kern="1200" dirty="0" smtClean="0">
                <a:solidFill>
                  <a:schemeClr val="tx1"/>
                </a:solidFill>
                <a:latin typeface="+mn-lt"/>
                <a:ea typeface="+mn-ea"/>
                <a:cs typeface="+mn-cs"/>
              </a:rPr>
              <a:t>(Zitat RDA Glossar)</a:t>
            </a:r>
          </a:p>
          <a:p>
            <a:pPr algn="just"/>
            <a:r>
              <a:rPr lang="de-DE" sz="1200" kern="1200" dirty="0" smtClean="0">
                <a:solidFill>
                  <a:schemeClr val="tx1"/>
                </a:solidFill>
                <a:effectLst/>
                <a:latin typeface="+mn-lt"/>
                <a:ea typeface="+mn-ea"/>
                <a:cs typeface="+mn-cs"/>
              </a:rPr>
              <a:t>Der Terminus „Partitur” als musikalische Ausgabeform ist immer zutreffend, alle zur Aufführung notwendigen Stimmen vollständig darin wiedergegeben sind. Dies gilt auch bei solistischer Besetzung. „Partitur” wird verwendet für alle Stimmen wiedergebende Notenausgaben von z. B.:</a:t>
            </a:r>
          </a:p>
          <a:p>
            <a:pPr marL="171450" indent="-171450" algn="just">
              <a:buFont typeface="Arial" panose="020B0604020202020204" pitchFamily="34" charset="0"/>
              <a:buChar char="•"/>
            </a:pPr>
            <a:r>
              <a:rPr lang="de-DE" sz="1200" kern="1200" dirty="0" smtClean="0">
                <a:solidFill>
                  <a:schemeClr val="tx1"/>
                </a:solidFill>
                <a:effectLst/>
                <a:latin typeface="+mn-lt"/>
                <a:ea typeface="+mn-ea"/>
                <a:cs typeface="+mn-cs"/>
              </a:rPr>
              <a:t>Vokalwerken (a cappella oder mit instrumentaler Begleitung)</a:t>
            </a:r>
          </a:p>
          <a:p>
            <a:pPr marL="171450" lvl="0" indent="-171450" algn="just">
              <a:buFont typeface="Arial" panose="020B0604020202020204" pitchFamily="34" charset="0"/>
              <a:buChar char="•"/>
            </a:pPr>
            <a:r>
              <a:rPr lang="de-DE" sz="1200" kern="1200" dirty="0" smtClean="0">
                <a:solidFill>
                  <a:schemeClr val="tx1"/>
                </a:solidFill>
                <a:effectLst/>
                <a:latin typeface="+mn-lt"/>
                <a:ea typeface="+mn-ea"/>
                <a:cs typeface="+mn-cs"/>
              </a:rPr>
              <a:t>Kammermusikwerken (mit und ohne Solostimmen)</a:t>
            </a:r>
          </a:p>
          <a:p>
            <a:pPr marL="171450" lvl="0" indent="-171450" algn="just">
              <a:buFont typeface="Arial" panose="020B0604020202020204" pitchFamily="34" charset="0"/>
              <a:buChar char="•"/>
            </a:pPr>
            <a:r>
              <a:rPr lang="de-DE" sz="1200" kern="1200" dirty="0" smtClean="0">
                <a:solidFill>
                  <a:schemeClr val="tx1"/>
                </a:solidFill>
                <a:effectLst/>
                <a:latin typeface="+mn-lt"/>
                <a:ea typeface="+mn-ea"/>
                <a:cs typeface="+mn-cs"/>
              </a:rPr>
              <a:t>Orchesterwerken (mit und ohne Solostimmen)</a:t>
            </a:r>
          </a:p>
          <a:p>
            <a:pPr marL="171450" lvl="0" indent="-171450" algn="just">
              <a:buFont typeface="Arial" panose="020B0604020202020204" pitchFamily="34" charset="0"/>
              <a:buChar char="•"/>
            </a:pPr>
            <a:r>
              <a:rPr lang="de-DE" sz="1200" b="1" kern="1200" dirty="0" smtClean="0">
                <a:solidFill>
                  <a:schemeClr val="tx1"/>
                </a:solidFill>
                <a:effectLst/>
                <a:latin typeface="+mn-lt"/>
                <a:ea typeface="+mn-ea"/>
                <a:cs typeface="+mn-cs"/>
              </a:rPr>
              <a:t>Solowerken</a:t>
            </a:r>
            <a:r>
              <a:rPr lang="de-DE" sz="1200" kern="1200" dirty="0" smtClean="0">
                <a:solidFill>
                  <a:schemeClr val="tx1"/>
                </a:solidFill>
                <a:effectLst/>
                <a:latin typeface="+mn-lt"/>
                <a:ea typeface="+mn-ea"/>
                <a:cs typeface="+mn-cs"/>
              </a:rPr>
              <a:t> (vokal oder instrumental)</a:t>
            </a:r>
          </a:p>
          <a:p>
            <a:pPr marL="171450" lvl="0" indent="-171450" algn="just">
              <a:buFont typeface="Arial" panose="020B0604020202020204" pitchFamily="34" charset="0"/>
              <a:buChar char="•"/>
            </a:pPr>
            <a:r>
              <a:rPr lang="de-DE" sz="1200" kern="1200" dirty="0" smtClean="0">
                <a:solidFill>
                  <a:schemeClr val="tx1"/>
                </a:solidFill>
                <a:effectLst/>
                <a:latin typeface="+mn-lt"/>
                <a:ea typeface="+mn-ea"/>
                <a:cs typeface="+mn-cs"/>
              </a:rPr>
              <a:t>Liedausgaben mit/ohne Klavierbegleitung (</a:t>
            </a:r>
            <a:r>
              <a:rPr lang="de-DE" sz="1200" b="1" kern="1200" dirty="0" smtClean="0">
                <a:solidFill>
                  <a:schemeClr val="tx1"/>
                </a:solidFill>
                <a:effectLst/>
                <a:latin typeface="+mn-lt"/>
                <a:ea typeface="+mn-ea"/>
                <a:cs typeface="+mn-cs"/>
              </a:rPr>
              <a:t>Sololieder, Volkslieder, Leadsheets, </a:t>
            </a:r>
            <a:r>
              <a:rPr lang="de-DE" sz="1200" b="1" kern="1200" dirty="0" err="1" smtClean="0">
                <a:solidFill>
                  <a:schemeClr val="tx1"/>
                </a:solidFill>
                <a:effectLst/>
                <a:latin typeface="+mn-lt"/>
                <a:ea typeface="+mn-ea"/>
                <a:cs typeface="+mn-cs"/>
              </a:rPr>
              <a:t>Songbooks</a:t>
            </a:r>
            <a:r>
              <a:rPr lang="de-DE" sz="1200" kern="1200" dirty="0" smtClean="0">
                <a:solidFill>
                  <a:schemeClr val="tx1"/>
                </a:solidFill>
                <a:effectLst/>
                <a:latin typeface="+mn-lt"/>
                <a:ea typeface="+mn-ea"/>
                <a:cs typeface="+mn-cs"/>
              </a:rPr>
              <a:t>)</a:t>
            </a:r>
          </a:p>
          <a:p>
            <a:endParaRPr lang="de-DE" sz="1200" kern="1200" dirty="0" smtClean="0">
              <a:solidFill>
                <a:schemeClr val="tx1"/>
              </a:solidFill>
              <a:latin typeface="+mn-lt"/>
              <a:ea typeface="+mn-ea"/>
              <a:cs typeface="+mn-cs"/>
            </a:endParaRPr>
          </a:p>
          <a:p>
            <a:pPr algn="just"/>
            <a:r>
              <a:rPr lang="de-DE" sz="1200" b="1" kern="1200" dirty="0" smtClean="0">
                <a:solidFill>
                  <a:schemeClr val="tx1"/>
                </a:solidFill>
                <a:effectLst/>
                <a:latin typeface="+mn-lt"/>
                <a:ea typeface="+mn-ea"/>
                <a:cs typeface="+mn-cs"/>
              </a:rPr>
              <a:t>Studienpartitur</a:t>
            </a:r>
            <a:r>
              <a:rPr lang="de-DE" sz="1200" kern="1200" dirty="0" smtClean="0">
                <a:solidFill>
                  <a:schemeClr val="tx1"/>
                </a:solidFill>
                <a:effectLst/>
                <a:latin typeface="+mn-lt"/>
                <a:ea typeface="+mn-ea"/>
                <a:cs typeface="+mn-cs"/>
              </a:rPr>
              <a:t> wird verwendet für „</a:t>
            </a:r>
            <a:r>
              <a:rPr lang="de-DE" sz="1200" i="1" kern="1200" dirty="0" smtClean="0">
                <a:solidFill>
                  <a:schemeClr val="tx1"/>
                </a:solidFill>
                <a:effectLst/>
                <a:latin typeface="+mn-lt"/>
                <a:ea typeface="+mn-ea"/>
                <a:cs typeface="+mn-cs"/>
              </a:rPr>
              <a:t>eine </a:t>
            </a:r>
            <a:r>
              <a:rPr lang="de-DE" sz="1200" b="1" i="1" kern="1200" dirty="0" smtClean="0">
                <a:solidFill>
                  <a:schemeClr val="tx1"/>
                </a:solidFill>
                <a:effectLst/>
                <a:latin typeface="+mn-lt"/>
                <a:ea typeface="+mn-ea"/>
                <a:cs typeface="+mn-cs"/>
              </a:rPr>
              <a:t>Partitur</a:t>
            </a:r>
            <a:r>
              <a:rPr lang="de-DE" sz="1200" i="1" kern="1200" dirty="0" smtClean="0">
                <a:solidFill>
                  <a:schemeClr val="tx1"/>
                </a:solidFill>
                <a:effectLst/>
                <a:latin typeface="+mn-lt"/>
                <a:ea typeface="+mn-ea"/>
                <a:cs typeface="+mn-cs"/>
              </a:rPr>
              <a:t>, die als eine musikalische Abbildung </a:t>
            </a:r>
            <a:r>
              <a:rPr lang="de-DE" sz="1200" b="1" i="1" kern="1200" dirty="0" smtClean="0">
                <a:solidFill>
                  <a:schemeClr val="tx1"/>
                </a:solidFill>
                <a:effectLst/>
                <a:latin typeface="+mn-lt"/>
                <a:ea typeface="+mn-ea"/>
                <a:cs typeface="+mn-cs"/>
              </a:rPr>
              <a:t>in reduzierter Größe </a:t>
            </a:r>
            <a:r>
              <a:rPr lang="de-DE" sz="1200" i="1" kern="1200" dirty="0" smtClean="0">
                <a:solidFill>
                  <a:schemeClr val="tx1"/>
                </a:solidFill>
                <a:effectLst/>
                <a:latin typeface="+mn-lt"/>
                <a:ea typeface="+mn-ea"/>
                <a:cs typeface="+mn-cs"/>
              </a:rPr>
              <a:t>erscheint und die nicht in erster Linie für den Gebrauch in der Aufführung vorgesehen ist und normalerweise eine beschreibende Phrase aufweist wie “Studienpartitur”, “</a:t>
            </a:r>
            <a:r>
              <a:rPr lang="de-DE" sz="1200" i="1" kern="1200" dirty="0" err="1" smtClean="0">
                <a:solidFill>
                  <a:schemeClr val="tx1"/>
                </a:solidFill>
                <a:effectLst/>
                <a:latin typeface="+mn-lt"/>
                <a:ea typeface="+mn-ea"/>
                <a:cs typeface="+mn-cs"/>
              </a:rPr>
              <a:t>Miniature</a:t>
            </a:r>
            <a:r>
              <a:rPr lang="de-DE" sz="1200" i="1" kern="1200" dirty="0" smtClean="0">
                <a:solidFill>
                  <a:schemeClr val="tx1"/>
                </a:solidFill>
                <a:effectLst/>
                <a:latin typeface="+mn-lt"/>
                <a:ea typeface="+mn-ea"/>
                <a:cs typeface="+mn-cs"/>
              </a:rPr>
              <a:t> score”, “Taschenpartitur”, “Partition de poche” usw.”. </a:t>
            </a:r>
            <a:r>
              <a:rPr lang="de-DE" sz="1200" kern="1200" dirty="0" smtClean="0">
                <a:solidFill>
                  <a:schemeClr val="tx1"/>
                </a:solidFill>
                <a:effectLst/>
                <a:latin typeface="+mn-lt"/>
                <a:ea typeface="+mn-ea"/>
                <a:cs typeface="+mn-cs"/>
              </a:rPr>
              <a:t>(Zitat RDA Glossar)</a:t>
            </a:r>
          </a:p>
          <a:p>
            <a:pPr algn="just"/>
            <a:r>
              <a:rPr lang="de-DE" sz="1200" kern="1200" dirty="0" smtClean="0">
                <a:solidFill>
                  <a:schemeClr val="tx1"/>
                </a:solidFill>
                <a:effectLst/>
                <a:latin typeface="+mn-lt"/>
                <a:ea typeface="+mn-ea"/>
                <a:cs typeface="+mn-cs"/>
              </a:rPr>
              <a:t>Der einzige Unterschied zwischen „Partitur” und „Studienpartitur” besteht demnach in der Größe. Ist der vorliegende Musikdruck kleinformatig, oder ist die Notenschrift eher für theoretische als für praktische Nutzung gedacht (erkennbar an engem Notendruck und/oder kleinerer Schrift), oder enthält er eine entsprechende Verlagsangabe („Taschenpartitur”, „Studienausgabe” o. ä.), ist als musikalische Ausgabeform der Terminus „Studienpartitur” anstelle von „Partitur” zu erfassen. Zu beachten ist, dass es nicht nur für zeitgenössische Musik Studienpartituren gibt, die von den Außenmaßen her sehr groß ausfallen können.</a:t>
            </a:r>
          </a:p>
          <a:p>
            <a:endParaRPr lang="de-DE"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52</a:t>
            </a:fld>
            <a:endParaRPr lang="de-DE"/>
          </a:p>
        </p:txBody>
      </p:sp>
    </p:spTree>
    <p:extLst>
      <p:ext uri="{BB962C8B-B14F-4D97-AF65-F5344CB8AC3E}">
        <p14:creationId xmlns:p14="http://schemas.microsoft.com/office/powerpoint/2010/main" val="19606772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sz="1200" b="1" kern="1200" dirty="0" smtClean="0">
                <a:solidFill>
                  <a:schemeClr val="tx1"/>
                </a:solidFill>
                <a:latin typeface="+mn-lt"/>
                <a:ea typeface="+mn-ea"/>
                <a:cs typeface="+mn-cs"/>
              </a:rPr>
              <a:t>Stimme </a:t>
            </a:r>
            <a:r>
              <a:rPr lang="de-DE" sz="1200" kern="1200" dirty="0" smtClean="0">
                <a:solidFill>
                  <a:schemeClr val="tx1"/>
                </a:solidFill>
                <a:latin typeface="+mn-lt"/>
                <a:ea typeface="+mn-ea"/>
                <a:cs typeface="+mn-cs"/>
              </a:rPr>
              <a:t>wird verwendet für „</a:t>
            </a:r>
            <a:r>
              <a:rPr lang="de-DE" sz="1200" i="1" kern="1200" dirty="0" smtClean="0">
                <a:solidFill>
                  <a:schemeClr val="tx1"/>
                </a:solidFill>
                <a:latin typeface="+mn-lt"/>
                <a:ea typeface="+mn-ea"/>
                <a:cs typeface="+mn-cs"/>
              </a:rPr>
              <a:t>einen Bestandteil, der aus der Musik für die Verwendung durch einen oder mehrere, aber nicht alle Ausführende besteht.</a:t>
            </a:r>
            <a:r>
              <a:rPr lang="de-DE" sz="1200" kern="1200" dirty="0" smtClean="0">
                <a:solidFill>
                  <a:schemeClr val="tx1"/>
                </a:solidFill>
                <a:latin typeface="+mn-lt"/>
                <a:ea typeface="+mn-ea"/>
                <a:cs typeface="+mn-cs"/>
              </a:rPr>
              <a:t>”</a:t>
            </a:r>
            <a:r>
              <a:rPr lang="de-DE" sz="1200" i="1" kern="1200" dirty="0" smtClean="0">
                <a:solidFill>
                  <a:schemeClr val="tx1"/>
                </a:solidFill>
                <a:latin typeface="+mn-lt"/>
                <a:ea typeface="+mn-ea"/>
                <a:cs typeface="+mn-cs"/>
              </a:rPr>
              <a:t> </a:t>
            </a:r>
            <a:r>
              <a:rPr lang="de-DE" sz="1200" kern="1200" dirty="0" smtClean="0">
                <a:solidFill>
                  <a:schemeClr val="tx1"/>
                </a:solidFill>
                <a:latin typeface="+mn-lt"/>
                <a:ea typeface="+mn-ea"/>
                <a:cs typeface="+mn-cs"/>
              </a:rPr>
              <a:t>(Zitat RDA Glossar)</a:t>
            </a:r>
          </a:p>
          <a:p>
            <a:r>
              <a:rPr lang="de-DE" sz="1200" kern="1200" dirty="0" smtClean="0">
                <a:solidFill>
                  <a:schemeClr val="tx1"/>
                </a:solidFill>
                <a:latin typeface="+mn-lt"/>
                <a:ea typeface="+mn-ea"/>
                <a:cs typeface="+mn-cs"/>
              </a:rPr>
              <a:t> </a:t>
            </a:r>
          </a:p>
          <a:p>
            <a:pPr algn="just"/>
            <a:r>
              <a:rPr lang="de-DE" sz="1200" kern="1200" dirty="0" smtClean="0">
                <a:solidFill>
                  <a:schemeClr val="tx1"/>
                </a:solidFill>
                <a:latin typeface="+mn-lt"/>
                <a:ea typeface="+mn-ea"/>
                <a:cs typeface="+mn-cs"/>
              </a:rPr>
              <a:t>„</a:t>
            </a:r>
            <a:r>
              <a:rPr lang="de-DE" sz="1200" kern="1200" dirty="0" smtClean="0">
                <a:solidFill>
                  <a:srgbClr val="FF0000"/>
                </a:solidFill>
                <a:latin typeface="+mn-lt"/>
                <a:ea typeface="+mn-ea"/>
                <a:cs typeface="+mn-cs"/>
              </a:rPr>
              <a:t>Stimme“ ist demnach zu verwenden für Stimmensätze oder Stimmen, welche gemeinsam mit einer anderen musikalischen Ausgabeform durch den Musikverlag ausgeliefert werden. </a:t>
            </a:r>
            <a:endParaRPr lang="de-DE"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53</a:t>
            </a:fld>
            <a:endParaRPr lang="de-DE"/>
          </a:p>
        </p:txBody>
      </p:sp>
    </p:spTree>
    <p:extLst>
      <p:ext uri="{BB962C8B-B14F-4D97-AF65-F5344CB8AC3E}">
        <p14:creationId xmlns:p14="http://schemas.microsoft.com/office/powerpoint/2010/main" val="21576435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dirty="0" smtClean="0"/>
              <a:t>Die Besetzung für den musikalischen Inhalt kann nach RDA 7.21 angegeben werden, wenn das für die Identifizierung oder die Abgrenzung der vorliegenden Ressource als wichtig angesehen wird. Die Angabe empfiehlt sich, wenn die Besetzung der Expression vom originalen Musikwerk abweicht. Die Angabe empfiehlt sich auch bei Alternativbesetzungen.</a:t>
            </a:r>
          </a:p>
          <a:p>
            <a:endParaRPr lang="de-DE" dirty="0" smtClean="0"/>
          </a:p>
          <a:p>
            <a:pPr algn="just"/>
            <a:r>
              <a:rPr lang="de-DE" dirty="0" smtClean="0"/>
              <a:t>Die Erfassung des musikalischen Inhalts empfiehlt sich </a:t>
            </a:r>
            <a:r>
              <a:rPr lang="de-DE" b="0" dirty="0" smtClean="0"/>
              <a:t>insbesondere</a:t>
            </a:r>
            <a:r>
              <a:rPr lang="de-DE" dirty="0" smtClean="0"/>
              <a:t> bei fehlenden Angaben zur vorliegenden Besetzung der Expression in der bibliographischen Beschreibung.</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54</a:t>
            </a:fld>
            <a:endParaRPr lang="de-DE"/>
          </a:p>
        </p:txBody>
      </p:sp>
    </p:spTree>
    <p:extLst>
      <p:ext uri="{BB962C8B-B14F-4D97-AF65-F5344CB8AC3E}">
        <p14:creationId xmlns:p14="http://schemas.microsoft.com/office/powerpoint/2010/main" val="1013140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55</a:t>
            </a:fld>
            <a:endParaRPr lang="de-DE"/>
          </a:p>
        </p:txBody>
      </p:sp>
    </p:spTree>
    <p:extLst>
      <p:ext uri="{BB962C8B-B14F-4D97-AF65-F5344CB8AC3E}">
        <p14:creationId xmlns:p14="http://schemas.microsoft.com/office/powerpoint/2010/main" val="35912974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56</a:t>
            </a:fld>
            <a:endParaRPr lang="de-DE"/>
          </a:p>
        </p:txBody>
      </p:sp>
    </p:spTree>
    <p:extLst>
      <p:ext uri="{BB962C8B-B14F-4D97-AF65-F5344CB8AC3E}">
        <p14:creationId xmlns:p14="http://schemas.microsoft.com/office/powerpoint/2010/main" val="9897662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57</a:t>
            </a:fld>
            <a:endParaRPr lang="de-DE"/>
          </a:p>
        </p:txBody>
      </p:sp>
    </p:spTree>
    <p:extLst>
      <p:ext uri="{BB962C8B-B14F-4D97-AF65-F5344CB8AC3E}">
        <p14:creationId xmlns:p14="http://schemas.microsoft.com/office/powerpoint/2010/main" val="2644641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sz="1200" kern="1200" dirty="0" smtClean="0">
                <a:solidFill>
                  <a:schemeClr val="tx1"/>
                </a:solidFill>
                <a:latin typeface="+mn-lt"/>
                <a:ea typeface="+mn-ea"/>
                <a:cs typeface="+mn-cs"/>
              </a:rPr>
              <a:t>Der </a:t>
            </a:r>
            <a:r>
              <a:rPr lang="de-DE" sz="1200" b="1" kern="1200" dirty="0" smtClean="0">
                <a:solidFill>
                  <a:schemeClr val="tx1"/>
                </a:solidFill>
                <a:latin typeface="+mn-lt"/>
                <a:ea typeface="+mn-ea"/>
                <a:cs typeface="+mn-cs"/>
              </a:rPr>
              <a:t>geistige Schöpfer eines Musikwerkes</a:t>
            </a:r>
            <a:r>
              <a:rPr lang="de-DE" sz="1200" kern="1200" dirty="0" smtClean="0">
                <a:solidFill>
                  <a:schemeClr val="tx1"/>
                </a:solidFill>
                <a:latin typeface="+mn-lt"/>
                <a:ea typeface="+mn-ea"/>
                <a:cs typeface="+mn-cs"/>
              </a:rPr>
              <a:t> ist der </a:t>
            </a:r>
            <a:r>
              <a:rPr lang="de-DE" sz="1200" b="1" kern="1200" dirty="0" smtClean="0">
                <a:solidFill>
                  <a:schemeClr val="tx1"/>
                </a:solidFill>
                <a:latin typeface="+mn-lt"/>
                <a:ea typeface="+mn-ea"/>
                <a:cs typeface="+mn-cs"/>
              </a:rPr>
              <a:t>Komponist</a:t>
            </a:r>
            <a:r>
              <a:rPr lang="de-DE" sz="1200" kern="1200" dirty="0" smtClean="0">
                <a:solidFill>
                  <a:schemeClr val="tx1"/>
                </a:solidFill>
                <a:latin typeface="+mn-lt"/>
                <a:ea typeface="+mn-ea"/>
                <a:cs typeface="+mn-cs"/>
              </a:rPr>
              <a:t> (RDA 19.2), welcher in der Beziehungskennzeichnung (RDA 18.5) auch als solcher bezeichnet wird. </a:t>
            </a:r>
            <a:r>
              <a:rPr lang="de-DE" sz="1200" kern="1200" dirty="0" smtClean="0">
                <a:solidFill>
                  <a:schemeClr val="tx1"/>
                </a:solidFill>
                <a:effectLst/>
                <a:latin typeface="+mn-lt"/>
                <a:ea typeface="+mn-ea"/>
                <a:cs typeface="+mn-cs"/>
              </a:rPr>
              <a:t>Er ist gemäß RDA 2.4.2.3 D-A-CH als </a:t>
            </a:r>
            <a:r>
              <a:rPr lang="de-DE" sz="1200" b="1" kern="1200" dirty="0" smtClean="0">
                <a:solidFill>
                  <a:schemeClr val="tx1"/>
                </a:solidFill>
                <a:effectLst/>
                <a:latin typeface="+mn-lt"/>
                <a:ea typeface="+mn-ea"/>
                <a:cs typeface="+mn-cs"/>
              </a:rPr>
              <a:t>wichtigste</a:t>
            </a:r>
            <a:r>
              <a:rPr lang="de-DE" sz="1200" kern="1200" dirty="0" smtClean="0">
                <a:solidFill>
                  <a:schemeClr val="tx1"/>
                </a:solidFill>
                <a:effectLst/>
                <a:latin typeface="+mn-lt"/>
                <a:ea typeface="+mn-ea"/>
                <a:cs typeface="+mn-cs"/>
              </a:rPr>
              <a:t>, d. h. </a:t>
            </a:r>
            <a:r>
              <a:rPr lang="de-DE" sz="1200" b="0" kern="1200" dirty="0" smtClean="0">
                <a:solidFill>
                  <a:schemeClr val="tx1"/>
                </a:solidFill>
                <a:effectLst/>
                <a:latin typeface="+mn-lt"/>
                <a:ea typeface="+mn-ea"/>
                <a:cs typeface="+mn-cs"/>
              </a:rPr>
              <a:t>erste</a:t>
            </a:r>
            <a:r>
              <a:rPr lang="de-DE" sz="1200" b="1" kern="1200" dirty="0" smtClean="0">
                <a:solidFill>
                  <a:schemeClr val="tx1"/>
                </a:solidFill>
                <a:effectLst/>
                <a:latin typeface="+mn-lt"/>
                <a:ea typeface="+mn-ea"/>
                <a:cs typeface="+mn-cs"/>
              </a:rPr>
              <a:t> Verantwortlichkeitsangabe</a:t>
            </a:r>
            <a:r>
              <a:rPr lang="de-DE" sz="1200" kern="1200" dirty="0" smtClean="0">
                <a:solidFill>
                  <a:schemeClr val="tx1"/>
                </a:solidFill>
                <a:effectLst/>
                <a:latin typeface="+mn-lt"/>
                <a:ea typeface="+mn-ea"/>
                <a:cs typeface="+mn-cs"/>
              </a:rPr>
              <a:t>, die sich auf den Haupttitel bezieht, aus der Informationsquelle zu übertragen. Dies gilt auch, wenn weitere geistige Schöpfer vorliegen.</a:t>
            </a:r>
          </a:p>
          <a:p>
            <a:pPr algn="just"/>
            <a:endParaRPr lang="de-DE" sz="1200" kern="1200" dirty="0" smtClean="0">
              <a:solidFill>
                <a:schemeClr val="tx1"/>
              </a:solidFill>
              <a:latin typeface="+mn-lt"/>
              <a:ea typeface="+mn-ea"/>
              <a:cs typeface="+mn-cs"/>
            </a:endParaRPr>
          </a:p>
          <a:p>
            <a:pPr algn="just"/>
            <a:r>
              <a:rPr lang="de-DE" sz="1200" kern="1200" dirty="0" smtClean="0">
                <a:solidFill>
                  <a:schemeClr val="tx1"/>
                </a:solidFill>
                <a:latin typeface="+mn-lt"/>
                <a:ea typeface="+mn-ea"/>
                <a:cs typeface="+mn-cs"/>
              </a:rPr>
              <a:t>Liste der Beziehungskennzeichnungen:</a:t>
            </a:r>
            <a:r>
              <a:rPr lang="de-DE" sz="1200" kern="1200" baseline="0" dirty="0" smtClean="0">
                <a:solidFill>
                  <a:schemeClr val="tx1"/>
                </a:solidFill>
                <a:latin typeface="+mn-lt"/>
                <a:ea typeface="+mn-ea"/>
                <a:cs typeface="+mn-cs"/>
              </a:rPr>
              <a:t> Anhang I.2.1</a:t>
            </a:r>
            <a:endParaRPr lang="de-DE"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Als geistige Schöpfer gelten zudem die Verfasser der Texte von Musikwerken mit Lyrics, Libretto, Text usw. .</a:t>
            </a:r>
          </a:p>
          <a:p>
            <a:pPr algn="just"/>
            <a:r>
              <a:rPr lang="de-DE" sz="1200" kern="1200" dirty="0" smtClean="0">
                <a:solidFill>
                  <a:schemeClr val="tx1"/>
                </a:solidFill>
                <a:latin typeface="+mn-lt"/>
                <a:ea typeface="+mn-ea"/>
                <a:cs typeface="+mn-cs"/>
              </a:rPr>
              <a:t>Beziehungskennzeichnungen hierfür sind:</a:t>
            </a:r>
          </a:p>
          <a:p>
            <a:r>
              <a:rPr lang="de-DE" sz="1200" kern="1200" dirty="0" smtClean="0">
                <a:solidFill>
                  <a:schemeClr val="tx1"/>
                </a:solidFill>
                <a:latin typeface="+mn-lt"/>
                <a:ea typeface="+mn-ea"/>
                <a:cs typeface="+mn-cs"/>
              </a:rPr>
              <a:t> </a:t>
            </a:r>
          </a:p>
          <a:p>
            <a:pPr marL="171450" lvl="0" indent="-171450" algn="just">
              <a:buFont typeface="Arial" panose="020B0604020202020204" pitchFamily="34" charset="0"/>
              <a:buChar char="•"/>
            </a:pPr>
            <a:r>
              <a:rPr lang="de-DE" sz="1200" b="1" kern="1200" dirty="0" smtClean="0">
                <a:solidFill>
                  <a:schemeClr val="tx1"/>
                </a:solidFill>
                <a:latin typeface="+mn-lt"/>
                <a:ea typeface="+mn-ea"/>
                <a:cs typeface="+mn-cs"/>
              </a:rPr>
              <a:t>Librettist</a:t>
            </a:r>
            <a:r>
              <a:rPr lang="de-DE" sz="1200" kern="1200" dirty="0" smtClean="0">
                <a:solidFill>
                  <a:schemeClr val="tx1"/>
                </a:solidFill>
                <a:latin typeface="+mn-lt"/>
                <a:ea typeface="+mn-ea"/>
                <a:cs typeface="+mn-cs"/>
              </a:rPr>
              <a:t>: „</a:t>
            </a:r>
            <a:r>
              <a:rPr lang="de-DE" sz="1200" i="1" kern="1200" dirty="0" smtClean="0">
                <a:solidFill>
                  <a:schemeClr val="tx1"/>
                </a:solidFill>
                <a:latin typeface="+mn-lt"/>
                <a:ea typeface="+mn-ea"/>
                <a:cs typeface="+mn-cs"/>
              </a:rPr>
              <a:t>Ein Verfasser des Texts einer Oper oder eines sonstigen Bühnenwerks oder eines Oratoriums. Für einen Verfasser der Texte nur der Lieder eines Musicals siehe Textdichter.</a:t>
            </a:r>
            <a:r>
              <a:rPr lang="de-DE" sz="1200" kern="1200" dirty="0" smtClean="0">
                <a:solidFill>
                  <a:schemeClr val="tx1"/>
                </a:solidFill>
                <a:latin typeface="+mn-lt"/>
                <a:ea typeface="+mn-ea"/>
                <a:cs typeface="+mn-cs"/>
              </a:rPr>
              <a:t>“</a:t>
            </a:r>
          </a:p>
          <a:p>
            <a:pPr marL="171450" lvl="0" indent="-171450" algn="just">
              <a:buFont typeface="Arial" panose="020B0604020202020204" pitchFamily="34" charset="0"/>
              <a:buChar char="•"/>
            </a:pPr>
            <a:r>
              <a:rPr lang="de-DE" sz="1200" b="1" kern="1200" dirty="0" smtClean="0">
                <a:solidFill>
                  <a:schemeClr val="tx1"/>
                </a:solidFill>
                <a:latin typeface="+mn-lt"/>
                <a:ea typeface="+mn-ea"/>
                <a:cs typeface="+mn-cs"/>
              </a:rPr>
              <a:t>Textdichter</a:t>
            </a:r>
            <a:r>
              <a:rPr lang="de-DE" sz="1200" kern="1200" dirty="0" smtClean="0">
                <a:solidFill>
                  <a:schemeClr val="tx1"/>
                </a:solidFill>
                <a:latin typeface="+mn-lt"/>
                <a:ea typeface="+mn-ea"/>
                <a:cs typeface="+mn-cs"/>
              </a:rPr>
              <a:t>: „</a:t>
            </a:r>
            <a:r>
              <a:rPr lang="de-DE" sz="1200" i="1" kern="1200" dirty="0" smtClean="0">
                <a:solidFill>
                  <a:schemeClr val="tx1"/>
                </a:solidFill>
                <a:latin typeface="+mn-lt"/>
                <a:ea typeface="+mn-ea"/>
                <a:cs typeface="+mn-cs"/>
              </a:rPr>
              <a:t>Ein Verfasser des Texts eines populären Lieds, einschließlich eines oder mehrerer  Lieder eines Musicals. Für einen Verfasser nur der Dialoge eines Musicals, siehe Librettist.</a:t>
            </a:r>
            <a:r>
              <a:rPr lang="de-DE" sz="1200" kern="1200" dirty="0" smtClean="0">
                <a:solidFill>
                  <a:schemeClr val="tx1"/>
                </a:solidFill>
                <a:latin typeface="+mn-lt"/>
                <a:ea typeface="+mn-ea"/>
                <a:cs typeface="+mn-cs"/>
              </a:rPr>
              <a:t>“</a:t>
            </a:r>
          </a:p>
          <a:p>
            <a:pPr marL="171450" lvl="0" indent="-171450" algn="just">
              <a:buFont typeface="Arial" panose="020B0604020202020204" pitchFamily="34" charset="0"/>
              <a:buChar char="•"/>
            </a:pPr>
            <a:r>
              <a:rPr lang="de-DE" sz="1200" b="1" kern="1200" dirty="0" smtClean="0">
                <a:solidFill>
                  <a:schemeClr val="tx1"/>
                </a:solidFill>
                <a:latin typeface="+mn-lt"/>
                <a:ea typeface="+mn-ea"/>
                <a:cs typeface="+mn-cs"/>
              </a:rPr>
              <a:t>Verfasser</a:t>
            </a:r>
            <a:r>
              <a:rPr lang="de-DE" sz="1200" kern="1200" dirty="0" smtClean="0">
                <a:solidFill>
                  <a:schemeClr val="tx1"/>
                </a:solidFill>
                <a:latin typeface="+mn-lt"/>
                <a:ea typeface="+mn-ea"/>
                <a:cs typeface="+mn-cs"/>
              </a:rPr>
              <a:t>: Wird für die Textverfasser von Kunstliedern verwendet.</a:t>
            </a:r>
          </a:p>
          <a:p>
            <a:pPr marL="171450" lvl="0" indent="-171450" algn="just">
              <a:buFont typeface="Arial" panose="020B0604020202020204" pitchFamily="34" charset="0"/>
              <a:buChar char="•"/>
            </a:pPr>
            <a:endParaRPr lang="de-DE" sz="1200" kern="1200" dirty="0" smtClean="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de-DE" dirty="0" smtClean="0"/>
              <a:t>Beziehungskennzeichnungen,</a:t>
            </a:r>
            <a:r>
              <a:rPr lang="de-DE" baseline="0" dirty="0" smtClean="0"/>
              <a:t> können falls zutreffend gemäß RDA 18.5.1.3 D-A-CH, Punkt 2 auch mehrfach vergeben werden.</a:t>
            </a:r>
            <a:endParaRPr lang="de-DE" dirty="0" smtClean="0"/>
          </a:p>
          <a:p>
            <a:pPr marL="171450" lvl="0" indent="-171450" algn="just">
              <a:buFont typeface="Arial" panose="020B0604020202020204" pitchFamily="34" charset="0"/>
              <a:buChar char="•"/>
            </a:pPr>
            <a:endParaRPr lang="de-DE" sz="1200" kern="1200" dirty="0" smtClean="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58</a:t>
            </a:fld>
            <a:endParaRPr lang="de-DE"/>
          </a:p>
        </p:txBody>
      </p:sp>
    </p:spTree>
    <p:extLst>
      <p:ext uri="{BB962C8B-B14F-4D97-AF65-F5344CB8AC3E}">
        <p14:creationId xmlns:p14="http://schemas.microsoft.com/office/powerpoint/2010/main" val="26564480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59</a:t>
            </a:fld>
            <a:endParaRPr lang="de-DE"/>
          </a:p>
        </p:txBody>
      </p:sp>
    </p:spTree>
    <p:extLst>
      <p:ext uri="{BB962C8B-B14F-4D97-AF65-F5344CB8AC3E}">
        <p14:creationId xmlns:p14="http://schemas.microsoft.com/office/powerpoint/2010/main" val="2904919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de-DE" dirty="0" smtClean="0"/>
              <a:t>Bei fehlendem Erscheinungsjahr wird das Copyright-Jahr meistens als Erscheinungsjahr angesehen.</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6</a:t>
            </a:fld>
            <a:endParaRPr lang="de-DE"/>
          </a:p>
        </p:txBody>
      </p:sp>
    </p:spTree>
    <p:extLst>
      <p:ext uri="{BB962C8B-B14F-4D97-AF65-F5344CB8AC3E}">
        <p14:creationId xmlns:p14="http://schemas.microsoft.com/office/powerpoint/2010/main" val="7800039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0" dirty="0" smtClean="0">
                <a:solidFill>
                  <a:schemeClr val="bg1">
                    <a:lumMod val="75000"/>
                  </a:schemeClr>
                </a:solidFill>
                <a:latin typeface="Verdana" pitchFamily="34" charset="0"/>
                <a:ea typeface="Verdana" pitchFamily="34" charset="0"/>
                <a:cs typeface="Verdana" pitchFamily="34" charset="0"/>
              </a:rPr>
              <a:t>$4 </a:t>
            </a:r>
            <a:r>
              <a:rPr lang="de-DE" sz="1200" b="0" dirty="0" err="1" smtClean="0">
                <a:solidFill>
                  <a:schemeClr val="bg1">
                    <a:lumMod val="75000"/>
                  </a:schemeClr>
                </a:solidFill>
                <a:latin typeface="Verdana" pitchFamily="34" charset="0"/>
                <a:ea typeface="Verdana" pitchFamily="34" charset="0"/>
                <a:cs typeface="Verdana" pitchFamily="34" charset="0"/>
              </a:rPr>
              <a:t>aut</a:t>
            </a:r>
            <a:r>
              <a:rPr lang="de-DE" sz="1200" b="0" dirty="0" smtClean="0">
                <a:solidFill>
                  <a:schemeClr val="bg1">
                    <a:lumMod val="75000"/>
                  </a:schemeClr>
                </a:solidFill>
                <a:latin typeface="Verdana" pitchFamily="34" charset="0"/>
                <a:ea typeface="Verdana" pitchFamily="34" charset="0"/>
                <a:cs typeface="Verdana" pitchFamily="34" charset="0"/>
              </a:rPr>
              <a:t> (</a:t>
            </a:r>
            <a:r>
              <a:rPr lang="de-DE" sz="1200" kern="1200" dirty="0" smtClean="0">
                <a:solidFill>
                  <a:schemeClr val="bg1">
                    <a:lumMod val="75000"/>
                  </a:schemeClr>
                </a:solidFill>
                <a:latin typeface="Verdana" pitchFamily="34" charset="0"/>
                <a:ea typeface="Verdana" pitchFamily="34" charset="0"/>
                <a:cs typeface="Verdana" pitchFamily="34" charset="0"/>
              </a:rPr>
              <a:t>Verfasser)</a:t>
            </a:r>
            <a:r>
              <a:rPr lang="de-DE" sz="1200" kern="1200" baseline="0" dirty="0">
                <a:solidFill>
                  <a:schemeClr val="tx1"/>
                </a:solidFill>
                <a:latin typeface="+mn-lt"/>
                <a:ea typeface="+mn-ea"/>
                <a:cs typeface="+mn-cs"/>
              </a:rPr>
              <a:t> </a:t>
            </a:r>
            <a:r>
              <a:rPr lang="de-DE" sz="1200" kern="1200" baseline="0" dirty="0" smtClean="0">
                <a:solidFill>
                  <a:schemeClr val="tx1"/>
                </a:solidFill>
                <a:latin typeface="+mn-lt"/>
                <a:ea typeface="+mn-ea"/>
                <a:cs typeface="+mn-cs"/>
              </a:rPr>
              <a:t>wird nicht erfasst</a:t>
            </a:r>
            <a:endParaRPr lang="de-DE" sz="1200" dirty="0" smtClean="0">
              <a:solidFill>
                <a:schemeClr val="bg1">
                  <a:lumMod val="75000"/>
                </a:schemeClr>
              </a:solidFill>
              <a:latin typeface="Verdana" pitchFamily="34" charset="0"/>
              <a:ea typeface="Verdana" pitchFamily="34" charset="0"/>
              <a:cs typeface="Verdana"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60</a:t>
            </a:fld>
            <a:endParaRPr lang="de-DE">
              <a:solidFill>
                <a:prstClr val="black"/>
              </a:solidFill>
            </a:endParaRPr>
          </a:p>
        </p:txBody>
      </p:sp>
    </p:spTree>
    <p:extLst>
      <p:ext uri="{BB962C8B-B14F-4D97-AF65-F5344CB8AC3E}">
        <p14:creationId xmlns:p14="http://schemas.microsoft.com/office/powerpoint/2010/main" val="38735434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kern="1200" dirty="0" smtClean="0">
                <a:solidFill>
                  <a:schemeClr val="tx1"/>
                </a:solidFill>
                <a:effectLst/>
                <a:latin typeface="+mn-lt"/>
                <a:ea typeface="+mn-ea"/>
                <a:cs typeface="+mn-cs"/>
              </a:rPr>
              <a:t>Bei Musikwerken gilt immer der Komponist als erster geistiger Schöpfer und ist als Standardelement verpflichtend (RDA 19.2). Die Angabe weiterer geistiger Schöpfer wird empfohlen (RDA 19.2 D-A-CH).</a:t>
            </a: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Auch, falls der erste geistige Schöpfer (hier: Komponist) auf der Informationsquelle nach anderen Verantwortlichkeitsangaben (hier: Librettisten) aufgeführt wird, ist </a:t>
            </a:r>
            <a:r>
              <a:rPr lang="de-DE" sz="1200" kern="1200" baseline="0" dirty="0" smtClean="0">
                <a:solidFill>
                  <a:schemeClr val="tx1"/>
                </a:solidFill>
                <a:effectLst/>
                <a:latin typeface="+mn-lt"/>
                <a:ea typeface="+mn-ea"/>
                <a:cs typeface="+mn-cs"/>
              </a:rPr>
              <a:t> b</a:t>
            </a:r>
            <a:r>
              <a:rPr lang="de-DE" sz="1200" kern="1200" dirty="0" smtClean="0">
                <a:solidFill>
                  <a:schemeClr val="tx1"/>
                </a:solidFill>
                <a:effectLst/>
                <a:latin typeface="+mn-lt"/>
                <a:ea typeface="+mn-ea"/>
                <a:cs typeface="+mn-cs"/>
              </a:rPr>
              <a:t>eim Übertragen die Reihenfolge der Informationsquelle beizubehalten (RDA 1.7). </a:t>
            </a:r>
          </a:p>
        </p:txBody>
      </p:sp>
      <p:sp>
        <p:nvSpPr>
          <p:cNvPr id="4" name="Foliennummernplatzhalter 3"/>
          <p:cNvSpPr>
            <a:spLocks noGrp="1"/>
          </p:cNvSpPr>
          <p:nvPr>
            <p:ph type="sldNum" sz="quarter" idx="10"/>
          </p:nvPr>
        </p:nvSpPr>
        <p:spPr/>
        <p:txBody>
          <a:bodyPr/>
          <a:lstStyle/>
          <a:p>
            <a:fld id="{5F9F8FF6-6F64-48B5-AF7B-675846B3447E}" type="slidenum">
              <a:rPr lang="de-DE" smtClean="0"/>
              <a:pPr/>
              <a:t>61</a:t>
            </a:fld>
            <a:endParaRPr lang="de-DE"/>
          </a:p>
        </p:txBody>
      </p:sp>
    </p:spTree>
    <p:extLst>
      <p:ext uri="{BB962C8B-B14F-4D97-AF65-F5344CB8AC3E}">
        <p14:creationId xmlns:p14="http://schemas.microsoft.com/office/powerpoint/2010/main" val="35316831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62</a:t>
            </a:fld>
            <a:endParaRPr lang="de-DE">
              <a:solidFill>
                <a:prstClr val="black"/>
              </a:solidFill>
            </a:endParaRPr>
          </a:p>
        </p:txBody>
      </p:sp>
    </p:spTree>
    <p:extLst>
      <p:ext uri="{BB962C8B-B14F-4D97-AF65-F5344CB8AC3E}">
        <p14:creationId xmlns:p14="http://schemas.microsoft.com/office/powerpoint/2010/main" val="25540674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85000" lnSpcReduction="20000"/>
          </a:bodyPr>
          <a:lstStyle/>
          <a:p>
            <a:pPr algn="just"/>
            <a:r>
              <a:rPr lang="de-DE" sz="1200" kern="1200" dirty="0" smtClean="0">
                <a:solidFill>
                  <a:schemeClr val="tx1"/>
                </a:solidFill>
                <a:latin typeface="+mn-lt"/>
                <a:ea typeface="+mn-ea"/>
                <a:cs typeface="+mn-cs"/>
              </a:rPr>
              <a:t>Als </a:t>
            </a:r>
            <a:r>
              <a:rPr lang="de-DE" sz="1200" b="1" kern="1200" dirty="0" smtClean="0">
                <a:solidFill>
                  <a:schemeClr val="tx1"/>
                </a:solidFill>
                <a:latin typeface="+mn-lt"/>
                <a:ea typeface="+mn-ea"/>
                <a:cs typeface="+mn-cs"/>
              </a:rPr>
              <a:t>Standardelement</a:t>
            </a:r>
            <a:r>
              <a:rPr lang="de-DE" sz="1200" kern="1200" baseline="0" dirty="0" smtClean="0">
                <a:solidFill>
                  <a:schemeClr val="tx1"/>
                </a:solidFill>
                <a:latin typeface="+mn-lt"/>
                <a:ea typeface="+mn-ea"/>
                <a:cs typeface="+mn-cs"/>
              </a:rPr>
              <a:t> zu erfassen s</a:t>
            </a:r>
            <a:r>
              <a:rPr lang="de-DE" sz="1200" kern="1200" dirty="0" smtClean="0">
                <a:solidFill>
                  <a:schemeClr val="tx1"/>
                </a:solidFill>
                <a:latin typeface="+mn-lt"/>
                <a:ea typeface="+mn-ea"/>
                <a:cs typeface="+mn-cs"/>
              </a:rPr>
              <a:t>ind Mitwirkende, „die in der bevorzugten Informationsquelle erwähnt sind und die zur Realisierung der Ressource einen bedeutenden Teil beigetragen haben“ (RDA 20.2.1.3 D-A-CH). Unter den dort Genannten ist für Musikdrucke besonders der dort genannte „Arrangeur eines Musikwerkes“ relevant. Darüber hinaus kann z.B.  die Einrichtung einer Stimme, von Fingersätzen oder die Aussetzung eines Basso </a:t>
            </a:r>
            <a:r>
              <a:rPr lang="de-DE" sz="1200" kern="1200" dirty="0" err="1" smtClean="0">
                <a:solidFill>
                  <a:schemeClr val="tx1"/>
                </a:solidFill>
                <a:latin typeface="+mn-lt"/>
                <a:ea typeface="+mn-ea"/>
                <a:cs typeface="+mn-cs"/>
              </a:rPr>
              <a:t>continuos</a:t>
            </a:r>
            <a:r>
              <a:rPr lang="de-DE" sz="1200" kern="1200" dirty="0" smtClean="0">
                <a:solidFill>
                  <a:schemeClr val="tx1"/>
                </a:solidFill>
                <a:latin typeface="+mn-lt"/>
                <a:ea typeface="+mn-ea"/>
                <a:cs typeface="+mn-cs"/>
              </a:rPr>
              <a:t> von Bedeutung sein. (Beziehungskennzeichnung</a:t>
            </a:r>
            <a:r>
              <a:rPr lang="de-DE" sz="1200" kern="1200" baseline="0" dirty="0" smtClean="0">
                <a:solidFill>
                  <a:schemeClr val="tx1"/>
                </a:solidFill>
                <a:latin typeface="+mn-lt"/>
                <a:ea typeface="+mn-ea"/>
                <a:cs typeface="+mn-cs"/>
              </a:rPr>
              <a:t> nach Anhang I.3.1)</a:t>
            </a:r>
            <a:endParaRPr lang="de-DE" sz="1200" kern="1200" dirty="0" smtClean="0">
              <a:solidFill>
                <a:schemeClr val="tx1"/>
              </a:solidFill>
              <a:latin typeface="+mn-lt"/>
              <a:ea typeface="+mn-ea"/>
              <a:cs typeface="+mn-cs"/>
            </a:endParaRPr>
          </a:p>
          <a:p>
            <a:endParaRPr lang="de-DE" sz="1200" kern="1200" dirty="0" smtClean="0">
              <a:solidFill>
                <a:schemeClr val="tx1"/>
              </a:solidFill>
              <a:latin typeface="+mn-lt"/>
              <a:ea typeface="+mn-ea"/>
              <a:cs typeface="+mn-cs"/>
            </a:endParaRPr>
          </a:p>
          <a:p>
            <a:pPr lvl="0" algn="just"/>
            <a:r>
              <a:rPr lang="de-DE" sz="1200" b="1" kern="1200" dirty="0" smtClean="0">
                <a:solidFill>
                  <a:schemeClr val="tx1"/>
                </a:solidFill>
                <a:effectLst/>
                <a:latin typeface="+mn-lt"/>
                <a:ea typeface="+mn-ea"/>
                <a:cs typeface="+mn-cs"/>
              </a:rPr>
              <a:t>Arrangeur</a:t>
            </a:r>
            <a:r>
              <a:rPr lang="de-DE" sz="1200" kern="1200" dirty="0" smtClean="0">
                <a:solidFill>
                  <a:schemeClr val="tx1"/>
                </a:solidFill>
                <a:effectLst/>
                <a:latin typeface="+mn-lt"/>
                <a:ea typeface="+mn-ea"/>
                <a:cs typeface="+mn-cs"/>
              </a:rPr>
              <a:t>: „</a:t>
            </a:r>
            <a:r>
              <a:rPr lang="de-DE" sz="1200" i="1" kern="1200" dirty="0" smtClean="0">
                <a:solidFill>
                  <a:schemeClr val="tx1"/>
                </a:solidFill>
                <a:effectLst/>
                <a:latin typeface="+mn-lt"/>
                <a:ea typeface="+mn-ea"/>
                <a:cs typeface="+mn-cs"/>
              </a:rPr>
              <a:t>Eine Person, eine Familie oder eine Körperschaft, die zu einer Expression eines Musikwerks dadurch beiträgt, dass sie eine Komposition für eine bestimmte Besetzung umschreibt, die sich von der Originalbesetzung, für die das Werk konzipiert ist, unterscheidet oder das Werk für die Originalbesetzung so modifiziert, dass die musikalische Substanz des Originalkomponisten im Wesentlichen unverändert bleibt.”</a:t>
            </a:r>
            <a:endParaRPr lang="de-DE" sz="1200" kern="1200" dirty="0" smtClean="0">
              <a:solidFill>
                <a:schemeClr val="tx1"/>
              </a:solidFill>
              <a:effectLst/>
              <a:latin typeface="+mn-lt"/>
              <a:ea typeface="+mn-ea"/>
              <a:cs typeface="+mn-cs"/>
            </a:endParaRPr>
          </a:p>
          <a:p>
            <a:pPr algn="just"/>
            <a:r>
              <a:rPr lang="de-DE" sz="1200" kern="1200" dirty="0" smtClean="0">
                <a:solidFill>
                  <a:schemeClr val="tx1"/>
                </a:solidFill>
                <a:effectLst/>
                <a:latin typeface="+mn-lt"/>
                <a:ea typeface="+mn-ea"/>
                <a:cs typeface="+mn-cs"/>
              </a:rPr>
              <a:t>Bei wesentlichen Veränderungen, wird der Arrangeur zum geistigen Schöpfer des Werks („Komponist“).</a:t>
            </a:r>
          </a:p>
          <a:p>
            <a:endParaRPr lang="de-DE" sz="1200" kern="1200" dirty="0" smtClean="0">
              <a:solidFill>
                <a:schemeClr val="tx1"/>
              </a:solidFill>
              <a:latin typeface="+mn-lt"/>
              <a:ea typeface="+mn-ea"/>
              <a:cs typeface="+mn-cs"/>
            </a:endParaRPr>
          </a:p>
          <a:p>
            <a:pPr lvl="0" algn="just" rtl="0"/>
            <a:r>
              <a:rPr lang="de-DE" sz="1200" b="1" kern="1200" dirty="0" smtClean="0">
                <a:solidFill>
                  <a:schemeClr val="tx1"/>
                </a:solidFill>
                <a:latin typeface="+mn-lt"/>
                <a:ea typeface="+mn-ea"/>
                <a:cs typeface="+mn-cs"/>
              </a:rPr>
              <a:t>Herausgeber</a:t>
            </a:r>
            <a:r>
              <a:rPr lang="de-DE" sz="1200" i="1" kern="1200" dirty="0" smtClean="0">
                <a:solidFill>
                  <a:schemeClr val="tx1"/>
                </a:solidFill>
                <a:latin typeface="+mn-lt"/>
                <a:ea typeface="+mn-ea"/>
                <a:cs typeface="+mn-cs"/>
              </a:rPr>
              <a:t>: „Eine Person, eine Familie oder eine Körperschaft, die zu einer Expression eines Werks beiträgt, indem sie den Inhalt überarbeitet oder erläutert oder indem sie Werke oder Teile von Werken von einem oder mehreren geistigen Schöpfern auswählt und zusammenstellt. Zu den Beiträgen kann es gehören, eine Einleitung, Anmerkungen oder sonstiges kritisches Material hinzuzufügen oder die Expression eines Werks für die Herstellung, die Veröffentlichung oder den Vertrieb vorzubereiten.“</a:t>
            </a:r>
            <a:br>
              <a:rPr lang="de-DE" sz="1200" i="1" kern="1200" dirty="0" smtClean="0">
                <a:solidFill>
                  <a:schemeClr val="tx1"/>
                </a:solidFill>
                <a:latin typeface="+mn-lt"/>
                <a:ea typeface="+mn-ea"/>
                <a:cs typeface="+mn-cs"/>
              </a:rPr>
            </a:br>
            <a:r>
              <a:rPr lang="de-DE" sz="1200" kern="1200" dirty="0" smtClean="0">
                <a:solidFill>
                  <a:schemeClr val="tx1"/>
                </a:solidFill>
                <a:latin typeface="+mn-lt"/>
                <a:ea typeface="+mn-ea"/>
                <a:cs typeface="+mn-cs"/>
              </a:rPr>
              <a:t>Zu den Vorbereitungen einer Veröffentlichung einer Expression zählt auch die Einrichtung von Stimmen (Fingersätze und dgl.) oder die Aussetzung eines Basso </a:t>
            </a:r>
            <a:r>
              <a:rPr lang="de-DE" sz="1200" kern="1200" dirty="0" err="1" smtClean="0">
                <a:solidFill>
                  <a:schemeClr val="tx1"/>
                </a:solidFill>
                <a:latin typeface="+mn-lt"/>
                <a:ea typeface="+mn-ea"/>
                <a:cs typeface="+mn-cs"/>
              </a:rPr>
              <a:t>continuo</a:t>
            </a:r>
            <a:r>
              <a:rPr lang="de-DE" sz="1200" kern="1200" dirty="0" smtClean="0">
                <a:solidFill>
                  <a:schemeClr val="tx1"/>
                </a:solidFill>
                <a:latin typeface="+mn-lt"/>
                <a:ea typeface="+mn-ea"/>
                <a:cs typeface="+mn-cs"/>
              </a:rPr>
              <a:t>. </a:t>
            </a:r>
          </a:p>
          <a:p>
            <a:pPr lvl="0"/>
            <a:endParaRPr lang="de-DE" sz="1200" b="1" kern="1200" dirty="0" smtClean="0">
              <a:solidFill>
                <a:schemeClr val="tx1"/>
              </a:solidFill>
              <a:latin typeface="+mn-lt"/>
              <a:ea typeface="+mn-ea"/>
              <a:cs typeface="+mn-cs"/>
            </a:endParaRPr>
          </a:p>
          <a:p>
            <a:pPr lvl="0"/>
            <a:r>
              <a:rPr lang="de-DE" sz="1200" b="1" kern="1200" dirty="0" smtClean="0">
                <a:solidFill>
                  <a:schemeClr val="tx1"/>
                </a:solidFill>
                <a:latin typeface="+mn-lt"/>
                <a:ea typeface="+mn-ea"/>
                <a:cs typeface="+mn-cs"/>
              </a:rPr>
              <a:t>Verfasser von ergänzendem Text</a:t>
            </a:r>
            <a:r>
              <a:rPr lang="de-DE" sz="1200" kern="1200" dirty="0" smtClean="0">
                <a:solidFill>
                  <a:schemeClr val="tx1"/>
                </a:solidFill>
                <a:latin typeface="+mn-lt"/>
                <a:ea typeface="+mn-ea"/>
                <a:cs typeface="+mn-cs"/>
              </a:rPr>
              <a:t> als allgemeine Bezeichnung für Textbeiträger oder mit einer der im Anhang genannten spezifischeren Beziehungskennzeichnungen:</a:t>
            </a:r>
          </a:p>
          <a:p>
            <a:r>
              <a:rPr lang="de-DE" sz="1200" kern="1200" dirty="0" smtClean="0">
                <a:solidFill>
                  <a:schemeClr val="tx1"/>
                </a:solidFill>
                <a:latin typeface="+mn-lt"/>
                <a:ea typeface="+mn-ea"/>
                <a:cs typeface="+mn-cs"/>
              </a:rPr>
              <a:t>Kommentarverfasser</a:t>
            </a:r>
            <a:br>
              <a:rPr lang="de-DE" sz="1200" kern="1200" dirty="0" smtClean="0">
                <a:solidFill>
                  <a:schemeClr val="tx1"/>
                </a:solidFill>
                <a:latin typeface="+mn-lt"/>
                <a:ea typeface="+mn-ea"/>
                <a:cs typeface="+mn-cs"/>
              </a:rPr>
            </a:br>
            <a:r>
              <a:rPr lang="de-DE" sz="1200" kern="1200" dirty="0" smtClean="0">
                <a:solidFill>
                  <a:schemeClr val="tx1"/>
                </a:solidFill>
                <a:latin typeface="+mn-lt"/>
                <a:ea typeface="+mn-ea"/>
                <a:cs typeface="+mn-cs"/>
              </a:rPr>
              <a:t>Verfasser einer Einleitung</a:t>
            </a:r>
            <a:br>
              <a:rPr lang="de-DE" sz="1200" kern="1200" dirty="0" smtClean="0">
                <a:solidFill>
                  <a:schemeClr val="tx1"/>
                </a:solidFill>
                <a:latin typeface="+mn-lt"/>
                <a:ea typeface="+mn-ea"/>
                <a:cs typeface="+mn-cs"/>
              </a:rPr>
            </a:br>
            <a:r>
              <a:rPr lang="de-DE" sz="1200" kern="1200" dirty="0" smtClean="0">
                <a:solidFill>
                  <a:schemeClr val="tx1"/>
                </a:solidFill>
                <a:latin typeface="+mn-lt"/>
                <a:ea typeface="+mn-ea"/>
                <a:cs typeface="+mn-cs"/>
              </a:rPr>
              <a:t>Verfasser eines </a:t>
            </a:r>
            <a:r>
              <a:rPr lang="de-DE" sz="1200" kern="1200" dirty="0" err="1" smtClean="0">
                <a:solidFill>
                  <a:schemeClr val="tx1"/>
                </a:solidFill>
                <a:latin typeface="+mn-lt"/>
                <a:ea typeface="+mn-ea"/>
                <a:cs typeface="+mn-cs"/>
              </a:rPr>
              <a:t>Postscriptums</a:t>
            </a:r>
            <a:r>
              <a:rPr lang="de-DE" sz="1200" kern="1200" dirty="0" smtClean="0">
                <a:solidFill>
                  <a:schemeClr val="tx1"/>
                </a:solidFill>
                <a:latin typeface="+mn-lt"/>
                <a:ea typeface="+mn-ea"/>
                <a:cs typeface="+mn-cs"/>
              </a:rPr>
              <a:t/>
            </a:r>
            <a:br>
              <a:rPr lang="de-DE" sz="1200" kern="1200" dirty="0" smtClean="0">
                <a:solidFill>
                  <a:schemeClr val="tx1"/>
                </a:solidFill>
                <a:latin typeface="+mn-lt"/>
                <a:ea typeface="+mn-ea"/>
                <a:cs typeface="+mn-cs"/>
              </a:rPr>
            </a:br>
            <a:r>
              <a:rPr lang="de-DE" sz="1200" kern="1200" dirty="0" smtClean="0">
                <a:solidFill>
                  <a:schemeClr val="tx1"/>
                </a:solidFill>
                <a:latin typeface="+mn-lt"/>
                <a:ea typeface="+mn-ea"/>
                <a:cs typeface="+mn-cs"/>
              </a:rPr>
              <a:t>Verfasser eines Nachworts</a:t>
            </a:r>
            <a:br>
              <a:rPr lang="de-DE" sz="1200" kern="1200" dirty="0" smtClean="0">
                <a:solidFill>
                  <a:schemeClr val="tx1"/>
                </a:solidFill>
                <a:latin typeface="+mn-lt"/>
                <a:ea typeface="+mn-ea"/>
                <a:cs typeface="+mn-cs"/>
              </a:rPr>
            </a:br>
            <a:r>
              <a:rPr lang="de-DE" sz="1200" kern="1200" dirty="0" smtClean="0">
                <a:solidFill>
                  <a:schemeClr val="tx1"/>
                </a:solidFill>
                <a:latin typeface="+mn-lt"/>
                <a:ea typeface="+mn-ea"/>
                <a:cs typeface="+mn-cs"/>
              </a:rPr>
              <a:t>Verfasser eines Vorworts</a:t>
            </a:r>
            <a:br>
              <a:rPr lang="de-DE" sz="1200" kern="1200" dirty="0" smtClean="0">
                <a:solidFill>
                  <a:schemeClr val="tx1"/>
                </a:solidFill>
                <a:latin typeface="+mn-lt"/>
                <a:ea typeface="+mn-ea"/>
                <a:cs typeface="+mn-cs"/>
              </a:rPr>
            </a:br>
            <a:r>
              <a:rPr lang="de-DE" sz="1200" kern="1200" dirty="0" smtClean="0">
                <a:solidFill>
                  <a:schemeClr val="tx1"/>
                </a:solidFill>
                <a:latin typeface="+mn-lt"/>
                <a:ea typeface="+mn-ea"/>
                <a:cs typeface="+mn-cs"/>
              </a:rPr>
              <a:t>Verfasser von Zusatztexten </a:t>
            </a:r>
            <a:br>
              <a:rPr lang="de-DE" sz="1200" kern="1200" dirty="0" smtClean="0">
                <a:solidFill>
                  <a:schemeClr val="tx1"/>
                </a:solidFill>
                <a:latin typeface="+mn-lt"/>
                <a:ea typeface="+mn-ea"/>
                <a:cs typeface="+mn-cs"/>
              </a:rPr>
            </a:br>
            <a:r>
              <a:rPr lang="de-DE" sz="1200" kern="1200" dirty="0" smtClean="0">
                <a:solidFill>
                  <a:schemeClr val="tx1"/>
                </a:solidFill>
                <a:latin typeface="+mn-lt"/>
                <a:ea typeface="+mn-ea"/>
                <a:cs typeface="+mn-cs"/>
              </a:rPr>
              <a:t>Verfasser von zusätzlichen Lyrics </a:t>
            </a:r>
          </a:p>
          <a:p>
            <a:r>
              <a:rPr lang="de-DE" sz="1200" kern="1200" dirty="0" smtClean="0">
                <a:solidFill>
                  <a:schemeClr val="tx1"/>
                </a:solidFill>
                <a:latin typeface="+mn-lt"/>
                <a:ea typeface="+mn-ea"/>
                <a:cs typeface="+mn-cs"/>
              </a:rPr>
              <a:t> </a:t>
            </a:r>
          </a:p>
          <a:p>
            <a:endParaRPr lang="de-DE"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63</a:t>
            </a:fld>
            <a:endParaRPr lang="de-DE"/>
          </a:p>
        </p:txBody>
      </p:sp>
    </p:spTree>
    <p:extLst>
      <p:ext uri="{BB962C8B-B14F-4D97-AF65-F5344CB8AC3E}">
        <p14:creationId xmlns:p14="http://schemas.microsoft.com/office/powerpoint/2010/main" val="278161843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64</a:t>
            </a:fld>
            <a:endParaRPr lang="de-DE"/>
          </a:p>
        </p:txBody>
      </p:sp>
    </p:spTree>
    <p:extLst>
      <p:ext uri="{BB962C8B-B14F-4D97-AF65-F5344CB8AC3E}">
        <p14:creationId xmlns:p14="http://schemas.microsoft.com/office/powerpoint/2010/main" val="213208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de-DE" sz="1200" b="0" kern="1200" dirty="0" smtClean="0">
                <a:solidFill>
                  <a:schemeClr val="tx1"/>
                </a:solidFill>
                <a:latin typeface="+mn-lt"/>
                <a:ea typeface="+mn-ea"/>
                <a:cs typeface="+mn-cs"/>
              </a:rPr>
              <a:t>Die Einrichtung</a:t>
            </a:r>
            <a:r>
              <a:rPr lang="de-DE" sz="1200" b="0" kern="1200" baseline="0" dirty="0" smtClean="0">
                <a:solidFill>
                  <a:schemeClr val="tx1"/>
                </a:solidFill>
                <a:latin typeface="+mn-lt"/>
                <a:ea typeface="+mn-ea"/>
                <a:cs typeface="+mn-cs"/>
              </a:rPr>
              <a:t> einer Stimme gilt als Herausgebertätigkeit (siehe auch Folie 75).</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1" kern="1200" dirty="0" smtClean="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latin typeface="+mn-lt"/>
                <a:ea typeface="+mn-ea"/>
                <a:cs typeface="+mn-cs"/>
              </a:rPr>
              <a:t>Herausgeber</a:t>
            </a:r>
            <a:r>
              <a:rPr lang="de-DE" sz="1200" i="1" kern="1200" dirty="0" smtClean="0">
                <a:solidFill>
                  <a:schemeClr val="tx1"/>
                </a:solidFill>
                <a:latin typeface="+mn-lt"/>
                <a:ea typeface="+mn-ea"/>
                <a:cs typeface="+mn-cs"/>
              </a:rPr>
              <a:t>: „Eine Person, eine Familie oder eine Körperschaft, die zu einer Expression eines Werks beiträgt, indem sie den Inhalt überarbeitet oder erläutert oder indem sie Werke oder Teile von Werken von einem oder mehreren geistigen Schöpfern auswählt und zusammenstellt. Zu den Beiträgen kann es gehören, eine Einleitung, Anmerkungen oder sonstiges kritisches Material hinzuzufügen oder die Expression eines Werks für die Herstellung, die Veröffentlichung oder den Vertrieb vorzubereiten.“</a:t>
            </a:r>
            <a:br>
              <a:rPr lang="de-DE" sz="1200" i="1" kern="1200" dirty="0" smtClean="0">
                <a:solidFill>
                  <a:schemeClr val="tx1"/>
                </a:solidFill>
                <a:latin typeface="+mn-lt"/>
                <a:ea typeface="+mn-ea"/>
                <a:cs typeface="+mn-cs"/>
              </a:rPr>
            </a:br>
            <a:r>
              <a:rPr lang="de-DE" sz="1200" b="1" i="1" kern="1200" dirty="0" smtClean="0">
                <a:solidFill>
                  <a:schemeClr val="tx1"/>
                </a:solidFill>
                <a:latin typeface="+mn-lt"/>
                <a:ea typeface="+mn-ea"/>
                <a:cs typeface="+mn-cs"/>
                <a:sym typeface="Wingdings" pitchFamily="2" charset="2"/>
              </a:rPr>
              <a:t> </a:t>
            </a:r>
            <a:r>
              <a:rPr lang="de-DE" sz="1200" b="1" kern="1200" dirty="0" smtClean="0">
                <a:solidFill>
                  <a:schemeClr val="tx1"/>
                </a:solidFill>
                <a:latin typeface="+mn-lt"/>
                <a:ea typeface="+mn-ea"/>
                <a:cs typeface="+mn-cs"/>
              </a:rPr>
              <a:t>Zu den Vorbereitungen der Veröffentlichung einer Expression zählt auch die Einrichtung von Stimmen (Fingersätze und dgl.) oder die Aussetzung eines Basso </a:t>
            </a:r>
            <a:r>
              <a:rPr lang="de-DE" sz="1200" b="1" kern="1200" dirty="0" err="1" smtClean="0">
                <a:solidFill>
                  <a:schemeClr val="tx1"/>
                </a:solidFill>
                <a:latin typeface="+mn-lt"/>
                <a:ea typeface="+mn-ea"/>
                <a:cs typeface="+mn-cs"/>
              </a:rPr>
              <a:t>continuo</a:t>
            </a:r>
            <a:r>
              <a:rPr lang="de-DE" sz="1200" b="1" kern="1200" dirty="0" smtClean="0">
                <a:solidFill>
                  <a:schemeClr val="tx1"/>
                </a:solidFill>
                <a:latin typeface="+mn-lt"/>
                <a:ea typeface="+mn-ea"/>
                <a:cs typeface="+mn-cs"/>
              </a:rPr>
              <a:t>.</a:t>
            </a:r>
          </a:p>
          <a:p>
            <a:endParaRPr lang="de-DE" dirty="0" smtClean="0"/>
          </a:p>
          <a:p>
            <a:pPr algn="just"/>
            <a:r>
              <a:rPr lang="de-DE" dirty="0" smtClean="0"/>
              <a:t>Beziehungskennzeichnungen,</a:t>
            </a:r>
            <a:r>
              <a:rPr lang="de-DE" baseline="0" dirty="0" smtClean="0"/>
              <a:t> können, falls zutreffend, gemäß RDA 18.5.1.3 D-A-CH, Punkt 2 auch mehrfach vergeben werden.</a:t>
            </a:r>
          </a:p>
          <a:p>
            <a:pPr algn="just"/>
            <a:r>
              <a:rPr lang="de-DE" baseline="0" dirty="0" smtClean="0"/>
              <a:t>Dabei ist zu beachten, dass sie für die gleiche Person nicht auf der gleichen Hierarchieebene stehen dürfen (RDA 18.5.1.3 D-A-CH Punkt 3). D. h., die Vergabe von „Herausgeber“ und „Verfasser von Zusatztexten“ ist zulässig. Unzulässig wäre bspw. die gleichzeitige Angabe von „Verfasser von Zusatztexten“ und „Verfasser von ergänzendem Text“ für eine beteiligte Person/Familie/Körperschaft.</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65</a:t>
            </a:fld>
            <a:endParaRPr lang="de-DE">
              <a:solidFill>
                <a:prstClr val="black"/>
              </a:solidFill>
            </a:endParaRPr>
          </a:p>
        </p:txBody>
      </p:sp>
    </p:spTree>
    <p:extLst>
      <p:ext uri="{BB962C8B-B14F-4D97-AF65-F5344CB8AC3E}">
        <p14:creationId xmlns:p14="http://schemas.microsoft.com/office/powerpoint/2010/main" val="38490100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66</a:t>
            </a:fld>
            <a:endParaRPr lang="de-DE"/>
          </a:p>
        </p:txBody>
      </p:sp>
    </p:spTree>
    <p:extLst>
      <p:ext uri="{BB962C8B-B14F-4D97-AF65-F5344CB8AC3E}">
        <p14:creationId xmlns:p14="http://schemas.microsoft.com/office/powerpoint/2010/main" val="28581618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67</a:t>
            </a:fld>
            <a:endParaRPr lang="de-DE">
              <a:solidFill>
                <a:prstClr val="black"/>
              </a:solidFill>
            </a:endParaRPr>
          </a:p>
        </p:txBody>
      </p:sp>
    </p:spTree>
    <p:extLst>
      <p:ext uri="{BB962C8B-B14F-4D97-AF65-F5344CB8AC3E}">
        <p14:creationId xmlns:p14="http://schemas.microsoft.com/office/powerpoint/2010/main" val="3756524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r>
              <a:rPr lang="de-DE" sz="1200" kern="1200" dirty="0" smtClean="0">
                <a:solidFill>
                  <a:schemeClr val="tx1"/>
                </a:solidFill>
                <a:latin typeface="+mn-lt"/>
                <a:ea typeface="+mn-ea"/>
                <a:cs typeface="+mn-cs"/>
              </a:rPr>
              <a:t>RDA 2.3.5 = Paralleler Titelzusatz</a:t>
            </a:r>
          </a:p>
          <a:p>
            <a:pPr algn="just"/>
            <a:r>
              <a:rPr lang="de-DE" sz="1200" kern="1200" dirty="0" smtClean="0">
                <a:solidFill>
                  <a:schemeClr val="tx1"/>
                </a:solidFill>
                <a:latin typeface="+mn-lt"/>
                <a:ea typeface="+mn-ea"/>
                <a:cs typeface="+mn-cs"/>
              </a:rPr>
              <a:t>RDA</a:t>
            </a:r>
            <a:r>
              <a:rPr lang="de-DE" sz="1200" kern="1200" baseline="0" dirty="0" smtClean="0">
                <a:solidFill>
                  <a:schemeClr val="tx1"/>
                </a:solidFill>
                <a:latin typeface="+mn-lt"/>
                <a:ea typeface="+mn-ea"/>
                <a:cs typeface="+mn-cs"/>
              </a:rPr>
              <a:t> 2.3.6 = Abweichender Titel</a:t>
            </a:r>
          </a:p>
          <a:p>
            <a:pPr algn="just"/>
            <a:endParaRPr lang="de-DE" sz="1200" kern="1200" baseline="0" dirty="0" smtClean="0">
              <a:solidFill>
                <a:schemeClr val="tx1"/>
              </a:solidFill>
              <a:latin typeface="+mn-lt"/>
              <a:ea typeface="+mn-ea"/>
              <a:cs typeface="+mn-cs"/>
            </a:endParaRPr>
          </a:p>
          <a:p>
            <a:pPr algn="just"/>
            <a:r>
              <a:rPr lang="de-DE" sz="1200" b="1" kern="1200" baseline="0" dirty="0" smtClean="0">
                <a:solidFill>
                  <a:schemeClr val="tx1"/>
                </a:solidFill>
                <a:latin typeface="+mn-lt"/>
                <a:ea typeface="+mn-ea"/>
                <a:cs typeface="+mn-cs"/>
              </a:rPr>
              <a:t>Titelbezogene Standardelemente </a:t>
            </a:r>
            <a:r>
              <a:rPr lang="de-DE" sz="1200" kern="1200" baseline="0" dirty="0" smtClean="0">
                <a:solidFill>
                  <a:schemeClr val="tx1"/>
                </a:solidFill>
                <a:latin typeface="+mn-lt"/>
                <a:ea typeface="+mn-ea"/>
                <a:cs typeface="+mn-cs"/>
              </a:rPr>
              <a:t>im deutschsprachigen Raum sind nur:</a:t>
            </a:r>
          </a:p>
          <a:p>
            <a:pPr algn="just"/>
            <a:r>
              <a:rPr lang="de-DE" sz="1200" kern="1200" baseline="0" dirty="0" smtClean="0">
                <a:solidFill>
                  <a:schemeClr val="tx1"/>
                </a:solidFill>
                <a:latin typeface="+mn-lt"/>
                <a:ea typeface="+mn-ea"/>
                <a:cs typeface="+mn-cs"/>
              </a:rPr>
              <a:t>Haupttitel (RDA 2.3.2)</a:t>
            </a:r>
          </a:p>
          <a:p>
            <a:pPr algn="just"/>
            <a:r>
              <a:rPr lang="de-DE" sz="1200" kern="1200" baseline="0" dirty="0" smtClean="0">
                <a:solidFill>
                  <a:schemeClr val="tx1"/>
                </a:solidFill>
                <a:latin typeface="+mn-lt"/>
                <a:ea typeface="+mn-ea"/>
                <a:cs typeface="+mn-cs"/>
              </a:rPr>
              <a:t>Paralleltitel (RDA 2.3.3)</a:t>
            </a:r>
          </a:p>
          <a:p>
            <a:pPr algn="just"/>
            <a:r>
              <a:rPr lang="de-DE" sz="1200" kern="1200" baseline="0" dirty="0" smtClean="0">
                <a:solidFill>
                  <a:schemeClr val="tx1"/>
                </a:solidFill>
                <a:latin typeface="+mn-lt"/>
                <a:ea typeface="+mn-ea"/>
                <a:cs typeface="+mn-cs"/>
              </a:rPr>
              <a:t>Titelzusatz (RDA 2.3.4)</a:t>
            </a:r>
          </a:p>
          <a:p>
            <a:pPr algn="just"/>
            <a:endParaRPr lang="de-DE" sz="1200" kern="1200" dirty="0" smtClean="0">
              <a:solidFill>
                <a:schemeClr val="tx1"/>
              </a:solidFill>
              <a:latin typeface="+mn-lt"/>
              <a:ea typeface="+mn-ea"/>
              <a:cs typeface="+mn-cs"/>
            </a:endParaRPr>
          </a:p>
          <a:p>
            <a:pPr algn="just"/>
            <a:r>
              <a:rPr lang="de-DE" sz="1200" kern="1200" dirty="0" smtClean="0">
                <a:solidFill>
                  <a:schemeClr val="tx1"/>
                </a:solidFill>
                <a:latin typeface="+mn-lt"/>
                <a:ea typeface="+mn-ea"/>
                <a:cs typeface="+mn-cs"/>
              </a:rPr>
              <a:t>Musikdrucke haben häufig kein eigenes Titelblatt, sondern nur einen Buchdeckel oder Schutzumschlag, der nach RDA 2.2.2.2 als bevorzugte Informationsquelle verwendet wird. Ein zusätzlicher Kopftitel auf der ersten Notenseite kann als abweichender Titel erfasst werden (RDA 2.3.6.1).</a:t>
            </a:r>
          </a:p>
          <a:p>
            <a:endParaRPr lang="de-DE" sz="1200" kern="1200" dirty="0" smtClean="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7</a:t>
            </a:fld>
            <a:endParaRPr lang="de-DE"/>
          </a:p>
        </p:txBody>
      </p:sp>
    </p:spTree>
    <p:extLst>
      <p:ext uri="{BB962C8B-B14F-4D97-AF65-F5344CB8AC3E}">
        <p14:creationId xmlns:p14="http://schemas.microsoft.com/office/powerpoint/2010/main" val="2771563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9F8FF6-6F64-48B5-AF7B-675846B3447E}" type="slidenum">
              <a:rPr lang="de-DE" smtClean="0"/>
              <a:pPr/>
              <a:t>8</a:t>
            </a:fld>
            <a:endParaRPr lang="de-DE"/>
          </a:p>
        </p:txBody>
      </p:sp>
    </p:spTree>
    <p:extLst>
      <p:ext uri="{BB962C8B-B14F-4D97-AF65-F5344CB8AC3E}">
        <p14:creationId xmlns:p14="http://schemas.microsoft.com/office/powerpoint/2010/main" val="97188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smtClean="0"/>
          </a:p>
          <a:p>
            <a:endParaRPr lang="de-DE" dirty="0" smtClean="0"/>
          </a:p>
          <a:p>
            <a:endParaRPr lang="de-DE" dirty="0" smtClean="0"/>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9</a:t>
            </a:fld>
            <a:endParaRPr lang="de-DE"/>
          </a:p>
        </p:txBody>
      </p:sp>
    </p:spTree>
    <p:extLst>
      <p:ext uri="{BB962C8B-B14F-4D97-AF65-F5344CB8AC3E}">
        <p14:creationId xmlns:p14="http://schemas.microsoft.com/office/powerpoint/2010/main" val="2505844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508918"/>
          </a:xfrm>
        </p:spPr>
        <p:txBody>
          <a:bodyPr/>
          <a:lstStyle>
            <a:lvl1pPr algn="l">
              <a:defRPr sz="2800">
                <a:solidFill>
                  <a:schemeClr val="accent1">
                    <a:lumMod val="75000"/>
                  </a:schemeClr>
                </a:solidFill>
              </a:defRPr>
            </a:lvl1pPr>
          </a:lstStyle>
          <a:p>
            <a:r>
              <a:rPr lang="de-DE" dirty="0" smtClean="0"/>
              <a:t>Titelmasterformat durch Klicken bearbeiten</a:t>
            </a:r>
            <a:endParaRPr lang="de-DE" dirty="0"/>
          </a:p>
        </p:txBody>
      </p:sp>
      <p:sp>
        <p:nvSpPr>
          <p:cNvPr id="7" name="Textplatzhalter 6"/>
          <p:cNvSpPr>
            <a:spLocks noGrp="1"/>
          </p:cNvSpPr>
          <p:nvPr>
            <p:ph type="body" sz="quarter" idx="13"/>
          </p:nvPr>
        </p:nvSpPr>
        <p:spPr>
          <a:xfrm>
            <a:off x="251520" y="836712"/>
            <a:ext cx="8640960" cy="5472608"/>
          </a:xfrm>
        </p:spPr>
        <p:txBody>
          <a:bodyPr>
            <a:noAutofit/>
          </a:bodyPr>
          <a:lstStyle/>
          <a:p>
            <a:pPr lvl="0"/>
            <a:r>
              <a:rPr lang="de-DE" dirty="0" smtClean="0"/>
              <a:t>Textmasterformat bearbeiten</a:t>
            </a:r>
          </a:p>
          <a:p>
            <a:pPr lvl="1"/>
            <a:r>
              <a:rPr lang="de-DE" dirty="0" smtClean="0"/>
              <a:t>Zweite Ebene</a:t>
            </a:r>
          </a:p>
          <a:p>
            <a:pPr lvl="2"/>
            <a:r>
              <a:rPr lang="de-DE" dirty="0" smtClean="0"/>
              <a:t>Dritte Ebene</a:t>
            </a:r>
          </a:p>
        </p:txBody>
      </p:sp>
      <p:sp>
        <p:nvSpPr>
          <p:cNvPr id="12" name="Fußzeilenplatzhalter 11"/>
          <p:cNvSpPr>
            <a:spLocks noGrp="1"/>
          </p:cNvSpPr>
          <p:nvPr>
            <p:ph type="ftr" sz="quarter" idx="14"/>
          </p:nvPr>
        </p:nvSpPr>
        <p:spPr>
          <a:xfrm>
            <a:off x="467544" y="6376243"/>
            <a:ext cx="6120680" cy="365125"/>
          </a:xfrm>
        </p:spPr>
        <p:txBody>
          <a:bodyPr/>
          <a:lstStyle>
            <a:lvl1pPr algn="l">
              <a:defRPr>
                <a:solidFill>
                  <a:schemeClr val="accent1">
                    <a:lumMod val="75000"/>
                  </a:schemeClr>
                </a:solidFill>
              </a:defRPr>
            </a:lvl1pPr>
          </a:lstStyle>
          <a:p>
            <a:r>
              <a:rPr lang="de-DE" dirty="0" smtClean="0"/>
              <a:t>AG RDA Schulungsunterlagen – Modul 6M.03: Musikdrucke | Stand: 15.09.2015 | CC BY-NC-SA</a:t>
            </a:r>
            <a:endParaRPr lang="de-DE" dirty="0"/>
          </a:p>
        </p:txBody>
      </p:sp>
      <p:sp>
        <p:nvSpPr>
          <p:cNvPr id="9" name="Foliennummernplatzhalter 5"/>
          <p:cNvSpPr>
            <a:spLocks noGrp="1"/>
          </p:cNvSpPr>
          <p:nvPr>
            <p:ph type="sldNum" sz="quarter" idx="4"/>
          </p:nvPr>
        </p:nvSpPr>
        <p:spPr>
          <a:xfrm>
            <a:off x="7236296" y="6376243"/>
            <a:ext cx="14505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690F1-7CA1-4166-A522-500460961984}" type="slidenum">
              <a:rPr lang="de-DE" smtClean="0"/>
              <a:pPr/>
              <a:t>‹Nr.›</a:t>
            </a:fld>
            <a:endParaRPr lang="de-DE"/>
          </a:p>
        </p:txBody>
      </p:sp>
    </p:spTree>
    <p:extLst>
      <p:ext uri="{BB962C8B-B14F-4D97-AF65-F5344CB8AC3E}">
        <p14:creationId xmlns:p14="http://schemas.microsoft.com/office/powerpoint/2010/main" val="36677943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508918"/>
          </a:xfrm>
        </p:spPr>
        <p:txBody>
          <a:bodyPr/>
          <a:lstStyle>
            <a:lvl1pPr algn="l">
              <a:defRPr sz="2800">
                <a:solidFill>
                  <a:schemeClr val="accent1">
                    <a:lumMod val="75000"/>
                  </a:schemeClr>
                </a:solidFill>
              </a:defRPr>
            </a:lvl1pPr>
          </a:lstStyle>
          <a:p>
            <a:r>
              <a:rPr lang="de-DE" dirty="0" smtClean="0"/>
              <a:t>Titelmasterformat durch Klicken bearbeiten</a:t>
            </a:r>
            <a:endParaRPr lang="de-DE" dirty="0"/>
          </a:p>
        </p:txBody>
      </p:sp>
      <p:sp>
        <p:nvSpPr>
          <p:cNvPr id="7" name="Textplatzhalter 6"/>
          <p:cNvSpPr>
            <a:spLocks noGrp="1"/>
          </p:cNvSpPr>
          <p:nvPr>
            <p:ph type="body" sz="quarter" idx="13"/>
          </p:nvPr>
        </p:nvSpPr>
        <p:spPr>
          <a:xfrm>
            <a:off x="251520" y="836712"/>
            <a:ext cx="8640960" cy="5472608"/>
          </a:xfrm>
        </p:spPr>
        <p:txBody>
          <a:bodyPr>
            <a:noAutofit/>
          </a:bodyPr>
          <a:lstStyle/>
          <a:p>
            <a:pPr lvl="0"/>
            <a:r>
              <a:rPr lang="de-DE" dirty="0" smtClean="0"/>
              <a:t>Textmasterformat bearbeiten</a:t>
            </a:r>
          </a:p>
          <a:p>
            <a:pPr lvl="1"/>
            <a:r>
              <a:rPr lang="de-DE" dirty="0" smtClean="0"/>
              <a:t>Zweite Ebene</a:t>
            </a:r>
          </a:p>
          <a:p>
            <a:pPr lvl="2"/>
            <a:r>
              <a:rPr lang="de-DE" dirty="0" smtClean="0"/>
              <a:t>Dritte Ebene</a:t>
            </a:r>
          </a:p>
        </p:txBody>
      </p:sp>
      <p:sp>
        <p:nvSpPr>
          <p:cNvPr id="12" name="Fußzeilenplatzhalter 11"/>
          <p:cNvSpPr>
            <a:spLocks noGrp="1"/>
          </p:cNvSpPr>
          <p:nvPr>
            <p:ph type="ftr" sz="quarter" idx="14"/>
          </p:nvPr>
        </p:nvSpPr>
        <p:spPr>
          <a:xfrm>
            <a:off x="467544" y="6376243"/>
            <a:ext cx="6120680" cy="365125"/>
          </a:xfrm>
        </p:spPr>
        <p:txBody>
          <a:bodyPr/>
          <a:lstStyle>
            <a:lvl1pPr algn="l">
              <a:defRPr>
                <a:solidFill>
                  <a:schemeClr val="accent1">
                    <a:lumMod val="75000"/>
                  </a:schemeClr>
                </a:solidFill>
              </a:defRPr>
            </a:lvl1pPr>
          </a:lstStyle>
          <a:p>
            <a:r>
              <a:rPr lang="de-DE" smtClean="0">
                <a:solidFill>
                  <a:srgbClr val="4F81BD">
                    <a:lumMod val="75000"/>
                  </a:srgbClr>
                </a:solidFill>
              </a:rPr>
              <a:t>AG RDA Schulungsunterlagen – Modul 6M.03: Musikdrucke | Aleph | Stand: 15.09.2015 | CC BY-NC-SA</a:t>
            </a:r>
            <a:endParaRPr lang="de-DE" dirty="0">
              <a:solidFill>
                <a:srgbClr val="4F81BD">
                  <a:lumMod val="75000"/>
                </a:srgbClr>
              </a:solidFill>
            </a:endParaRPr>
          </a:p>
        </p:txBody>
      </p:sp>
      <p:sp>
        <p:nvSpPr>
          <p:cNvPr id="9" name="Foliennummernplatzhalter 5"/>
          <p:cNvSpPr>
            <a:spLocks noGrp="1"/>
          </p:cNvSpPr>
          <p:nvPr>
            <p:ph type="sldNum" sz="quarter" idx="4"/>
          </p:nvPr>
        </p:nvSpPr>
        <p:spPr>
          <a:xfrm>
            <a:off x="7236296" y="6376243"/>
            <a:ext cx="14505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690F1-7CA1-4166-A522-500460961984}"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0771273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508918"/>
          </a:xfrm>
        </p:spPr>
        <p:txBody>
          <a:bodyPr/>
          <a:lstStyle>
            <a:lvl1pPr algn="l">
              <a:defRPr sz="2800">
                <a:solidFill>
                  <a:schemeClr val="accent1">
                    <a:lumMod val="75000"/>
                  </a:schemeClr>
                </a:solidFill>
              </a:defRPr>
            </a:lvl1pPr>
          </a:lstStyle>
          <a:p>
            <a:r>
              <a:rPr lang="de-DE" dirty="0" smtClean="0"/>
              <a:t>Titelmasterformat durch Klicken bearbeiten</a:t>
            </a:r>
            <a:endParaRPr lang="de-DE" dirty="0"/>
          </a:p>
        </p:txBody>
      </p:sp>
      <p:sp>
        <p:nvSpPr>
          <p:cNvPr id="7" name="Textplatzhalter 6"/>
          <p:cNvSpPr>
            <a:spLocks noGrp="1"/>
          </p:cNvSpPr>
          <p:nvPr>
            <p:ph type="body" sz="quarter" idx="13"/>
          </p:nvPr>
        </p:nvSpPr>
        <p:spPr>
          <a:xfrm>
            <a:off x="251520" y="836712"/>
            <a:ext cx="8640960" cy="5472608"/>
          </a:xfrm>
        </p:spPr>
        <p:txBody>
          <a:bodyPr>
            <a:noAutofit/>
          </a:bodyPr>
          <a:lstStyle/>
          <a:p>
            <a:pPr lvl="0"/>
            <a:r>
              <a:rPr lang="de-DE" dirty="0" smtClean="0"/>
              <a:t>Textmasterformat bearbeiten</a:t>
            </a:r>
          </a:p>
          <a:p>
            <a:pPr lvl="1"/>
            <a:r>
              <a:rPr lang="de-DE" dirty="0" smtClean="0"/>
              <a:t>Zweite Ebene</a:t>
            </a:r>
          </a:p>
          <a:p>
            <a:pPr lvl="2"/>
            <a:r>
              <a:rPr lang="de-DE" dirty="0" smtClean="0"/>
              <a:t>Dritte Ebene</a:t>
            </a:r>
          </a:p>
        </p:txBody>
      </p:sp>
      <p:sp>
        <p:nvSpPr>
          <p:cNvPr id="12" name="Fußzeilenplatzhalter 11"/>
          <p:cNvSpPr>
            <a:spLocks noGrp="1"/>
          </p:cNvSpPr>
          <p:nvPr>
            <p:ph type="ftr" sz="quarter" idx="14"/>
          </p:nvPr>
        </p:nvSpPr>
        <p:spPr>
          <a:xfrm>
            <a:off x="467544" y="6376243"/>
            <a:ext cx="6120680" cy="365125"/>
          </a:xfrm>
        </p:spPr>
        <p:txBody>
          <a:bodyPr/>
          <a:lstStyle>
            <a:lvl1pPr algn="l">
              <a:defRPr>
                <a:solidFill>
                  <a:schemeClr val="accent1">
                    <a:lumMod val="75000"/>
                  </a:schemeClr>
                </a:solidFill>
              </a:defRPr>
            </a:lvl1pPr>
          </a:lstStyle>
          <a:p>
            <a:r>
              <a:rPr lang="de-DE" smtClean="0">
                <a:solidFill>
                  <a:srgbClr val="4F81BD">
                    <a:lumMod val="75000"/>
                  </a:srgbClr>
                </a:solidFill>
              </a:rPr>
              <a:t>AG RDA Schulungsunterlagen – Modul 6M.03: Musikdrucke | Aleph | Stand: 15.09.2015 | CC BY-NC-SA</a:t>
            </a:r>
            <a:endParaRPr lang="de-DE" dirty="0">
              <a:solidFill>
                <a:srgbClr val="4F81BD">
                  <a:lumMod val="75000"/>
                </a:srgbClr>
              </a:solidFill>
            </a:endParaRPr>
          </a:p>
        </p:txBody>
      </p:sp>
      <p:sp>
        <p:nvSpPr>
          <p:cNvPr id="9" name="Foliennummernplatzhalter 5"/>
          <p:cNvSpPr>
            <a:spLocks noGrp="1"/>
          </p:cNvSpPr>
          <p:nvPr>
            <p:ph type="sldNum" sz="quarter" idx="4"/>
          </p:nvPr>
        </p:nvSpPr>
        <p:spPr>
          <a:xfrm>
            <a:off x="7236296" y="6376243"/>
            <a:ext cx="14505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690F1-7CA1-4166-A522-500460961984}"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7262005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508918"/>
          </a:xfrm>
        </p:spPr>
        <p:txBody>
          <a:bodyPr/>
          <a:lstStyle>
            <a:lvl1pPr algn="l">
              <a:defRPr sz="2800">
                <a:solidFill>
                  <a:schemeClr val="accent1">
                    <a:lumMod val="75000"/>
                  </a:schemeClr>
                </a:solidFill>
              </a:defRPr>
            </a:lvl1pPr>
          </a:lstStyle>
          <a:p>
            <a:r>
              <a:rPr lang="de-DE" dirty="0" smtClean="0"/>
              <a:t>Titelmasterformat durch Klicken bearbeiten</a:t>
            </a:r>
            <a:endParaRPr lang="de-DE" dirty="0"/>
          </a:p>
        </p:txBody>
      </p:sp>
      <p:sp>
        <p:nvSpPr>
          <p:cNvPr id="7" name="Textplatzhalter 6"/>
          <p:cNvSpPr>
            <a:spLocks noGrp="1"/>
          </p:cNvSpPr>
          <p:nvPr>
            <p:ph type="body" sz="quarter" idx="13"/>
          </p:nvPr>
        </p:nvSpPr>
        <p:spPr>
          <a:xfrm>
            <a:off x="251520" y="836712"/>
            <a:ext cx="8640960" cy="5472608"/>
          </a:xfrm>
        </p:spPr>
        <p:txBody>
          <a:bodyPr>
            <a:noAutofit/>
          </a:bodyPr>
          <a:lstStyle/>
          <a:p>
            <a:pPr lvl="0"/>
            <a:r>
              <a:rPr lang="de-DE" dirty="0" smtClean="0"/>
              <a:t>Textmasterformat bearbeiten</a:t>
            </a:r>
          </a:p>
          <a:p>
            <a:pPr lvl="1"/>
            <a:r>
              <a:rPr lang="de-DE" dirty="0" smtClean="0"/>
              <a:t>Zweite Ebene</a:t>
            </a:r>
          </a:p>
          <a:p>
            <a:pPr lvl="2"/>
            <a:r>
              <a:rPr lang="de-DE" dirty="0" smtClean="0"/>
              <a:t>Dritte Ebene</a:t>
            </a:r>
          </a:p>
        </p:txBody>
      </p:sp>
      <p:sp>
        <p:nvSpPr>
          <p:cNvPr id="12" name="Fußzeilenplatzhalter 11"/>
          <p:cNvSpPr>
            <a:spLocks noGrp="1"/>
          </p:cNvSpPr>
          <p:nvPr>
            <p:ph type="ftr" sz="quarter" idx="14"/>
          </p:nvPr>
        </p:nvSpPr>
        <p:spPr>
          <a:xfrm>
            <a:off x="467544" y="6376243"/>
            <a:ext cx="6120680" cy="365125"/>
          </a:xfrm>
        </p:spPr>
        <p:txBody>
          <a:bodyPr/>
          <a:lstStyle>
            <a:lvl1pPr algn="l">
              <a:defRPr>
                <a:solidFill>
                  <a:schemeClr val="accent1">
                    <a:lumMod val="75000"/>
                  </a:schemeClr>
                </a:solidFill>
              </a:defRPr>
            </a:lvl1pPr>
          </a:lstStyle>
          <a:p>
            <a:r>
              <a:rPr lang="de-DE" smtClean="0">
                <a:solidFill>
                  <a:srgbClr val="4F81BD">
                    <a:lumMod val="75000"/>
                  </a:srgbClr>
                </a:solidFill>
              </a:rPr>
              <a:t>AG RDA Schulungsunterlagen – Modul 6M.03: Musikdrucke | Aleph | Stand: 15.09.2015 | CC BY-NC-SA</a:t>
            </a:r>
            <a:endParaRPr lang="de-DE" dirty="0">
              <a:solidFill>
                <a:srgbClr val="4F81BD">
                  <a:lumMod val="75000"/>
                </a:srgbClr>
              </a:solidFill>
            </a:endParaRPr>
          </a:p>
        </p:txBody>
      </p:sp>
      <p:sp>
        <p:nvSpPr>
          <p:cNvPr id="9" name="Foliennummernplatzhalter 5"/>
          <p:cNvSpPr>
            <a:spLocks noGrp="1"/>
          </p:cNvSpPr>
          <p:nvPr>
            <p:ph type="sldNum" sz="quarter" idx="4"/>
          </p:nvPr>
        </p:nvSpPr>
        <p:spPr>
          <a:xfrm>
            <a:off x="7236296" y="6376243"/>
            <a:ext cx="14505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690F1-7CA1-4166-A522-500460961984}"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6576952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508918"/>
          </a:xfrm>
        </p:spPr>
        <p:txBody>
          <a:bodyPr/>
          <a:lstStyle>
            <a:lvl1pPr algn="l">
              <a:defRPr sz="2800">
                <a:solidFill>
                  <a:schemeClr val="accent1">
                    <a:lumMod val="75000"/>
                  </a:schemeClr>
                </a:solidFill>
              </a:defRPr>
            </a:lvl1pPr>
          </a:lstStyle>
          <a:p>
            <a:r>
              <a:rPr lang="de-DE" dirty="0" smtClean="0"/>
              <a:t>Titelmasterformat durch Klicken bearbeiten</a:t>
            </a:r>
            <a:endParaRPr lang="de-DE" dirty="0"/>
          </a:p>
        </p:txBody>
      </p:sp>
      <p:sp>
        <p:nvSpPr>
          <p:cNvPr id="7" name="Textplatzhalter 6"/>
          <p:cNvSpPr>
            <a:spLocks noGrp="1"/>
          </p:cNvSpPr>
          <p:nvPr>
            <p:ph type="body" sz="quarter" idx="13"/>
          </p:nvPr>
        </p:nvSpPr>
        <p:spPr>
          <a:xfrm>
            <a:off x="251520" y="836712"/>
            <a:ext cx="8640960" cy="5472608"/>
          </a:xfrm>
        </p:spPr>
        <p:txBody>
          <a:bodyPr>
            <a:noAutofit/>
          </a:bodyPr>
          <a:lstStyle/>
          <a:p>
            <a:pPr lvl="0"/>
            <a:r>
              <a:rPr lang="de-DE" dirty="0" smtClean="0"/>
              <a:t>Textmasterformat bearbeiten</a:t>
            </a:r>
          </a:p>
          <a:p>
            <a:pPr lvl="1"/>
            <a:r>
              <a:rPr lang="de-DE" dirty="0" smtClean="0"/>
              <a:t>Zweite Ebene</a:t>
            </a:r>
          </a:p>
          <a:p>
            <a:pPr lvl="2"/>
            <a:r>
              <a:rPr lang="de-DE" dirty="0" smtClean="0"/>
              <a:t>Dritte Ebene</a:t>
            </a:r>
          </a:p>
        </p:txBody>
      </p:sp>
      <p:sp>
        <p:nvSpPr>
          <p:cNvPr id="12" name="Fußzeilenplatzhalter 11"/>
          <p:cNvSpPr>
            <a:spLocks noGrp="1"/>
          </p:cNvSpPr>
          <p:nvPr>
            <p:ph type="ftr" sz="quarter" idx="14"/>
          </p:nvPr>
        </p:nvSpPr>
        <p:spPr>
          <a:xfrm>
            <a:off x="467544" y="6376243"/>
            <a:ext cx="6120680" cy="365125"/>
          </a:xfrm>
        </p:spPr>
        <p:txBody>
          <a:bodyPr/>
          <a:lstStyle>
            <a:lvl1pPr algn="l">
              <a:defRPr>
                <a:solidFill>
                  <a:schemeClr val="accent1">
                    <a:lumMod val="75000"/>
                  </a:schemeClr>
                </a:solidFill>
              </a:defRPr>
            </a:lvl1pPr>
          </a:lstStyle>
          <a:p>
            <a:r>
              <a:rPr lang="de-DE" smtClean="0">
                <a:solidFill>
                  <a:srgbClr val="4F81BD">
                    <a:lumMod val="75000"/>
                  </a:srgbClr>
                </a:solidFill>
              </a:rPr>
              <a:t>AG RDA Schulungsunterlagen – Modul 6M.03: Musikdrucke | Aleph | Stand: 15.09.2015 | CC BY-NC-SA</a:t>
            </a:r>
            <a:endParaRPr lang="de-DE" dirty="0">
              <a:solidFill>
                <a:srgbClr val="4F81BD">
                  <a:lumMod val="75000"/>
                </a:srgbClr>
              </a:solidFill>
            </a:endParaRPr>
          </a:p>
        </p:txBody>
      </p:sp>
      <p:sp>
        <p:nvSpPr>
          <p:cNvPr id="9" name="Foliennummernplatzhalter 5"/>
          <p:cNvSpPr>
            <a:spLocks noGrp="1"/>
          </p:cNvSpPr>
          <p:nvPr>
            <p:ph type="sldNum" sz="quarter" idx="4"/>
          </p:nvPr>
        </p:nvSpPr>
        <p:spPr>
          <a:xfrm>
            <a:off x="7236296" y="6376243"/>
            <a:ext cx="14505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690F1-7CA1-4166-A522-500460961984}"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0377728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sp>
        <p:nvSpPr>
          <p:cNvPr id="7" name="Fußzeilenplatzhalter 6"/>
          <p:cNvSpPr>
            <a:spLocks noGrp="1"/>
          </p:cNvSpPr>
          <p:nvPr>
            <p:ph type="ftr" sz="quarter" idx="3"/>
          </p:nvPr>
        </p:nvSpPr>
        <p:spPr>
          <a:xfrm>
            <a:off x="467544" y="6381328"/>
            <a:ext cx="6264696" cy="365125"/>
          </a:xfrm>
          <a:prstGeom prst="rect">
            <a:avLst/>
          </a:prstGeom>
        </p:spPr>
        <p:txBody>
          <a:bodyPr vert="horz" lIns="91440" tIns="45720" rIns="91440" bIns="45720" rtlCol="0" anchor="ctr"/>
          <a:lstStyle>
            <a:lvl1pPr algn="l">
              <a:defRPr sz="1000" baseline="0">
                <a:solidFill>
                  <a:schemeClr val="tx1">
                    <a:lumMod val="50000"/>
                    <a:lumOff val="50000"/>
                  </a:schemeClr>
                </a:solidFill>
                <a:latin typeface="Verdana" panose="020B0604030504040204" pitchFamily="34" charset="0"/>
              </a:defRPr>
            </a:lvl1pPr>
          </a:lstStyle>
          <a:p>
            <a:r>
              <a:rPr lang="de-DE" smtClean="0"/>
              <a:t>AG RDA Schulungsunterlagen – Modul 6M.03: Musikdrucke | Stand: 15.09.2015 | CC BY-NC-SA</a:t>
            </a:r>
            <a:endParaRPr lang="de-DE" dirty="0"/>
          </a:p>
        </p:txBody>
      </p:sp>
    </p:spTree>
    <p:extLst>
      <p:ext uri="{BB962C8B-B14F-4D97-AF65-F5344CB8AC3E}">
        <p14:creationId xmlns:p14="http://schemas.microsoft.com/office/powerpoint/2010/main" val="3311066970"/>
      </p:ext>
    </p:extLst>
  </p:cSld>
  <p:clrMap bg1="lt1" tx1="dk1" bg2="lt2" tx2="dk2" accent1="accent1" accent2="accent2" accent3="accent3" accent4="accent4" accent5="accent5" accent6="accent6" hlink="hlink" folHlink="folHlink"/>
  <p:sldLayoutIdLst>
    <p:sldLayoutId id="2147483649" r:id="rId1"/>
  </p:sldLayoutIdLst>
  <p:hf hdr="0" dt="0"/>
  <p:txStyles>
    <p:titleStyle>
      <a:lvl1pPr algn="l" defTabSz="914400" rtl="0" eaLnBrk="1" latinLnBrk="0" hangingPunct="1">
        <a:spcBef>
          <a:spcPct val="0"/>
        </a:spcBef>
        <a:buNone/>
        <a:defRPr sz="3200" kern="1200" baseline="0">
          <a:solidFill>
            <a:schemeClr val="tx1"/>
          </a:solidFill>
          <a:latin typeface="Verdana" panose="020B060403050404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solidFill>
          <a:latin typeface="Verdana" panose="020B060403050404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Verdana" panose="020B060403050404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baseline="0">
          <a:solidFill>
            <a:schemeClr val="tx1"/>
          </a:solidFill>
          <a:latin typeface="Verdana" panose="020B060403050404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sp>
        <p:nvSpPr>
          <p:cNvPr id="7" name="Fußzeilenplatzhalter 6"/>
          <p:cNvSpPr>
            <a:spLocks noGrp="1"/>
          </p:cNvSpPr>
          <p:nvPr>
            <p:ph type="ftr" sz="quarter" idx="3"/>
          </p:nvPr>
        </p:nvSpPr>
        <p:spPr>
          <a:xfrm>
            <a:off x="467544" y="6381328"/>
            <a:ext cx="6264696" cy="365125"/>
          </a:xfrm>
          <a:prstGeom prst="rect">
            <a:avLst/>
          </a:prstGeom>
        </p:spPr>
        <p:txBody>
          <a:bodyPr vert="horz" lIns="91440" tIns="45720" rIns="91440" bIns="45720" rtlCol="0" anchor="ctr"/>
          <a:lstStyle>
            <a:lvl1pPr algn="l">
              <a:defRPr sz="1000" baseline="0">
                <a:solidFill>
                  <a:schemeClr val="tx1">
                    <a:lumMod val="50000"/>
                    <a:lumOff val="50000"/>
                  </a:schemeClr>
                </a:solidFill>
                <a:latin typeface="Verdana" panose="020B0604030504040204" pitchFamily="34" charset="0"/>
              </a:defRPr>
            </a:lvl1pPr>
          </a:lstStyle>
          <a:p>
            <a:r>
              <a:rPr lang="de-DE" smtClean="0">
                <a:solidFill>
                  <a:prstClr val="black">
                    <a:lumMod val="50000"/>
                    <a:lumOff val="50000"/>
                  </a:prstClr>
                </a:solidFill>
              </a:rPr>
              <a:t>AG RDA Schulungsunterlagen – Modul 6M.03: Musikdrucke | Aleph | Stand: 15.09.2015 | CC BY-NC-SA</a:t>
            </a:r>
            <a:endParaRPr lang="de-DE" dirty="0">
              <a:solidFill>
                <a:prstClr val="black">
                  <a:lumMod val="50000"/>
                  <a:lumOff val="50000"/>
                </a:prstClr>
              </a:solidFill>
            </a:endParaRPr>
          </a:p>
        </p:txBody>
      </p:sp>
    </p:spTree>
    <p:extLst>
      <p:ext uri="{BB962C8B-B14F-4D97-AF65-F5344CB8AC3E}">
        <p14:creationId xmlns:p14="http://schemas.microsoft.com/office/powerpoint/2010/main" val="671593898"/>
      </p:ext>
    </p:extLst>
  </p:cSld>
  <p:clrMap bg1="lt1" tx1="dk1" bg2="lt2" tx2="dk2" accent1="accent1" accent2="accent2" accent3="accent3" accent4="accent4" accent5="accent5" accent6="accent6" hlink="hlink" folHlink="folHlink"/>
  <p:sldLayoutIdLst>
    <p:sldLayoutId id="2147483659" r:id="rId1"/>
  </p:sldLayoutIdLst>
  <p:hf hdr="0" dt="0"/>
  <p:txStyles>
    <p:titleStyle>
      <a:lvl1pPr algn="l" defTabSz="914400" rtl="0" eaLnBrk="1" latinLnBrk="0" hangingPunct="1">
        <a:spcBef>
          <a:spcPct val="0"/>
        </a:spcBef>
        <a:buNone/>
        <a:defRPr sz="3200" kern="1200" baseline="0">
          <a:solidFill>
            <a:schemeClr val="tx1"/>
          </a:solidFill>
          <a:latin typeface="Verdana" panose="020B060403050404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solidFill>
          <a:latin typeface="Verdana" panose="020B060403050404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Verdana" panose="020B060403050404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baseline="0">
          <a:solidFill>
            <a:schemeClr val="tx1"/>
          </a:solidFill>
          <a:latin typeface="Verdana" panose="020B060403050404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sp>
        <p:nvSpPr>
          <p:cNvPr id="7" name="Fußzeilenplatzhalter 6"/>
          <p:cNvSpPr>
            <a:spLocks noGrp="1"/>
          </p:cNvSpPr>
          <p:nvPr>
            <p:ph type="ftr" sz="quarter" idx="3"/>
          </p:nvPr>
        </p:nvSpPr>
        <p:spPr>
          <a:xfrm>
            <a:off x="467544" y="6381328"/>
            <a:ext cx="6264696" cy="365125"/>
          </a:xfrm>
          <a:prstGeom prst="rect">
            <a:avLst/>
          </a:prstGeom>
        </p:spPr>
        <p:txBody>
          <a:bodyPr vert="horz" lIns="91440" tIns="45720" rIns="91440" bIns="45720" rtlCol="0" anchor="ctr"/>
          <a:lstStyle>
            <a:lvl1pPr algn="l">
              <a:defRPr sz="1000" baseline="0">
                <a:solidFill>
                  <a:schemeClr val="tx1">
                    <a:lumMod val="50000"/>
                    <a:lumOff val="50000"/>
                  </a:schemeClr>
                </a:solidFill>
                <a:latin typeface="Verdana" panose="020B0604030504040204" pitchFamily="34" charset="0"/>
              </a:defRPr>
            </a:lvl1pPr>
          </a:lstStyle>
          <a:p>
            <a:r>
              <a:rPr lang="de-DE" smtClean="0">
                <a:solidFill>
                  <a:prstClr val="black">
                    <a:lumMod val="50000"/>
                    <a:lumOff val="50000"/>
                  </a:prstClr>
                </a:solidFill>
              </a:rPr>
              <a:t>AG RDA Schulungsunterlagen – Modul 6M.03: Musikdrucke | Aleph | Stand: 15.09.2015 | CC BY-NC-SA</a:t>
            </a:r>
            <a:endParaRPr lang="de-DE" dirty="0">
              <a:solidFill>
                <a:prstClr val="black">
                  <a:lumMod val="50000"/>
                  <a:lumOff val="50000"/>
                </a:prstClr>
              </a:solidFill>
            </a:endParaRPr>
          </a:p>
        </p:txBody>
      </p:sp>
    </p:spTree>
    <p:extLst>
      <p:ext uri="{BB962C8B-B14F-4D97-AF65-F5344CB8AC3E}">
        <p14:creationId xmlns:p14="http://schemas.microsoft.com/office/powerpoint/2010/main" val="930862530"/>
      </p:ext>
    </p:extLst>
  </p:cSld>
  <p:clrMap bg1="lt1" tx1="dk1" bg2="lt2" tx2="dk2" accent1="accent1" accent2="accent2" accent3="accent3" accent4="accent4" accent5="accent5" accent6="accent6" hlink="hlink" folHlink="folHlink"/>
  <p:sldLayoutIdLst>
    <p:sldLayoutId id="2147483673" r:id="rId1"/>
  </p:sldLayoutIdLst>
  <p:hf hdr="0" dt="0"/>
  <p:txStyles>
    <p:titleStyle>
      <a:lvl1pPr algn="l" defTabSz="914400" rtl="0" eaLnBrk="1" latinLnBrk="0" hangingPunct="1">
        <a:spcBef>
          <a:spcPct val="0"/>
        </a:spcBef>
        <a:buNone/>
        <a:defRPr sz="3200" kern="1200" baseline="0">
          <a:solidFill>
            <a:schemeClr val="tx1"/>
          </a:solidFill>
          <a:latin typeface="Verdana" panose="020B060403050404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solidFill>
          <a:latin typeface="Verdana" panose="020B060403050404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Verdana" panose="020B060403050404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baseline="0">
          <a:solidFill>
            <a:schemeClr val="tx1"/>
          </a:solidFill>
          <a:latin typeface="Verdana" panose="020B060403050404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sp>
        <p:nvSpPr>
          <p:cNvPr id="7" name="Fußzeilenplatzhalter 6"/>
          <p:cNvSpPr>
            <a:spLocks noGrp="1"/>
          </p:cNvSpPr>
          <p:nvPr>
            <p:ph type="ftr" sz="quarter" idx="3"/>
          </p:nvPr>
        </p:nvSpPr>
        <p:spPr>
          <a:xfrm>
            <a:off x="467544" y="6381328"/>
            <a:ext cx="6264696" cy="365125"/>
          </a:xfrm>
          <a:prstGeom prst="rect">
            <a:avLst/>
          </a:prstGeom>
        </p:spPr>
        <p:txBody>
          <a:bodyPr vert="horz" lIns="91440" tIns="45720" rIns="91440" bIns="45720" rtlCol="0" anchor="ctr"/>
          <a:lstStyle>
            <a:lvl1pPr algn="l">
              <a:defRPr sz="1000" baseline="0">
                <a:solidFill>
                  <a:schemeClr val="tx1">
                    <a:lumMod val="50000"/>
                    <a:lumOff val="50000"/>
                  </a:schemeClr>
                </a:solidFill>
                <a:latin typeface="Verdana" panose="020B0604030504040204" pitchFamily="34" charset="0"/>
              </a:defRPr>
            </a:lvl1pPr>
          </a:lstStyle>
          <a:p>
            <a:r>
              <a:rPr lang="de-DE" smtClean="0">
                <a:solidFill>
                  <a:prstClr val="black">
                    <a:lumMod val="50000"/>
                    <a:lumOff val="50000"/>
                  </a:prstClr>
                </a:solidFill>
              </a:rPr>
              <a:t>AG RDA Schulungsunterlagen – Modul 6M.03: Musikdrucke | Aleph | Stand: 15.09.2015 | CC BY-NC-SA</a:t>
            </a:r>
            <a:endParaRPr lang="de-DE" dirty="0">
              <a:solidFill>
                <a:prstClr val="black">
                  <a:lumMod val="50000"/>
                  <a:lumOff val="50000"/>
                </a:prstClr>
              </a:solidFill>
            </a:endParaRPr>
          </a:p>
        </p:txBody>
      </p:sp>
    </p:spTree>
    <p:extLst>
      <p:ext uri="{BB962C8B-B14F-4D97-AF65-F5344CB8AC3E}">
        <p14:creationId xmlns:p14="http://schemas.microsoft.com/office/powerpoint/2010/main" val="705489071"/>
      </p:ext>
    </p:extLst>
  </p:cSld>
  <p:clrMap bg1="lt1" tx1="dk1" bg2="lt2" tx2="dk2" accent1="accent1" accent2="accent2" accent3="accent3" accent4="accent4" accent5="accent5" accent6="accent6" hlink="hlink" folHlink="folHlink"/>
  <p:sldLayoutIdLst>
    <p:sldLayoutId id="2147483693" r:id="rId1"/>
  </p:sldLayoutIdLst>
  <p:hf hdr="0" dt="0"/>
  <p:txStyles>
    <p:titleStyle>
      <a:lvl1pPr algn="l" defTabSz="914400" rtl="0" eaLnBrk="1" latinLnBrk="0" hangingPunct="1">
        <a:spcBef>
          <a:spcPct val="0"/>
        </a:spcBef>
        <a:buNone/>
        <a:defRPr sz="3200" kern="1200" baseline="0">
          <a:solidFill>
            <a:schemeClr val="tx1"/>
          </a:solidFill>
          <a:latin typeface="Verdana" panose="020B060403050404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solidFill>
          <a:latin typeface="Verdana" panose="020B060403050404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Verdana" panose="020B060403050404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baseline="0">
          <a:solidFill>
            <a:schemeClr val="tx1"/>
          </a:solidFill>
          <a:latin typeface="Verdana" panose="020B060403050404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sp>
        <p:nvSpPr>
          <p:cNvPr id="7" name="Fußzeilenplatzhalter 6"/>
          <p:cNvSpPr>
            <a:spLocks noGrp="1"/>
          </p:cNvSpPr>
          <p:nvPr>
            <p:ph type="ftr" sz="quarter" idx="3"/>
          </p:nvPr>
        </p:nvSpPr>
        <p:spPr>
          <a:xfrm>
            <a:off x="467544" y="6381328"/>
            <a:ext cx="6264696" cy="365125"/>
          </a:xfrm>
          <a:prstGeom prst="rect">
            <a:avLst/>
          </a:prstGeom>
        </p:spPr>
        <p:txBody>
          <a:bodyPr vert="horz" lIns="91440" tIns="45720" rIns="91440" bIns="45720" rtlCol="0" anchor="ctr"/>
          <a:lstStyle>
            <a:lvl1pPr algn="l">
              <a:defRPr sz="1000" baseline="0">
                <a:solidFill>
                  <a:schemeClr val="tx1">
                    <a:lumMod val="50000"/>
                    <a:lumOff val="50000"/>
                  </a:schemeClr>
                </a:solidFill>
                <a:latin typeface="Verdana" panose="020B0604030504040204" pitchFamily="34" charset="0"/>
              </a:defRPr>
            </a:lvl1pPr>
          </a:lstStyle>
          <a:p>
            <a:r>
              <a:rPr lang="de-DE" smtClean="0">
                <a:solidFill>
                  <a:prstClr val="black">
                    <a:lumMod val="50000"/>
                    <a:lumOff val="50000"/>
                  </a:prstClr>
                </a:solidFill>
              </a:rPr>
              <a:t>AG RDA Schulungsunterlagen – Modul 6M.03: Musikdrucke | Aleph | Stand: 15.09.2015 | CC BY-NC-SA</a:t>
            </a:r>
            <a:endParaRPr lang="de-DE" dirty="0">
              <a:solidFill>
                <a:prstClr val="black">
                  <a:lumMod val="50000"/>
                  <a:lumOff val="50000"/>
                </a:prstClr>
              </a:solidFill>
            </a:endParaRPr>
          </a:p>
        </p:txBody>
      </p:sp>
    </p:spTree>
    <p:extLst>
      <p:ext uri="{BB962C8B-B14F-4D97-AF65-F5344CB8AC3E}">
        <p14:creationId xmlns:p14="http://schemas.microsoft.com/office/powerpoint/2010/main" val="3703779935"/>
      </p:ext>
    </p:extLst>
  </p:cSld>
  <p:clrMap bg1="lt1" tx1="dk1" bg2="lt2" tx2="dk2" accent1="accent1" accent2="accent2" accent3="accent3" accent4="accent4" accent5="accent5" accent6="accent6" hlink="hlink" folHlink="folHlink"/>
  <p:sldLayoutIdLst>
    <p:sldLayoutId id="2147483703" r:id="rId1"/>
  </p:sldLayoutIdLst>
  <p:hf hdr="0" dt="0"/>
  <p:txStyles>
    <p:titleStyle>
      <a:lvl1pPr algn="l" defTabSz="914400" rtl="0" eaLnBrk="1" latinLnBrk="0" hangingPunct="1">
        <a:spcBef>
          <a:spcPct val="0"/>
        </a:spcBef>
        <a:buNone/>
        <a:defRPr sz="3200" kern="1200" baseline="0">
          <a:solidFill>
            <a:schemeClr val="tx1"/>
          </a:solidFill>
          <a:latin typeface="Verdana" panose="020B060403050404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solidFill>
          <a:latin typeface="Verdana" panose="020B060403050404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Verdana" panose="020B060403050404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baseline="0">
          <a:solidFill>
            <a:schemeClr val="tx1"/>
          </a:solidFill>
          <a:latin typeface="Verdana" panose="020B060403050404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p:cNvSpPr/>
          <p:nvPr/>
        </p:nvSpPr>
        <p:spPr>
          <a:xfrm>
            <a:off x="611188" y="1041400"/>
            <a:ext cx="8032750" cy="352901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de-DE">
              <a:solidFill>
                <a:prstClr val="white"/>
              </a:solidFill>
            </a:endParaRPr>
          </a:p>
        </p:txBody>
      </p:sp>
      <p:sp>
        <p:nvSpPr>
          <p:cNvPr id="3075" name="Titel 1"/>
          <p:cNvSpPr>
            <a:spLocks noGrp="1"/>
          </p:cNvSpPr>
          <p:nvPr>
            <p:ph type="title"/>
          </p:nvPr>
        </p:nvSpPr>
        <p:spPr>
          <a:xfrm>
            <a:off x="1692275" y="2781300"/>
            <a:ext cx="6057900" cy="1652588"/>
          </a:xfrm>
        </p:spPr>
        <p:txBody>
          <a:bodyPr/>
          <a:lstStyle/>
          <a:p>
            <a:pPr algn="ctr"/>
            <a:r>
              <a:rPr lang="de-DE" altLang="de-DE" sz="3200" b="1" dirty="0" smtClean="0">
                <a:latin typeface="Verdana" pitchFamily="34" charset="0"/>
                <a:ea typeface="Verdana" pitchFamily="34" charset="0"/>
                <a:cs typeface="Verdana" pitchFamily="34" charset="0"/>
              </a:rPr>
              <a:t>Schulungsunterlagen der</a:t>
            </a:r>
            <a:br>
              <a:rPr lang="de-DE" altLang="de-DE" sz="3200" b="1" dirty="0" smtClean="0">
                <a:latin typeface="Verdana" pitchFamily="34" charset="0"/>
                <a:ea typeface="Verdana" pitchFamily="34" charset="0"/>
                <a:cs typeface="Verdana" pitchFamily="34" charset="0"/>
              </a:rPr>
            </a:br>
            <a:r>
              <a:rPr lang="de-DE" altLang="de-DE" sz="3200" b="1" dirty="0" smtClean="0">
                <a:latin typeface="Verdana" pitchFamily="34" charset="0"/>
                <a:ea typeface="Verdana" pitchFamily="34" charset="0"/>
                <a:cs typeface="Verdana" pitchFamily="34" charset="0"/>
              </a:rPr>
              <a:t>AG RDA</a:t>
            </a:r>
          </a:p>
        </p:txBody>
      </p:sp>
      <p:pic>
        <p:nvPicPr>
          <p:cNvPr id="3076" name="Grafik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8738" y="1171575"/>
            <a:ext cx="9858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Grafik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3188" y="1412875"/>
            <a:ext cx="152241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Grafik 1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72275" y="1771650"/>
            <a:ext cx="16478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Grafik 2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6500" y="2420938"/>
            <a:ext cx="15875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Grafik 1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78775" y="3057525"/>
            <a:ext cx="10287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Grafik 26"/>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78775" y="3860800"/>
            <a:ext cx="5857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Grafik 20"/>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59600" y="4433888"/>
            <a:ext cx="7810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Grafik 22"/>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35613" y="4814888"/>
            <a:ext cx="10604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Grafik 21"/>
          <p:cNvPicPr>
            <a:picLocks noChangeAspect="1"/>
          </p:cNvPicPr>
          <p:nvPr/>
        </p:nvPicPr>
        <p:blipFill>
          <a:blip r:embed="rId11" cstate="print">
            <a:extLst>
              <a:ext uri="{28A0092B-C50C-407E-A947-70E740481C1C}">
                <a14:useLocalDpi xmlns:a14="http://schemas.microsoft.com/office/drawing/2010/main" val="0"/>
              </a:ext>
            </a:extLst>
          </a:blip>
          <a:srcRect r="16844"/>
          <a:stretch>
            <a:fillRect/>
          </a:stretch>
        </p:blipFill>
        <p:spPr bwMode="auto">
          <a:xfrm>
            <a:off x="4138613" y="5045075"/>
            <a:ext cx="13589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Grafik 23"/>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08175" y="4829175"/>
            <a:ext cx="21653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Grafik 24"/>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58888" y="4254500"/>
            <a:ext cx="13620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Grafik 27"/>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0013" y="3784600"/>
            <a:ext cx="14033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Grafik 6"/>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2075" y="3108325"/>
            <a:ext cx="1346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Grafik 29"/>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994025" y="1177925"/>
            <a:ext cx="666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91" name="Gruppieren 8"/>
          <p:cNvGrpSpPr>
            <a:grpSpLocks/>
          </p:cNvGrpSpPr>
          <p:nvPr/>
        </p:nvGrpSpPr>
        <p:grpSpPr bwMode="auto">
          <a:xfrm>
            <a:off x="949325" y="1700213"/>
            <a:ext cx="2378075" cy="400050"/>
            <a:chOff x="948867" y="1700808"/>
            <a:chExt cx="2378195" cy="400110"/>
          </a:xfrm>
        </p:grpSpPr>
        <p:sp>
          <p:nvSpPr>
            <p:cNvPr id="3092" name="Textfeld 3"/>
            <p:cNvSpPr txBox="1">
              <a:spLocks noChangeArrowheads="1"/>
            </p:cNvSpPr>
            <p:nvPr/>
          </p:nvSpPr>
          <p:spPr bwMode="auto">
            <a:xfrm>
              <a:off x="1259632" y="1700808"/>
              <a:ext cx="20674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de-DE" altLang="de-DE" sz="1000" b="1" dirty="0" smtClean="0">
                  <a:solidFill>
                    <a:prstClr val="black"/>
                  </a:solidFill>
                  <a:latin typeface="Verdana" pitchFamily="34" charset="0"/>
                  <a:cs typeface="Arial" pitchFamily="34" charset="0"/>
                </a:rPr>
                <a:t>Vertretungen der Öffentlichen Bibliotheken</a:t>
              </a:r>
            </a:p>
          </p:txBody>
        </p:sp>
        <p:pic>
          <p:nvPicPr>
            <p:cNvPr id="3093" name="Grafik 5"/>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48867" y="1709892"/>
              <a:ext cx="31076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Grafik 1"/>
          <p:cNvPicPr>
            <a:picLocks noChangeAspect="1"/>
          </p:cNvPicPr>
          <p:nvPr/>
        </p:nvPicPr>
        <p:blipFill rotWithShape="1">
          <a:blip r:embed="rId18" cstate="print">
            <a:extLst>
              <a:ext uri="{28A0092B-C50C-407E-A947-70E740481C1C}">
                <a14:useLocalDpi xmlns:a14="http://schemas.microsoft.com/office/drawing/2010/main" val="0"/>
              </a:ext>
            </a:extLst>
          </a:blip>
          <a:srcRect l="5723" t="17175" b="17717"/>
          <a:stretch/>
        </p:blipFill>
        <p:spPr>
          <a:xfrm>
            <a:off x="677899" y="2348880"/>
            <a:ext cx="1650927" cy="358775"/>
          </a:xfrm>
          <a:prstGeom prst="rect">
            <a:avLst/>
          </a:prstGeom>
        </p:spPr>
      </p:pic>
      <p:sp>
        <p:nvSpPr>
          <p:cNvPr id="22" name="Foliennummernplatzhalter 21"/>
          <p:cNvSpPr>
            <a:spLocks noGrp="1"/>
          </p:cNvSpPr>
          <p:nvPr>
            <p:ph type="sldNum" sz="quarter" idx="4"/>
          </p:nvPr>
        </p:nvSpPr>
        <p:spPr/>
        <p:txBody>
          <a:bodyPr/>
          <a:lstStyle/>
          <a:p>
            <a:fld id="{8A6690F1-7CA1-4166-A522-500460961984}" type="slidenum">
              <a:rPr lang="de-DE" smtClean="0"/>
              <a:pPr/>
              <a:t>1</a:t>
            </a:fld>
            <a:endParaRPr lang="de-DE"/>
          </a:p>
        </p:txBody>
      </p:sp>
      <p:sp>
        <p:nvSpPr>
          <p:cNvPr id="23" name="Fußzeilenplatzhalter 22"/>
          <p:cNvSpPr>
            <a:spLocks noGrp="1"/>
          </p:cNvSpPr>
          <p:nvPr>
            <p:ph type="ftr" sz="quarter" idx="14"/>
          </p:nvPr>
        </p:nvSpPr>
        <p:spPr>
          <a:xfrm>
            <a:off x="467544" y="6376243"/>
            <a:ext cx="6696744" cy="365125"/>
          </a:xfrm>
        </p:spPr>
        <p:txBody>
          <a:bodyPr/>
          <a:lstStyle/>
          <a:p>
            <a:r>
              <a:rPr lang="de-DE" dirty="0" smtClean="0"/>
              <a:t>AG RDA Schulungsunterlagen – Modul 6M.03: Musikdrucke | Stand: 15.11.2015 | CC BY-NC-SA</a:t>
            </a:r>
            <a:endParaRPr lang="de-DE" dirty="0"/>
          </a:p>
        </p:txBody>
      </p:sp>
    </p:spTree>
    <p:extLst>
      <p:ext uri="{BB962C8B-B14F-4D97-AF65-F5344CB8AC3E}">
        <p14:creationId xmlns:p14="http://schemas.microsoft.com/office/powerpoint/2010/main" val="2332250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(RDA 2.3)</a:t>
            </a:r>
            <a:endParaRPr lang="de-DE" dirty="0"/>
          </a:p>
        </p:txBody>
      </p:sp>
      <p:sp>
        <p:nvSpPr>
          <p:cNvPr id="3" name="Textplatzhalter 2"/>
          <p:cNvSpPr>
            <a:spLocks noGrp="1"/>
          </p:cNvSpPr>
          <p:nvPr>
            <p:ph type="body" sz="quarter" idx="13"/>
          </p:nvPr>
        </p:nvSpPr>
        <p:spPr/>
        <p:txBody>
          <a:bodyPr/>
          <a:lstStyle/>
          <a:p>
            <a:pPr>
              <a:buNone/>
            </a:pPr>
            <a:r>
              <a:rPr lang="de-DE" b="1" dirty="0" smtClean="0"/>
              <a:t>Aber</a:t>
            </a:r>
            <a:r>
              <a:rPr lang="de-DE" dirty="0" smtClean="0"/>
              <a:t>: Ist im Musikdruck nur ein Kopftitel 		vorhanden, wird dieser als Haupttitel erfasst </a:t>
            </a:r>
            <a:endParaRPr lang="de-DE" dirty="0"/>
          </a:p>
        </p:txBody>
      </p:sp>
      <p:sp>
        <p:nvSpPr>
          <p:cNvPr id="4" name="Fußzeilenplatzhalter 3"/>
          <p:cNvSpPr>
            <a:spLocks noGrp="1"/>
          </p:cNvSpPr>
          <p:nvPr>
            <p:ph type="ftr" sz="quarter" idx="14"/>
          </p:nvPr>
        </p:nvSpPr>
        <p:spPr>
          <a:xfrm>
            <a:off x="467544" y="6376243"/>
            <a:ext cx="7776864" cy="365125"/>
          </a:xfrm>
        </p:spPr>
        <p:txBody>
          <a:bodyPr/>
          <a:lstStyle/>
          <a:p>
            <a:r>
              <a:rPr lang="de-DE" smtClean="0"/>
              <a:t>AG RDA Schulungsunterlagen – Modul 6M.03: Musikdrucke | Stand: 15.09.2015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10</a:t>
            </a:fld>
            <a:endParaRPr lang="de-DE"/>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rcRect b="84290"/>
          <a:stretch>
            <a:fillRect/>
          </a:stretch>
        </p:blipFill>
        <p:spPr>
          <a:xfrm>
            <a:off x="467544" y="1772816"/>
            <a:ext cx="7992888" cy="1886643"/>
          </a:xfrm>
          <a:prstGeom prst="rect">
            <a:avLst/>
          </a:prstGeom>
          <a:ln>
            <a:solidFill>
              <a:schemeClr val="tx1"/>
            </a:solidFill>
          </a:ln>
        </p:spPr>
      </p:pic>
      <p:graphicFrame>
        <p:nvGraphicFramePr>
          <p:cNvPr id="7" name="Tabelle 6"/>
          <p:cNvGraphicFramePr>
            <a:graphicFrameLocks noGrp="1"/>
          </p:cNvGraphicFramePr>
          <p:nvPr>
            <p:extLst>
              <p:ext uri="{D42A27DB-BD31-4B8C-83A1-F6EECF244321}">
                <p14:modId xmlns:p14="http://schemas.microsoft.com/office/powerpoint/2010/main" val="4203208473"/>
              </p:ext>
            </p:extLst>
          </p:nvPr>
        </p:nvGraphicFramePr>
        <p:xfrm>
          <a:off x="539552" y="4163143"/>
          <a:ext cx="7920880" cy="1715260"/>
        </p:xfrm>
        <a:graphic>
          <a:graphicData uri="http://schemas.openxmlformats.org/drawingml/2006/table">
            <a:tbl>
              <a:tblPr firstRow="1" bandRow="1">
                <a:tableStyleId>{5C22544A-7EE6-4342-B048-85BDC9FD1C3A}</a:tableStyleId>
              </a:tblPr>
              <a:tblGrid>
                <a:gridCol w="1144126"/>
                <a:gridCol w="1144126"/>
                <a:gridCol w="2490678"/>
                <a:gridCol w="3141950"/>
              </a:tblGrid>
              <a:tr h="386319">
                <a:tc>
                  <a:txBody>
                    <a:bodyPr/>
                    <a:lstStyle/>
                    <a:p>
                      <a:r>
                        <a:rPr lang="de-DE" b="1" dirty="0" err="1" smtClean="0">
                          <a:latin typeface="Verdana" pitchFamily="34" charset="0"/>
                          <a:ea typeface="Verdana" pitchFamily="34" charset="0"/>
                          <a:cs typeface="Verdana" pitchFamily="34" charset="0"/>
                        </a:rPr>
                        <a:t>Aleph</a:t>
                      </a:r>
                      <a:endParaRPr lang="de-DE" b="1" dirty="0">
                        <a:latin typeface="Verdana" pitchFamily="34" charset="0"/>
                        <a:ea typeface="Verdana" pitchFamily="34" charset="0"/>
                        <a:cs typeface="Verdana" pitchFamily="34" charset="0"/>
                      </a:endParaRPr>
                    </a:p>
                  </a:txBody>
                  <a:tcPr/>
                </a:tc>
                <a:tc>
                  <a:txBody>
                    <a:bodyPr/>
                    <a:lstStyle/>
                    <a:p>
                      <a:r>
                        <a:rPr lang="de-DE" b="1" dirty="0" smtClean="0">
                          <a:latin typeface="Verdana" pitchFamily="34" charset="0"/>
                          <a:ea typeface="Verdana" pitchFamily="34" charset="0"/>
                          <a:cs typeface="Verdana" pitchFamily="34" charset="0"/>
                        </a:rPr>
                        <a:t>RDA</a:t>
                      </a:r>
                      <a:endParaRPr lang="de-DE" b="1" dirty="0">
                        <a:latin typeface="Verdana" pitchFamily="34" charset="0"/>
                        <a:ea typeface="Verdana" pitchFamily="34" charset="0"/>
                        <a:cs typeface="Verdana" pitchFamily="34" charset="0"/>
                      </a:endParaRPr>
                    </a:p>
                  </a:txBody>
                  <a:tcPr/>
                </a:tc>
                <a:tc>
                  <a:txBody>
                    <a:bodyPr/>
                    <a:lstStyle/>
                    <a:p>
                      <a:r>
                        <a:rPr lang="de-DE" b="1" dirty="0" smtClean="0">
                          <a:latin typeface="Verdana" pitchFamily="34" charset="0"/>
                          <a:ea typeface="Verdana" pitchFamily="34" charset="0"/>
                          <a:cs typeface="Verdana" pitchFamily="34" charset="0"/>
                        </a:rPr>
                        <a:t>Element</a:t>
                      </a:r>
                      <a:endParaRPr lang="de-DE" b="1" dirty="0">
                        <a:latin typeface="Verdana" pitchFamily="34" charset="0"/>
                        <a:ea typeface="Verdana" pitchFamily="34" charset="0"/>
                        <a:cs typeface="Verdana" pitchFamily="34" charset="0"/>
                      </a:endParaRPr>
                    </a:p>
                  </a:txBody>
                  <a:tcPr/>
                </a:tc>
                <a:tc>
                  <a:txBody>
                    <a:bodyPr/>
                    <a:lstStyle/>
                    <a:p>
                      <a:r>
                        <a:rPr lang="de-DE" dirty="0" smtClean="0">
                          <a:latin typeface="Verdana" pitchFamily="34" charset="0"/>
                          <a:ea typeface="Verdana" pitchFamily="34" charset="0"/>
                          <a:cs typeface="Verdana" pitchFamily="34" charset="0"/>
                        </a:rPr>
                        <a:t>Erfassung</a:t>
                      </a:r>
                      <a:endParaRPr lang="de-DE" dirty="0">
                        <a:latin typeface="Verdana" pitchFamily="34" charset="0"/>
                        <a:ea typeface="Verdana" pitchFamily="34" charset="0"/>
                        <a:cs typeface="Verdana" pitchFamily="34" charset="0"/>
                      </a:endParaRPr>
                    </a:p>
                  </a:txBody>
                  <a:tcPr/>
                </a:tc>
              </a:tr>
              <a:tr h="627901">
                <a:tc>
                  <a:txBody>
                    <a:bodyPr/>
                    <a:lstStyle/>
                    <a:p>
                      <a:pPr>
                        <a:lnSpc>
                          <a:spcPts val="1600"/>
                        </a:lnSpc>
                        <a:spcBef>
                          <a:spcPts val="600"/>
                        </a:spcBef>
                        <a:spcAft>
                          <a:spcPts val="600"/>
                        </a:spcAft>
                      </a:pPr>
                      <a:r>
                        <a:rPr lang="de-DE" b="1" dirty="0" smtClean="0">
                          <a:latin typeface="Verdana" pitchFamily="34" charset="0"/>
                          <a:ea typeface="Verdana" pitchFamily="34" charset="0"/>
                          <a:cs typeface="Verdana" pitchFamily="34" charset="0"/>
                        </a:rPr>
                        <a:t>331</a:t>
                      </a:r>
                      <a:endParaRPr lang="de-DE"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1" dirty="0" smtClean="0">
                          <a:latin typeface="Verdana" pitchFamily="34" charset="0"/>
                          <a:ea typeface="Verdana" pitchFamily="34" charset="0"/>
                          <a:cs typeface="Verdana" pitchFamily="34" charset="0"/>
                        </a:rPr>
                        <a:t>2.3.2</a:t>
                      </a:r>
                      <a:endParaRPr lang="de-DE"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1" dirty="0" smtClean="0">
                          <a:latin typeface="Verdana" pitchFamily="34" charset="0"/>
                          <a:ea typeface="Verdana" pitchFamily="34" charset="0"/>
                          <a:cs typeface="Verdana" pitchFamily="34" charset="0"/>
                        </a:rPr>
                        <a:t>Haupttitel</a:t>
                      </a:r>
                      <a:endParaRPr lang="de-DE"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kern="1200" dirty="0" smtClean="0">
                          <a:solidFill>
                            <a:srgbClr val="FF0000"/>
                          </a:solidFill>
                          <a:latin typeface="Verdana" pitchFamily="34" charset="0"/>
                          <a:ea typeface="Verdana" pitchFamily="34" charset="0"/>
                          <a:cs typeface="Verdana" pitchFamily="34" charset="0"/>
                        </a:rPr>
                        <a:t>$a</a:t>
                      </a:r>
                      <a:r>
                        <a:rPr lang="de-DE" sz="1800" kern="1200" dirty="0" smtClean="0">
                          <a:solidFill>
                            <a:schemeClr val="dk1"/>
                          </a:solidFill>
                          <a:latin typeface="Verdana" pitchFamily="34" charset="0"/>
                          <a:ea typeface="Verdana" pitchFamily="34" charset="0"/>
                          <a:cs typeface="Verdana" pitchFamily="34" charset="0"/>
                        </a:rPr>
                        <a:t> Drei geistliche Chöre für Frauenstimmen, </a:t>
                      </a:r>
                      <a:r>
                        <a:rPr lang="de-DE" sz="1800" kern="1200" dirty="0" err="1" smtClean="0">
                          <a:solidFill>
                            <a:schemeClr val="dk1"/>
                          </a:solidFill>
                          <a:latin typeface="Verdana" pitchFamily="34" charset="0"/>
                          <a:ea typeface="Verdana" pitchFamily="34" charset="0"/>
                          <a:cs typeface="Verdana" pitchFamily="34" charset="0"/>
                        </a:rPr>
                        <a:t>opus</a:t>
                      </a:r>
                      <a:r>
                        <a:rPr lang="de-DE" sz="1800" kern="1200" dirty="0" smtClean="0">
                          <a:solidFill>
                            <a:schemeClr val="dk1"/>
                          </a:solidFill>
                          <a:latin typeface="Verdana" pitchFamily="34" charset="0"/>
                          <a:ea typeface="Verdana" pitchFamily="34" charset="0"/>
                          <a:cs typeface="Verdana" pitchFamily="34" charset="0"/>
                        </a:rPr>
                        <a:t> 37</a:t>
                      </a:r>
                      <a:endParaRPr lang="de-DE" dirty="0">
                        <a:latin typeface="Verdana" pitchFamily="34" charset="0"/>
                        <a:ea typeface="Verdana" pitchFamily="34" charset="0"/>
                        <a:cs typeface="Verdana" pitchFamily="34" charset="0"/>
                      </a:endParaRPr>
                    </a:p>
                  </a:txBody>
                  <a:tcPr anchor="ctr"/>
                </a:tc>
              </a:tr>
              <a:tr h="627901">
                <a:tc>
                  <a:txBody>
                    <a:bodyPr/>
                    <a:lstStyle/>
                    <a:p>
                      <a:pPr>
                        <a:lnSpc>
                          <a:spcPts val="1600"/>
                        </a:lnSpc>
                        <a:spcBef>
                          <a:spcPts val="600"/>
                        </a:spcBef>
                        <a:spcAft>
                          <a:spcPts val="600"/>
                        </a:spcAft>
                      </a:pPr>
                      <a:r>
                        <a:rPr lang="de-DE" b="0" dirty="0" smtClean="0">
                          <a:latin typeface="Verdana" pitchFamily="34" charset="0"/>
                          <a:ea typeface="Verdana" pitchFamily="34" charset="0"/>
                          <a:cs typeface="Verdana" pitchFamily="34" charset="0"/>
                        </a:rPr>
                        <a:t>501</a:t>
                      </a:r>
                      <a:endParaRPr lang="de-DE"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0" dirty="0" smtClean="0">
                          <a:latin typeface="Verdana" pitchFamily="34" charset="0"/>
                          <a:ea typeface="Verdana" pitchFamily="34" charset="0"/>
                          <a:cs typeface="Verdana" pitchFamily="34" charset="0"/>
                        </a:rPr>
                        <a:t>2.17.2</a:t>
                      </a:r>
                      <a:endParaRPr lang="de-DE"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0" dirty="0" smtClean="0">
                          <a:latin typeface="Verdana" pitchFamily="34" charset="0"/>
                          <a:ea typeface="Verdana" pitchFamily="34" charset="0"/>
                          <a:cs typeface="Verdana" pitchFamily="34" charset="0"/>
                        </a:rPr>
                        <a:t>Anmerkung zum Titel</a:t>
                      </a:r>
                      <a:endParaRPr lang="de-DE"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kern="1200" dirty="0" smtClean="0">
                          <a:solidFill>
                            <a:srgbClr val="FF0000"/>
                          </a:solidFill>
                          <a:latin typeface="Verdana" pitchFamily="34" charset="0"/>
                          <a:ea typeface="Verdana" pitchFamily="34" charset="0"/>
                          <a:cs typeface="Verdana" pitchFamily="34" charset="0"/>
                        </a:rPr>
                        <a:t>$a</a:t>
                      </a:r>
                      <a:r>
                        <a:rPr lang="de-DE" sz="1800" kern="1200" dirty="0" smtClean="0">
                          <a:solidFill>
                            <a:schemeClr val="dk1"/>
                          </a:solidFill>
                          <a:latin typeface="Verdana" pitchFamily="34" charset="0"/>
                          <a:ea typeface="Verdana" pitchFamily="34" charset="0"/>
                          <a:cs typeface="Verdana" pitchFamily="34" charset="0"/>
                        </a:rPr>
                        <a:t> </a:t>
                      </a:r>
                      <a:r>
                        <a:rPr lang="de-DE" dirty="0" smtClean="0">
                          <a:latin typeface="Verdana" pitchFamily="34" charset="0"/>
                          <a:ea typeface="Verdana" pitchFamily="34" charset="0"/>
                          <a:cs typeface="Verdana" pitchFamily="34" charset="0"/>
                        </a:rPr>
                        <a:t>Kopftitel</a:t>
                      </a:r>
                      <a:endParaRPr lang="de-DE" dirty="0">
                        <a:latin typeface="Verdana" pitchFamily="34" charset="0"/>
                        <a:ea typeface="Verdana" pitchFamily="34" charset="0"/>
                        <a:cs typeface="Verdana" pitchFamily="34" charset="0"/>
                      </a:endParaRPr>
                    </a:p>
                  </a:txBody>
                  <a:tcPr anchor="ct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(RDA 2.3)</a:t>
            </a:r>
            <a:endParaRPr lang="de-DE" dirty="0"/>
          </a:p>
        </p:txBody>
      </p:sp>
      <p:sp>
        <p:nvSpPr>
          <p:cNvPr id="3" name="Textplatzhalter 2"/>
          <p:cNvSpPr>
            <a:spLocks noGrp="1"/>
          </p:cNvSpPr>
          <p:nvPr>
            <p:ph type="body" sz="quarter" idx="13"/>
          </p:nvPr>
        </p:nvSpPr>
        <p:spPr/>
        <p:txBody>
          <a:bodyPr wrap="square"/>
          <a:lstStyle/>
          <a:p>
            <a:r>
              <a:rPr lang="de-DE" dirty="0" smtClean="0"/>
              <a:t>Besetzung, Tonart, Datum des Musikstücks und Nummer bei spezifischen Titeln</a:t>
            </a:r>
          </a:p>
          <a:p>
            <a:pPr>
              <a:buNone/>
            </a:pPr>
            <a:r>
              <a:rPr lang="de-DE" dirty="0" smtClean="0"/>
              <a:t>	</a:t>
            </a:r>
            <a:r>
              <a:rPr lang="de-DE" dirty="0" smtClean="0">
                <a:sym typeface="Wingdings" pitchFamily="2" charset="2"/>
              </a:rPr>
              <a:t></a:t>
            </a:r>
            <a:r>
              <a:rPr lang="de-DE" dirty="0" smtClean="0"/>
              <a:t> </a:t>
            </a:r>
            <a:r>
              <a:rPr lang="de-DE" dirty="0" smtClean="0">
                <a:sym typeface="Wingdings" pitchFamily="2" charset="2"/>
              </a:rPr>
              <a:t>Titelzusatz</a:t>
            </a:r>
          </a:p>
          <a:p>
            <a:pPr>
              <a:buNone/>
            </a:pPr>
            <a:r>
              <a:rPr lang="de-DE" dirty="0" smtClean="0">
                <a:sym typeface="Wingdings" pitchFamily="2" charset="2"/>
              </a:rPr>
              <a:t>	</a:t>
            </a:r>
          </a:p>
          <a:p>
            <a:pPr>
              <a:buNone/>
            </a:pPr>
            <a:endParaRPr lang="de-DE" sz="1800" dirty="0"/>
          </a:p>
        </p:txBody>
      </p:sp>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6M.03: Musikdrucke | Stand: 15.09.2015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11</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4125004094"/>
              </p:ext>
            </p:extLst>
          </p:nvPr>
        </p:nvGraphicFramePr>
        <p:xfrm>
          <a:off x="3203848" y="2060848"/>
          <a:ext cx="5616624" cy="4261256"/>
        </p:xfrm>
        <a:graphic>
          <a:graphicData uri="http://schemas.openxmlformats.org/drawingml/2006/table">
            <a:tbl>
              <a:tblPr firstRow="1" bandRow="1">
                <a:tableStyleId>{5C22544A-7EE6-4342-B048-85BDC9FD1C3A}</a:tableStyleId>
              </a:tblPr>
              <a:tblGrid>
                <a:gridCol w="936104"/>
                <a:gridCol w="864096"/>
                <a:gridCol w="1584176"/>
                <a:gridCol w="2232248"/>
              </a:tblGrid>
              <a:tr h="663994">
                <a:tc>
                  <a:txBody>
                    <a:bodyPr/>
                    <a:lstStyle/>
                    <a:p>
                      <a:r>
                        <a:rPr lang="de-DE" b="1" dirty="0" err="1" smtClean="0">
                          <a:latin typeface="Verdana" pitchFamily="34" charset="0"/>
                          <a:ea typeface="Verdana" pitchFamily="34" charset="0"/>
                          <a:cs typeface="Verdana" pitchFamily="34" charset="0"/>
                        </a:rPr>
                        <a:t>Aleph</a:t>
                      </a:r>
                      <a:endParaRPr lang="de-DE" b="1" dirty="0">
                        <a:latin typeface="Verdana" pitchFamily="34" charset="0"/>
                        <a:ea typeface="Verdana" pitchFamily="34" charset="0"/>
                        <a:cs typeface="Verdana" pitchFamily="34" charset="0"/>
                      </a:endParaRPr>
                    </a:p>
                  </a:txBody>
                  <a:tcPr/>
                </a:tc>
                <a:tc>
                  <a:txBody>
                    <a:bodyPr/>
                    <a:lstStyle/>
                    <a:p>
                      <a:r>
                        <a:rPr lang="de-DE" b="1" dirty="0" smtClean="0">
                          <a:latin typeface="Verdana" pitchFamily="34" charset="0"/>
                          <a:ea typeface="Verdana" pitchFamily="34" charset="0"/>
                          <a:cs typeface="Verdana" pitchFamily="34" charset="0"/>
                        </a:rPr>
                        <a:t>RDA</a:t>
                      </a:r>
                      <a:endParaRPr lang="de-DE" b="1" dirty="0">
                        <a:latin typeface="Verdana" pitchFamily="34" charset="0"/>
                        <a:ea typeface="Verdana" pitchFamily="34" charset="0"/>
                        <a:cs typeface="Verdana" pitchFamily="34" charset="0"/>
                      </a:endParaRPr>
                    </a:p>
                  </a:txBody>
                  <a:tcPr/>
                </a:tc>
                <a:tc>
                  <a:txBody>
                    <a:bodyPr/>
                    <a:lstStyle/>
                    <a:p>
                      <a:r>
                        <a:rPr lang="de-DE" b="1" dirty="0" smtClean="0">
                          <a:latin typeface="Verdana" pitchFamily="34" charset="0"/>
                          <a:ea typeface="Verdana" pitchFamily="34" charset="0"/>
                          <a:cs typeface="Verdana" pitchFamily="34" charset="0"/>
                        </a:rPr>
                        <a:t>Element</a:t>
                      </a:r>
                      <a:endParaRPr lang="de-DE" b="1" dirty="0">
                        <a:latin typeface="Verdana" pitchFamily="34" charset="0"/>
                        <a:ea typeface="Verdana" pitchFamily="34" charset="0"/>
                        <a:cs typeface="Verdana" pitchFamily="34" charset="0"/>
                      </a:endParaRPr>
                    </a:p>
                  </a:txBody>
                  <a:tcPr/>
                </a:tc>
                <a:tc>
                  <a:txBody>
                    <a:bodyPr/>
                    <a:lstStyle/>
                    <a:p>
                      <a:r>
                        <a:rPr lang="de-DE" dirty="0" smtClean="0">
                          <a:latin typeface="Verdana" pitchFamily="34" charset="0"/>
                          <a:ea typeface="Verdana" pitchFamily="34" charset="0"/>
                          <a:cs typeface="Verdana" pitchFamily="34" charset="0"/>
                        </a:rPr>
                        <a:t>Erfassung</a:t>
                      </a:r>
                      <a:endParaRPr lang="de-DE" dirty="0">
                        <a:latin typeface="Verdana" pitchFamily="34" charset="0"/>
                        <a:ea typeface="Verdana" pitchFamily="34" charset="0"/>
                        <a:cs typeface="Verdana" pitchFamily="34" charset="0"/>
                      </a:endParaRPr>
                    </a:p>
                  </a:txBody>
                  <a:tcPr/>
                </a:tc>
              </a:tr>
              <a:tr h="663994">
                <a:tc>
                  <a:txBody>
                    <a:bodyPr/>
                    <a:lstStyle/>
                    <a:p>
                      <a:pPr>
                        <a:lnSpc>
                          <a:spcPts val="1600"/>
                        </a:lnSpc>
                        <a:spcBef>
                          <a:spcPts val="600"/>
                        </a:spcBef>
                        <a:spcAft>
                          <a:spcPts val="600"/>
                        </a:spcAft>
                      </a:pPr>
                      <a:r>
                        <a:rPr lang="de-DE" b="1" dirty="0" smtClean="0">
                          <a:latin typeface="Verdana" pitchFamily="34" charset="0"/>
                          <a:ea typeface="Verdana" pitchFamily="34" charset="0"/>
                          <a:cs typeface="Verdana" pitchFamily="34" charset="0"/>
                        </a:rPr>
                        <a:t>331</a:t>
                      </a:r>
                      <a:endParaRPr lang="de-DE"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1" dirty="0" smtClean="0">
                          <a:latin typeface="Verdana" pitchFamily="34" charset="0"/>
                          <a:ea typeface="Verdana" pitchFamily="34" charset="0"/>
                          <a:cs typeface="Verdana" pitchFamily="34" charset="0"/>
                        </a:rPr>
                        <a:t>2.3.2</a:t>
                      </a:r>
                      <a:endParaRPr lang="de-DE"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1" dirty="0" smtClean="0">
                          <a:latin typeface="Verdana" pitchFamily="34" charset="0"/>
                          <a:ea typeface="Verdana" pitchFamily="34" charset="0"/>
                          <a:cs typeface="Verdana" pitchFamily="34" charset="0"/>
                        </a:rPr>
                        <a:t>Haupttitel</a:t>
                      </a:r>
                      <a:endParaRPr lang="de-DE"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kern="1200" dirty="0" smtClean="0">
                          <a:solidFill>
                            <a:srgbClr val="FF0000"/>
                          </a:solidFill>
                          <a:latin typeface="Verdana" pitchFamily="34" charset="0"/>
                          <a:ea typeface="Verdana" pitchFamily="34" charset="0"/>
                          <a:cs typeface="Verdana" pitchFamily="34" charset="0"/>
                        </a:rPr>
                        <a:t>$a</a:t>
                      </a:r>
                      <a:r>
                        <a:rPr lang="de-DE" sz="1800" kern="1200" dirty="0" smtClean="0">
                          <a:solidFill>
                            <a:schemeClr val="dk1"/>
                          </a:solidFill>
                          <a:latin typeface="Verdana" pitchFamily="34" charset="0"/>
                          <a:ea typeface="Verdana" pitchFamily="34" charset="0"/>
                          <a:cs typeface="Verdana" pitchFamily="34" charset="0"/>
                        </a:rPr>
                        <a:t> </a:t>
                      </a:r>
                      <a:r>
                        <a:rPr lang="de-DE" sz="1800" kern="1200" dirty="0" err="1" smtClean="0">
                          <a:solidFill>
                            <a:schemeClr val="dk1"/>
                          </a:solidFill>
                          <a:latin typeface="Verdana" pitchFamily="34" charset="0"/>
                          <a:ea typeface="Verdana" pitchFamily="34" charset="0"/>
                          <a:cs typeface="Verdana" pitchFamily="34" charset="0"/>
                        </a:rPr>
                        <a:t>Lelio</a:t>
                      </a:r>
                      <a:r>
                        <a:rPr lang="de-DE" sz="1800" kern="1200" dirty="0" smtClean="0">
                          <a:solidFill>
                            <a:schemeClr val="dk1"/>
                          </a:solidFill>
                          <a:latin typeface="Verdana" pitchFamily="34" charset="0"/>
                          <a:ea typeface="Verdana" pitchFamily="34" charset="0"/>
                          <a:cs typeface="Verdana" pitchFamily="34" charset="0"/>
                        </a:rPr>
                        <a:t> </a:t>
                      </a:r>
                      <a:r>
                        <a:rPr lang="de-DE" sz="1800" kern="1200" dirty="0" err="1" smtClean="0">
                          <a:solidFill>
                            <a:schemeClr val="dk1"/>
                          </a:solidFill>
                          <a:latin typeface="Verdana" pitchFamily="34" charset="0"/>
                          <a:ea typeface="Verdana" pitchFamily="34" charset="0"/>
                          <a:cs typeface="Verdana" pitchFamily="34" charset="0"/>
                        </a:rPr>
                        <a:t>or</a:t>
                      </a:r>
                      <a:r>
                        <a:rPr lang="de-DE" sz="1800" kern="1200" dirty="0" smtClean="0">
                          <a:solidFill>
                            <a:schemeClr val="dk1"/>
                          </a:solidFill>
                          <a:latin typeface="Verdana" pitchFamily="34" charset="0"/>
                          <a:ea typeface="Verdana" pitchFamily="34" charset="0"/>
                          <a:cs typeface="Verdana" pitchFamily="34" charset="0"/>
                        </a:rPr>
                        <a:t> The </a:t>
                      </a:r>
                      <a:r>
                        <a:rPr lang="de-DE" sz="1800" kern="1200" dirty="0" err="1" smtClean="0">
                          <a:solidFill>
                            <a:schemeClr val="dk1"/>
                          </a:solidFill>
                          <a:latin typeface="Verdana" pitchFamily="34" charset="0"/>
                          <a:ea typeface="Verdana" pitchFamily="34" charset="0"/>
                          <a:cs typeface="Verdana" pitchFamily="34" charset="0"/>
                        </a:rPr>
                        <a:t>return</a:t>
                      </a:r>
                      <a:r>
                        <a:rPr lang="de-DE" sz="1800" kern="1200" dirty="0" smtClean="0">
                          <a:solidFill>
                            <a:schemeClr val="dk1"/>
                          </a:solidFill>
                          <a:latin typeface="Verdana" pitchFamily="34" charset="0"/>
                          <a:ea typeface="Verdana" pitchFamily="34" charset="0"/>
                          <a:cs typeface="Verdana" pitchFamily="34" charset="0"/>
                        </a:rPr>
                        <a:t> </a:t>
                      </a:r>
                      <a:r>
                        <a:rPr lang="de-DE" sz="1800" kern="1200" dirty="0" err="1" smtClean="0">
                          <a:solidFill>
                            <a:schemeClr val="dk1"/>
                          </a:solidFill>
                          <a:latin typeface="Verdana" pitchFamily="34" charset="0"/>
                          <a:ea typeface="Verdana" pitchFamily="34" charset="0"/>
                          <a:cs typeface="Verdana" pitchFamily="34" charset="0"/>
                        </a:rPr>
                        <a:t>to</a:t>
                      </a:r>
                      <a:r>
                        <a:rPr lang="de-DE" sz="1800" kern="1200" dirty="0" smtClean="0">
                          <a:solidFill>
                            <a:schemeClr val="dk1"/>
                          </a:solidFill>
                          <a:latin typeface="Verdana" pitchFamily="34" charset="0"/>
                          <a:ea typeface="Verdana" pitchFamily="34" charset="0"/>
                          <a:cs typeface="Verdana" pitchFamily="34" charset="0"/>
                        </a:rPr>
                        <a:t> </a:t>
                      </a:r>
                      <a:r>
                        <a:rPr lang="de-DE" sz="1800" kern="1200" dirty="0" err="1" smtClean="0">
                          <a:solidFill>
                            <a:schemeClr val="dk1"/>
                          </a:solidFill>
                          <a:latin typeface="Verdana" pitchFamily="34" charset="0"/>
                          <a:ea typeface="Verdana" pitchFamily="34" charset="0"/>
                          <a:cs typeface="Verdana" pitchFamily="34" charset="0"/>
                        </a:rPr>
                        <a:t>life</a:t>
                      </a:r>
                      <a:endParaRPr lang="de-DE" dirty="0">
                        <a:latin typeface="Verdana" pitchFamily="34" charset="0"/>
                        <a:ea typeface="Verdana" pitchFamily="34" charset="0"/>
                        <a:cs typeface="Verdana" pitchFamily="34" charset="0"/>
                      </a:endParaRPr>
                    </a:p>
                  </a:txBody>
                  <a:tcPr anchor="ctr"/>
                </a:tc>
              </a:tr>
              <a:tr h="663994">
                <a:tc rowSpan="4">
                  <a:txBody>
                    <a:bodyPr/>
                    <a:lstStyle/>
                    <a:p>
                      <a:pPr>
                        <a:lnSpc>
                          <a:spcPts val="1600"/>
                        </a:lnSpc>
                        <a:spcBef>
                          <a:spcPts val="600"/>
                        </a:spcBef>
                        <a:spcAft>
                          <a:spcPts val="600"/>
                        </a:spcAft>
                      </a:pPr>
                      <a:r>
                        <a:rPr lang="de-DE" b="1" dirty="0" smtClean="0">
                          <a:latin typeface="Verdana" pitchFamily="34" charset="0"/>
                          <a:ea typeface="Verdana" pitchFamily="34" charset="0"/>
                          <a:cs typeface="Verdana" pitchFamily="34" charset="0"/>
                        </a:rPr>
                        <a:t>335</a:t>
                      </a:r>
                      <a:endParaRPr lang="de-DE"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1" dirty="0" smtClean="0">
                          <a:latin typeface="Verdana" pitchFamily="34" charset="0"/>
                          <a:ea typeface="Verdana" pitchFamily="34" charset="0"/>
                          <a:cs typeface="Verdana" pitchFamily="34" charset="0"/>
                        </a:rPr>
                        <a:t>2.3.4</a:t>
                      </a:r>
                      <a:endParaRPr lang="de-DE"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1" dirty="0" smtClean="0">
                          <a:latin typeface="Verdana" pitchFamily="34" charset="0"/>
                          <a:ea typeface="Verdana" pitchFamily="34" charset="0"/>
                          <a:cs typeface="Verdana" pitchFamily="34" charset="0"/>
                        </a:rPr>
                        <a:t>Titelzusatz</a:t>
                      </a:r>
                      <a:endParaRPr lang="de-DE"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kern="1200" dirty="0" smtClean="0">
                          <a:solidFill>
                            <a:srgbClr val="FF0000"/>
                          </a:solidFill>
                          <a:latin typeface="Verdana" pitchFamily="34" charset="0"/>
                          <a:ea typeface="Verdana" pitchFamily="34" charset="0"/>
                          <a:cs typeface="Verdana" pitchFamily="34" charset="0"/>
                        </a:rPr>
                        <a:t>$a</a:t>
                      </a:r>
                      <a:r>
                        <a:rPr lang="de-DE" sz="1800" kern="1200" dirty="0" smtClean="0">
                          <a:solidFill>
                            <a:schemeClr val="dk1"/>
                          </a:solidFill>
                          <a:latin typeface="Verdana" pitchFamily="34" charset="0"/>
                          <a:ea typeface="Verdana" pitchFamily="34" charset="0"/>
                          <a:cs typeface="Verdana" pitchFamily="34" charset="0"/>
                        </a:rPr>
                        <a:t> </a:t>
                      </a:r>
                      <a:r>
                        <a:rPr lang="de-DE" dirty="0" err="1" smtClean="0">
                          <a:latin typeface="Verdana" pitchFamily="34" charset="0"/>
                          <a:ea typeface="Verdana" pitchFamily="34" charset="0"/>
                          <a:cs typeface="Verdana" pitchFamily="34" charset="0"/>
                        </a:rPr>
                        <a:t>a</a:t>
                      </a:r>
                      <a:r>
                        <a:rPr lang="de-DE" dirty="0" smtClean="0">
                          <a:latin typeface="Verdana" pitchFamily="34" charset="0"/>
                          <a:ea typeface="Verdana" pitchFamily="34" charset="0"/>
                          <a:cs typeface="Verdana" pitchFamily="34" charset="0"/>
                        </a:rPr>
                        <a:t> </a:t>
                      </a:r>
                      <a:r>
                        <a:rPr lang="de-DE" dirty="0" err="1" smtClean="0">
                          <a:latin typeface="Verdana" pitchFamily="34" charset="0"/>
                          <a:ea typeface="Verdana" pitchFamily="34" charset="0"/>
                          <a:cs typeface="Verdana" pitchFamily="34" charset="0"/>
                        </a:rPr>
                        <a:t>lyric</a:t>
                      </a:r>
                      <a:r>
                        <a:rPr lang="de-DE" dirty="0" smtClean="0">
                          <a:latin typeface="Verdana" pitchFamily="34" charset="0"/>
                          <a:ea typeface="Verdana" pitchFamily="34" charset="0"/>
                          <a:cs typeface="Verdana" pitchFamily="34" charset="0"/>
                        </a:rPr>
                        <a:t> </a:t>
                      </a:r>
                      <a:r>
                        <a:rPr lang="de-DE" dirty="0" err="1" smtClean="0">
                          <a:latin typeface="Verdana" pitchFamily="34" charset="0"/>
                          <a:ea typeface="Verdana" pitchFamily="34" charset="0"/>
                          <a:cs typeface="Verdana" pitchFamily="34" charset="0"/>
                        </a:rPr>
                        <a:t>monodrama</a:t>
                      </a:r>
                      <a:r>
                        <a:rPr lang="de-DE" dirty="0" smtClean="0">
                          <a:solidFill>
                            <a:srgbClr val="FF0000"/>
                          </a:solidFill>
                          <a:latin typeface="Verdana" pitchFamily="34" charset="0"/>
                          <a:ea typeface="Verdana" pitchFamily="34" charset="0"/>
                          <a:cs typeface="Verdana" pitchFamily="34" charset="0"/>
                        </a:rPr>
                        <a:t>_:_</a:t>
                      </a:r>
                      <a:endParaRPr lang="de-DE" dirty="0">
                        <a:solidFill>
                          <a:srgbClr val="FF0000"/>
                        </a:solidFill>
                        <a:latin typeface="Verdana" pitchFamily="34" charset="0"/>
                        <a:ea typeface="Verdana" pitchFamily="34" charset="0"/>
                        <a:cs typeface="Verdana" pitchFamily="34" charset="0"/>
                      </a:endParaRPr>
                    </a:p>
                  </a:txBody>
                  <a:tcPr anchor="ctr"/>
                </a:tc>
              </a:tr>
              <a:tr h="663994">
                <a:tc vMerge="1">
                  <a:txBody>
                    <a:bodyPr/>
                    <a:lstStyle/>
                    <a:p>
                      <a:pPr>
                        <a:lnSpc>
                          <a:spcPts val="1600"/>
                        </a:lnSpc>
                        <a:spcBef>
                          <a:spcPts val="600"/>
                        </a:spcBef>
                        <a:spcAft>
                          <a:spcPts val="600"/>
                        </a:spcAft>
                      </a:pPr>
                      <a:endParaRPr lang="de-DE"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0" dirty="0" smtClean="0">
                          <a:latin typeface="Verdana" pitchFamily="34" charset="0"/>
                          <a:ea typeface="Verdana" pitchFamily="34" charset="0"/>
                          <a:cs typeface="Verdana" pitchFamily="34" charset="0"/>
                        </a:rPr>
                        <a:t>2.3.4</a:t>
                      </a:r>
                      <a:endParaRPr lang="de-DE"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0" dirty="0" smtClean="0">
                          <a:latin typeface="Verdana" pitchFamily="34" charset="0"/>
                          <a:ea typeface="Verdana" pitchFamily="34" charset="0"/>
                          <a:cs typeface="Verdana" pitchFamily="34" charset="0"/>
                        </a:rPr>
                        <a:t>Titelzusatz</a:t>
                      </a:r>
                      <a:endParaRPr lang="de-DE"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dirty="0" err="1" smtClean="0">
                          <a:latin typeface="Verdana" pitchFamily="34" charset="0"/>
                          <a:ea typeface="Verdana" pitchFamily="34" charset="0"/>
                          <a:cs typeface="Verdana" pitchFamily="34" charset="0"/>
                        </a:rPr>
                        <a:t>opus</a:t>
                      </a:r>
                      <a:r>
                        <a:rPr lang="de-DE" dirty="0" smtClean="0">
                          <a:latin typeface="Verdana" pitchFamily="34" charset="0"/>
                          <a:ea typeface="Verdana" pitchFamily="34" charset="0"/>
                          <a:cs typeface="Verdana" pitchFamily="34" charset="0"/>
                        </a:rPr>
                        <a:t> 14b</a:t>
                      </a:r>
                      <a:r>
                        <a:rPr lang="de-DE" dirty="0" smtClean="0">
                          <a:solidFill>
                            <a:srgbClr val="FF0000"/>
                          </a:solidFill>
                          <a:latin typeface="Verdana" pitchFamily="34" charset="0"/>
                          <a:ea typeface="Verdana" pitchFamily="34" charset="0"/>
                          <a:cs typeface="Verdana" pitchFamily="34" charset="0"/>
                        </a:rPr>
                        <a:t>_:_</a:t>
                      </a:r>
                      <a:endParaRPr lang="de-DE" dirty="0">
                        <a:latin typeface="Verdana" pitchFamily="34" charset="0"/>
                        <a:ea typeface="Verdana" pitchFamily="34" charset="0"/>
                        <a:cs typeface="Verdana" pitchFamily="34" charset="0"/>
                      </a:endParaRPr>
                    </a:p>
                  </a:txBody>
                  <a:tcPr anchor="ctr"/>
                </a:tc>
              </a:tr>
              <a:tr h="663994">
                <a:tc vMerge="1">
                  <a:txBody>
                    <a:bodyPr/>
                    <a:lstStyle/>
                    <a:p>
                      <a:pPr>
                        <a:lnSpc>
                          <a:spcPts val="1600"/>
                        </a:lnSpc>
                        <a:spcBef>
                          <a:spcPts val="600"/>
                        </a:spcBef>
                        <a:spcAft>
                          <a:spcPts val="600"/>
                        </a:spcAft>
                      </a:pPr>
                      <a:endParaRPr lang="de-DE"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0" dirty="0" smtClean="0">
                          <a:latin typeface="Verdana" pitchFamily="34" charset="0"/>
                          <a:ea typeface="Verdana" pitchFamily="34" charset="0"/>
                          <a:cs typeface="Verdana" pitchFamily="34" charset="0"/>
                        </a:rPr>
                        <a:t>2.3.4</a:t>
                      </a:r>
                      <a:endParaRPr lang="de-DE"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0" dirty="0" smtClean="0">
                          <a:latin typeface="Verdana" pitchFamily="34" charset="0"/>
                          <a:ea typeface="Verdana" pitchFamily="34" charset="0"/>
                          <a:cs typeface="Verdana" pitchFamily="34" charset="0"/>
                        </a:rPr>
                        <a:t>Titelzusatz</a:t>
                      </a:r>
                      <a:endParaRPr lang="de-DE"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dirty="0" err="1" smtClean="0">
                          <a:latin typeface="Verdana" pitchFamily="34" charset="0"/>
                          <a:ea typeface="Verdana" pitchFamily="34" charset="0"/>
                          <a:cs typeface="Verdana" pitchFamily="34" charset="0"/>
                        </a:rPr>
                        <a:t>for</a:t>
                      </a:r>
                      <a:r>
                        <a:rPr lang="de-DE" dirty="0" smtClean="0">
                          <a:latin typeface="Verdana" pitchFamily="34" charset="0"/>
                          <a:ea typeface="Verdana" pitchFamily="34" charset="0"/>
                          <a:cs typeface="Verdana" pitchFamily="34" charset="0"/>
                        </a:rPr>
                        <a:t> </a:t>
                      </a:r>
                      <a:r>
                        <a:rPr lang="de-DE" dirty="0" err="1" smtClean="0">
                          <a:latin typeface="Verdana" pitchFamily="34" charset="0"/>
                          <a:ea typeface="Verdana" pitchFamily="34" charset="0"/>
                          <a:cs typeface="Verdana" pitchFamily="34" charset="0"/>
                        </a:rPr>
                        <a:t>two</a:t>
                      </a:r>
                      <a:r>
                        <a:rPr lang="de-DE" dirty="0" smtClean="0">
                          <a:latin typeface="Verdana" pitchFamily="34" charset="0"/>
                          <a:ea typeface="Verdana" pitchFamily="34" charset="0"/>
                          <a:cs typeface="Verdana" pitchFamily="34" charset="0"/>
                        </a:rPr>
                        <a:t> </a:t>
                      </a:r>
                      <a:r>
                        <a:rPr lang="de-DE" dirty="0" err="1" smtClean="0">
                          <a:latin typeface="Verdana" pitchFamily="34" charset="0"/>
                          <a:ea typeface="Verdana" pitchFamily="34" charset="0"/>
                          <a:cs typeface="Verdana" pitchFamily="34" charset="0"/>
                        </a:rPr>
                        <a:t>tenors</a:t>
                      </a:r>
                      <a:r>
                        <a:rPr lang="de-DE" dirty="0" smtClean="0">
                          <a:latin typeface="Verdana" pitchFamily="34" charset="0"/>
                          <a:ea typeface="Verdana" pitchFamily="34" charset="0"/>
                          <a:cs typeface="Verdana" pitchFamily="34" charset="0"/>
                        </a:rPr>
                        <a:t> </a:t>
                      </a:r>
                      <a:r>
                        <a:rPr lang="de-DE" dirty="0" err="1" smtClean="0">
                          <a:latin typeface="Verdana" pitchFamily="34" charset="0"/>
                          <a:ea typeface="Verdana" pitchFamily="34" charset="0"/>
                          <a:cs typeface="Verdana" pitchFamily="34" charset="0"/>
                        </a:rPr>
                        <a:t>and</a:t>
                      </a:r>
                      <a:r>
                        <a:rPr lang="de-DE" dirty="0" smtClean="0">
                          <a:latin typeface="Verdana" pitchFamily="34" charset="0"/>
                          <a:ea typeface="Verdana" pitchFamily="34" charset="0"/>
                          <a:cs typeface="Verdana" pitchFamily="34" charset="0"/>
                        </a:rPr>
                        <a:t> </a:t>
                      </a:r>
                      <a:r>
                        <a:rPr lang="de-DE" dirty="0" err="1" smtClean="0">
                          <a:latin typeface="Verdana" pitchFamily="34" charset="0"/>
                          <a:ea typeface="Verdana" pitchFamily="34" charset="0"/>
                          <a:cs typeface="Verdana" pitchFamily="34" charset="0"/>
                        </a:rPr>
                        <a:t>baritone</a:t>
                      </a:r>
                      <a:r>
                        <a:rPr lang="de-DE" baseline="0" dirty="0" smtClean="0">
                          <a:latin typeface="Verdana" pitchFamily="34" charset="0"/>
                          <a:ea typeface="Verdana" pitchFamily="34" charset="0"/>
                          <a:cs typeface="Verdana" pitchFamily="34" charset="0"/>
                        </a:rPr>
                        <a:t> </a:t>
                      </a:r>
                      <a:r>
                        <a:rPr lang="de-DE" baseline="0" dirty="0" err="1" smtClean="0">
                          <a:latin typeface="Verdana" pitchFamily="34" charset="0"/>
                          <a:ea typeface="Verdana" pitchFamily="34" charset="0"/>
                          <a:cs typeface="Verdana" pitchFamily="34" charset="0"/>
                        </a:rPr>
                        <a:t>soli</a:t>
                      </a:r>
                      <a:r>
                        <a:rPr lang="de-DE" baseline="0" dirty="0" smtClean="0">
                          <a:latin typeface="Verdana" pitchFamily="34" charset="0"/>
                          <a:ea typeface="Verdana" pitchFamily="34" charset="0"/>
                          <a:cs typeface="Verdana" pitchFamily="34" charset="0"/>
                        </a:rPr>
                        <a:t>, </a:t>
                      </a:r>
                      <a:r>
                        <a:rPr lang="de-DE" baseline="0" dirty="0" err="1" smtClean="0">
                          <a:latin typeface="Verdana" pitchFamily="34" charset="0"/>
                          <a:ea typeface="Verdana" pitchFamily="34" charset="0"/>
                          <a:cs typeface="Verdana" pitchFamily="34" charset="0"/>
                        </a:rPr>
                        <a:t>chorus</a:t>
                      </a:r>
                      <a:r>
                        <a:rPr lang="de-DE" baseline="0" dirty="0" smtClean="0">
                          <a:latin typeface="Verdana" pitchFamily="34" charset="0"/>
                          <a:ea typeface="Verdana" pitchFamily="34" charset="0"/>
                          <a:cs typeface="Verdana" pitchFamily="34" charset="0"/>
                        </a:rPr>
                        <a:t> </a:t>
                      </a:r>
                      <a:r>
                        <a:rPr lang="de-DE" baseline="0" dirty="0" err="1" smtClean="0">
                          <a:latin typeface="Verdana" pitchFamily="34" charset="0"/>
                          <a:ea typeface="Verdana" pitchFamily="34" charset="0"/>
                          <a:cs typeface="Verdana" pitchFamily="34" charset="0"/>
                        </a:rPr>
                        <a:t>and</a:t>
                      </a:r>
                      <a:r>
                        <a:rPr lang="de-DE" baseline="0" dirty="0" smtClean="0">
                          <a:latin typeface="Verdana" pitchFamily="34" charset="0"/>
                          <a:ea typeface="Verdana" pitchFamily="34" charset="0"/>
                          <a:cs typeface="Verdana" pitchFamily="34" charset="0"/>
                        </a:rPr>
                        <a:t> </a:t>
                      </a:r>
                      <a:r>
                        <a:rPr lang="de-DE" baseline="0" dirty="0" err="1" smtClean="0">
                          <a:latin typeface="Verdana" pitchFamily="34" charset="0"/>
                          <a:ea typeface="Verdana" pitchFamily="34" charset="0"/>
                          <a:cs typeface="Verdana" pitchFamily="34" charset="0"/>
                        </a:rPr>
                        <a:t>orchestra</a:t>
                      </a:r>
                      <a:r>
                        <a:rPr lang="de-DE" dirty="0" smtClean="0">
                          <a:solidFill>
                            <a:srgbClr val="FF0000"/>
                          </a:solidFill>
                          <a:latin typeface="Verdana" pitchFamily="34" charset="0"/>
                          <a:ea typeface="Verdana" pitchFamily="34" charset="0"/>
                          <a:cs typeface="Verdana" pitchFamily="34" charset="0"/>
                        </a:rPr>
                        <a:t>_:_</a:t>
                      </a:r>
                      <a:endParaRPr lang="de-DE" dirty="0">
                        <a:latin typeface="Verdana" pitchFamily="34" charset="0"/>
                        <a:ea typeface="Verdana" pitchFamily="34" charset="0"/>
                        <a:cs typeface="Verdana" pitchFamily="34" charset="0"/>
                      </a:endParaRPr>
                    </a:p>
                  </a:txBody>
                  <a:tcPr anchor="ctr"/>
                </a:tc>
              </a:tr>
              <a:tr h="663994">
                <a:tc vMerge="1">
                  <a:txBody>
                    <a:bodyPr/>
                    <a:lstStyle/>
                    <a:p>
                      <a:pPr>
                        <a:lnSpc>
                          <a:spcPts val="1600"/>
                        </a:lnSpc>
                        <a:spcBef>
                          <a:spcPts val="600"/>
                        </a:spcBef>
                        <a:spcAft>
                          <a:spcPts val="600"/>
                        </a:spcAft>
                      </a:pPr>
                      <a:endParaRPr lang="de-DE"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0" dirty="0" smtClean="0">
                          <a:latin typeface="Verdana" pitchFamily="34" charset="0"/>
                          <a:ea typeface="Verdana" pitchFamily="34" charset="0"/>
                          <a:cs typeface="Verdana" pitchFamily="34" charset="0"/>
                        </a:rPr>
                        <a:t>2.3.4</a:t>
                      </a:r>
                      <a:endParaRPr lang="de-DE"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0" dirty="0" smtClean="0">
                          <a:latin typeface="Verdana" pitchFamily="34" charset="0"/>
                          <a:ea typeface="Verdana" pitchFamily="34" charset="0"/>
                          <a:cs typeface="Verdana" pitchFamily="34" charset="0"/>
                        </a:rPr>
                        <a:t>Titelzusatz</a:t>
                      </a:r>
                      <a:endParaRPr lang="de-DE"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dirty="0" err="1" smtClean="0">
                          <a:latin typeface="Verdana" pitchFamily="34" charset="0"/>
                          <a:ea typeface="Verdana" pitchFamily="34" charset="0"/>
                          <a:cs typeface="Verdana" pitchFamily="34" charset="0"/>
                        </a:rPr>
                        <a:t>with</a:t>
                      </a:r>
                      <a:r>
                        <a:rPr lang="de-DE" dirty="0" smtClean="0">
                          <a:latin typeface="Verdana" pitchFamily="34" charset="0"/>
                          <a:ea typeface="Verdana" pitchFamily="34" charset="0"/>
                          <a:cs typeface="Verdana" pitchFamily="34" charset="0"/>
                        </a:rPr>
                        <a:t> French, German, English</a:t>
                      </a:r>
                      <a:r>
                        <a:rPr lang="de-DE" baseline="0" dirty="0" smtClean="0">
                          <a:latin typeface="Verdana" pitchFamily="34" charset="0"/>
                          <a:ea typeface="Verdana" pitchFamily="34" charset="0"/>
                          <a:cs typeface="Verdana" pitchFamily="34" charset="0"/>
                        </a:rPr>
                        <a:t> </a:t>
                      </a:r>
                      <a:r>
                        <a:rPr lang="de-DE" baseline="0" dirty="0" err="1" smtClean="0">
                          <a:latin typeface="Verdana" pitchFamily="34" charset="0"/>
                          <a:ea typeface="Verdana" pitchFamily="34" charset="0"/>
                          <a:cs typeface="Verdana" pitchFamily="34" charset="0"/>
                        </a:rPr>
                        <a:t>and</a:t>
                      </a:r>
                      <a:r>
                        <a:rPr lang="de-DE" baseline="0" dirty="0" smtClean="0">
                          <a:latin typeface="Verdana" pitchFamily="34" charset="0"/>
                          <a:ea typeface="Verdana" pitchFamily="34" charset="0"/>
                          <a:cs typeface="Verdana" pitchFamily="34" charset="0"/>
                        </a:rPr>
                        <a:t> </a:t>
                      </a:r>
                      <a:r>
                        <a:rPr lang="de-DE" baseline="0" dirty="0" err="1" smtClean="0">
                          <a:latin typeface="Verdana" pitchFamily="34" charset="0"/>
                          <a:ea typeface="Verdana" pitchFamily="34" charset="0"/>
                          <a:cs typeface="Verdana" pitchFamily="34" charset="0"/>
                        </a:rPr>
                        <a:t>Italian</a:t>
                      </a:r>
                      <a:r>
                        <a:rPr lang="de-DE" baseline="0" dirty="0" smtClean="0">
                          <a:latin typeface="Verdana" pitchFamily="34" charset="0"/>
                          <a:ea typeface="Verdana" pitchFamily="34" charset="0"/>
                          <a:cs typeface="Verdana" pitchFamily="34" charset="0"/>
                        </a:rPr>
                        <a:t> </a:t>
                      </a:r>
                      <a:r>
                        <a:rPr lang="de-DE" baseline="0" dirty="0" err="1" smtClean="0">
                          <a:latin typeface="Verdana" pitchFamily="34" charset="0"/>
                          <a:ea typeface="Verdana" pitchFamily="34" charset="0"/>
                          <a:cs typeface="Verdana" pitchFamily="34" charset="0"/>
                        </a:rPr>
                        <a:t>text</a:t>
                      </a:r>
                      <a:endParaRPr lang="de-DE" dirty="0">
                        <a:latin typeface="Verdana" pitchFamily="34" charset="0"/>
                        <a:ea typeface="Verdana" pitchFamily="34" charset="0"/>
                        <a:cs typeface="Verdana" pitchFamily="34" charset="0"/>
                      </a:endParaRPr>
                    </a:p>
                  </a:txBody>
                  <a:tcPr anchor="ctr"/>
                </a:tc>
              </a:tr>
            </a:tbl>
          </a:graphicData>
        </a:graphic>
      </p:graphicFrame>
      <p:sp>
        <p:nvSpPr>
          <p:cNvPr id="7" name="Textfeld 6"/>
          <p:cNvSpPr txBox="1"/>
          <p:nvPr/>
        </p:nvSpPr>
        <p:spPr>
          <a:xfrm>
            <a:off x="467544" y="2420888"/>
            <a:ext cx="2520280" cy="3672408"/>
          </a:xfrm>
          <a:prstGeom prst="rect">
            <a:avLst/>
          </a:prstGeom>
          <a:solidFill>
            <a:schemeClr val="bg1"/>
          </a:solidFill>
          <a:ln>
            <a:solidFill>
              <a:schemeClr val="tx1"/>
            </a:solidFill>
          </a:ln>
        </p:spPr>
        <p:txBody>
          <a:bodyPr wrap="square" rtlCol="0">
            <a:spAutoFit/>
          </a:bodyPr>
          <a:lstStyle/>
          <a:p>
            <a:endParaRPr lang="de-DE"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3"/>
          <p:cNvPicPr>
            <a:picLocks noChangeAspect="1" noChangeArrowheads="1"/>
          </p:cNvPicPr>
          <p:nvPr/>
        </p:nvPicPr>
        <p:blipFill rotWithShape="1">
          <a:blip r:embed="rId3" cstate="print"/>
          <a:srcRect b="12330"/>
          <a:stretch/>
        </p:blipFill>
        <p:spPr bwMode="auto">
          <a:xfrm>
            <a:off x="472698" y="2420888"/>
            <a:ext cx="2543175" cy="367240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(RDA 2.3)</a:t>
            </a:r>
            <a:endParaRPr lang="de-DE" dirty="0"/>
          </a:p>
        </p:txBody>
      </p:sp>
      <p:sp>
        <p:nvSpPr>
          <p:cNvPr id="3" name="Textplatzhalter 2"/>
          <p:cNvSpPr>
            <a:spLocks noGrp="1"/>
          </p:cNvSpPr>
          <p:nvPr>
            <p:ph type="body" sz="quarter" idx="13"/>
          </p:nvPr>
        </p:nvSpPr>
        <p:spPr/>
        <p:txBody>
          <a:bodyPr wrap="square"/>
          <a:lstStyle/>
          <a:p>
            <a:r>
              <a:rPr lang="de-DE" dirty="0" smtClean="0"/>
              <a:t>Besetzung, Tonart, Datum des Musikstücks und Nummer </a:t>
            </a:r>
          </a:p>
          <a:p>
            <a:pPr>
              <a:buNone/>
            </a:pPr>
            <a:r>
              <a:rPr lang="de-DE" dirty="0" smtClean="0"/>
              <a:t>	</a:t>
            </a:r>
            <a:r>
              <a:rPr lang="de-DE" dirty="0" smtClean="0">
                <a:sym typeface="Wingdings" pitchFamily="2" charset="2"/>
              </a:rPr>
              <a:t></a:t>
            </a:r>
            <a:r>
              <a:rPr lang="de-DE" dirty="0" smtClean="0"/>
              <a:t> nur Teil des Haupttitels, wenn dieser nur aus diesen Angaben und/oder dem Namen oder den Namen von einer oder mehreren Kompositionsarten besteht</a:t>
            </a:r>
          </a:p>
          <a:p>
            <a:pPr>
              <a:buNone/>
            </a:pPr>
            <a:r>
              <a:rPr lang="de-DE" sz="1800" dirty="0" smtClean="0"/>
              <a:t>	</a:t>
            </a:r>
            <a:r>
              <a:rPr lang="de-DE" dirty="0" smtClean="0">
                <a:sym typeface="Wingdings" pitchFamily="2" charset="2"/>
              </a:rPr>
              <a:t>	 im Zweifelsfall: Teil des Haupttitels</a:t>
            </a:r>
          </a:p>
          <a:p>
            <a:pPr>
              <a:buNone/>
            </a:pPr>
            <a:endParaRPr lang="de-DE" sz="1800" dirty="0"/>
          </a:p>
        </p:txBody>
      </p:sp>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6M.03: Musikdrucke | Stand: 15.09.2015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12</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1860990445"/>
              </p:ext>
            </p:extLst>
          </p:nvPr>
        </p:nvGraphicFramePr>
        <p:xfrm>
          <a:off x="2915816" y="4647028"/>
          <a:ext cx="5904656" cy="1014220"/>
        </p:xfrm>
        <a:graphic>
          <a:graphicData uri="http://schemas.openxmlformats.org/drawingml/2006/table">
            <a:tbl>
              <a:tblPr firstRow="1" bandRow="1">
                <a:tableStyleId>{5C22544A-7EE6-4342-B048-85BDC9FD1C3A}</a:tableStyleId>
              </a:tblPr>
              <a:tblGrid>
                <a:gridCol w="936104"/>
                <a:gridCol w="864096"/>
                <a:gridCol w="1584176"/>
                <a:gridCol w="2520280"/>
              </a:tblGrid>
              <a:tr h="386319">
                <a:tc>
                  <a:txBody>
                    <a:bodyPr/>
                    <a:lstStyle/>
                    <a:p>
                      <a:r>
                        <a:rPr lang="de-DE" b="1" dirty="0" err="1" smtClean="0">
                          <a:latin typeface="Verdana" pitchFamily="34" charset="0"/>
                          <a:ea typeface="Verdana" pitchFamily="34" charset="0"/>
                          <a:cs typeface="Verdana" pitchFamily="34" charset="0"/>
                        </a:rPr>
                        <a:t>Aleph</a:t>
                      </a:r>
                      <a:endParaRPr lang="de-DE" b="1" dirty="0">
                        <a:latin typeface="Verdana" pitchFamily="34" charset="0"/>
                        <a:ea typeface="Verdana" pitchFamily="34" charset="0"/>
                        <a:cs typeface="Verdana" pitchFamily="34" charset="0"/>
                      </a:endParaRPr>
                    </a:p>
                  </a:txBody>
                  <a:tcPr/>
                </a:tc>
                <a:tc>
                  <a:txBody>
                    <a:bodyPr/>
                    <a:lstStyle/>
                    <a:p>
                      <a:r>
                        <a:rPr lang="de-DE" b="1" dirty="0" smtClean="0">
                          <a:latin typeface="Verdana" pitchFamily="34" charset="0"/>
                          <a:ea typeface="Verdana" pitchFamily="34" charset="0"/>
                          <a:cs typeface="Verdana" pitchFamily="34" charset="0"/>
                        </a:rPr>
                        <a:t>RDA</a:t>
                      </a:r>
                      <a:endParaRPr lang="de-DE" b="1" dirty="0">
                        <a:latin typeface="Verdana" pitchFamily="34" charset="0"/>
                        <a:ea typeface="Verdana" pitchFamily="34" charset="0"/>
                        <a:cs typeface="Verdana" pitchFamily="34" charset="0"/>
                      </a:endParaRPr>
                    </a:p>
                  </a:txBody>
                  <a:tcPr/>
                </a:tc>
                <a:tc>
                  <a:txBody>
                    <a:bodyPr/>
                    <a:lstStyle/>
                    <a:p>
                      <a:r>
                        <a:rPr lang="de-DE" b="1" dirty="0" smtClean="0">
                          <a:latin typeface="Verdana" pitchFamily="34" charset="0"/>
                          <a:ea typeface="Verdana" pitchFamily="34" charset="0"/>
                          <a:cs typeface="Verdana" pitchFamily="34" charset="0"/>
                        </a:rPr>
                        <a:t>Element</a:t>
                      </a:r>
                      <a:endParaRPr lang="de-DE" b="1" dirty="0">
                        <a:latin typeface="Verdana" pitchFamily="34" charset="0"/>
                        <a:ea typeface="Verdana" pitchFamily="34" charset="0"/>
                        <a:cs typeface="Verdana" pitchFamily="34" charset="0"/>
                      </a:endParaRPr>
                    </a:p>
                  </a:txBody>
                  <a:tcPr/>
                </a:tc>
                <a:tc>
                  <a:txBody>
                    <a:bodyPr/>
                    <a:lstStyle/>
                    <a:p>
                      <a:r>
                        <a:rPr lang="de-DE" dirty="0" smtClean="0">
                          <a:latin typeface="Verdana" pitchFamily="34" charset="0"/>
                          <a:ea typeface="Verdana" pitchFamily="34" charset="0"/>
                          <a:cs typeface="Verdana" pitchFamily="34" charset="0"/>
                        </a:rPr>
                        <a:t>Erfassung</a:t>
                      </a:r>
                      <a:endParaRPr lang="de-DE" dirty="0">
                        <a:latin typeface="Verdana" pitchFamily="34" charset="0"/>
                        <a:ea typeface="Verdana" pitchFamily="34" charset="0"/>
                        <a:cs typeface="Verdana" pitchFamily="34" charset="0"/>
                      </a:endParaRPr>
                    </a:p>
                  </a:txBody>
                  <a:tcPr/>
                </a:tc>
              </a:tr>
              <a:tr h="627901">
                <a:tc>
                  <a:txBody>
                    <a:bodyPr/>
                    <a:lstStyle/>
                    <a:p>
                      <a:pPr>
                        <a:lnSpc>
                          <a:spcPts val="1600"/>
                        </a:lnSpc>
                        <a:spcBef>
                          <a:spcPts val="600"/>
                        </a:spcBef>
                        <a:spcAft>
                          <a:spcPts val="600"/>
                        </a:spcAft>
                      </a:pPr>
                      <a:r>
                        <a:rPr lang="de-DE" b="1" dirty="0" smtClean="0">
                          <a:latin typeface="Verdana" pitchFamily="34" charset="0"/>
                          <a:ea typeface="Verdana" pitchFamily="34" charset="0"/>
                          <a:cs typeface="Verdana" pitchFamily="34" charset="0"/>
                        </a:rPr>
                        <a:t>331</a:t>
                      </a:r>
                      <a:endParaRPr lang="de-DE"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1" dirty="0" smtClean="0">
                          <a:latin typeface="Verdana" pitchFamily="34" charset="0"/>
                          <a:ea typeface="Verdana" pitchFamily="34" charset="0"/>
                          <a:cs typeface="Verdana" pitchFamily="34" charset="0"/>
                        </a:rPr>
                        <a:t>2.3.2</a:t>
                      </a:r>
                      <a:endParaRPr lang="de-DE"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1" dirty="0" smtClean="0">
                          <a:latin typeface="Verdana" pitchFamily="34" charset="0"/>
                          <a:ea typeface="Verdana" pitchFamily="34" charset="0"/>
                          <a:cs typeface="Verdana" pitchFamily="34" charset="0"/>
                        </a:rPr>
                        <a:t>Haupttitel</a:t>
                      </a:r>
                      <a:endParaRPr lang="de-DE"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kern="1200" dirty="0" smtClean="0">
                          <a:solidFill>
                            <a:srgbClr val="FF0000"/>
                          </a:solidFill>
                          <a:latin typeface="Verdana" pitchFamily="34" charset="0"/>
                          <a:ea typeface="Verdana" pitchFamily="34" charset="0"/>
                          <a:cs typeface="Verdana" pitchFamily="34" charset="0"/>
                        </a:rPr>
                        <a:t>$a</a:t>
                      </a:r>
                      <a:r>
                        <a:rPr lang="de-DE" sz="1800" kern="1200" dirty="0" smtClean="0">
                          <a:solidFill>
                            <a:schemeClr val="dk1"/>
                          </a:solidFill>
                          <a:latin typeface="Verdana" pitchFamily="34" charset="0"/>
                          <a:ea typeface="Verdana" pitchFamily="34" charset="0"/>
                          <a:cs typeface="Verdana" pitchFamily="34" charset="0"/>
                        </a:rPr>
                        <a:t> Trio in D BR-WFB: B 13 (</a:t>
                      </a:r>
                      <a:r>
                        <a:rPr lang="de-DE" sz="1800" kern="1200" dirty="0" err="1" smtClean="0">
                          <a:solidFill>
                            <a:schemeClr val="dk1"/>
                          </a:solidFill>
                          <a:latin typeface="Verdana" pitchFamily="34" charset="0"/>
                          <a:ea typeface="Verdana" pitchFamily="34" charset="0"/>
                          <a:cs typeface="Verdana" pitchFamily="34" charset="0"/>
                        </a:rPr>
                        <a:t>Fk</a:t>
                      </a:r>
                      <a:r>
                        <a:rPr lang="de-DE" sz="1800" kern="1200" dirty="0" smtClean="0">
                          <a:solidFill>
                            <a:schemeClr val="dk1"/>
                          </a:solidFill>
                          <a:latin typeface="Verdana" pitchFamily="34" charset="0"/>
                          <a:ea typeface="Verdana" pitchFamily="34" charset="0"/>
                          <a:cs typeface="Verdana" pitchFamily="34" charset="0"/>
                        </a:rPr>
                        <a:t> 47)</a:t>
                      </a:r>
                      <a:endParaRPr lang="de-DE" dirty="0">
                        <a:latin typeface="Verdana" pitchFamily="34" charset="0"/>
                        <a:ea typeface="Verdana" pitchFamily="34" charset="0"/>
                        <a:cs typeface="Verdana" pitchFamily="34" charset="0"/>
                      </a:endParaRPr>
                    </a:p>
                  </a:txBody>
                  <a:tcPr anchor="ctr"/>
                </a:tc>
              </a:tr>
            </a:tbl>
          </a:graphicData>
        </a:graphic>
      </p:graphicFrame>
      <p:pic>
        <p:nvPicPr>
          <p:cNvPr id="2051" name="Picture 3"/>
          <p:cNvPicPr>
            <a:picLocks noChangeAspect="1" noChangeArrowheads="1"/>
          </p:cNvPicPr>
          <p:nvPr/>
        </p:nvPicPr>
        <p:blipFill>
          <a:blip r:embed="rId3" cstate="print"/>
          <a:srcRect/>
          <a:stretch>
            <a:fillRect/>
          </a:stretch>
        </p:blipFill>
        <p:spPr bwMode="auto">
          <a:xfrm>
            <a:off x="467544" y="3670575"/>
            <a:ext cx="2376264" cy="263874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982936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(RDA 2.3)</a:t>
            </a:r>
            <a:endParaRPr lang="de-DE" dirty="0"/>
          </a:p>
        </p:txBody>
      </p:sp>
      <p:sp>
        <p:nvSpPr>
          <p:cNvPr id="3" name="Textplatzhalter 2"/>
          <p:cNvSpPr>
            <a:spLocks noGrp="1"/>
          </p:cNvSpPr>
          <p:nvPr>
            <p:ph type="body" sz="quarter" idx="13"/>
          </p:nvPr>
        </p:nvSpPr>
        <p:spPr/>
        <p:txBody>
          <a:bodyPr/>
          <a:lstStyle/>
          <a:p>
            <a:r>
              <a:rPr lang="de-DE" dirty="0" smtClean="0"/>
              <a:t>Wenn </a:t>
            </a:r>
            <a:r>
              <a:rPr lang="de-DE" dirty="0"/>
              <a:t>Besetzung, Tonart, Datum des Musikstücks und Nummer </a:t>
            </a:r>
          </a:p>
          <a:p>
            <a:r>
              <a:rPr lang="de-DE" dirty="0" smtClean="0"/>
              <a:t>Teil des Haupttitels</a:t>
            </a:r>
          </a:p>
          <a:p>
            <a:pPr lvl="1"/>
            <a:r>
              <a:rPr lang="de-DE" dirty="0" smtClean="0"/>
              <a:t>weitere Sprachen oder Schriften </a:t>
            </a:r>
            <a:r>
              <a:rPr lang="de-DE" dirty="0" smtClean="0">
                <a:sym typeface="Wingdings" pitchFamily="2" charset="2"/>
              </a:rPr>
              <a:t> Teil des Paralleltitels</a:t>
            </a:r>
            <a:endParaRPr lang="de-DE" dirty="0" smtClean="0"/>
          </a:p>
          <a:p>
            <a:pPr lvl="1">
              <a:buNone/>
            </a:pPr>
            <a:endParaRPr lang="de-DE" dirty="0" smtClean="0"/>
          </a:p>
          <a:p>
            <a:endParaRPr lang="de-DE" dirty="0" smtClean="0"/>
          </a:p>
          <a:p>
            <a:endParaRPr lang="de-DE" dirty="0" smtClean="0"/>
          </a:p>
          <a:p>
            <a:endParaRPr lang="de-DE" dirty="0" smtClean="0"/>
          </a:p>
        </p:txBody>
      </p:sp>
      <p:sp>
        <p:nvSpPr>
          <p:cNvPr id="4" name="Fußzeilenplatzhalter 3"/>
          <p:cNvSpPr>
            <a:spLocks noGrp="1"/>
          </p:cNvSpPr>
          <p:nvPr>
            <p:ph type="ftr" sz="quarter" idx="14"/>
          </p:nvPr>
        </p:nvSpPr>
        <p:spPr>
          <a:xfrm>
            <a:off x="467544" y="6376243"/>
            <a:ext cx="7560840" cy="365125"/>
          </a:xfrm>
        </p:spPr>
        <p:txBody>
          <a:bodyPr/>
          <a:lstStyle/>
          <a:p>
            <a:r>
              <a:rPr lang="de-DE" dirty="0" smtClean="0"/>
              <a:t>AG RDA Schulungsunterlagen – Modul 6M.03: Musikdrucke | Stand: 15.09.2015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13</a:t>
            </a:fld>
            <a:endParaRPr lang="de-DE"/>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rcRect t="19533" r="78356" b="57928"/>
          <a:stretch>
            <a:fillRect/>
          </a:stretch>
        </p:blipFill>
        <p:spPr>
          <a:xfrm>
            <a:off x="683568" y="2636912"/>
            <a:ext cx="3312368" cy="1728192"/>
          </a:xfrm>
          <a:prstGeom prst="rect">
            <a:avLst/>
          </a:prstGeom>
          <a:ln>
            <a:solidFill>
              <a:schemeClr val="tx1"/>
            </a:solidFill>
          </a:ln>
        </p:spPr>
      </p:pic>
      <p:graphicFrame>
        <p:nvGraphicFramePr>
          <p:cNvPr id="7" name="Tabelle 6"/>
          <p:cNvGraphicFramePr>
            <a:graphicFrameLocks noGrp="1"/>
          </p:cNvGraphicFramePr>
          <p:nvPr>
            <p:extLst>
              <p:ext uri="{D42A27DB-BD31-4B8C-83A1-F6EECF244321}">
                <p14:modId xmlns:p14="http://schemas.microsoft.com/office/powerpoint/2010/main" val="1953354109"/>
              </p:ext>
            </p:extLst>
          </p:nvPr>
        </p:nvGraphicFramePr>
        <p:xfrm>
          <a:off x="755577" y="4581128"/>
          <a:ext cx="7272807" cy="1244626"/>
        </p:xfrm>
        <a:graphic>
          <a:graphicData uri="http://schemas.openxmlformats.org/drawingml/2006/table">
            <a:tbl>
              <a:tblPr firstRow="1" bandRow="1">
                <a:tableStyleId>{5C22544A-7EE6-4342-B048-85BDC9FD1C3A}</a:tableStyleId>
              </a:tblPr>
              <a:tblGrid>
                <a:gridCol w="860224"/>
                <a:gridCol w="860224"/>
                <a:gridCol w="1615921"/>
                <a:gridCol w="3936438"/>
              </a:tblGrid>
              <a:tr h="335280">
                <a:tc>
                  <a:txBody>
                    <a:bodyPr/>
                    <a:lstStyle/>
                    <a:p>
                      <a:r>
                        <a:rPr lang="de-DE" sz="1600" b="1" dirty="0" err="1" smtClean="0">
                          <a:latin typeface="Verdana" pitchFamily="34" charset="0"/>
                          <a:ea typeface="Verdana" pitchFamily="34" charset="0"/>
                          <a:cs typeface="Verdana" pitchFamily="34" charset="0"/>
                        </a:rPr>
                        <a:t>Aleph</a:t>
                      </a:r>
                      <a:endParaRPr lang="de-DE" sz="1600" b="1" dirty="0">
                        <a:latin typeface="Verdana" pitchFamily="34" charset="0"/>
                        <a:ea typeface="Verdana" pitchFamily="34" charset="0"/>
                        <a:cs typeface="Verdana" pitchFamily="34" charset="0"/>
                      </a:endParaRPr>
                    </a:p>
                  </a:txBody>
                  <a:tcPr/>
                </a:tc>
                <a:tc>
                  <a:txBody>
                    <a:bodyPr/>
                    <a:lstStyle/>
                    <a:p>
                      <a:r>
                        <a:rPr lang="de-DE" sz="1600" b="1" dirty="0" smtClean="0">
                          <a:latin typeface="Verdana" pitchFamily="34" charset="0"/>
                          <a:ea typeface="Verdana" pitchFamily="34" charset="0"/>
                          <a:cs typeface="Verdana" pitchFamily="34" charset="0"/>
                        </a:rPr>
                        <a:t>RDA</a:t>
                      </a:r>
                      <a:endParaRPr lang="de-DE" sz="1600" b="1" dirty="0">
                        <a:latin typeface="Verdana" pitchFamily="34" charset="0"/>
                        <a:ea typeface="Verdana" pitchFamily="34" charset="0"/>
                        <a:cs typeface="Verdana" pitchFamily="34" charset="0"/>
                      </a:endParaRPr>
                    </a:p>
                  </a:txBody>
                  <a:tcPr/>
                </a:tc>
                <a:tc>
                  <a:txBody>
                    <a:bodyPr/>
                    <a:lstStyle/>
                    <a:p>
                      <a:r>
                        <a:rPr lang="de-DE" sz="1600" b="1" dirty="0" smtClean="0">
                          <a:latin typeface="Verdana" pitchFamily="34" charset="0"/>
                          <a:ea typeface="Verdana" pitchFamily="34" charset="0"/>
                          <a:cs typeface="Verdana" pitchFamily="34" charset="0"/>
                        </a:rPr>
                        <a:t>Element</a:t>
                      </a:r>
                      <a:endParaRPr lang="de-DE" sz="1600" b="1" dirty="0">
                        <a:latin typeface="Verdana" pitchFamily="34" charset="0"/>
                        <a:ea typeface="Verdana" pitchFamily="34" charset="0"/>
                        <a:cs typeface="Verdana" pitchFamily="34" charset="0"/>
                      </a:endParaRPr>
                    </a:p>
                  </a:txBody>
                  <a:tcPr/>
                </a:tc>
                <a:tc>
                  <a:txBody>
                    <a:bodyPr/>
                    <a:lstStyle/>
                    <a:p>
                      <a:r>
                        <a:rPr lang="de-DE" sz="1600" dirty="0" smtClean="0">
                          <a:latin typeface="Verdana" pitchFamily="34" charset="0"/>
                          <a:ea typeface="Verdana" pitchFamily="34" charset="0"/>
                          <a:cs typeface="Verdana" pitchFamily="34" charset="0"/>
                        </a:rPr>
                        <a:t>Erfassung</a:t>
                      </a:r>
                      <a:endParaRPr lang="de-DE" sz="1600" dirty="0">
                        <a:latin typeface="Verdana" pitchFamily="34" charset="0"/>
                        <a:ea typeface="Verdana" pitchFamily="34" charset="0"/>
                        <a:cs typeface="Verdana" pitchFamily="34" charset="0"/>
                      </a:endParaRPr>
                    </a:p>
                  </a:txBody>
                  <a:tcPr/>
                </a:tc>
              </a:tr>
              <a:tr h="454673">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331</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2.3.2</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Haupttitel</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kern="1200" dirty="0" smtClean="0">
                          <a:solidFill>
                            <a:srgbClr val="FF0000"/>
                          </a:solidFill>
                          <a:latin typeface="+mn-lt"/>
                          <a:ea typeface="+mn-ea"/>
                          <a:cs typeface="+mn-cs"/>
                        </a:rPr>
                        <a:t>$a</a:t>
                      </a:r>
                      <a:r>
                        <a:rPr lang="de-DE" sz="1800" b="0" kern="1200" dirty="0" smtClean="0">
                          <a:solidFill>
                            <a:schemeClr val="dk1"/>
                          </a:solidFill>
                          <a:latin typeface="+mn-lt"/>
                          <a:ea typeface="+mn-ea"/>
                          <a:cs typeface="+mn-cs"/>
                        </a:rPr>
                        <a:t> Partita für Klavier (1999)</a:t>
                      </a:r>
                      <a:endParaRPr lang="de-DE" sz="1600" b="0" dirty="0">
                        <a:latin typeface="Verdana" pitchFamily="34" charset="0"/>
                        <a:ea typeface="Verdana" pitchFamily="34" charset="0"/>
                        <a:cs typeface="Verdana" pitchFamily="34" charset="0"/>
                      </a:endParaRPr>
                    </a:p>
                  </a:txBody>
                  <a:tcPr anchor="ctr"/>
                </a:tc>
              </a:tr>
              <a:tr h="454673">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341</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2.3.3</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kern="1200" dirty="0" smtClean="0">
                          <a:solidFill>
                            <a:schemeClr val="dk1"/>
                          </a:solidFill>
                          <a:latin typeface="Verdana" pitchFamily="34" charset="0"/>
                          <a:ea typeface="Verdana" pitchFamily="34" charset="0"/>
                          <a:cs typeface="Verdana" pitchFamily="34" charset="0"/>
                        </a:rPr>
                        <a:t>Paralleltitel</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kern="1200" dirty="0" smtClean="0">
                          <a:solidFill>
                            <a:srgbClr val="FF0000"/>
                          </a:solidFill>
                          <a:latin typeface="+mn-lt"/>
                          <a:ea typeface="+mn-ea"/>
                          <a:cs typeface="+mn-cs"/>
                        </a:rPr>
                        <a:t>$a</a:t>
                      </a:r>
                      <a:r>
                        <a:rPr lang="de-DE" sz="1800" b="0" kern="1200" dirty="0" smtClean="0">
                          <a:solidFill>
                            <a:schemeClr val="dk1"/>
                          </a:solidFill>
                          <a:latin typeface="+mn-lt"/>
                          <a:ea typeface="+mn-ea"/>
                          <a:cs typeface="+mn-cs"/>
                        </a:rPr>
                        <a:t> Partita </a:t>
                      </a:r>
                      <a:r>
                        <a:rPr lang="de-DE" sz="1800" b="0" kern="1200" dirty="0" err="1" smtClean="0">
                          <a:solidFill>
                            <a:schemeClr val="dk1"/>
                          </a:solidFill>
                          <a:latin typeface="+mn-lt"/>
                          <a:ea typeface="+mn-ea"/>
                          <a:cs typeface="+mn-cs"/>
                        </a:rPr>
                        <a:t>for</a:t>
                      </a:r>
                      <a:r>
                        <a:rPr lang="de-DE" sz="1800" b="0" kern="1200" dirty="0" smtClean="0">
                          <a:solidFill>
                            <a:schemeClr val="dk1"/>
                          </a:solidFill>
                          <a:latin typeface="+mn-lt"/>
                          <a:ea typeface="+mn-ea"/>
                          <a:cs typeface="+mn-cs"/>
                        </a:rPr>
                        <a:t> piano (1999)</a:t>
                      </a:r>
                      <a:endParaRPr lang="de-DE" sz="1600" b="0" dirty="0">
                        <a:latin typeface="Verdana" pitchFamily="34" charset="0"/>
                        <a:ea typeface="Verdana" pitchFamily="34" charset="0"/>
                        <a:cs typeface="Verdana" pitchFamily="34" charset="0"/>
                      </a:endParaRPr>
                    </a:p>
                  </a:txBody>
                  <a:tcPr anchor="ct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(RDA 2.3)</a:t>
            </a:r>
            <a:endParaRPr lang="de-DE" dirty="0"/>
          </a:p>
        </p:txBody>
      </p:sp>
      <p:sp>
        <p:nvSpPr>
          <p:cNvPr id="3" name="Textplatzhalter 2"/>
          <p:cNvSpPr>
            <a:spLocks noGrp="1"/>
          </p:cNvSpPr>
          <p:nvPr>
            <p:ph type="body" sz="quarter" idx="13"/>
          </p:nvPr>
        </p:nvSpPr>
        <p:spPr/>
        <p:txBody>
          <a:bodyPr/>
          <a:lstStyle/>
          <a:p>
            <a:r>
              <a:rPr lang="de-DE" dirty="0" smtClean="0"/>
              <a:t>Wenn </a:t>
            </a:r>
            <a:r>
              <a:rPr lang="de-DE" dirty="0"/>
              <a:t>Besetzung, Tonart, Datum des Musikstücks und Nummer </a:t>
            </a:r>
          </a:p>
          <a:p>
            <a:r>
              <a:rPr lang="de-DE" dirty="0" smtClean="0"/>
              <a:t>Teil des Titelzusatzes</a:t>
            </a:r>
          </a:p>
          <a:p>
            <a:pPr lvl="1"/>
            <a:r>
              <a:rPr lang="de-DE" dirty="0" smtClean="0"/>
              <a:t>weitere Sprachen oder Schriften </a:t>
            </a:r>
            <a:r>
              <a:rPr lang="de-DE" dirty="0" smtClean="0">
                <a:sym typeface="Wingdings" pitchFamily="2" charset="2"/>
              </a:rPr>
              <a:t> Paralleler Titelzusatz (fakultativ)</a:t>
            </a:r>
          </a:p>
          <a:p>
            <a:pPr marL="457200" lvl="1" indent="0">
              <a:buNone/>
            </a:pPr>
            <a:endParaRPr lang="de-DE" dirty="0" smtClean="0">
              <a:sym typeface="Wingdings" pitchFamily="2" charset="2"/>
            </a:endParaRPr>
          </a:p>
        </p:txBody>
      </p:sp>
      <p:sp>
        <p:nvSpPr>
          <p:cNvPr id="4" name="Fußzeilenplatzhalter 3"/>
          <p:cNvSpPr>
            <a:spLocks noGrp="1"/>
          </p:cNvSpPr>
          <p:nvPr>
            <p:ph type="ftr" sz="quarter" idx="14"/>
          </p:nvPr>
        </p:nvSpPr>
        <p:spPr>
          <a:xfrm>
            <a:off x="467544" y="6376243"/>
            <a:ext cx="7560840" cy="365125"/>
          </a:xfrm>
        </p:spPr>
        <p:txBody>
          <a:bodyPr/>
          <a:lstStyle/>
          <a:p>
            <a:r>
              <a:rPr lang="de-DE" dirty="0" smtClean="0"/>
              <a:t>AG RDA Schulungsunterlagen – Modul 6M.03: Musikdrucke | Stand: 15.11.2015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14</a:t>
            </a:fld>
            <a:endParaRPr lang="de-DE"/>
          </a:p>
        </p:txBody>
      </p:sp>
      <p:graphicFrame>
        <p:nvGraphicFramePr>
          <p:cNvPr id="9" name="Tabelle 8"/>
          <p:cNvGraphicFramePr>
            <a:graphicFrameLocks noGrp="1"/>
          </p:cNvGraphicFramePr>
          <p:nvPr>
            <p:extLst>
              <p:ext uri="{D42A27DB-BD31-4B8C-83A1-F6EECF244321}">
                <p14:modId xmlns:p14="http://schemas.microsoft.com/office/powerpoint/2010/main" val="3741434068"/>
              </p:ext>
            </p:extLst>
          </p:nvPr>
        </p:nvGraphicFramePr>
        <p:xfrm>
          <a:off x="467544" y="2756740"/>
          <a:ext cx="8219256" cy="3428636"/>
        </p:xfrm>
        <a:graphic>
          <a:graphicData uri="http://schemas.openxmlformats.org/drawingml/2006/table">
            <a:tbl>
              <a:tblPr firstRow="1" bandRow="1">
                <a:tableStyleId>{5C22544A-7EE6-4342-B048-85BDC9FD1C3A}</a:tableStyleId>
              </a:tblPr>
              <a:tblGrid>
                <a:gridCol w="972171"/>
                <a:gridCol w="972171"/>
                <a:gridCol w="2011902"/>
                <a:gridCol w="4263012"/>
              </a:tblGrid>
              <a:tr h="306948">
                <a:tc>
                  <a:txBody>
                    <a:bodyPr/>
                    <a:lstStyle/>
                    <a:p>
                      <a:r>
                        <a:rPr lang="de-DE" sz="1600" b="1" dirty="0" err="1" smtClean="0">
                          <a:latin typeface="Verdana" pitchFamily="34" charset="0"/>
                          <a:ea typeface="Verdana" pitchFamily="34" charset="0"/>
                          <a:cs typeface="Verdana" pitchFamily="34" charset="0"/>
                        </a:rPr>
                        <a:t>Aleph</a:t>
                      </a:r>
                      <a:endParaRPr lang="de-DE" sz="1600" b="1" dirty="0">
                        <a:latin typeface="Verdana" pitchFamily="34" charset="0"/>
                        <a:ea typeface="Verdana" pitchFamily="34" charset="0"/>
                        <a:cs typeface="Verdana" pitchFamily="34" charset="0"/>
                      </a:endParaRPr>
                    </a:p>
                  </a:txBody>
                  <a:tcPr/>
                </a:tc>
                <a:tc>
                  <a:txBody>
                    <a:bodyPr/>
                    <a:lstStyle/>
                    <a:p>
                      <a:r>
                        <a:rPr lang="de-DE" sz="1600" b="1" dirty="0" smtClean="0">
                          <a:latin typeface="Verdana" pitchFamily="34" charset="0"/>
                          <a:ea typeface="Verdana" pitchFamily="34" charset="0"/>
                          <a:cs typeface="Verdana" pitchFamily="34" charset="0"/>
                        </a:rPr>
                        <a:t>RDA</a:t>
                      </a:r>
                      <a:endParaRPr lang="de-DE" sz="1600" b="1" dirty="0">
                        <a:latin typeface="Verdana" pitchFamily="34" charset="0"/>
                        <a:ea typeface="Verdana" pitchFamily="34" charset="0"/>
                        <a:cs typeface="Verdana" pitchFamily="34" charset="0"/>
                      </a:endParaRPr>
                    </a:p>
                  </a:txBody>
                  <a:tcPr/>
                </a:tc>
                <a:tc>
                  <a:txBody>
                    <a:bodyPr/>
                    <a:lstStyle/>
                    <a:p>
                      <a:r>
                        <a:rPr lang="de-DE" sz="1600" b="1" dirty="0" smtClean="0">
                          <a:latin typeface="Verdana" pitchFamily="34" charset="0"/>
                          <a:ea typeface="Verdana" pitchFamily="34" charset="0"/>
                          <a:cs typeface="Verdana" pitchFamily="34" charset="0"/>
                        </a:rPr>
                        <a:t>Element</a:t>
                      </a:r>
                      <a:endParaRPr lang="de-DE" sz="1600" b="1" dirty="0">
                        <a:latin typeface="Verdana" pitchFamily="34" charset="0"/>
                        <a:ea typeface="Verdana" pitchFamily="34" charset="0"/>
                        <a:cs typeface="Verdana" pitchFamily="34" charset="0"/>
                      </a:endParaRPr>
                    </a:p>
                  </a:txBody>
                  <a:tcPr/>
                </a:tc>
                <a:tc>
                  <a:txBody>
                    <a:bodyPr/>
                    <a:lstStyle/>
                    <a:p>
                      <a:r>
                        <a:rPr lang="de-DE" sz="1600" dirty="0" smtClean="0">
                          <a:latin typeface="Verdana" pitchFamily="34" charset="0"/>
                          <a:ea typeface="Verdana" pitchFamily="34" charset="0"/>
                          <a:cs typeface="Verdana" pitchFamily="34" charset="0"/>
                        </a:rPr>
                        <a:t>Erfassung</a:t>
                      </a:r>
                      <a:endParaRPr lang="de-DE" sz="1600" dirty="0">
                        <a:latin typeface="Verdana" pitchFamily="34" charset="0"/>
                        <a:ea typeface="Verdana" pitchFamily="34" charset="0"/>
                        <a:cs typeface="Verdana" pitchFamily="34" charset="0"/>
                      </a:endParaRPr>
                    </a:p>
                  </a:txBody>
                  <a:tcPr/>
                </a:tc>
              </a:tr>
              <a:tr h="386225">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331</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2.3.2</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Haupttitel</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strike="noStrike" dirty="0" smtClean="0">
                          <a:solidFill>
                            <a:srgbClr val="FF0000"/>
                          </a:solidFill>
                          <a:latin typeface="Verdana" pitchFamily="34" charset="0"/>
                          <a:ea typeface="Verdana" pitchFamily="34" charset="0"/>
                          <a:cs typeface="Verdana" pitchFamily="34" charset="0"/>
                        </a:rPr>
                        <a:t>$a</a:t>
                      </a:r>
                      <a:r>
                        <a:rPr lang="de-DE" sz="1600" b="0" strike="noStrike" dirty="0" smtClean="0">
                          <a:latin typeface="Verdana" pitchFamily="34" charset="0"/>
                          <a:ea typeface="Verdana" pitchFamily="34" charset="0"/>
                          <a:cs typeface="Verdana" pitchFamily="34" charset="0"/>
                        </a:rPr>
                        <a:t> Auf Christi</a:t>
                      </a:r>
                      <a:r>
                        <a:rPr lang="de-DE" sz="1600" b="0" strike="noStrike" baseline="0" dirty="0" smtClean="0">
                          <a:latin typeface="Verdana" pitchFamily="34" charset="0"/>
                          <a:ea typeface="Verdana" pitchFamily="34" charset="0"/>
                          <a:cs typeface="Verdana" pitchFamily="34" charset="0"/>
                        </a:rPr>
                        <a:t> Himmelfahrt allein</a:t>
                      </a:r>
                      <a:endParaRPr lang="de-DE" sz="1600" b="0" strike="noStrike" dirty="0">
                        <a:latin typeface="Verdana" pitchFamily="34" charset="0"/>
                        <a:ea typeface="Verdana" pitchFamily="34" charset="0"/>
                        <a:cs typeface="Verdana" pitchFamily="34" charset="0"/>
                      </a:endParaRPr>
                    </a:p>
                  </a:txBody>
                  <a:tcPr anchor="ctr"/>
                </a:tc>
              </a:tr>
              <a:tr h="320967">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341</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2.3.3</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Paralleltitel</a:t>
                      </a:r>
                      <a:endParaRPr lang="de-DE" sz="1600" b="1" dirty="0">
                        <a:latin typeface="Verdana" pitchFamily="34" charset="0"/>
                        <a:ea typeface="Verdana" pitchFamily="34" charset="0"/>
                        <a:cs typeface="Verdana" pitchFamily="34" charset="0"/>
                      </a:endParaRPr>
                    </a:p>
                  </a:txBody>
                  <a:tcPr anchor="ctr"/>
                </a:tc>
                <a:tc>
                  <a:txBody>
                    <a:bodyPr/>
                    <a:lstStyle/>
                    <a:p>
                      <a:pPr marL="0" algn="l" defTabSz="914400" rtl="0" eaLnBrk="1" latinLnBrk="0" hangingPunct="1">
                        <a:lnSpc>
                          <a:spcPts val="1600"/>
                        </a:lnSpc>
                        <a:spcBef>
                          <a:spcPts val="600"/>
                        </a:spcBef>
                        <a:spcAft>
                          <a:spcPts val="600"/>
                        </a:spcAft>
                      </a:pPr>
                      <a:r>
                        <a:rPr lang="de-DE" sz="1600" b="0" strike="noStrike" dirty="0" smtClean="0">
                          <a:solidFill>
                            <a:srgbClr val="FF0000"/>
                          </a:solidFill>
                          <a:latin typeface="Verdana" pitchFamily="34" charset="0"/>
                          <a:ea typeface="Verdana" pitchFamily="34" charset="0"/>
                          <a:cs typeface="Verdana" pitchFamily="34" charset="0"/>
                        </a:rPr>
                        <a:t>$a</a:t>
                      </a:r>
                      <a:r>
                        <a:rPr lang="de-DE" sz="1600" b="0" strike="noStrike" dirty="0" smtClean="0">
                          <a:latin typeface="Verdana" pitchFamily="34" charset="0"/>
                          <a:ea typeface="Verdana" pitchFamily="34" charset="0"/>
                          <a:cs typeface="Verdana" pitchFamily="34" charset="0"/>
                        </a:rPr>
                        <a:t> </a:t>
                      </a:r>
                      <a:r>
                        <a:rPr lang="de-DE" sz="1600" b="0" strike="noStrike" kern="1200" dirty="0" smtClean="0">
                          <a:solidFill>
                            <a:schemeClr val="dk1"/>
                          </a:solidFill>
                          <a:latin typeface="Verdana" pitchFamily="34" charset="0"/>
                          <a:ea typeface="Verdana" pitchFamily="34" charset="0"/>
                          <a:cs typeface="Verdana" pitchFamily="34" charset="0"/>
                        </a:rPr>
                        <a:t>On Jesus </a:t>
                      </a:r>
                      <a:r>
                        <a:rPr lang="de-DE" sz="1600" b="0" strike="noStrike" kern="1200" dirty="0" err="1" smtClean="0">
                          <a:solidFill>
                            <a:schemeClr val="dk1"/>
                          </a:solidFill>
                          <a:latin typeface="Verdana" pitchFamily="34" charset="0"/>
                          <a:ea typeface="Verdana" pitchFamily="34" charset="0"/>
                          <a:cs typeface="Verdana" pitchFamily="34" charset="0"/>
                        </a:rPr>
                        <a:t>Christ‘s</a:t>
                      </a:r>
                      <a:r>
                        <a:rPr lang="de-DE" sz="1600" b="0" strike="noStrike" kern="1200" dirty="0" smtClean="0">
                          <a:solidFill>
                            <a:schemeClr val="dk1"/>
                          </a:solidFill>
                          <a:latin typeface="Verdana" pitchFamily="34" charset="0"/>
                          <a:ea typeface="Verdana" pitchFamily="34" charset="0"/>
                          <a:cs typeface="Verdana" pitchFamily="34" charset="0"/>
                        </a:rPr>
                        <a:t> </a:t>
                      </a:r>
                      <a:r>
                        <a:rPr lang="de-DE" sz="1600" b="0" strike="noStrike" kern="1200" dirty="0" err="1" smtClean="0">
                          <a:solidFill>
                            <a:schemeClr val="dk1"/>
                          </a:solidFill>
                          <a:latin typeface="Verdana" pitchFamily="34" charset="0"/>
                          <a:ea typeface="Verdana" pitchFamily="34" charset="0"/>
                          <a:cs typeface="Verdana" pitchFamily="34" charset="0"/>
                        </a:rPr>
                        <a:t>ascent</a:t>
                      </a:r>
                      <a:r>
                        <a:rPr lang="de-DE" sz="1600" b="0" strike="noStrike" kern="1200" baseline="0" dirty="0" smtClean="0">
                          <a:solidFill>
                            <a:schemeClr val="dk1"/>
                          </a:solidFill>
                          <a:latin typeface="Verdana" pitchFamily="34" charset="0"/>
                          <a:ea typeface="Verdana" pitchFamily="34" charset="0"/>
                          <a:cs typeface="Verdana" pitchFamily="34" charset="0"/>
                        </a:rPr>
                        <a:t> on high</a:t>
                      </a:r>
                      <a:endParaRPr lang="de-DE" sz="1600" b="0" strike="noStrike" kern="1200" dirty="0" smtClean="0">
                        <a:solidFill>
                          <a:schemeClr val="dk1"/>
                        </a:solidFill>
                        <a:latin typeface="Verdana" pitchFamily="34" charset="0"/>
                        <a:ea typeface="Verdana" pitchFamily="34" charset="0"/>
                        <a:cs typeface="Verdana" pitchFamily="34" charset="0"/>
                      </a:endParaRPr>
                    </a:p>
                  </a:txBody>
                  <a:tcPr marL="68580" marR="68580" marT="0" marB="0" anchor="ctr"/>
                </a:tc>
              </a:tr>
              <a:tr h="354164">
                <a:tc rowSpan="2">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335</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2.3.4</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Titelzusatz</a:t>
                      </a:r>
                      <a:endParaRPr lang="de-DE" sz="1600" b="1" dirty="0">
                        <a:latin typeface="Verdana" pitchFamily="34" charset="0"/>
                        <a:ea typeface="Verdana" pitchFamily="34" charset="0"/>
                        <a:cs typeface="Verdana" pitchFamily="34" charset="0"/>
                      </a:endParaRPr>
                    </a:p>
                  </a:txBody>
                  <a:tcPr anchor="ctr"/>
                </a:tc>
                <a:tc>
                  <a:txBody>
                    <a:bodyPr/>
                    <a:lstStyle/>
                    <a:p>
                      <a:pPr marL="0" algn="l" defTabSz="914400" rtl="0" eaLnBrk="1" latinLnBrk="0" hangingPunct="1">
                        <a:lnSpc>
                          <a:spcPts val="1600"/>
                        </a:lnSpc>
                        <a:spcBef>
                          <a:spcPts val="600"/>
                        </a:spcBef>
                        <a:spcAft>
                          <a:spcPts val="600"/>
                        </a:spcAft>
                      </a:pPr>
                      <a:r>
                        <a:rPr lang="de-DE" sz="1600" b="0" strike="noStrike" dirty="0" smtClean="0">
                          <a:solidFill>
                            <a:srgbClr val="FF0000"/>
                          </a:solidFill>
                          <a:latin typeface="Verdana" pitchFamily="34" charset="0"/>
                          <a:ea typeface="Verdana" pitchFamily="34" charset="0"/>
                          <a:cs typeface="Verdana" pitchFamily="34" charset="0"/>
                        </a:rPr>
                        <a:t>$a</a:t>
                      </a:r>
                      <a:r>
                        <a:rPr lang="de-DE" sz="1600" b="0" strike="noStrike" dirty="0" smtClean="0">
                          <a:latin typeface="Verdana" pitchFamily="34" charset="0"/>
                          <a:ea typeface="Verdana" pitchFamily="34" charset="0"/>
                          <a:cs typeface="Verdana" pitchFamily="34" charset="0"/>
                        </a:rPr>
                        <a:t> </a:t>
                      </a:r>
                      <a:r>
                        <a:rPr lang="de-DE" sz="1600" b="0" strike="noStrike" kern="1200" dirty="0" smtClean="0">
                          <a:solidFill>
                            <a:schemeClr val="dk1"/>
                          </a:solidFill>
                          <a:latin typeface="Verdana" pitchFamily="34" charset="0"/>
                          <a:ea typeface="Verdana" pitchFamily="34" charset="0"/>
                          <a:cs typeface="Verdana" pitchFamily="34" charset="0"/>
                        </a:rPr>
                        <a:t>BWV 128</a:t>
                      </a:r>
                      <a:r>
                        <a:rPr lang="de-DE" sz="1600" b="0" strike="noStrike" kern="1200" dirty="0" smtClean="0">
                          <a:solidFill>
                            <a:srgbClr val="FF0000"/>
                          </a:solidFill>
                          <a:latin typeface="Verdana" pitchFamily="34" charset="0"/>
                          <a:ea typeface="Verdana" pitchFamily="34" charset="0"/>
                          <a:cs typeface="Verdana" pitchFamily="34" charset="0"/>
                        </a:rPr>
                        <a:t>_:_</a:t>
                      </a:r>
                    </a:p>
                  </a:txBody>
                  <a:tcPr marL="68580" marR="68580" marT="0" marB="0" anchor="ctr"/>
                </a:tc>
              </a:tr>
              <a:tr h="836254">
                <a:tc vMerge="1">
                  <a:txBody>
                    <a:bodyPr/>
                    <a:lstStyle/>
                    <a:p>
                      <a:pPr>
                        <a:lnSpc>
                          <a:spcPts val="1600"/>
                        </a:lnSpc>
                        <a:spcBef>
                          <a:spcPts val="600"/>
                        </a:spcBef>
                        <a:spcAft>
                          <a:spcPts val="600"/>
                        </a:spcAft>
                      </a:pP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latin typeface="Verdana" pitchFamily="34" charset="0"/>
                          <a:ea typeface="Verdana" pitchFamily="34" charset="0"/>
                          <a:cs typeface="Verdana" pitchFamily="34" charset="0"/>
                        </a:rPr>
                        <a:t>2.3.4</a:t>
                      </a: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latin typeface="Verdana" pitchFamily="34" charset="0"/>
                          <a:ea typeface="Verdana" pitchFamily="34" charset="0"/>
                          <a:cs typeface="Verdana" pitchFamily="34" charset="0"/>
                        </a:rPr>
                        <a:t>Titelzusatz</a:t>
                      </a:r>
                      <a:endParaRPr lang="de-DE" sz="1600" b="0" dirty="0">
                        <a:latin typeface="Verdana" pitchFamily="34" charset="0"/>
                        <a:ea typeface="Verdana" pitchFamily="34" charset="0"/>
                        <a:cs typeface="Verdana" pitchFamily="34" charset="0"/>
                      </a:endParaRPr>
                    </a:p>
                  </a:txBody>
                  <a:tcPr anchor="ctr"/>
                </a:tc>
                <a:tc>
                  <a:txBody>
                    <a:bodyPr/>
                    <a:lstStyle/>
                    <a:p>
                      <a:pPr marL="0" algn="l" defTabSz="914400" rtl="0" eaLnBrk="1" latinLnBrk="0" hangingPunct="1">
                        <a:lnSpc>
                          <a:spcPts val="1600"/>
                        </a:lnSpc>
                        <a:spcBef>
                          <a:spcPts val="600"/>
                        </a:spcBef>
                        <a:spcAft>
                          <a:spcPts val="600"/>
                        </a:spcAft>
                      </a:pPr>
                      <a:r>
                        <a:rPr lang="de-DE" sz="1600" b="0" strike="noStrike" kern="1200" dirty="0" smtClean="0">
                          <a:solidFill>
                            <a:schemeClr val="dk1"/>
                          </a:solidFill>
                          <a:latin typeface="Verdana" pitchFamily="34" charset="0"/>
                          <a:ea typeface="Verdana" pitchFamily="34" charset="0"/>
                          <a:cs typeface="Verdana" pitchFamily="34" charset="0"/>
                        </a:rPr>
                        <a:t>Kantate zum Fest Christi Himmelfahrt für Soli (ATB), Chor (SATB), 2 Oboen, Oboe </a:t>
                      </a:r>
                      <a:r>
                        <a:rPr lang="de-DE" sz="1600" b="0" strike="noStrike" kern="1200" dirty="0" err="1" smtClean="0">
                          <a:solidFill>
                            <a:schemeClr val="dk1"/>
                          </a:solidFill>
                          <a:latin typeface="Verdana" pitchFamily="34" charset="0"/>
                          <a:ea typeface="Verdana" pitchFamily="34" charset="0"/>
                          <a:cs typeface="Verdana" pitchFamily="34" charset="0"/>
                        </a:rPr>
                        <a:t>d′amore</a:t>
                      </a:r>
                      <a:r>
                        <a:rPr lang="de-DE" sz="1600" b="0" strike="noStrike" kern="1200" dirty="0" smtClean="0">
                          <a:solidFill>
                            <a:schemeClr val="dk1"/>
                          </a:solidFill>
                          <a:latin typeface="Verdana" pitchFamily="34" charset="0"/>
                          <a:ea typeface="Verdana" pitchFamily="34" charset="0"/>
                          <a:cs typeface="Verdana" pitchFamily="34" charset="0"/>
                        </a:rPr>
                        <a:t>, Oboe da </a:t>
                      </a:r>
                      <a:r>
                        <a:rPr lang="de-DE" sz="1600" b="0" strike="noStrike" kern="1200" dirty="0" err="1" smtClean="0">
                          <a:solidFill>
                            <a:schemeClr val="dk1"/>
                          </a:solidFill>
                          <a:latin typeface="Verdana" pitchFamily="34" charset="0"/>
                          <a:ea typeface="Verdana" pitchFamily="34" charset="0"/>
                          <a:cs typeface="Verdana" pitchFamily="34" charset="0"/>
                        </a:rPr>
                        <a:t>caccia</a:t>
                      </a:r>
                      <a:r>
                        <a:rPr lang="de-DE" sz="1600" b="0" strike="noStrike" kern="1200" dirty="0" smtClean="0">
                          <a:solidFill>
                            <a:schemeClr val="dk1"/>
                          </a:solidFill>
                          <a:latin typeface="Verdana" pitchFamily="34" charset="0"/>
                          <a:ea typeface="Verdana" pitchFamily="34" charset="0"/>
                          <a:cs typeface="Verdana" pitchFamily="34" charset="0"/>
                        </a:rPr>
                        <a:t>, Trompete, 2 Hörner, 2 Violinen, Viola und Basso </a:t>
                      </a:r>
                      <a:r>
                        <a:rPr lang="de-DE" sz="1600" b="0" strike="noStrike" kern="1200" dirty="0" err="1" smtClean="0">
                          <a:solidFill>
                            <a:schemeClr val="dk1"/>
                          </a:solidFill>
                          <a:latin typeface="Verdana" pitchFamily="34" charset="0"/>
                          <a:ea typeface="Verdana" pitchFamily="34" charset="0"/>
                          <a:cs typeface="Verdana" pitchFamily="34" charset="0"/>
                        </a:rPr>
                        <a:t>continuo</a:t>
                      </a:r>
                      <a:endParaRPr lang="de-DE" sz="1600" b="0" strike="noStrike" kern="1200" dirty="0" smtClean="0">
                        <a:solidFill>
                          <a:schemeClr val="dk1"/>
                        </a:solidFill>
                        <a:latin typeface="Verdana" pitchFamily="34" charset="0"/>
                        <a:ea typeface="Verdana" pitchFamily="34" charset="0"/>
                        <a:cs typeface="Verdana" pitchFamily="34" charset="0"/>
                      </a:endParaRPr>
                    </a:p>
                  </a:txBody>
                  <a:tcPr marL="68580" marR="68580" marT="0" marB="0" anchor="ctr"/>
                </a:tc>
              </a:tr>
              <a:tr h="915975">
                <a:tc>
                  <a:txBody>
                    <a:bodyPr/>
                    <a:lstStyle/>
                    <a:p>
                      <a:pPr>
                        <a:lnSpc>
                          <a:spcPts val="1600"/>
                        </a:lnSpc>
                        <a:spcBef>
                          <a:spcPts val="600"/>
                        </a:spcBef>
                        <a:spcAft>
                          <a:spcPts val="600"/>
                        </a:spcAft>
                      </a:pPr>
                      <a:r>
                        <a:rPr lang="de-DE" sz="1600" b="0" dirty="0" smtClean="0">
                          <a:latin typeface="Verdana" pitchFamily="34" charset="0"/>
                          <a:ea typeface="Verdana" pitchFamily="34" charset="0"/>
                          <a:cs typeface="Verdana" pitchFamily="34" charset="0"/>
                        </a:rPr>
                        <a:t>343</a:t>
                      </a: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latin typeface="Verdana" pitchFamily="34" charset="0"/>
                          <a:ea typeface="Verdana" pitchFamily="34" charset="0"/>
                          <a:cs typeface="Verdana" pitchFamily="34" charset="0"/>
                        </a:rPr>
                        <a:t>2.3.5</a:t>
                      </a: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latin typeface="Verdana" pitchFamily="34" charset="0"/>
                          <a:ea typeface="Verdana" pitchFamily="34" charset="0"/>
                          <a:cs typeface="Verdana" pitchFamily="34" charset="0"/>
                        </a:rPr>
                        <a:t>Paralleler Titelzusatz</a:t>
                      </a:r>
                      <a:endParaRPr lang="de-DE" sz="1600" b="0" dirty="0">
                        <a:latin typeface="Verdana" pitchFamily="34" charset="0"/>
                        <a:ea typeface="Verdana" pitchFamily="34" charset="0"/>
                        <a:cs typeface="Verdana" pitchFamily="34" charset="0"/>
                      </a:endParaRPr>
                    </a:p>
                  </a:txBody>
                  <a:tcPr anchor="ctr"/>
                </a:tc>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sz="1600" b="0" strike="noStrike" dirty="0" smtClean="0">
                          <a:solidFill>
                            <a:srgbClr val="FF0000"/>
                          </a:solidFill>
                          <a:latin typeface="Verdana" pitchFamily="34" charset="0"/>
                          <a:ea typeface="Verdana" pitchFamily="34" charset="0"/>
                          <a:cs typeface="Verdana" pitchFamily="34" charset="0"/>
                        </a:rPr>
                        <a:t>$a</a:t>
                      </a:r>
                      <a:r>
                        <a:rPr lang="de-DE" sz="1600" b="0" strike="noStrike" dirty="0" smtClean="0">
                          <a:latin typeface="Verdana" pitchFamily="34" charset="0"/>
                          <a:ea typeface="Verdana" pitchFamily="34" charset="0"/>
                          <a:cs typeface="Verdana" pitchFamily="34" charset="0"/>
                        </a:rPr>
                        <a:t> </a:t>
                      </a:r>
                      <a:r>
                        <a:rPr lang="de-DE" sz="1600" b="0" strike="noStrike" kern="1200" dirty="0" err="1" smtClean="0">
                          <a:solidFill>
                            <a:schemeClr val="dk1"/>
                          </a:solidFill>
                          <a:latin typeface="Verdana" pitchFamily="34" charset="0"/>
                          <a:ea typeface="Verdana" pitchFamily="34" charset="0"/>
                          <a:cs typeface="Verdana" pitchFamily="34" charset="0"/>
                        </a:rPr>
                        <a:t>cantata</a:t>
                      </a:r>
                      <a:r>
                        <a:rPr lang="de-DE" sz="1600" b="0" strike="noStrike" kern="1200" dirty="0" smtClean="0">
                          <a:solidFill>
                            <a:schemeClr val="dk1"/>
                          </a:solidFill>
                          <a:latin typeface="Verdana" pitchFamily="34" charset="0"/>
                          <a:ea typeface="Verdana" pitchFamily="34" charset="0"/>
                          <a:cs typeface="Verdana" pitchFamily="34" charset="0"/>
                        </a:rPr>
                        <a:t> </a:t>
                      </a:r>
                      <a:r>
                        <a:rPr lang="de-DE" sz="1600" b="0" strike="noStrike" kern="1200" dirty="0" err="1" smtClean="0">
                          <a:solidFill>
                            <a:schemeClr val="dk1"/>
                          </a:solidFill>
                          <a:latin typeface="Verdana" pitchFamily="34" charset="0"/>
                          <a:ea typeface="Verdana" pitchFamily="34" charset="0"/>
                          <a:cs typeface="Verdana" pitchFamily="34" charset="0"/>
                        </a:rPr>
                        <a:t>for</a:t>
                      </a:r>
                      <a:r>
                        <a:rPr lang="de-DE" sz="1600" b="0" strike="noStrike" kern="1200" dirty="0" smtClean="0">
                          <a:solidFill>
                            <a:schemeClr val="dk1"/>
                          </a:solidFill>
                          <a:latin typeface="Verdana" pitchFamily="34" charset="0"/>
                          <a:ea typeface="Verdana" pitchFamily="34" charset="0"/>
                          <a:cs typeface="Verdana" pitchFamily="34" charset="0"/>
                        </a:rPr>
                        <a:t> Ascension Day </a:t>
                      </a:r>
                      <a:r>
                        <a:rPr lang="de-DE" sz="1600" b="0" strike="noStrike" kern="1200" dirty="0" err="1" smtClean="0">
                          <a:solidFill>
                            <a:schemeClr val="dk1"/>
                          </a:solidFill>
                          <a:latin typeface="Verdana" pitchFamily="34" charset="0"/>
                          <a:ea typeface="Verdana" pitchFamily="34" charset="0"/>
                          <a:cs typeface="Verdana" pitchFamily="34" charset="0"/>
                        </a:rPr>
                        <a:t>for</a:t>
                      </a:r>
                      <a:r>
                        <a:rPr lang="de-DE" sz="1600" b="0" strike="noStrike" kern="1200" dirty="0" smtClean="0">
                          <a:solidFill>
                            <a:schemeClr val="dk1"/>
                          </a:solidFill>
                          <a:latin typeface="Verdana" pitchFamily="34" charset="0"/>
                          <a:ea typeface="Verdana" pitchFamily="34" charset="0"/>
                          <a:cs typeface="Verdana" pitchFamily="34" charset="0"/>
                        </a:rPr>
                        <a:t> </a:t>
                      </a:r>
                      <a:r>
                        <a:rPr lang="de-DE" sz="1600" b="0" strike="noStrike" kern="1200" dirty="0" err="1" smtClean="0">
                          <a:solidFill>
                            <a:schemeClr val="dk1"/>
                          </a:solidFill>
                          <a:latin typeface="Verdana" pitchFamily="34" charset="0"/>
                          <a:ea typeface="Verdana" pitchFamily="34" charset="0"/>
                          <a:cs typeface="Verdana" pitchFamily="34" charset="0"/>
                        </a:rPr>
                        <a:t>soli</a:t>
                      </a:r>
                      <a:r>
                        <a:rPr lang="de-DE" sz="1600" b="0" strike="noStrike" kern="1200" dirty="0" smtClean="0">
                          <a:solidFill>
                            <a:schemeClr val="dk1"/>
                          </a:solidFill>
                          <a:latin typeface="Verdana" pitchFamily="34" charset="0"/>
                          <a:ea typeface="Verdana" pitchFamily="34" charset="0"/>
                          <a:cs typeface="Verdana" pitchFamily="34" charset="0"/>
                        </a:rPr>
                        <a:t> (ATB), </a:t>
                      </a:r>
                      <a:r>
                        <a:rPr lang="de-DE" sz="1600" b="0" strike="noStrike" kern="1200" dirty="0" err="1" smtClean="0">
                          <a:solidFill>
                            <a:schemeClr val="dk1"/>
                          </a:solidFill>
                          <a:latin typeface="Verdana" pitchFamily="34" charset="0"/>
                          <a:ea typeface="Verdana" pitchFamily="34" charset="0"/>
                          <a:cs typeface="Verdana" pitchFamily="34" charset="0"/>
                        </a:rPr>
                        <a:t>choir</a:t>
                      </a:r>
                      <a:r>
                        <a:rPr lang="de-DE" sz="1600" b="0" strike="noStrike" kern="1200" dirty="0" smtClean="0">
                          <a:solidFill>
                            <a:schemeClr val="dk1"/>
                          </a:solidFill>
                          <a:latin typeface="Verdana" pitchFamily="34" charset="0"/>
                          <a:ea typeface="Verdana" pitchFamily="34" charset="0"/>
                          <a:cs typeface="Verdana" pitchFamily="34" charset="0"/>
                        </a:rPr>
                        <a:t> (SATB), 2 </a:t>
                      </a:r>
                      <a:r>
                        <a:rPr lang="de-DE" sz="1600" b="0" strike="noStrike" kern="1200" dirty="0" err="1" smtClean="0">
                          <a:solidFill>
                            <a:schemeClr val="dk1"/>
                          </a:solidFill>
                          <a:latin typeface="Verdana" pitchFamily="34" charset="0"/>
                          <a:ea typeface="Verdana" pitchFamily="34" charset="0"/>
                          <a:cs typeface="Verdana" pitchFamily="34" charset="0"/>
                        </a:rPr>
                        <a:t>oboes</a:t>
                      </a:r>
                      <a:r>
                        <a:rPr lang="de-DE" sz="1600" b="0" strike="noStrike" kern="1200" dirty="0" smtClean="0">
                          <a:solidFill>
                            <a:schemeClr val="dk1"/>
                          </a:solidFill>
                          <a:latin typeface="Verdana" pitchFamily="34" charset="0"/>
                          <a:ea typeface="Verdana" pitchFamily="34" charset="0"/>
                          <a:cs typeface="Verdana" pitchFamily="34" charset="0"/>
                        </a:rPr>
                        <a:t>, </a:t>
                      </a:r>
                      <a:r>
                        <a:rPr lang="de-DE" sz="1600" b="0" strike="noStrike" kern="1200" dirty="0" err="1" smtClean="0">
                          <a:solidFill>
                            <a:schemeClr val="dk1"/>
                          </a:solidFill>
                          <a:latin typeface="Verdana" pitchFamily="34" charset="0"/>
                          <a:ea typeface="Verdana" pitchFamily="34" charset="0"/>
                          <a:cs typeface="Verdana" pitchFamily="34" charset="0"/>
                        </a:rPr>
                        <a:t>oboe</a:t>
                      </a:r>
                      <a:r>
                        <a:rPr lang="de-DE" sz="1600" b="0" strike="noStrike" kern="1200" baseline="0" dirty="0" smtClean="0">
                          <a:solidFill>
                            <a:schemeClr val="dk1"/>
                          </a:solidFill>
                          <a:latin typeface="Verdana" pitchFamily="34" charset="0"/>
                          <a:ea typeface="Verdana" pitchFamily="34" charset="0"/>
                          <a:cs typeface="Verdana" pitchFamily="34" charset="0"/>
                        </a:rPr>
                        <a:t> </a:t>
                      </a:r>
                      <a:r>
                        <a:rPr lang="de-DE" sz="1600" b="0" strike="noStrike" kern="1200" baseline="0" dirty="0" err="1" smtClean="0">
                          <a:solidFill>
                            <a:schemeClr val="dk1"/>
                          </a:solidFill>
                          <a:latin typeface="Verdana" pitchFamily="34" charset="0"/>
                          <a:ea typeface="Verdana" pitchFamily="34" charset="0"/>
                          <a:cs typeface="Verdana" pitchFamily="34" charset="0"/>
                        </a:rPr>
                        <a:t>d</a:t>
                      </a:r>
                      <a:r>
                        <a:rPr lang="de-DE" sz="1600" b="0" strike="noStrike" kern="1200" dirty="0" err="1" smtClean="0">
                          <a:solidFill>
                            <a:schemeClr val="dk1"/>
                          </a:solidFill>
                          <a:latin typeface="Verdana" pitchFamily="34" charset="0"/>
                          <a:ea typeface="Verdana" pitchFamily="34" charset="0"/>
                          <a:cs typeface="Verdana" pitchFamily="34" charset="0"/>
                        </a:rPr>
                        <a:t>′</a:t>
                      </a:r>
                      <a:r>
                        <a:rPr lang="de-DE" sz="1600" b="0" strike="noStrike" kern="1200" baseline="0" dirty="0" err="1" smtClean="0">
                          <a:solidFill>
                            <a:schemeClr val="dk1"/>
                          </a:solidFill>
                          <a:latin typeface="Verdana" pitchFamily="34" charset="0"/>
                          <a:ea typeface="Verdana" pitchFamily="34" charset="0"/>
                          <a:cs typeface="Verdana" pitchFamily="34" charset="0"/>
                        </a:rPr>
                        <a:t>amore</a:t>
                      </a:r>
                      <a:r>
                        <a:rPr lang="de-DE" sz="1600" b="0" strike="noStrike" kern="1200" baseline="0" dirty="0" smtClean="0">
                          <a:solidFill>
                            <a:schemeClr val="dk1"/>
                          </a:solidFill>
                          <a:latin typeface="Verdana" pitchFamily="34" charset="0"/>
                          <a:ea typeface="Verdana" pitchFamily="34" charset="0"/>
                          <a:cs typeface="Verdana" pitchFamily="34" charset="0"/>
                        </a:rPr>
                        <a:t>, </a:t>
                      </a:r>
                      <a:r>
                        <a:rPr lang="de-DE" sz="1600" b="0" strike="noStrike" kern="1200" baseline="0" dirty="0" err="1" smtClean="0">
                          <a:solidFill>
                            <a:schemeClr val="dk1"/>
                          </a:solidFill>
                          <a:latin typeface="Verdana" pitchFamily="34" charset="0"/>
                          <a:ea typeface="Verdana" pitchFamily="34" charset="0"/>
                          <a:cs typeface="Verdana" pitchFamily="34" charset="0"/>
                        </a:rPr>
                        <a:t>oboe</a:t>
                      </a:r>
                      <a:r>
                        <a:rPr lang="de-DE" sz="1600" b="0" strike="noStrike" kern="1200" baseline="0" dirty="0" smtClean="0">
                          <a:solidFill>
                            <a:schemeClr val="dk1"/>
                          </a:solidFill>
                          <a:latin typeface="Verdana" pitchFamily="34" charset="0"/>
                          <a:ea typeface="Verdana" pitchFamily="34" charset="0"/>
                          <a:cs typeface="Verdana" pitchFamily="34" charset="0"/>
                        </a:rPr>
                        <a:t> da </a:t>
                      </a:r>
                      <a:r>
                        <a:rPr lang="de-DE" sz="1600" b="0" strike="noStrike" kern="1200" baseline="0" dirty="0" err="1" smtClean="0">
                          <a:solidFill>
                            <a:schemeClr val="dk1"/>
                          </a:solidFill>
                          <a:latin typeface="Verdana" pitchFamily="34" charset="0"/>
                          <a:ea typeface="Verdana" pitchFamily="34" charset="0"/>
                          <a:cs typeface="Verdana" pitchFamily="34" charset="0"/>
                        </a:rPr>
                        <a:t>caccia</a:t>
                      </a:r>
                      <a:r>
                        <a:rPr lang="de-DE" sz="1600" b="0" strike="noStrike" kern="1200" baseline="0" dirty="0" smtClean="0">
                          <a:solidFill>
                            <a:schemeClr val="dk1"/>
                          </a:solidFill>
                          <a:latin typeface="Verdana" pitchFamily="34" charset="0"/>
                          <a:ea typeface="Verdana" pitchFamily="34" charset="0"/>
                          <a:cs typeface="Verdana" pitchFamily="34" charset="0"/>
                        </a:rPr>
                        <a:t>, </a:t>
                      </a:r>
                      <a:r>
                        <a:rPr lang="de-DE" sz="1600" b="0" strike="noStrike" kern="1200" baseline="0" dirty="0" err="1" smtClean="0">
                          <a:solidFill>
                            <a:schemeClr val="dk1"/>
                          </a:solidFill>
                          <a:latin typeface="Verdana" pitchFamily="34" charset="0"/>
                          <a:ea typeface="Verdana" pitchFamily="34" charset="0"/>
                          <a:cs typeface="Verdana" pitchFamily="34" charset="0"/>
                        </a:rPr>
                        <a:t>trumpet</a:t>
                      </a:r>
                      <a:r>
                        <a:rPr lang="de-DE" sz="1600" b="0" strike="noStrike" kern="1200" baseline="0" dirty="0" smtClean="0">
                          <a:solidFill>
                            <a:schemeClr val="dk1"/>
                          </a:solidFill>
                          <a:latin typeface="Verdana" pitchFamily="34" charset="0"/>
                          <a:ea typeface="Verdana" pitchFamily="34" charset="0"/>
                          <a:cs typeface="Verdana" pitchFamily="34" charset="0"/>
                        </a:rPr>
                        <a:t>, 2 </a:t>
                      </a:r>
                      <a:r>
                        <a:rPr lang="de-DE" sz="1600" b="0" strike="noStrike" kern="1200" baseline="0" dirty="0" err="1" smtClean="0">
                          <a:solidFill>
                            <a:schemeClr val="dk1"/>
                          </a:solidFill>
                          <a:latin typeface="Verdana" pitchFamily="34" charset="0"/>
                          <a:ea typeface="Verdana" pitchFamily="34" charset="0"/>
                          <a:cs typeface="Verdana" pitchFamily="34" charset="0"/>
                        </a:rPr>
                        <a:t>horns</a:t>
                      </a:r>
                      <a:r>
                        <a:rPr lang="de-DE" sz="1600" b="0" strike="noStrike" kern="1200" baseline="0" dirty="0" smtClean="0">
                          <a:solidFill>
                            <a:schemeClr val="dk1"/>
                          </a:solidFill>
                          <a:latin typeface="Verdana" pitchFamily="34" charset="0"/>
                          <a:ea typeface="Verdana" pitchFamily="34" charset="0"/>
                          <a:cs typeface="Verdana" pitchFamily="34" charset="0"/>
                        </a:rPr>
                        <a:t>, 2 </a:t>
                      </a:r>
                      <a:r>
                        <a:rPr lang="de-DE" sz="1600" b="0" strike="noStrike" kern="1200" baseline="0" dirty="0" err="1" smtClean="0">
                          <a:solidFill>
                            <a:schemeClr val="dk1"/>
                          </a:solidFill>
                          <a:latin typeface="Verdana" pitchFamily="34" charset="0"/>
                          <a:ea typeface="Verdana" pitchFamily="34" charset="0"/>
                          <a:cs typeface="Verdana" pitchFamily="34" charset="0"/>
                        </a:rPr>
                        <a:t>violins</a:t>
                      </a:r>
                      <a:r>
                        <a:rPr lang="de-DE" sz="1600" b="0" strike="noStrike" kern="1200" baseline="0" dirty="0" smtClean="0">
                          <a:solidFill>
                            <a:schemeClr val="dk1"/>
                          </a:solidFill>
                          <a:latin typeface="Verdana" pitchFamily="34" charset="0"/>
                          <a:ea typeface="Verdana" pitchFamily="34" charset="0"/>
                          <a:cs typeface="Verdana" pitchFamily="34" charset="0"/>
                        </a:rPr>
                        <a:t>, </a:t>
                      </a:r>
                      <a:r>
                        <a:rPr lang="de-DE" sz="1600" b="0" strike="noStrike" kern="1200" baseline="0" dirty="0" err="1" smtClean="0">
                          <a:solidFill>
                            <a:schemeClr val="dk1"/>
                          </a:solidFill>
                          <a:latin typeface="Verdana" pitchFamily="34" charset="0"/>
                          <a:ea typeface="Verdana" pitchFamily="34" charset="0"/>
                          <a:cs typeface="Verdana" pitchFamily="34" charset="0"/>
                        </a:rPr>
                        <a:t>viola</a:t>
                      </a:r>
                      <a:r>
                        <a:rPr lang="de-DE" sz="1600" b="0" strike="noStrike" kern="1200" baseline="0" dirty="0" smtClean="0">
                          <a:solidFill>
                            <a:schemeClr val="dk1"/>
                          </a:solidFill>
                          <a:latin typeface="Verdana" pitchFamily="34" charset="0"/>
                          <a:ea typeface="Verdana" pitchFamily="34" charset="0"/>
                          <a:cs typeface="Verdana" pitchFamily="34" charset="0"/>
                        </a:rPr>
                        <a:t> </a:t>
                      </a:r>
                      <a:r>
                        <a:rPr lang="de-DE" sz="1600" b="0" strike="noStrike" kern="1200" baseline="0" dirty="0" err="1" smtClean="0">
                          <a:solidFill>
                            <a:schemeClr val="dk1"/>
                          </a:solidFill>
                          <a:latin typeface="Verdana" pitchFamily="34" charset="0"/>
                          <a:ea typeface="Verdana" pitchFamily="34" charset="0"/>
                          <a:cs typeface="Verdana" pitchFamily="34" charset="0"/>
                        </a:rPr>
                        <a:t>and</a:t>
                      </a:r>
                      <a:r>
                        <a:rPr lang="de-DE" sz="1600" b="0" strike="noStrike" kern="1200" baseline="0" dirty="0" smtClean="0">
                          <a:solidFill>
                            <a:schemeClr val="dk1"/>
                          </a:solidFill>
                          <a:latin typeface="Verdana" pitchFamily="34" charset="0"/>
                          <a:ea typeface="Verdana" pitchFamily="34" charset="0"/>
                          <a:cs typeface="Verdana" pitchFamily="34" charset="0"/>
                        </a:rPr>
                        <a:t> </a:t>
                      </a:r>
                      <a:r>
                        <a:rPr lang="de-DE" sz="1600" b="0" strike="noStrike" kern="1200" baseline="0" dirty="0" err="1" smtClean="0">
                          <a:solidFill>
                            <a:schemeClr val="dk1"/>
                          </a:solidFill>
                          <a:latin typeface="Verdana" pitchFamily="34" charset="0"/>
                          <a:ea typeface="Verdana" pitchFamily="34" charset="0"/>
                          <a:cs typeface="Verdana" pitchFamily="34" charset="0"/>
                        </a:rPr>
                        <a:t>basso</a:t>
                      </a:r>
                      <a:r>
                        <a:rPr lang="de-DE" sz="1600" b="0" strike="noStrike" kern="1200" baseline="0" dirty="0" smtClean="0">
                          <a:solidFill>
                            <a:schemeClr val="dk1"/>
                          </a:solidFill>
                          <a:latin typeface="Verdana" pitchFamily="34" charset="0"/>
                          <a:ea typeface="Verdana" pitchFamily="34" charset="0"/>
                          <a:cs typeface="Verdana" pitchFamily="34" charset="0"/>
                        </a:rPr>
                        <a:t> </a:t>
                      </a:r>
                      <a:r>
                        <a:rPr lang="de-DE" sz="1600" b="0" strike="noStrike" kern="1200" baseline="0" dirty="0" err="1" smtClean="0">
                          <a:solidFill>
                            <a:schemeClr val="dk1"/>
                          </a:solidFill>
                          <a:latin typeface="Verdana" pitchFamily="34" charset="0"/>
                          <a:ea typeface="Verdana" pitchFamily="34" charset="0"/>
                          <a:cs typeface="Verdana" pitchFamily="34" charset="0"/>
                        </a:rPr>
                        <a:t>continuo</a:t>
                      </a:r>
                      <a:endParaRPr lang="de-DE" sz="1600" b="0" strike="noStrike" kern="1200" dirty="0" smtClean="0">
                        <a:solidFill>
                          <a:schemeClr val="dk1"/>
                        </a:solidFill>
                        <a:latin typeface="Verdana" pitchFamily="34" charset="0"/>
                        <a:ea typeface="Verdana" pitchFamily="34" charset="0"/>
                        <a:cs typeface="Verdana" pitchFamily="34" charset="0"/>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Verantwortlichkeitsangabe (RDA 2.4)</a:t>
            </a:r>
            <a:endParaRPr lang="de-DE" dirty="0"/>
          </a:p>
        </p:txBody>
      </p:sp>
      <p:sp>
        <p:nvSpPr>
          <p:cNvPr id="3" name="Textplatzhalter 2"/>
          <p:cNvSpPr>
            <a:spLocks noGrp="1"/>
          </p:cNvSpPr>
          <p:nvPr>
            <p:ph type="body" sz="quarter" idx="13"/>
          </p:nvPr>
        </p:nvSpPr>
        <p:spPr/>
        <p:txBody>
          <a:bodyPr wrap="square"/>
          <a:lstStyle/>
          <a:p>
            <a:r>
              <a:rPr lang="de-DE" dirty="0" smtClean="0"/>
              <a:t>Standardelement</a:t>
            </a:r>
          </a:p>
          <a:p>
            <a:endParaRPr lang="de-DE" dirty="0" smtClean="0"/>
          </a:p>
          <a:p>
            <a:r>
              <a:rPr lang="de-DE" dirty="0"/>
              <a:t>Grundregeln (Modul </a:t>
            </a:r>
            <a:r>
              <a:rPr lang="de-DE" dirty="0" smtClean="0"/>
              <a:t>3.02.02)</a:t>
            </a:r>
          </a:p>
          <a:p>
            <a:pPr marL="0" indent="0">
              <a:buNone/>
            </a:pPr>
            <a:endParaRPr lang="de-DE" dirty="0" smtClean="0"/>
          </a:p>
          <a:p>
            <a:r>
              <a:rPr lang="de-DE" dirty="0" smtClean="0"/>
              <a:t>Häufig kommen mehrere Verantwortlichkeitsangaben vor:</a:t>
            </a:r>
          </a:p>
          <a:p>
            <a:pPr lvl="1"/>
            <a:r>
              <a:rPr lang="de-DE" dirty="0" smtClean="0"/>
              <a:t>Komponist</a:t>
            </a:r>
          </a:p>
          <a:p>
            <a:pPr lvl="1"/>
            <a:r>
              <a:rPr lang="de-DE" dirty="0" smtClean="0"/>
              <a:t>Textdichter </a:t>
            </a:r>
          </a:p>
          <a:p>
            <a:pPr lvl="1"/>
            <a:r>
              <a:rPr lang="de-DE" dirty="0" smtClean="0"/>
              <a:t>Herausgeber und/oder Bearbeiter</a:t>
            </a:r>
          </a:p>
          <a:p>
            <a:pPr lvl="1"/>
            <a:r>
              <a:rPr lang="de-DE" dirty="0" smtClean="0"/>
              <a:t>Verfasser von Vorworten</a:t>
            </a:r>
          </a:p>
          <a:p>
            <a:pPr lvl="1"/>
            <a:r>
              <a:rPr lang="de-DE" dirty="0" smtClean="0"/>
              <a:t>Einrichtung einer Stimme, von Fingersätzen oder Aussetzung eines Basso </a:t>
            </a:r>
            <a:r>
              <a:rPr lang="de-DE" dirty="0" err="1" smtClean="0"/>
              <a:t>continuo</a:t>
            </a:r>
            <a:endParaRPr lang="de-DE" dirty="0" smtClean="0"/>
          </a:p>
          <a:p>
            <a:pPr lvl="1"/>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6M.03: Musikdrucke | Stand: 15.09.2015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15</a:t>
            </a:fld>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Verantwortlichkeitsangabe (RDA 2.4)</a:t>
            </a:r>
            <a:endParaRPr lang="de-DE" dirty="0"/>
          </a:p>
        </p:txBody>
      </p:sp>
      <p:sp>
        <p:nvSpPr>
          <p:cNvPr id="3" name="Textplatzhalter 2"/>
          <p:cNvSpPr>
            <a:spLocks noGrp="1"/>
          </p:cNvSpPr>
          <p:nvPr>
            <p:ph type="body" sz="quarter" idx="13"/>
          </p:nvPr>
        </p:nvSpPr>
        <p:spPr/>
        <p:txBody>
          <a:bodyPr wrap="square"/>
          <a:lstStyle/>
          <a:p>
            <a:pPr marL="457200" lvl="1" indent="0">
              <a:buNone/>
            </a:pPr>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6M.03: Musikdrucke | Stand: 15.09.2015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16</a:t>
            </a:fld>
            <a:endParaRPr lang="de-DE"/>
          </a:p>
        </p:txBody>
      </p:sp>
      <p:pic>
        <p:nvPicPr>
          <p:cNvPr id="6" name="Picture 2"/>
          <p:cNvPicPr>
            <a:picLocks noChangeAspect="1" noChangeArrowheads="1"/>
          </p:cNvPicPr>
          <p:nvPr/>
        </p:nvPicPr>
        <p:blipFill>
          <a:blip r:embed="rId3" cstate="print"/>
          <a:srcRect/>
          <a:stretch>
            <a:fillRect/>
          </a:stretch>
        </p:blipFill>
        <p:spPr bwMode="auto">
          <a:xfrm>
            <a:off x="755576" y="836712"/>
            <a:ext cx="7344816" cy="547260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Verantwortlichkeitsangabe (RDA 2.4)</a:t>
            </a:r>
            <a:endParaRPr lang="de-DE" dirty="0"/>
          </a:p>
        </p:txBody>
      </p:sp>
      <p:sp>
        <p:nvSpPr>
          <p:cNvPr id="3" name="Textplatzhalter 2"/>
          <p:cNvSpPr>
            <a:spLocks noGrp="1"/>
          </p:cNvSpPr>
          <p:nvPr>
            <p:ph type="body" sz="quarter" idx="13"/>
          </p:nvPr>
        </p:nvSpPr>
        <p:spPr/>
        <p:txBody>
          <a:bodyPr wrap="square"/>
          <a:lstStyle/>
          <a:p>
            <a:pPr marL="457200" lvl="1" indent="0">
              <a:buNone/>
            </a:pPr>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6M.03: Musikdrucke | Stand: 15.09.2015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17</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2610466172"/>
              </p:ext>
            </p:extLst>
          </p:nvPr>
        </p:nvGraphicFramePr>
        <p:xfrm>
          <a:off x="323528" y="1340768"/>
          <a:ext cx="8568952" cy="4519420"/>
        </p:xfrm>
        <a:graphic>
          <a:graphicData uri="http://schemas.openxmlformats.org/drawingml/2006/table">
            <a:tbl>
              <a:tblPr firstRow="1" bandRow="1">
                <a:tableStyleId>{5C22544A-7EE6-4342-B048-85BDC9FD1C3A}</a:tableStyleId>
              </a:tblPr>
              <a:tblGrid>
                <a:gridCol w="864096"/>
                <a:gridCol w="864096"/>
                <a:gridCol w="3024336"/>
                <a:gridCol w="3816424"/>
              </a:tblGrid>
              <a:tr h="386319">
                <a:tc>
                  <a:txBody>
                    <a:bodyPr/>
                    <a:lstStyle/>
                    <a:p>
                      <a:r>
                        <a:rPr lang="de-DE" sz="1600" b="1" dirty="0" err="1" smtClean="0">
                          <a:latin typeface="Verdana" pitchFamily="34" charset="0"/>
                          <a:ea typeface="Verdana" pitchFamily="34" charset="0"/>
                          <a:cs typeface="Verdana" pitchFamily="34" charset="0"/>
                        </a:rPr>
                        <a:t>Aleph</a:t>
                      </a:r>
                      <a:endParaRPr lang="de-DE" sz="1600" b="1" dirty="0">
                        <a:latin typeface="Verdana" pitchFamily="34" charset="0"/>
                        <a:ea typeface="Verdana" pitchFamily="34" charset="0"/>
                        <a:cs typeface="Verdana" pitchFamily="34" charset="0"/>
                      </a:endParaRPr>
                    </a:p>
                  </a:txBody>
                  <a:tcPr/>
                </a:tc>
                <a:tc>
                  <a:txBody>
                    <a:bodyPr/>
                    <a:lstStyle/>
                    <a:p>
                      <a:r>
                        <a:rPr lang="de-DE" sz="1600" b="1" dirty="0" smtClean="0">
                          <a:latin typeface="Verdana" pitchFamily="34" charset="0"/>
                          <a:ea typeface="Verdana" pitchFamily="34" charset="0"/>
                          <a:cs typeface="Verdana" pitchFamily="34" charset="0"/>
                        </a:rPr>
                        <a:t>RDA</a:t>
                      </a:r>
                      <a:endParaRPr lang="de-DE" sz="1600" b="1" dirty="0">
                        <a:latin typeface="Verdana" pitchFamily="34" charset="0"/>
                        <a:ea typeface="Verdana" pitchFamily="34" charset="0"/>
                        <a:cs typeface="Verdana" pitchFamily="34" charset="0"/>
                      </a:endParaRPr>
                    </a:p>
                  </a:txBody>
                  <a:tcPr/>
                </a:tc>
                <a:tc>
                  <a:txBody>
                    <a:bodyPr/>
                    <a:lstStyle/>
                    <a:p>
                      <a:r>
                        <a:rPr lang="de-DE" sz="1600" b="1" dirty="0" smtClean="0">
                          <a:latin typeface="Verdana" pitchFamily="34" charset="0"/>
                          <a:ea typeface="Verdana" pitchFamily="34" charset="0"/>
                          <a:cs typeface="Verdana" pitchFamily="34" charset="0"/>
                        </a:rPr>
                        <a:t>Element</a:t>
                      </a:r>
                      <a:endParaRPr lang="de-DE" sz="1600" b="1" dirty="0">
                        <a:latin typeface="Verdana" pitchFamily="34" charset="0"/>
                        <a:ea typeface="Verdana" pitchFamily="34" charset="0"/>
                        <a:cs typeface="Verdana" pitchFamily="34" charset="0"/>
                      </a:endParaRPr>
                    </a:p>
                  </a:txBody>
                  <a:tcPr/>
                </a:tc>
                <a:tc>
                  <a:txBody>
                    <a:bodyPr/>
                    <a:lstStyle/>
                    <a:p>
                      <a:r>
                        <a:rPr lang="de-DE" sz="1600" dirty="0" smtClean="0">
                          <a:latin typeface="Verdana" pitchFamily="34" charset="0"/>
                          <a:ea typeface="Verdana" pitchFamily="34" charset="0"/>
                          <a:cs typeface="Verdana" pitchFamily="34" charset="0"/>
                        </a:rPr>
                        <a:t>Erfassung</a:t>
                      </a:r>
                      <a:endParaRPr lang="de-DE" sz="1600" dirty="0">
                        <a:latin typeface="Verdana" pitchFamily="34" charset="0"/>
                        <a:ea typeface="Verdana" pitchFamily="34" charset="0"/>
                        <a:cs typeface="Verdana" pitchFamily="34" charset="0"/>
                      </a:endParaRPr>
                    </a:p>
                  </a:txBody>
                  <a:tcPr/>
                </a:tc>
              </a:tr>
              <a:tr h="627901">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331</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2.3.2</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Haupttitel</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kern="1200" dirty="0" smtClean="0">
                          <a:solidFill>
                            <a:srgbClr val="FF0000"/>
                          </a:solidFill>
                          <a:latin typeface="Verdana" pitchFamily="34" charset="0"/>
                          <a:ea typeface="Verdana" pitchFamily="34" charset="0"/>
                          <a:cs typeface="Verdana" pitchFamily="34" charset="0"/>
                        </a:rPr>
                        <a:t>$a </a:t>
                      </a:r>
                      <a:r>
                        <a:rPr lang="de-DE" sz="1600" kern="1200" dirty="0" smtClean="0">
                          <a:solidFill>
                            <a:schemeClr val="dk1"/>
                          </a:solidFill>
                          <a:latin typeface="Verdana" pitchFamily="34" charset="0"/>
                          <a:ea typeface="Verdana" pitchFamily="34" charset="0"/>
                          <a:cs typeface="Verdana" pitchFamily="34" charset="0"/>
                        </a:rPr>
                        <a:t>Sonate für Horn oder Violoncello und Klavier</a:t>
                      </a:r>
                      <a:endParaRPr lang="de-DE" sz="1600" dirty="0">
                        <a:latin typeface="Verdana" pitchFamily="34" charset="0"/>
                        <a:ea typeface="Verdana" pitchFamily="34" charset="0"/>
                        <a:cs typeface="Verdana" pitchFamily="34" charset="0"/>
                      </a:endParaRPr>
                    </a:p>
                  </a:txBody>
                  <a:tcPr anchor="ctr"/>
                </a:tc>
              </a:tr>
              <a:tr h="627901">
                <a:tc rowSpan="5">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359</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2.4.2</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Verantwortlichkeits-angabe,</a:t>
                      </a:r>
                      <a:r>
                        <a:rPr lang="de-DE" sz="1600" b="1" baseline="0" dirty="0" smtClean="0">
                          <a:latin typeface="Verdana" pitchFamily="34" charset="0"/>
                          <a:ea typeface="Verdana" pitchFamily="34" charset="0"/>
                          <a:cs typeface="Verdana" pitchFamily="34" charset="0"/>
                        </a:rPr>
                        <a:t> die sich auf den Haupttitel bezieht</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kern="1200" dirty="0" smtClean="0">
                          <a:solidFill>
                            <a:srgbClr val="FF0000"/>
                          </a:solidFill>
                          <a:latin typeface="Verdana" pitchFamily="34" charset="0"/>
                          <a:ea typeface="Verdana" pitchFamily="34" charset="0"/>
                          <a:cs typeface="Verdana" pitchFamily="34" charset="0"/>
                        </a:rPr>
                        <a:t>$a </a:t>
                      </a:r>
                      <a:r>
                        <a:rPr lang="de-DE" sz="1600" kern="1200" dirty="0" smtClean="0">
                          <a:solidFill>
                            <a:schemeClr val="dk1"/>
                          </a:solidFill>
                          <a:latin typeface="Verdana" pitchFamily="34" charset="0"/>
                          <a:ea typeface="Verdana" pitchFamily="34" charset="0"/>
                          <a:cs typeface="Verdana" pitchFamily="34" charset="0"/>
                        </a:rPr>
                        <a:t>Ludwig van Beethoven</a:t>
                      </a:r>
                      <a:r>
                        <a:rPr lang="de-DE" sz="1600" kern="1200" dirty="0" smtClean="0">
                          <a:solidFill>
                            <a:srgbClr val="FF0000"/>
                          </a:solidFill>
                          <a:latin typeface="Verdana" pitchFamily="34" charset="0"/>
                          <a:ea typeface="Verdana" pitchFamily="34" charset="0"/>
                          <a:cs typeface="Verdana" pitchFamily="34" charset="0"/>
                        </a:rPr>
                        <a:t>_;_</a:t>
                      </a:r>
                      <a:endParaRPr lang="de-DE" sz="1600" dirty="0">
                        <a:solidFill>
                          <a:srgbClr val="FF0000"/>
                        </a:solidFill>
                        <a:latin typeface="Verdana" pitchFamily="34" charset="0"/>
                        <a:ea typeface="Verdana" pitchFamily="34" charset="0"/>
                        <a:cs typeface="Verdana" pitchFamily="34" charset="0"/>
                      </a:endParaRPr>
                    </a:p>
                  </a:txBody>
                  <a:tcPr anchor="ctr"/>
                </a:tc>
              </a:tr>
              <a:tr h="627901">
                <a:tc vMerge="1">
                  <a:txBody>
                    <a:bodyPr/>
                    <a:lstStyle/>
                    <a:p>
                      <a:pPr>
                        <a:lnSpc>
                          <a:spcPts val="1600"/>
                        </a:lnSpc>
                        <a:spcBef>
                          <a:spcPts val="600"/>
                        </a:spcBef>
                        <a:spcAft>
                          <a:spcPts val="600"/>
                        </a:spcAft>
                      </a:pP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latin typeface="Verdana" pitchFamily="34" charset="0"/>
                          <a:ea typeface="Verdana" pitchFamily="34" charset="0"/>
                          <a:cs typeface="Verdana" pitchFamily="34" charset="0"/>
                        </a:rPr>
                        <a:t>2.4.2</a:t>
                      </a: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baseline="0" dirty="0" smtClean="0">
                          <a:latin typeface="Verdana" pitchFamily="34" charset="0"/>
                          <a:ea typeface="Verdana" pitchFamily="34" charset="0"/>
                          <a:cs typeface="Verdana" pitchFamily="34" charset="0"/>
                        </a:rPr>
                        <a:t>Verantwortlichkeitsangabe, die sich auf den Haupttitel bezieht</a:t>
                      </a: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kern="1200" dirty="0" smtClean="0">
                          <a:solidFill>
                            <a:schemeClr val="dk1"/>
                          </a:solidFill>
                          <a:latin typeface="Verdana" pitchFamily="34" charset="0"/>
                          <a:ea typeface="Verdana" pitchFamily="34" charset="0"/>
                          <a:cs typeface="Verdana" pitchFamily="34" charset="0"/>
                        </a:rPr>
                        <a:t>nach den Quellen herausgegeben von Christiane </a:t>
                      </a:r>
                      <a:r>
                        <a:rPr lang="de-DE" sz="1600" kern="1200" dirty="0" err="1" smtClean="0">
                          <a:solidFill>
                            <a:schemeClr val="dk1"/>
                          </a:solidFill>
                          <a:latin typeface="Verdana" pitchFamily="34" charset="0"/>
                          <a:ea typeface="Verdana" pitchFamily="34" charset="0"/>
                          <a:cs typeface="Verdana" pitchFamily="34" charset="0"/>
                        </a:rPr>
                        <a:t>Wiesenfeldt</a:t>
                      </a:r>
                      <a:r>
                        <a:rPr lang="de-DE" sz="1600" kern="1200" dirty="0" smtClean="0">
                          <a:solidFill>
                            <a:srgbClr val="FF0000"/>
                          </a:solidFill>
                          <a:latin typeface="Verdana" pitchFamily="34" charset="0"/>
                          <a:ea typeface="Verdana" pitchFamily="34" charset="0"/>
                          <a:cs typeface="Verdana" pitchFamily="34" charset="0"/>
                        </a:rPr>
                        <a:t>_;_</a:t>
                      </a:r>
                      <a:endParaRPr lang="de-DE" sz="1600" dirty="0">
                        <a:latin typeface="Verdana" pitchFamily="34" charset="0"/>
                        <a:ea typeface="Verdana" pitchFamily="34" charset="0"/>
                        <a:cs typeface="Verdana" pitchFamily="34" charset="0"/>
                      </a:endParaRPr>
                    </a:p>
                  </a:txBody>
                  <a:tcPr anchor="ctr"/>
                </a:tc>
              </a:tr>
              <a:tr h="627901">
                <a:tc vMerge="1">
                  <a:txBody>
                    <a:bodyPr/>
                    <a:lstStyle/>
                    <a:p>
                      <a:pPr>
                        <a:lnSpc>
                          <a:spcPts val="1600"/>
                        </a:lnSpc>
                        <a:spcBef>
                          <a:spcPts val="600"/>
                        </a:spcBef>
                        <a:spcAft>
                          <a:spcPts val="600"/>
                        </a:spcAft>
                      </a:pP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latin typeface="Verdana" pitchFamily="34" charset="0"/>
                          <a:ea typeface="Verdana" pitchFamily="34" charset="0"/>
                          <a:cs typeface="Verdana" pitchFamily="34" charset="0"/>
                        </a:rPr>
                        <a:t>2.4.2</a:t>
                      </a: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baseline="0" dirty="0" smtClean="0">
                          <a:latin typeface="Verdana" pitchFamily="34" charset="0"/>
                          <a:ea typeface="Verdana" pitchFamily="34" charset="0"/>
                          <a:cs typeface="Verdana" pitchFamily="34" charset="0"/>
                        </a:rPr>
                        <a:t>Verantwortlichkeitsangabe, die sich auf den Haupttitel bezieht</a:t>
                      </a: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kern="1200" dirty="0" smtClean="0">
                          <a:solidFill>
                            <a:schemeClr val="dk1"/>
                          </a:solidFill>
                          <a:latin typeface="Verdana" pitchFamily="34" charset="0"/>
                          <a:ea typeface="Verdana" pitchFamily="34" charset="0"/>
                          <a:cs typeface="Verdana" pitchFamily="34" charset="0"/>
                        </a:rPr>
                        <a:t>mit einem Vorwort von Jochen Reutter</a:t>
                      </a:r>
                      <a:r>
                        <a:rPr lang="de-DE" sz="1600" kern="1200" dirty="0" smtClean="0">
                          <a:solidFill>
                            <a:srgbClr val="FF0000"/>
                          </a:solidFill>
                          <a:latin typeface="Verdana" pitchFamily="34" charset="0"/>
                          <a:ea typeface="Verdana" pitchFamily="34" charset="0"/>
                          <a:cs typeface="Verdana" pitchFamily="34" charset="0"/>
                        </a:rPr>
                        <a:t>_;_</a:t>
                      </a:r>
                      <a:endParaRPr lang="de-DE" sz="1600" dirty="0">
                        <a:latin typeface="Verdana" pitchFamily="34" charset="0"/>
                        <a:ea typeface="Verdana" pitchFamily="34" charset="0"/>
                        <a:cs typeface="Verdana" pitchFamily="34" charset="0"/>
                      </a:endParaRPr>
                    </a:p>
                  </a:txBody>
                  <a:tcPr anchor="ctr"/>
                </a:tc>
              </a:tr>
              <a:tr h="627901">
                <a:tc vMerge="1">
                  <a:txBody>
                    <a:bodyPr/>
                    <a:lstStyle/>
                    <a:p>
                      <a:pPr>
                        <a:lnSpc>
                          <a:spcPts val="1600"/>
                        </a:lnSpc>
                        <a:spcBef>
                          <a:spcPts val="600"/>
                        </a:spcBef>
                        <a:spcAft>
                          <a:spcPts val="600"/>
                        </a:spcAft>
                      </a:pP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latin typeface="Verdana" pitchFamily="34" charset="0"/>
                          <a:ea typeface="Verdana" pitchFamily="34" charset="0"/>
                          <a:cs typeface="Verdana" pitchFamily="34" charset="0"/>
                        </a:rPr>
                        <a:t>2.4.2</a:t>
                      </a:r>
                      <a:endParaRPr lang="de-DE" sz="1600" b="0" dirty="0">
                        <a:latin typeface="Verdana" pitchFamily="34" charset="0"/>
                        <a:ea typeface="Verdana" pitchFamily="34" charset="0"/>
                        <a:cs typeface="Verdana" pitchFamily="34" charset="0"/>
                      </a:endParaRPr>
                    </a:p>
                  </a:txBody>
                  <a:tcPr anchor="ctr"/>
                </a:tc>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sz="1600" b="0" baseline="0" dirty="0" smtClean="0">
                          <a:latin typeface="Verdana" pitchFamily="34" charset="0"/>
                          <a:ea typeface="Verdana" pitchFamily="34" charset="0"/>
                          <a:cs typeface="Verdana" pitchFamily="34" charset="0"/>
                        </a:rPr>
                        <a:t>Verantwortlichkeitsangabe, die sich auf den Haupttitel bezieht</a:t>
                      </a:r>
                      <a:endParaRPr lang="de-DE" sz="1600" b="0" dirty="0" smtClean="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kern="1200" dirty="0" smtClean="0">
                          <a:solidFill>
                            <a:schemeClr val="dk1"/>
                          </a:solidFill>
                          <a:latin typeface="Verdana" pitchFamily="34" charset="0"/>
                          <a:ea typeface="Verdana" pitchFamily="34" charset="0"/>
                          <a:cs typeface="Verdana" pitchFamily="34" charset="0"/>
                        </a:rPr>
                        <a:t>Einrichtung der </a:t>
                      </a:r>
                      <a:r>
                        <a:rPr lang="de-DE" sz="1600" kern="1200" dirty="0" err="1" smtClean="0">
                          <a:solidFill>
                            <a:schemeClr val="dk1"/>
                          </a:solidFill>
                          <a:latin typeface="Verdana" pitchFamily="34" charset="0"/>
                          <a:ea typeface="Verdana" pitchFamily="34" charset="0"/>
                          <a:cs typeface="Verdana" pitchFamily="34" charset="0"/>
                        </a:rPr>
                        <a:t>Violoncellostimme</a:t>
                      </a:r>
                      <a:r>
                        <a:rPr lang="de-DE" sz="1600" kern="1200" dirty="0" smtClean="0">
                          <a:solidFill>
                            <a:schemeClr val="dk1"/>
                          </a:solidFill>
                          <a:latin typeface="Verdana" pitchFamily="34" charset="0"/>
                          <a:ea typeface="Verdana" pitchFamily="34" charset="0"/>
                          <a:cs typeface="Verdana" pitchFamily="34" charset="0"/>
                        </a:rPr>
                        <a:t> Heinrich Schiff</a:t>
                      </a:r>
                      <a:r>
                        <a:rPr lang="de-DE" sz="1600" kern="1200" dirty="0" smtClean="0">
                          <a:solidFill>
                            <a:srgbClr val="FF0000"/>
                          </a:solidFill>
                          <a:latin typeface="Verdana" pitchFamily="34" charset="0"/>
                          <a:ea typeface="Verdana" pitchFamily="34" charset="0"/>
                          <a:cs typeface="Verdana" pitchFamily="34" charset="0"/>
                        </a:rPr>
                        <a:t>_;_</a:t>
                      </a:r>
                      <a:endParaRPr lang="de-DE" sz="1600" dirty="0">
                        <a:latin typeface="Verdana" pitchFamily="34" charset="0"/>
                        <a:ea typeface="Verdana" pitchFamily="34" charset="0"/>
                        <a:cs typeface="Verdana" pitchFamily="34" charset="0"/>
                      </a:endParaRPr>
                    </a:p>
                  </a:txBody>
                  <a:tcPr anchor="ctr"/>
                </a:tc>
              </a:tr>
              <a:tr h="627901">
                <a:tc vMerge="1">
                  <a:txBody>
                    <a:bodyPr/>
                    <a:lstStyle/>
                    <a:p>
                      <a:pPr>
                        <a:lnSpc>
                          <a:spcPts val="1600"/>
                        </a:lnSpc>
                        <a:spcBef>
                          <a:spcPts val="600"/>
                        </a:spcBef>
                        <a:spcAft>
                          <a:spcPts val="600"/>
                        </a:spcAft>
                      </a:pP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latin typeface="Verdana" pitchFamily="34" charset="0"/>
                          <a:ea typeface="Verdana" pitchFamily="34" charset="0"/>
                          <a:cs typeface="Verdana" pitchFamily="34" charset="0"/>
                        </a:rPr>
                        <a:t>2.4.2</a:t>
                      </a: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baseline="0" dirty="0" smtClean="0">
                          <a:latin typeface="Verdana" pitchFamily="34" charset="0"/>
                          <a:ea typeface="Verdana" pitchFamily="34" charset="0"/>
                          <a:cs typeface="Verdana" pitchFamily="34" charset="0"/>
                        </a:rPr>
                        <a:t>Verantwortlichkeitsangabe, die sich auf den Haupttitel bezieht</a:t>
                      </a: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kern="1200" dirty="0" smtClean="0">
                          <a:solidFill>
                            <a:schemeClr val="dk1"/>
                          </a:solidFill>
                          <a:latin typeface="Verdana" pitchFamily="34" charset="0"/>
                          <a:ea typeface="Verdana" pitchFamily="34" charset="0"/>
                          <a:cs typeface="Verdana" pitchFamily="34" charset="0"/>
                        </a:rPr>
                        <a:t>Fingersätze (Klavier) und Hinweise zur Interpretation von Christian </a:t>
                      </a:r>
                      <a:r>
                        <a:rPr lang="de-DE" sz="1600" kern="1200" dirty="0" err="1" smtClean="0">
                          <a:solidFill>
                            <a:schemeClr val="dk1"/>
                          </a:solidFill>
                          <a:latin typeface="Verdana" pitchFamily="34" charset="0"/>
                          <a:ea typeface="Verdana" pitchFamily="34" charset="0"/>
                          <a:cs typeface="Verdana" pitchFamily="34" charset="0"/>
                        </a:rPr>
                        <a:t>Ubber</a:t>
                      </a:r>
                      <a:endParaRPr lang="de-DE" sz="1600" dirty="0">
                        <a:latin typeface="Verdana" pitchFamily="34" charset="0"/>
                        <a:ea typeface="Verdana" pitchFamily="34" charset="0"/>
                        <a:cs typeface="Verdana" pitchFamily="34" charset="0"/>
                      </a:endParaRPr>
                    </a:p>
                  </a:txBody>
                  <a:tcPr anchor="ctr"/>
                </a:tc>
              </a:tr>
            </a:tbl>
          </a:graphicData>
        </a:graphic>
      </p:graphicFrame>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Ausgabevermerk (RDA 2.5)</a:t>
            </a:r>
            <a:endParaRPr lang="de-DE" dirty="0"/>
          </a:p>
        </p:txBody>
      </p:sp>
      <p:sp>
        <p:nvSpPr>
          <p:cNvPr id="3" name="Textplatzhalter 2"/>
          <p:cNvSpPr>
            <a:spLocks noGrp="1"/>
          </p:cNvSpPr>
          <p:nvPr>
            <p:ph type="body" sz="quarter" idx="13"/>
          </p:nvPr>
        </p:nvSpPr>
        <p:spPr/>
        <p:txBody>
          <a:bodyPr wrap="square"/>
          <a:lstStyle/>
          <a:p>
            <a:endParaRPr lang="de-DE" dirty="0" smtClean="0"/>
          </a:p>
          <a:p>
            <a:endParaRPr lang="de-DE" dirty="0"/>
          </a:p>
          <a:p>
            <a:r>
              <a:rPr lang="de-DE" dirty="0" smtClean="0"/>
              <a:t>Für Musikdrucke gelten bezogen auf die Ausgabe zwei Standardelemente: </a:t>
            </a:r>
          </a:p>
          <a:p>
            <a:pPr lvl="1"/>
            <a:endParaRPr lang="de-DE" dirty="0" smtClean="0"/>
          </a:p>
          <a:p>
            <a:pPr lvl="1"/>
            <a:r>
              <a:rPr lang="de-DE" dirty="0" smtClean="0"/>
              <a:t>RDA 2.5 	Ausgabevermerk</a:t>
            </a:r>
            <a:br>
              <a:rPr lang="de-DE" dirty="0" smtClean="0"/>
            </a:br>
            <a:r>
              <a:rPr lang="de-DE" dirty="0" smtClean="0"/>
              <a:t>			</a:t>
            </a:r>
            <a:r>
              <a:rPr lang="de-DE" sz="1800" dirty="0" smtClean="0"/>
              <a:t>(übertragen aus der vorliegenden Manifestation)</a:t>
            </a:r>
          </a:p>
          <a:p>
            <a:pPr lvl="1"/>
            <a:endParaRPr lang="de-DE" sz="1800" dirty="0"/>
          </a:p>
          <a:p>
            <a:pPr lvl="1"/>
            <a:r>
              <a:rPr lang="de-DE" dirty="0" smtClean="0"/>
              <a:t>RDA 7.20	Musikalische Ausgabeform</a:t>
            </a:r>
            <a:br>
              <a:rPr lang="de-DE" dirty="0" smtClean="0"/>
            </a:br>
            <a:r>
              <a:rPr lang="de-DE" dirty="0" smtClean="0"/>
              <a:t>			</a:t>
            </a:r>
            <a:r>
              <a:rPr lang="de-DE" sz="1800" dirty="0" smtClean="0"/>
              <a:t>(normiertes Vokabular)</a:t>
            </a:r>
          </a:p>
          <a:p>
            <a:pPr lvl="1">
              <a:buNone/>
            </a:pPr>
            <a:endParaRPr lang="de-DE" dirty="0" smtClean="0"/>
          </a:p>
          <a:p>
            <a:pPr>
              <a:buNone/>
            </a:pPr>
            <a:endParaRPr lang="de-DE" sz="1800" dirty="0">
              <a:solidFill>
                <a:srgbClr val="FF0000"/>
              </a:solidFill>
            </a:endParaRPr>
          </a:p>
        </p:txBody>
      </p:sp>
      <p:sp>
        <p:nvSpPr>
          <p:cNvPr id="4" name="Fußzeilenplatzhalter 3"/>
          <p:cNvSpPr>
            <a:spLocks noGrp="1"/>
          </p:cNvSpPr>
          <p:nvPr>
            <p:ph type="ftr" sz="quarter" idx="14"/>
          </p:nvPr>
        </p:nvSpPr>
        <p:spPr>
          <a:xfrm>
            <a:off x="467544" y="6376243"/>
            <a:ext cx="7632848" cy="365125"/>
          </a:xfrm>
        </p:spPr>
        <p:txBody>
          <a:bodyPr/>
          <a:lstStyle/>
          <a:p>
            <a:r>
              <a:rPr lang="de-DE" dirty="0" smtClean="0"/>
              <a:t>AG RDA Schulungsunterlagen – Modul 6M.03: Musikdrucke | Stand: 15.11.2015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18</a:t>
            </a:fld>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Ausgabevermerk (RDA 2.5)</a:t>
            </a:r>
            <a:endParaRPr lang="de-DE" dirty="0"/>
          </a:p>
        </p:txBody>
      </p:sp>
      <p:sp>
        <p:nvSpPr>
          <p:cNvPr id="3" name="Textplatzhalter 2"/>
          <p:cNvSpPr>
            <a:spLocks noGrp="1"/>
          </p:cNvSpPr>
          <p:nvPr>
            <p:ph type="body" sz="quarter" idx="13"/>
          </p:nvPr>
        </p:nvSpPr>
        <p:spPr/>
        <p:txBody>
          <a:bodyPr wrap="square"/>
          <a:lstStyle/>
          <a:p>
            <a:pPr lvl="1">
              <a:buNone/>
            </a:pPr>
            <a:endParaRPr lang="de-DE" dirty="0" smtClean="0"/>
          </a:p>
          <a:p>
            <a:r>
              <a:rPr lang="de-DE" dirty="0" smtClean="0"/>
              <a:t>Ausgabebezeichnung (RDA 2.5.2):</a:t>
            </a:r>
          </a:p>
          <a:p>
            <a:pPr lvl="1"/>
            <a:endParaRPr lang="de-DE" dirty="0" smtClean="0"/>
          </a:p>
          <a:p>
            <a:pPr lvl="1"/>
            <a:r>
              <a:rPr lang="de-DE" dirty="0" smtClean="0"/>
              <a:t>allgemein bibliographischer Art (Auflage, Edition, Urtext)</a:t>
            </a:r>
          </a:p>
          <a:p>
            <a:pPr lvl="1">
              <a:buNone/>
            </a:pPr>
            <a:r>
              <a:rPr lang="de-DE" dirty="0" smtClean="0"/>
              <a:t> 	</a:t>
            </a:r>
          </a:p>
          <a:p>
            <a:pPr lvl="1">
              <a:buNone/>
            </a:pPr>
            <a:r>
              <a:rPr lang="de-DE" dirty="0"/>
              <a:t>	</a:t>
            </a:r>
            <a:r>
              <a:rPr lang="de-DE" dirty="0" smtClean="0"/>
              <a:t>und/oder </a:t>
            </a:r>
          </a:p>
          <a:p>
            <a:pPr lvl="1"/>
            <a:endParaRPr lang="de-DE" dirty="0" smtClean="0"/>
          </a:p>
          <a:p>
            <a:pPr lvl="1"/>
            <a:r>
              <a:rPr lang="de-DE" dirty="0" smtClean="0"/>
              <a:t>musikalische Ausgabeform (Studienpartitur, Partition, Orgelauszug, Chorus score, </a:t>
            </a:r>
            <a:r>
              <a:rPr lang="de-DE" dirty="0" err="1" smtClean="0"/>
              <a:t>Vocal</a:t>
            </a:r>
            <a:r>
              <a:rPr lang="de-DE" dirty="0" smtClean="0"/>
              <a:t> score ...)</a:t>
            </a:r>
          </a:p>
          <a:p>
            <a:pPr>
              <a:buNone/>
            </a:pPr>
            <a:r>
              <a:rPr lang="de-DE" dirty="0" smtClean="0"/>
              <a:t> </a:t>
            </a:r>
          </a:p>
          <a:p>
            <a:pPr>
              <a:buNone/>
            </a:pPr>
            <a:endParaRPr lang="de-DE" sz="1800" dirty="0">
              <a:solidFill>
                <a:srgbClr val="FF0000"/>
              </a:solidFill>
            </a:endParaRPr>
          </a:p>
        </p:txBody>
      </p:sp>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6M.03: Musikdrucke | Stand: 15.09.2015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19</a:t>
            </a:fld>
            <a:endParaRPr lang="de-DE"/>
          </a:p>
        </p:txBody>
      </p:sp>
    </p:spTree>
    <p:extLst>
      <p:ext uri="{BB962C8B-B14F-4D97-AF65-F5344CB8AC3E}">
        <p14:creationId xmlns:p14="http://schemas.microsoft.com/office/powerpoint/2010/main" val="2377996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564904"/>
            <a:ext cx="8229600" cy="1143000"/>
          </a:xfrm>
        </p:spPr>
        <p:txBody>
          <a:bodyPr/>
          <a:lstStyle/>
          <a:p>
            <a:pPr algn="ctr"/>
            <a:r>
              <a:rPr lang="de-DE" sz="2800" dirty="0" smtClean="0"/>
              <a:t>Musikdrucke</a:t>
            </a:r>
            <a:endParaRPr lang="de-DE" sz="2800" dirty="0"/>
          </a:p>
        </p:txBody>
      </p:sp>
      <p:sp>
        <p:nvSpPr>
          <p:cNvPr id="3" name="Rechteck 2"/>
          <p:cNvSpPr/>
          <p:nvPr/>
        </p:nvSpPr>
        <p:spPr>
          <a:xfrm>
            <a:off x="409343" y="548679"/>
            <a:ext cx="2362457" cy="43204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Modul 6M.03</a:t>
            </a:r>
            <a:endParaRPr lang="de-DE"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Foliennummernplatzhalter 7"/>
          <p:cNvSpPr>
            <a:spLocks noGrp="1"/>
          </p:cNvSpPr>
          <p:nvPr>
            <p:ph type="sldNum" sz="quarter" idx="4"/>
          </p:nvPr>
        </p:nvSpPr>
        <p:spPr/>
        <p:txBody>
          <a:bodyPr/>
          <a:lstStyle/>
          <a:p>
            <a:fld id="{8A6690F1-7CA1-4166-A522-500460961984}" type="slidenum">
              <a:rPr lang="de-DE" smtClean="0"/>
              <a:pPr/>
              <a:t>2</a:t>
            </a:fld>
            <a:endParaRPr lang="de-DE"/>
          </a:p>
        </p:txBody>
      </p:sp>
      <p:sp>
        <p:nvSpPr>
          <p:cNvPr id="9" name="Fußzeilenplatzhalter 8"/>
          <p:cNvSpPr>
            <a:spLocks noGrp="1"/>
          </p:cNvSpPr>
          <p:nvPr>
            <p:ph type="ftr" sz="quarter" idx="14"/>
          </p:nvPr>
        </p:nvSpPr>
        <p:spPr>
          <a:xfrm>
            <a:off x="467544" y="6376243"/>
            <a:ext cx="7776864" cy="365125"/>
          </a:xfrm>
        </p:spPr>
        <p:txBody>
          <a:bodyPr/>
          <a:lstStyle/>
          <a:p>
            <a:r>
              <a:rPr lang="de-DE" smtClean="0"/>
              <a:t>AG RDA Schulungsunterlagen – Modul 6M.03: Musikdrucke | Stand: 15.09.2015 | CC BY-NC-SA</a:t>
            </a:r>
            <a:endParaRPr lang="de-DE" dirty="0"/>
          </a:p>
        </p:txBody>
      </p:sp>
      <p:sp>
        <p:nvSpPr>
          <p:cNvPr id="4" name="Rechteck 3"/>
          <p:cNvSpPr/>
          <p:nvPr/>
        </p:nvSpPr>
        <p:spPr>
          <a:xfrm>
            <a:off x="409343" y="1196752"/>
            <a:ext cx="2406108" cy="369332"/>
          </a:xfrm>
          <a:prstGeom prst="rect">
            <a:avLst/>
          </a:prstGeom>
        </p:spPr>
        <p:txBody>
          <a:bodyPr wrap="none">
            <a:spAutoFit/>
          </a:bodyPr>
          <a:lstStyle/>
          <a:p>
            <a:pPr lvl="0"/>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B3Kat: 03.12.2015</a:t>
            </a:r>
            <a:endParaRPr lang="de-DE"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86259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Ausgabevermerk (RDA 2.5)</a:t>
            </a:r>
            <a:endParaRPr lang="de-DE" dirty="0"/>
          </a:p>
        </p:txBody>
      </p:sp>
      <p:sp>
        <p:nvSpPr>
          <p:cNvPr id="3" name="Textplatzhalter 2"/>
          <p:cNvSpPr>
            <a:spLocks noGrp="1"/>
          </p:cNvSpPr>
          <p:nvPr>
            <p:ph type="body" sz="quarter" idx="13"/>
          </p:nvPr>
        </p:nvSpPr>
        <p:spPr/>
        <p:txBody>
          <a:bodyPr/>
          <a:lstStyle/>
          <a:p>
            <a:endParaRPr lang="de-DE" dirty="0"/>
          </a:p>
        </p:txBody>
      </p:sp>
      <p:sp>
        <p:nvSpPr>
          <p:cNvPr id="4" name="Fußzeilenplatzhalter 3"/>
          <p:cNvSpPr>
            <a:spLocks noGrp="1"/>
          </p:cNvSpPr>
          <p:nvPr>
            <p:ph type="ftr" sz="quarter" idx="14"/>
          </p:nvPr>
        </p:nvSpPr>
        <p:spPr>
          <a:xfrm>
            <a:off x="467544" y="6376243"/>
            <a:ext cx="7344816" cy="365125"/>
          </a:xfrm>
        </p:spPr>
        <p:txBody>
          <a:bodyPr/>
          <a:lstStyle/>
          <a:p>
            <a:r>
              <a:rPr lang="de-DE" smtClean="0"/>
              <a:t>AG RDA Schulungsunterlagen – Modul 6M.03: Musikdrucke | Stand: 15.09.2015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20</a:t>
            </a:fld>
            <a:endParaRPr lang="de-DE"/>
          </a:p>
        </p:txBody>
      </p:sp>
      <p:pic>
        <p:nvPicPr>
          <p:cNvPr id="5122" name="Picture 2"/>
          <p:cNvPicPr>
            <a:picLocks noChangeAspect="1" noChangeArrowheads="1"/>
          </p:cNvPicPr>
          <p:nvPr/>
        </p:nvPicPr>
        <p:blipFill>
          <a:blip r:embed="rId3" cstate="print"/>
          <a:srcRect/>
          <a:stretch>
            <a:fillRect/>
          </a:stretch>
        </p:blipFill>
        <p:spPr bwMode="auto">
          <a:xfrm>
            <a:off x="395536" y="908720"/>
            <a:ext cx="1944216" cy="600075"/>
          </a:xfrm>
          <a:prstGeom prst="rect">
            <a:avLst/>
          </a:prstGeom>
          <a:noFill/>
          <a:ln w="9525">
            <a:solidFill>
              <a:schemeClr val="tx1"/>
            </a:solidFill>
            <a:miter lim="800000"/>
            <a:headEnd/>
            <a:tailEnd/>
          </a:ln>
        </p:spPr>
      </p:pic>
      <p:graphicFrame>
        <p:nvGraphicFramePr>
          <p:cNvPr id="7" name="Tabelle 6"/>
          <p:cNvGraphicFramePr>
            <a:graphicFrameLocks noGrp="1"/>
          </p:cNvGraphicFramePr>
          <p:nvPr>
            <p:extLst>
              <p:ext uri="{D42A27DB-BD31-4B8C-83A1-F6EECF244321}">
                <p14:modId xmlns:p14="http://schemas.microsoft.com/office/powerpoint/2010/main" val="3476896677"/>
              </p:ext>
            </p:extLst>
          </p:nvPr>
        </p:nvGraphicFramePr>
        <p:xfrm>
          <a:off x="2660217" y="1424372"/>
          <a:ext cx="6177324" cy="1483360"/>
        </p:xfrm>
        <a:graphic>
          <a:graphicData uri="http://schemas.openxmlformats.org/drawingml/2006/table">
            <a:tbl>
              <a:tblPr firstRow="1" bandRow="1">
                <a:tableStyleId>{5C22544A-7EE6-4342-B048-85BDC9FD1C3A}</a:tableStyleId>
              </a:tblPr>
              <a:tblGrid>
                <a:gridCol w="903671"/>
                <a:gridCol w="864096"/>
                <a:gridCol w="2298077"/>
                <a:gridCol w="2111480"/>
              </a:tblGrid>
              <a:tr h="242782">
                <a:tc>
                  <a:txBody>
                    <a:bodyPr/>
                    <a:lstStyle/>
                    <a:p>
                      <a:r>
                        <a:rPr lang="de-DE" sz="1600" b="1" dirty="0" err="1" smtClean="0">
                          <a:latin typeface="Verdana" pitchFamily="34" charset="0"/>
                          <a:ea typeface="Verdana" pitchFamily="34" charset="0"/>
                          <a:cs typeface="Verdana" pitchFamily="34" charset="0"/>
                        </a:rPr>
                        <a:t>Aleph</a:t>
                      </a:r>
                      <a:endParaRPr lang="de-DE" sz="1600" b="1" dirty="0">
                        <a:latin typeface="Verdana" pitchFamily="34" charset="0"/>
                        <a:ea typeface="Verdana" pitchFamily="34" charset="0"/>
                        <a:cs typeface="Verdana" pitchFamily="34" charset="0"/>
                      </a:endParaRPr>
                    </a:p>
                  </a:txBody>
                  <a:tcPr/>
                </a:tc>
                <a:tc>
                  <a:txBody>
                    <a:bodyPr/>
                    <a:lstStyle/>
                    <a:p>
                      <a:r>
                        <a:rPr lang="de-DE" sz="1600" b="1" dirty="0" smtClean="0">
                          <a:latin typeface="Verdana" pitchFamily="34" charset="0"/>
                          <a:ea typeface="Verdana" pitchFamily="34" charset="0"/>
                          <a:cs typeface="Verdana" pitchFamily="34" charset="0"/>
                        </a:rPr>
                        <a:t>RDA</a:t>
                      </a:r>
                      <a:endParaRPr lang="de-DE" sz="1600" b="1" dirty="0">
                        <a:latin typeface="Verdana" pitchFamily="34" charset="0"/>
                        <a:ea typeface="Verdana" pitchFamily="34" charset="0"/>
                        <a:cs typeface="Verdana" pitchFamily="34" charset="0"/>
                      </a:endParaRPr>
                    </a:p>
                  </a:txBody>
                  <a:tcPr/>
                </a:tc>
                <a:tc>
                  <a:txBody>
                    <a:bodyPr/>
                    <a:lstStyle/>
                    <a:p>
                      <a:r>
                        <a:rPr lang="de-DE" sz="1600" b="1" dirty="0" smtClean="0">
                          <a:latin typeface="Verdana" pitchFamily="34" charset="0"/>
                          <a:ea typeface="Verdana" pitchFamily="34" charset="0"/>
                          <a:cs typeface="Verdana" pitchFamily="34" charset="0"/>
                        </a:rPr>
                        <a:t>Element</a:t>
                      </a:r>
                      <a:endParaRPr lang="de-DE" sz="1600" b="1" dirty="0">
                        <a:latin typeface="Verdana" pitchFamily="34" charset="0"/>
                        <a:ea typeface="Verdana" pitchFamily="34" charset="0"/>
                        <a:cs typeface="Verdana" pitchFamily="34" charset="0"/>
                      </a:endParaRPr>
                    </a:p>
                  </a:txBody>
                  <a:tcPr/>
                </a:tc>
                <a:tc>
                  <a:txBody>
                    <a:bodyPr/>
                    <a:lstStyle/>
                    <a:p>
                      <a:r>
                        <a:rPr lang="de-DE" sz="1600" dirty="0" smtClean="0">
                          <a:latin typeface="Verdana" pitchFamily="34" charset="0"/>
                          <a:ea typeface="Verdana" pitchFamily="34" charset="0"/>
                          <a:cs typeface="Verdana" pitchFamily="34" charset="0"/>
                        </a:rPr>
                        <a:t>Erfassung</a:t>
                      </a:r>
                      <a:endParaRPr lang="de-DE" sz="1600" dirty="0">
                        <a:latin typeface="Verdana" pitchFamily="34" charset="0"/>
                        <a:ea typeface="Verdana" pitchFamily="34" charset="0"/>
                        <a:cs typeface="Verdana" pitchFamily="34" charset="0"/>
                      </a:endParaRPr>
                    </a:p>
                  </a:txBody>
                  <a:tcPr/>
                </a:tc>
              </a:tr>
              <a:tr h="454673">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403</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2.5.2</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Ausgabe-bezeichnung</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solidFill>
                            <a:srgbClr val="FF0000"/>
                          </a:solidFill>
                          <a:latin typeface="Verdana" pitchFamily="34" charset="0"/>
                          <a:ea typeface="Verdana" pitchFamily="34" charset="0"/>
                          <a:cs typeface="Verdana" pitchFamily="34" charset="0"/>
                        </a:rPr>
                        <a:t>$a </a:t>
                      </a:r>
                      <a:r>
                        <a:rPr lang="de-DE" sz="1600" b="0" kern="1200" dirty="0" smtClean="0">
                          <a:solidFill>
                            <a:schemeClr val="dk1"/>
                          </a:solidFill>
                          <a:latin typeface="Verdana" pitchFamily="34" charset="0"/>
                          <a:ea typeface="Verdana" pitchFamily="34" charset="0"/>
                          <a:cs typeface="Verdana" pitchFamily="34" charset="0"/>
                        </a:rPr>
                        <a:t>Studienpartitur</a:t>
                      </a:r>
                      <a:endParaRPr lang="de-DE" sz="1600" b="0" dirty="0">
                        <a:latin typeface="Verdana" pitchFamily="34" charset="0"/>
                        <a:ea typeface="Verdana" pitchFamily="34" charset="0"/>
                        <a:cs typeface="Verdana" pitchFamily="34" charset="0"/>
                      </a:endParaRPr>
                    </a:p>
                  </a:txBody>
                  <a:tcPr anchor="ctr"/>
                </a:tc>
              </a:tr>
              <a:tr h="454673">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064c</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7.20</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kern="1200" dirty="0" smtClean="0">
                          <a:solidFill>
                            <a:schemeClr val="dk1"/>
                          </a:solidFill>
                          <a:latin typeface="Verdana" pitchFamily="34" charset="0"/>
                          <a:ea typeface="Verdana" pitchFamily="34" charset="0"/>
                          <a:cs typeface="Verdana" pitchFamily="34" charset="0"/>
                        </a:rPr>
                        <a:t>Musikalische Ausgabeform</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solidFill>
                            <a:srgbClr val="FF0000"/>
                          </a:solidFill>
                          <a:latin typeface="Verdana" pitchFamily="34" charset="0"/>
                          <a:ea typeface="Verdana" pitchFamily="34" charset="0"/>
                          <a:cs typeface="Verdana" pitchFamily="34" charset="0"/>
                        </a:rPr>
                        <a:t>$a </a:t>
                      </a:r>
                      <a:r>
                        <a:rPr lang="de-DE" sz="1600" kern="1200" dirty="0" smtClean="0">
                          <a:solidFill>
                            <a:schemeClr val="dk1"/>
                          </a:solidFill>
                          <a:latin typeface="Verdana" pitchFamily="34" charset="0"/>
                          <a:ea typeface="Verdana" pitchFamily="34" charset="0"/>
                          <a:cs typeface="Verdana" pitchFamily="34" charset="0"/>
                        </a:rPr>
                        <a:t>Studienpartitur</a:t>
                      </a:r>
                    </a:p>
                    <a:p>
                      <a:pPr>
                        <a:lnSpc>
                          <a:spcPts val="1600"/>
                        </a:lnSpc>
                        <a:spcBef>
                          <a:spcPts val="600"/>
                        </a:spcBef>
                        <a:spcAft>
                          <a:spcPts val="600"/>
                        </a:spcAft>
                      </a:pPr>
                      <a:r>
                        <a:rPr lang="de-DE" sz="1600" b="0" dirty="0" smtClean="0">
                          <a:solidFill>
                            <a:srgbClr val="FF0000"/>
                          </a:solidFill>
                          <a:latin typeface="Verdana" pitchFamily="34" charset="0"/>
                          <a:ea typeface="Verdana" pitchFamily="34" charset="0"/>
                          <a:cs typeface="Verdana" pitchFamily="34" charset="0"/>
                        </a:rPr>
                        <a:t>$9</a:t>
                      </a:r>
                      <a:r>
                        <a:rPr lang="de-DE" sz="1600" b="0" baseline="0" dirty="0" smtClean="0">
                          <a:solidFill>
                            <a:schemeClr val="tx1"/>
                          </a:solidFill>
                          <a:latin typeface="Verdana" pitchFamily="34" charset="0"/>
                          <a:ea typeface="Verdana" pitchFamily="34" charset="0"/>
                          <a:cs typeface="Verdana" pitchFamily="34" charset="0"/>
                        </a:rPr>
                        <a:t> </a:t>
                      </a:r>
                      <a:r>
                        <a:rPr lang="de-DE" sz="1600" b="0" i="1" baseline="0" dirty="0" smtClean="0">
                          <a:solidFill>
                            <a:schemeClr val="tx1"/>
                          </a:solidFill>
                          <a:latin typeface="Verdana" pitchFamily="34" charset="0"/>
                          <a:ea typeface="Verdana" pitchFamily="34" charset="0"/>
                          <a:cs typeface="Verdana" pitchFamily="34" charset="0"/>
                        </a:rPr>
                        <a:t>GND-ID</a:t>
                      </a:r>
                      <a:endParaRPr lang="de-DE" sz="1600" i="1" dirty="0">
                        <a:solidFill>
                          <a:schemeClr val="tx1"/>
                        </a:solidFill>
                        <a:latin typeface="Verdana" pitchFamily="34" charset="0"/>
                        <a:ea typeface="Verdana" pitchFamily="34" charset="0"/>
                        <a:cs typeface="Verdana" pitchFamily="34" charset="0"/>
                      </a:endParaRPr>
                    </a:p>
                  </a:txBody>
                  <a:tcPr anchor="ctr"/>
                </a:tc>
              </a:tr>
            </a:tbl>
          </a:graphicData>
        </a:graphic>
      </p:graphicFrame>
      <p:pic>
        <p:nvPicPr>
          <p:cNvPr id="5123" name="Picture 3"/>
          <p:cNvPicPr>
            <a:picLocks noChangeAspect="1" noChangeArrowheads="1"/>
          </p:cNvPicPr>
          <p:nvPr/>
        </p:nvPicPr>
        <p:blipFill>
          <a:blip r:embed="rId4" cstate="print"/>
          <a:srcRect/>
          <a:stretch>
            <a:fillRect/>
          </a:stretch>
        </p:blipFill>
        <p:spPr bwMode="auto">
          <a:xfrm>
            <a:off x="251520" y="3585170"/>
            <a:ext cx="2543175" cy="2724150"/>
          </a:xfrm>
          <a:prstGeom prst="rect">
            <a:avLst/>
          </a:prstGeom>
          <a:noFill/>
          <a:ln w="9525">
            <a:solidFill>
              <a:schemeClr val="tx1"/>
            </a:solidFill>
            <a:miter lim="800000"/>
            <a:headEnd/>
            <a:tailEnd/>
          </a:ln>
        </p:spPr>
      </p:pic>
      <p:graphicFrame>
        <p:nvGraphicFramePr>
          <p:cNvPr id="9" name="Tabelle 8"/>
          <p:cNvGraphicFramePr>
            <a:graphicFrameLocks noGrp="1"/>
          </p:cNvGraphicFramePr>
          <p:nvPr>
            <p:extLst>
              <p:ext uri="{D42A27DB-BD31-4B8C-83A1-F6EECF244321}">
                <p14:modId xmlns:p14="http://schemas.microsoft.com/office/powerpoint/2010/main" val="2043895155"/>
              </p:ext>
            </p:extLst>
          </p:nvPr>
        </p:nvGraphicFramePr>
        <p:xfrm>
          <a:off x="2968372" y="3563956"/>
          <a:ext cx="5750430" cy="1483360"/>
        </p:xfrm>
        <a:graphic>
          <a:graphicData uri="http://schemas.openxmlformats.org/drawingml/2006/table">
            <a:tbl>
              <a:tblPr firstRow="1" bandRow="1">
                <a:tableStyleId>{5C22544A-7EE6-4342-B048-85BDC9FD1C3A}</a:tableStyleId>
              </a:tblPr>
              <a:tblGrid>
                <a:gridCol w="834240"/>
                <a:gridCol w="864096"/>
                <a:gridCol w="2055728"/>
                <a:gridCol w="1996366"/>
              </a:tblGrid>
              <a:tr h="242782">
                <a:tc>
                  <a:txBody>
                    <a:bodyPr/>
                    <a:lstStyle/>
                    <a:p>
                      <a:r>
                        <a:rPr lang="de-DE" sz="1600" b="1" dirty="0" err="1" smtClean="0">
                          <a:latin typeface="Verdana" pitchFamily="34" charset="0"/>
                          <a:ea typeface="Verdana" pitchFamily="34" charset="0"/>
                          <a:cs typeface="Verdana" pitchFamily="34" charset="0"/>
                        </a:rPr>
                        <a:t>Aleph</a:t>
                      </a:r>
                      <a:endParaRPr lang="de-DE" sz="1600" b="1" dirty="0">
                        <a:latin typeface="Verdana" pitchFamily="34" charset="0"/>
                        <a:ea typeface="Verdana" pitchFamily="34" charset="0"/>
                        <a:cs typeface="Verdana" pitchFamily="34" charset="0"/>
                      </a:endParaRPr>
                    </a:p>
                  </a:txBody>
                  <a:tcPr/>
                </a:tc>
                <a:tc>
                  <a:txBody>
                    <a:bodyPr/>
                    <a:lstStyle/>
                    <a:p>
                      <a:r>
                        <a:rPr lang="de-DE" sz="1600" b="1" dirty="0" smtClean="0">
                          <a:latin typeface="Verdana" pitchFamily="34" charset="0"/>
                          <a:ea typeface="Verdana" pitchFamily="34" charset="0"/>
                          <a:cs typeface="Verdana" pitchFamily="34" charset="0"/>
                        </a:rPr>
                        <a:t>RDA</a:t>
                      </a:r>
                      <a:endParaRPr lang="de-DE" sz="1600" b="1" dirty="0">
                        <a:latin typeface="Verdana" pitchFamily="34" charset="0"/>
                        <a:ea typeface="Verdana" pitchFamily="34" charset="0"/>
                        <a:cs typeface="Verdana" pitchFamily="34" charset="0"/>
                      </a:endParaRPr>
                    </a:p>
                  </a:txBody>
                  <a:tcPr/>
                </a:tc>
                <a:tc>
                  <a:txBody>
                    <a:bodyPr/>
                    <a:lstStyle/>
                    <a:p>
                      <a:r>
                        <a:rPr lang="de-DE" sz="1600" b="1" dirty="0" smtClean="0">
                          <a:latin typeface="Verdana" pitchFamily="34" charset="0"/>
                          <a:ea typeface="Verdana" pitchFamily="34" charset="0"/>
                          <a:cs typeface="Verdana" pitchFamily="34" charset="0"/>
                        </a:rPr>
                        <a:t>Element</a:t>
                      </a:r>
                      <a:endParaRPr lang="de-DE" sz="1600" b="1" dirty="0">
                        <a:latin typeface="Verdana" pitchFamily="34" charset="0"/>
                        <a:ea typeface="Verdana" pitchFamily="34" charset="0"/>
                        <a:cs typeface="Verdana" pitchFamily="34" charset="0"/>
                      </a:endParaRPr>
                    </a:p>
                  </a:txBody>
                  <a:tcPr/>
                </a:tc>
                <a:tc>
                  <a:txBody>
                    <a:bodyPr/>
                    <a:lstStyle/>
                    <a:p>
                      <a:r>
                        <a:rPr lang="de-DE" sz="1600" dirty="0" smtClean="0">
                          <a:latin typeface="Verdana" pitchFamily="34" charset="0"/>
                          <a:ea typeface="Verdana" pitchFamily="34" charset="0"/>
                          <a:cs typeface="Verdana" pitchFamily="34" charset="0"/>
                        </a:rPr>
                        <a:t>Erfassung</a:t>
                      </a:r>
                      <a:endParaRPr lang="de-DE" sz="1600" dirty="0">
                        <a:latin typeface="Verdana" pitchFamily="34" charset="0"/>
                        <a:ea typeface="Verdana" pitchFamily="34" charset="0"/>
                        <a:cs typeface="Verdana" pitchFamily="34" charset="0"/>
                      </a:endParaRPr>
                    </a:p>
                  </a:txBody>
                  <a:tcPr/>
                </a:tc>
              </a:tr>
              <a:tr h="454673">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403</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2.5.2</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Ausgabe-bezeichnung</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solidFill>
                            <a:srgbClr val="FF0000"/>
                          </a:solidFill>
                          <a:latin typeface="Verdana" pitchFamily="34" charset="0"/>
                          <a:ea typeface="Verdana" pitchFamily="34" charset="0"/>
                          <a:cs typeface="Verdana" pitchFamily="34" charset="0"/>
                        </a:rPr>
                        <a:t>$a </a:t>
                      </a:r>
                      <a:r>
                        <a:rPr lang="de-DE" sz="1600" b="0" kern="1200" dirty="0" smtClean="0">
                          <a:solidFill>
                            <a:schemeClr val="dk1"/>
                          </a:solidFill>
                          <a:latin typeface="Verdana" pitchFamily="34" charset="0"/>
                          <a:ea typeface="Verdana" pitchFamily="34" charset="0"/>
                          <a:cs typeface="Verdana" pitchFamily="34" charset="0"/>
                        </a:rPr>
                        <a:t>Chorus score</a:t>
                      </a:r>
                      <a:endParaRPr lang="de-DE" sz="1600" b="0" dirty="0">
                        <a:latin typeface="Verdana" pitchFamily="34" charset="0"/>
                        <a:ea typeface="Verdana" pitchFamily="34" charset="0"/>
                        <a:cs typeface="Verdana" pitchFamily="34" charset="0"/>
                      </a:endParaRPr>
                    </a:p>
                  </a:txBody>
                  <a:tcPr anchor="ctr"/>
                </a:tc>
              </a:tr>
              <a:tr h="454673">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064c</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7.20</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kern="1200" dirty="0" smtClean="0">
                          <a:solidFill>
                            <a:schemeClr val="dk1"/>
                          </a:solidFill>
                          <a:latin typeface="Verdana" pitchFamily="34" charset="0"/>
                          <a:ea typeface="Verdana" pitchFamily="34" charset="0"/>
                          <a:cs typeface="Verdana" pitchFamily="34" charset="0"/>
                        </a:rPr>
                        <a:t>Musikalische Ausgabeform</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solidFill>
                            <a:srgbClr val="FF0000"/>
                          </a:solidFill>
                          <a:latin typeface="Verdana" pitchFamily="34" charset="0"/>
                          <a:ea typeface="Verdana" pitchFamily="34" charset="0"/>
                          <a:cs typeface="Verdana" pitchFamily="34" charset="0"/>
                        </a:rPr>
                        <a:t>$a </a:t>
                      </a:r>
                      <a:r>
                        <a:rPr lang="de-DE" sz="1600" dirty="0" smtClean="0">
                          <a:latin typeface="Verdana" pitchFamily="34" charset="0"/>
                          <a:ea typeface="Verdana" pitchFamily="34" charset="0"/>
                          <a:cs typeface="Verdana" pitchFamily="34" charset="0"/>
                        </a:rPr>
                        <a:t>Klavierauszug</a:t>
                      </a:r>
                    </a:p>
                    <a:p>
                      <a:pPr marL="0" marR="0" indent="0" algn="l" defTabSz="914400" rtl="0" eaLnBrk="1" fontAlgn="auto" latinLnBrk="0" hangingPunct="1">
                        <a:lnSpc>
                          <a:spcPts val="1600"/>
                        </a:lnSpc>
                        <a:spcBef>
                          <a:spcPts val="600"/>
                        </a:spcBef>
                        <a:spcAft>
                          <a:spcPts val="600"/>
                        </a:spcAft>
                        <a:buClrTx/>
                        <a:buSzTx/>
                        <a:buFontTx/>
                        <a:buNone/>
                        <a:tabLst/>
                        <a:defRPr/>
                      </a:pPr>
                      <a:r>
                        <a:rPr lang="de-DE" sz="1600" b="0" dirty="0" smtClean="0">
                          <a:solidFill>
                            <a:srgbClr val="FF0000"/>
                          </a:solidFill>
                          <a:latin typeface="Verdana" pitchFamily="34" charset="0"/>
                          <a:ea typeface="Verdana" pitchFamily="34" charset="0"/>
                          <a:cs typeface="Verdana" pitchFamily="34" charset="0"/>
                        </a:rPr>
                        <a:t>$9</a:t>
                      </a:r>
                      <a:r>
                        <a:rPr lang="de-DE" sz="1600" b="0" baseline="0" dirty="0" smtClean="0">
                          <a:solidFill>
                            <a:schemeClr val="tx1"/>
                          </a:solidFill>
                          <a:latin typeface="Verdana" pitchFamily="34" charset="0"/>
                          <a:ea typeface="Verdana" pitchFamily="34" charset="0"/>
                          <a:cs typeface="Verdana" pitchFamily="34" charset="0"/>
                        </a:rPr>
                        <a:t> </a:t>
                      </a:r>
                      <a:r>
                        <a:rPr lang="de-DE" sz="1600" b="0" i="1" baseline="0" dirty="0" smtClean="0">
                          <a:solidFill>
                            <a:schemeClr val="tx1"/>
                          </a:solidFill>
                          <a:latin typeface="Verdana" pitchFamily="34" charset="0"/>
                          <a:ea typeface="Verdana" pitchFamily="34" charset="0"/>
                          <a:cs typeface="Verdana" pitchFamily="34" charset="0"/>
                        </a:rPr>
                        <a:t>GND-ID</a:t>
                      </a:r>
                      <a:endParaRPr lang="de-DE" sz="1600" dirty="0">
                        <a:latin typeface="Verdana" pitchFamily="34" charset="0"/>
                        <a:ea typeface="Verdana" pitchFamily="34" charset="0"/>
                        <a:cs typeface="Verdana" pitchFamily="34" charset="0"/>
                      </a:endParaRPr>
                    </a:p>
                  </a:txBody>
                  <a:tcPr anchor="ctr"/>
                </a:tc>
              </a:tr>
            </a:tbl>
          </a:graphicData>
        </a:graphic>
      </p:graphicFrame>
      <p:sp>
        <p:nvSpPr>
          <p:cNvPr id="10" name="Textfeld 9"/>
          <p:cNvSpPr txBox="1"/>
          <p:nvPr/>
        </p:nvSpPr>
        <p:spPr>
          <a:xfrm>
            <a:off x="2915816" y="5301208"/>
            <a:ext cx="5984652" cy="646331"/>
          </a:xfrm>
          <a:prstGeom prst="rect">
            <a:avLst/>
          </a:prstGeom>
          <a:solidFill>
            <a:schemeClr val="bg1"/>
          </a:solidFill>
          <a:ln>
            <a:solidFill>
              <a:schemeClr val="tx1"/>
            </a:solidFill>
          </a:ln>
        </p:spPr>
        <p:txBody>
          <a:bodyPr wrap="none" rtlCol="0">
            <a:sp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Der Eintrag in  RDA 7.20 kann aber auch von der </a:t>
            </a:r>
          </a:p>
          <a:p>
            <a:r>
              <a:rPr lang="de-DE" dirty="0" smtClean="0">
                <a:latin typeface="Verdana" panose="020B0604030504040204" pitchFamily="34" charset="0"/>
                <a:ea typeface="Verdana" panose="020B0604030504040204" pitchFamily="34" charset="0"/>
                <a:cs typeface="Verdana" panose="020B0604030504040204" pitchFamily="34" charset="0"/>
              </a:rPr>
              <a:t>Ausgabezeichnung inhaltlich abweichen.</a:t>
            </a:r>
          </a:p>
        </p:txBody>
      </p:sp>
      <p:sp>
        <p:nvSpPr>
          <p:cNvPr id="11" name="Textfeld 10"/>
          <p:cNvSpPr txBox="1"/>
          <p:nvPr/>
        </p:nvSpPr>
        <p:spPr>
          <a:xfrm>
            <a:off x="251520" y="1700808"/>
            <a:ext cx="2304256" cy="1477328"/>
          </a:xfrm>
          <a:prstGeom prst="rect">
            <a:avLst/>
          </a:prstGeom>
          <a:solidFill>
            <a:schemeClr val="bg1"/>
          </a:solidFill>
          <a:ln>
            <a:solidFill>
              <a:schemeClr val="tx1"/>
            </a:solidFill>
          </a:ln>
        </p:spPr>
        <p:txBody>
          <a:bodyPr wrap="square" rtlCol="0">
            <a:spAutoFit/>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Ausgabebezeich-nung</a:t>
            </a:r>
            <a:r>
              <a:rPr lang="de-DE" dirty="0" smtClean="0">
                <a:latin typeface="Verdana" panose="020B0604030504040204" pitchFamily="34" charset="0"/>
                <a:ea typeface="Verdana" panose="020B0604030504040204" pitchFamily="34" charset="0"/>
                <a:cs typeface="Verdana" panose="020B0604030504040204" pitchFamily="34" charset="0"/>
              </a:rPr>
              <a:t> und </a:t>
            </a:r>
            <a:r>
              <a:rPr lang="de-DE" dirty="0" err="1" smtClean="0">
                <a:latin typeface="Verdana" panose="020B0604030504040204" pitchFamily="34" charset="0"/>
                <a:ea typeface="Verdana" panose="020B0604030504040204" pitchFamily="34" charset="0"/>
                <a:cs typeface="Verdana" panose="020B0604030504040204" pitchFamily="34" charset="0"/>
              </a:rPr>
              <a:t>musi-kalische</a:t>
            </a:r>
            <a:r>
              <a:rPr lang="de-DE" dirty="0" smtClean="0">
                <a:latin typeface="Verdana" panose="020B0604030504040204" pitchFamily="34" charset="0"/>
                <a:ea typeface="Verdana" panose="020B0604030504040204" pitchFamily="34" charset="0"/>
                <a:cs typeface="Verdana" panose="020B0604030504040204" pitchFamily="34" charset="0"/>
              </a:rPr>
              <a:t> Ausgabe-form können identisch sein.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Ausgabevermerk (RDA 2.5)</a:t>
            </a:r>
            <a:endParaRPr lang="de-DE" dirty="0"/>
          </a:p>
        </p:txBody>
      </p:sp>
      <p:sp>
        <p:nvSpPr>
          <p:cNvPr id="3" name="Textplatzhalter 2"/>
          <p:cNvSpPr>
            <a:spLocks noGrp="1"/>
          </p:cNvSpPr>
          <p:nvPr>
            <p:ph type="body" sz="quarter" idx="13"/>
          </p:nvPr>
        </p:nvSpPr>
        <p:spPr>
          <a:xfrm>
            <a:off x="251520" y="764704"/>
            <a:ext cx="8640960" cy="5544616"/>
          </a:xfrm>
        </p:spPr>
        <p:txBody>
          <a:bodyPr/>
          <a:lstStyle/>
          <a:p>
            <a:endParaRPr lang="de-DE" dirty="0" smtClean="0"/>
          </a:p>
          <a:p>
            <a:r>
              <a:rPr lang="de-DE" dirty="0" smtClean="0"/>
              <a:t>Ausgabebezeichnung auch vorhanden bei:</a:t>
            </a:r>
          </a:p>
          <a:p>
            <a:pPr lvl="1"/>
            <a:r>
              <a:rPr lang="de-DE" dirty="0" smtClean="0"/>
              <a:t>Unterschied im Inhalt, der inhaltlich oder sachlich den genormten Begriffen aus RDA 7.20 entspricht</a:t>
            </a:r>
          </a:p>
          <a:p>
            <a:pPr lvl="1"/>
            <a:endParaRPr lang="de-DE" dirty="0" smtClean="0"/>
          </a:p>
          <a:p>
            <a:pPr lvl="1"/>
            <a:endParaRPr lang="de-DE" dirty="0"/>
          </a:p>
          <a:p>
            <a:pPr lvl="1"/>
            <a:endParaRPr lang="de-DE" dirty="0" smtClean="0"/>
          </a:p>
          <a:p>
            <a:pPr lvl="1"/>
            <a:endParaRPr lang="de-DE" dirty="0"/>
          </a:p>
          <a:p>
            <a:pPr lvl="1"/>
            <a:endParaRPr lang="de-DE" dirty="0" smtClean="0"/>
          </a:p>
          <a:p>
            <a:pPr lvl="1"/>
            <a:r>
              <a:rPr lang="de-DE" dirty="0" smtClean="0"/>
              <a:t>Angabe einer Stimmlage, die nicht grammatikalisch mit einer Titelangabe verbunden ist</a:t>
            </a:r>
          </a:p>
          <a:p>
            <a:pPr lvl="1"/>
            <a:endParaRPr lang="de-DE" dirty="0" smtClean="0"/>
          </a:p>
          <a:p>
            <a:pPr lvl="1"/>
            <a:endParaRPr lang="de-DE" dirty="0" smtClean="0"/>
          </a:p>
          <a:p>
            <a:pPr marL="0" indent="0">
              <a:buNone/>
            </a:pPr>
            <a:endParaRPr lang="de-DE" dirty="0" smtClean="0"/>
          </a:p>
        </p:txBody>
      </p:sp>
      <p:sp>
        <p:nvSpPr>
          <p:cNvPr id="4" name="Fußzeilenplatzhalter 3"/>
          <p:cNvSpPr>
            <a:spLocks noGrp="1"/>
          </p:cNvSpPr>
          <p:nvPr>
            <p:ph type="ftr" sz="quarter" idx="14"/>
          </p:nvPr>
        </p:nvSpPr>
        <p:spPr>
          <a:xfrm>
            <a:off x="467544" y="6376243"/>
            <a:ext cx="7704856" cy="365125"/>
          </a:xfrm>
        </p:spPr>
        <p:txBody>
          <a:bodyPr/>
          <a:lstStyle/>
          <a:p>
            <a:r>
              <a:rPr lang="de-DE" dirty="0" smtClean="0"/>
              <a:t>AG RDA Schulungsunterlagen – Modul 6M.03: Musikdrucke | Stand: 15.11.2015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21</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2450442208"/>
              </p:ext>
            </p:extLst>
          </p:nvPr>
        </p:nvGraphicFramePr>
        <p:xfrm>
          <a:off x="755576" y="2420887"/>
          <a:ext cx="7632848" cy="1407876"/>
        </p:xfrm>
        <a:graphic>
          <a:graphicData uri="http://schemas.openxmlformats.org/drawingml/2006/table">
            <a:tbl>
              <a:tblPr firstRow="1" bandRow="1">
                <a:tableStyleId>{5C22544A-7EE6-4342-B048-85BDC9FD1C3A}</a:tableStyleId>
              </a:tblPr>
              <a:tblGrid>
                <a:gridCol w="864096"/>
                <a:gridCol w="864096"/>
                <a:gridCol w="2799769"/>
                <a:gridCol w="3104887"/>
              </a:tblGrid>
              <a:tr h="403258">
                <a:tc>
                  <a:txBody>
                    <a:bodyPr/>
                    <a:lstStyle/>
                    <a:p>
                      <a:r>
                        <a:rPr lang="de-DE" sz="1600" b="1" dirty="0" err="1" smtClean="0">
                          <a:latin typeface="Verdana" pitchFamily="34" charset="0"/>
                          <a:ea typeface="Verdana" pitchFamily="34" charset="0"/>
                          <a:cs typeface="Verdana" pitchFamily="34" charset="0"/>
                        </a:rPr>
                        <a:t>Aleph</a:t>
                      </a:r>
                      <a:endParaRPr lang="de-DE" sz="1600" b="1" dirty="0">
                        <a:latin typeface="Verdana" pitchFamily="34" charset="0"/>
                        <a:ea typeface="Verdana" pitchFamily="34" charset="0"/>
                        <a:cs typeface="Verdana" pitchFamily="34" charset="0"/>
                      </a:endParaRPr>
                    </a:p>
                  </a:txBody>
                  <a:tcPr/>
                </a:tc>
                <a:tc>
                  <a:txBody>
                    <a:bodyPr/>
                    <a:lstStyle/>
                    <a:p>
                      <a:r>
                        <a:rPr lang="de-DE" sz="1600" b="1" dirty="0" smtClean="0">
                          <a:latin typeface="Verdana" pitchFamily="34" charset="0"/>
                          <a:ea typeface="Verdana" pitchFamily="34" charset="0"/>
                          <a:cs typeface="Verdana" pitchFamily="34" charset="0"/>
                        </a:rPr>
                        <a:t>RDA</a:t>
                      </a:r>
                      <a:endParaRPr lang="de-DE" sz="1600" b="1" dirty="0">
                        <a:latin typeface="Verdana" pitchFamily="34" charset="0"/>
                        <a:ea typeface="Verdana" pitchFamily="34" charset="0"/>
                        <a:cs typeface="Verdana" pitchFamily="34" charset="0"/>
                      </a:endParaRPr>
                    </a:p>
                  </a:txBody>
                  <a:tcPr/>
                </a:tc>
                <a:tc>
                  <a:txBody>
                    <a:bodyPr/>
                    <a:lstStyle/>
                    <a:p>
                      <a:r>
                        <a:rPr lang="de-DE" sz="1600" b="1" dirty="0" smtClean="0">
                          <a:latin typeface="Verdana" pitchFamily="34" charset="0"/>
                          <a:ea typeface="Verdana" pitchFamily="34" charset="0"/>
                          <a:cs typeface="Verdana" pitchFamily="34" charset="0"/>
                        </a:rPr>
                        <a:t>Element</a:t>
                      </a:r>
                      <a:endParaRPr lang="de-DE" sz="1600" b="1" dirty="0">
                        <a:latin typeface="Verdana" pitchFamily="34" charset="0"/>
                        <a:ea typeface="Verdana" pitchFamily="34" charset="0"/>
                        <a:cs typeface="Verdana" pitchFamily="34" charset="0"/>
                      </a:endParaRPr>
                    </a:p>
                  </a:txBody>
                  <a:tcPr/>
                </a:tc>
                <a:tc>
                  <a:txBody>
                    <a:bodyPr/>
                    <a:lstStyle/>
                    <a:p>
                      <a:r>
                        <a:rPr lang="de-DE" sz="1600" dirty="0" smtClean="0">
                          <a:latin typeface="Verdana" pitchFamily="34" charset="0"/>
                          <a:ea typeface="Verdana" pitchFamily="34" charset="0"/>
                          <a:cs typeface="Verdana" pitchFamily="34" charset="0"/>
                        </a:rPr>
                        <a:t>Erfassung</a:t>
                      </a:r>
                      <a:endParaRPr lang="de-DE" sz="1600" dirty="0">
                        <a:latin typeface="Verdana" pitchFamily="34" charset="0"/>
                        <a:ea typeface="Verdana" pitchFamily="34" charset="0"/>
                        <a:cs typeface="Verdana" pitchFamily="34" charset="0"/>
                      </a:endParaRPr>
                    </a:p>
                  </a:txBody>
                  <a:tcPr/>
                </a:tc>
              </a:tr>
              <a:tr h="354378">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403</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2.5.2</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Ausgabebezeichnung</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solidFill>
                            <a:srgbClr val="FF0000"/>
                          </a:solidFill>
                          <a:latin typeface="Verdana" pitchFamily="34" charset="0"/>
                          <a:ea typeface="Verdana" pitchFamily="34" charset="0"/>
                          <a:cs typeface="Verdana" pitchFamily="34" charset="0"/>
                        </a:rPr>
                        <a:t>$a </a:t>
                      </a:r>
                      <a:r>
                        <a:rPr lang="de-DE" sz="1600" b="0" kern="1200" dirty="0" smtClean="0">
                          <a:solidFill>
                            <a:schemeClr val="dk1"/>
                          </a:solidFill>
                          <a:latin typeface="Verdana" pitchFamily="34" charset="0"/>
                          <a:ea typeface="Verdana" pitchFamily="34" charset="0"/>
                          <a:cs typeface="Verdana" pitchFamily="34" charset="0"/>
                        </a:rPr>
                        <a:t>In </a:t>
                      </a:r>
                      <a:r>
                        <a:rPr lang="de-DE" sz="1600" b="0" kern="1200" dirty="0" err="1" smtClean="0">
                          <a:solidFill>
                            <a:schemeClr val="dk1"/>
                          </a:solidFill>
                          <a:latin typeface="Verdana" pitchFamily="34" charset="0"/>
                          <a:ea typeface="Verdana" pitchFamily="34" charset="0"/>
                          <a:cs typeface="Verdana" pitchFamily="34" charset="0"/>
                        </a:rPr>
                        <a:t>full</a:t>
                      </a:r>
                      <a:r>
                        <a:rPr lang="de-DE" sz="1600" b="0" kern="1200" dirty="0" smtClean="0">
                          <a:solidFill>
                            <a:schemeClr val="dk1"/>
                          </a:solidFill>
                          <a:latin typeface="Verdana" pitchFamily="34" charset="0"/>
                          <a:ea typeface="Verdana" pitchFamily="34" charset="0"/>
                          <a:cs typeface="Verdana" pitchFamily="34" charset="0"/>
                        </a:rPr>
                        <a:t> score</a:t>
                      </a:r>
                      <a:endParaRPr lang="de-DE" sz="1600" b="0" dirty="0">
                        <a:latin typeface="Verdana" pitchFamily="34" charset="0"/>
                        <a:ea typeface="Verdana" pitchFamily="34" charset="0"/>
                        <a:cs typeface="Verdana" pitchFamily="34" charset="0"/>
                      </a:endParaRPr>
                    </a:p>
                  </a:txBody>
                  <a:tcPr anchor="ctr"/>
                </a:tc>
              </a:tr>
              <a:tr h="466501">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064c</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7.20</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kern="1200" dirty="0" smtClean="0">
                          <a:solidFill>
                            <a:schemeClr val="dk1"/>
                          </a:solidFill>
                          <a:latin typeface="Verdana" pitchFamily="34" charset="0"/>
                          <a:ea typeface="Verdana" pitchFamily="34" charset="0"/>
                          <a:cs typeface="Verdana" pitchFamily="34" charset="0"/>
                        </a:rPr>
                        <a:t>Musikalische Ausgabeform</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solidFill>
                            <a:srgbClr val="FF0000"/>
                          </a:solidFill>
                          <a:latin typeface="Verdana" pitchFamily="34" charset="0"/>
                          <a:ea typeface="Verdana" pitchFamily="34" charset="0"/>
                          <a:cs typeface="Verdana" pitchFamily="34" charset="0"/>
                        </a:rPr>
                        <a:t>$a </a:t>
                      </a:r>
                      <a:r>
                        <a:rPr lang="de-DE" sz="1600" kern="1200" dirty="0" smtClean="0">
                          <a:solidFill>
                            <a:schemeClr val="dk1"/>
                          </a:solidFill>
                          <a:latin typeface="Verdana" pitchFamily="34" charset="0"/>
                          <a:ea typeface="Verdana" pitchFamily="34" charset="0"/>
                          <a:cs typeface="Verdana" pitchFamily="34" charset="0"/>
                        </a:rPr>
                        <a:t>Partitur</a:t>
                      </a:r>
                    </a:p>
                    <a:p>
                      <a:pPr marL="0" marR="0" indent="0" algn="l" defTabSz="914400" rtl="0" eaLnBrk="1" fontAlgn="auto" latinLnBrk="0" hangingPunct="1">
                        <a:lnSpc>
                          <a:spcPts val="1600"/>
                        </a:lnSpc>
                        <a:spcBef>
                          <a:spcPts val="600"/>
                        </a:spcBef>
                        <a:spcAft>
                          <a:spcPts val="600"/>
                        </a:spcAft>
                        <a:buClrTx/>
                        <a:buSzTx/>
                        <a:buFontTx/>
                        <a:buNone/>
                        <a:tabLst/>
                        <a:defRPr/>
                      </a:pPr>
                      <a:r>
                        <a:rPr lang="de-DE" sz="1600" b="0" dirty="0" smtClean="0">
                          <a:solidFill>
                            <a:srgbClr val="FF0000"/>
                          </a:solidFill>
                          <a:latin typeface="Verdana" pitchFamily="34" charset="0"/>
                          <a:ea typeface="Verdana" pitchFamily="34" charset="0"/>
                          <a:cs typeface="Verdana" pitchFamily="34" charset="0"/>
                        </a:rPr>
                        <a:t>$9</a:t>
                      </a:r>
                      <a:r>
                        <a:rPr lang="de-DE" sz="1600" b="0" baseline="0" dirty="0" smtClean="0">
                          <a:solidFill>
                            <a:schemeClr val="tx1"/>
                          </a:solidFill>
                          <a:latin typeface="Verdana" pitchFamily="34" charset="0"/>
                          <a:ea typeface="Verdana" pitchFamily="34" charset="0"/>
                          <a:cs typeface="Verdana" pitchFamily="34" charset="0"/>
                        </a:rPr>
                        <a:t> </a:t>
                      </a:r>
                      <a:r>
                        <a:rPr lang="de-DE" sz="1600" b="0" i="1" baseline="0" dirty="0" smtClean="0">
                          <a:solidFill>
                            <a:schemeClr val="tx1"/>
                          </a:solidFill>
                          <a:latin typeface="Verdana" pitchFamily="34" charset="0"/>
                          <a:ea typeface="Verdana" pitchFamily="34" charset="0"/>
                          <a:cs typeface="Verdana" pitchFamily="34" charset="0"/>
                        </a:rPr>
                        <a:t>GND-ID</a:t>
                      </a:r>
                      <a:endParaRPr lang="de-DE" sz="1600" i="1" dirty="0" smtClean="0">
                        <a:solidFill>
                          <a:schemeClr val="tx1"/>
                        </a:solidFill>
                        <a:latin typeface="Verdana" pitchFamily="34" charset="0"/>
                        <a:ea typeface="Verdana" pitchFamily="34" charset="0"/>
                        <a:cs typeface="Verdana" pitchFamily="34" charset="0"/>
                      </a:endParaRPr>
                    </a:p>
                  </a:txBody>
                  <a:tcPr anchor="ctr"/>
                </a:tc>
              </a:tr>
            </a:tbl>
          </a:graphicData>
        </a:graphic>
      </p:graphicFrame>
      <p:graphicFrame>
        <p:nvGraphicFramePr>
          <p:cNvPr id="10" name="Tabelle 9"/>
          <p:cNvGraphicFramePr>
            <a:graphicFrameLocks noGrp="1"/>
          </p:cNvGraphicFramePr>
          <p:nvPr>
            <p:extLst>
              <p:ext uri="{D42A27DB-BD31-4B8C-83A1-F6EECF244321}">
                <p14:modId xmlns:p14="http://schemas.microsoft.com/office/powerpoint/2010/main" val="459134872"/>
              </p:ext>
            </p:extLst>
          </p:nvPr>
        </p:nvGraphicFramePr>
        <p:xfrm>
          <a:off x="755577" y="4941167"/>
          <a:ext cx="7632846" cy="1368153"/>
        </p:xfrm>
        <a:graphic>
          <a:graphicData uri="http://schemas.openxmlformats.org/drawingml/2006/table">
            <a:tbl>
              <a:tblPr firstRow="1" bandRow="1">
                <a:tableStyleId>{5C22544A-7EE6-4342-B048-85BDC9FD1C3A}</a:tableStyleId>
              </a:tblPr>
              <a:tblGrid>
                <a:gridCol w="864095"/>
                <a:gridCol w="792088"/>
                <a:gridCol w="2808312"/>
                <a:gridCol w="3168351"/>
              </a:tblGrid>
              <a:tr h="456051">
                <a:tc>
                  <a:txBody>
                    <a:bodyPr/>
                    <a:lstStyle/>
                    <a:p>
                      <a:r>
                        <a:rPr lang="de-DE" sz="1600" b="1" dirty="0" err="1" smtClean="0">
                          <a:latin typeface="Verdana" pitchFamily="34" charset="0"/>
                          <a:ea typeface="Verdana" pitchFamily="34" charset="0"/>
                          <a:cs typeface="Verdana" pitchFamily="34" charset="0"/>
                        </a:rPr>
                        <a:t>Aleph</a:t>
                      </a:r>
                      <a:endParaRPr lang="de-DE" sz="1600" b="1" dirty="0">
                        <a:latin typeface="Verdana" pitchFamily="34" charset="0"/>
                        <a:ea typeface="Verdana" pitchFamily="34" charset="0"/>
                        <a:cs typeface="Verdana" pitchFamily="34" charset="0"/>
                      </a:endParaRPr>
                    </a:p>
                  </a:txBody>
                  <a:tcPr/>
                </a:tc>
                <a:tc>
                  <a:txBody>
                    <a:bodyPr/>
                    <a:lstStyle/>
                    <a:p>
                      <a:r>
                        <a:rPr lang="de-DE" sz="1600" b="1" dirty="0" smtClean="0">
                          <a:latin typeface="Verdana" pitchFamily="34" charset="0"/>
                          <a:ea typeface="Verdana" pitchFamily="34" charset="0"/>
                          <a:cs typeface="Verdana" pitchFamily="34" charset="0"/>
                        </a:rPr>
                        <a:t>RDA</a:t>
                      </a:r>
                      <a:endParaRPr lang="de-DE" sz="1600" b="1" dirty="0">
                        <a:latin typeface="Verdana" pitchFamily="34" charset="0"/>
                        <a:ea typeface="Verdana" pitchFamily="34" charset="0"/>
                        <a:cs typeface="Verdana" pitchFamily="34" charset="0"/>
                      </a:endParaRPr>
                    </a:p>
                  </a:txBody>
                  <a:tcPr/>
                </a:tc>
                <a:tc>
                  <a:txBody>
                    <a:bodyPr/>
                    <a:lstStyle/>
                    <a:p>
                      <a:r>
                        <a:rPr lang="de-DE" sz="1600" b="1" dirty="0" smtClean="0">
                          <a:latin typeface="Verdana" pitchFamily="34" charset="0"/>
                          <a:ea typeface="Verdana" pitchFamily="34" charset="0"/>
                          <a:cs typeface="Verdana" pitchFamily="34" charset="0"/>
                        </a:rPr>
                        <a:t>Element</a:t>
                      </a:r>
                      <a:endParaRPr lang="de-DE" sz="1600" b="1" dirty="0">
                        <a:latin typeface="Verdana" pitchFamily="34" charset="0"/>
                        <a:ea typeface="Verdana" pitchFamily="34" charset="0"/>
                        <a:cs typeface="Verdana" pitchFamily="34" charset="0"/>
                      </a:endParaRPr>
                    </a:p>
                  </a:txBody>
                  <a:tcPr/>
                </a:tc>
                <a:tc>
                  <a:txBody>
                    <a:bodyPr/>
                    <a:lstStyle/>
                    <a:p>
                      <a:r>
                        <a:rPr lang="de-DE" sz="1600" dirty="0" smtClean="0">
                          <a:latin typeface="Verdana" pitchFamily="34" charset="0"/>
                          <a:ea typeface="Verdana" pitchFamily="34" charset="0"/>
                          <a:cs typeface="Verdana" pitchFamily="34" charset="0"/>
                        </a:rPr>
                        <a:t>Erfassung</a:t>
                      </a:r>
                      <a:endParaRPr lang="de-DE" sz="1600" dirty="0">
                        <a:latin typeface="Verdana" pitchFamily="34" charset="0"/>
                        <a:ea typeface="Verdana" pitchFamily="34" charset="0"/>
                        <a:cs typeface="Verdana" pitchFamily="34" charset="0"/>
                      </a:endParaRPr>
                    </a:p>
                  </a:txBody>
                  <a:tcPr/>
                </a:tc>
              </a:tr>
              <a:tr h="456051">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331</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2.3.2</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Haupttitel</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solidFill>
                            <a:srgbClr val="FF0000"/>
                          </a:solidFill>
                          <a:latin typeface="Verdana" pitchFamily="34" charset="0"/>
                          <a:ea typeface="Verdana" pitchFamily="34" charset="0"/>
                          <a:cs typeface="Verdana" pitchFamily="34" charset="0"/>
                        </a:rPr>
                        <a:t>$a &lt;&lt;</a:t>
                      </a:r>
                      <a:r>
                        <a:rPr lang="de-DE" sz="1600" b="0" kern="1200" dirty="0" smtClean="0">
                          <a:solidFill>
                            <a:schemeClr val="dk1"/>
                          </a:solidFill>
                          <a:latin typeface="Verdana" pitchFamily="34" charset="0"/>
                          <a:ea typeface="Verdana" pitchFamily="34" charset="0"/>
                          <a:cs typeface="Verdana" pitchFamily="34" charset="0"/>
                        </a:rPr>
                        <a:t>The</a:t>
                      </a:r>
                      <a:r>
                        <a:rPr lang="de-DE" sz="1600" b="0" kern="1200" dirty="0" smtClean="0">
                          <a:solidFill>
                            <a:srgbClr val="FF0000"/>
                          </a:solidFill>
                          <a:latin typeface="Verdana" pitchFamily="34" charset="0"/>
                          <a:ea typeface="Verdana" pitchFamily="34" charset="0"/>
                          <a:cs typeface="Verdana" pitchFamily="34" charset="0"/>
                        </a:rPr>
                        <a:t>&gt;&gt;</a:t>
                      </a:r>
                      <a:r>
                        <a:rPr lang="de-DE" sz="1600" b="0" kern="1200" baseline="0" dirty="0" smtClean="0">
                          <a:solidFill>
                            <a:schemeClr val="dk1"/>
                          </a:solidFill>
                          <a:latin typeface="Verdana" pitchFamily="34" charset="0"/>
                          <a:ea typeface="Verdana" pitchFamily="34" charset="0"/>
                          <a:cs typeface="Verdana" pitchFamily="34" charset="0"/>
                        </a:rPr>
                        <a:t> </a:t>
                      </a:r>
                      <a:r>
                        <a:rPr lang="de-DE" sz="1600" b="0" kern="1200" baseline="0" dirty="0" err="1" smtClean="0">
                          <a:solidFill>
                            <a:schemeClr val="dk1"/>
                          </a:solidFill>
                          <a:latin typeface="Verdana" pitchFamily="34" charset="0"/>
                          <a:ea typeface="Verdana" pitchFamily="34" charset="0"/>
                          <a:cs typeface="Verdana" pitchFamily="34" charset="0"/>
                        </a:rPr>
                        <a:t>new</a:t>
                      </a:r>
                      <a:r>
                        <a:rPr lang="de-DE" sz="1600" b="0" kern="1200" baseline="0" dirty="0" smtClean="0">
                          <a:solidFill>
                            <a:schemeClr val="dk1"/>
                          </a:solidFill>
                          <a:latin typeface="Verdana" pitchFamily="34" charset="0"/>
                          <a:ea typeface="Verdana" pitchFamily="34" charset="0"/>
                          <a:cs typeface="Verdana" pitchFamily="34" charset="0"/>
                        </a:rPr>
                        <a:t> real </a:t>
                      </a:r>
                      <a:r>
                        <a:rPr lang="de-DE" sz="1600" b="0" kern="1200" baseline="0" dirty="0" err="1" smtClean="0">
                          <a:solidFill>
                            <a:schemeClr val="dk1"/>
                          </a:solidFill>
                          <a:latin typeface="Verdana" pitchFamily="34" charset="0"/>
                          <a:ea typeface="Verdana" pitchFamily="34" charset="0"/>
                          <a:cs typeface="Verdana" pitchFamily="34" charset="0"/>
                        </a:rPr>
                        <a:t>book</a:t>
                      </a:r>
                      <a:endParaRPr lang="de-DE" sz="1600" b="0" dirty="0">
                        <a:latin typeface="Verdana" pitchFamily="34" charset="0"/>
                        <a:ea typeface="Verdana" pitchFamily="34" charset="0"/>
                        <a:cs typeface="Verdana" pitchFamily="34" charset="0"/>
                      </a:endParaRPr>
                    </a:p>
                  </a:txBody>
                  <a:tcPr anchor="ctr"/>
                </a:tc>
              </a:tr>
              <a:tr h="456051">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403</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2.5.2</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kern="1200" dirty="0" smtClean="0">
                          <a:solidFill>
                            <a:schemeClr val="dk1"/>
                          </a:solidFill>
                          <a:latin typeface="Verdana" pitchFamily="34" charset="0"/>
                          <a:ea typeface="Verdana" pitchFamily="34" charset="0"/>
                          <a:cs typeface="Verdana" pitchFamily="34" charset="0"/>
                        </a:rPr>
                        <a:t>Ausgabebezeichnung</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solidFill>
                            <a:srgbClr val="FF0000"/>
                          </a:solidFill>
                          <a:latin typeface="Verdana" pitchFamily="34" charset="0"/>
                          <a:ea typeface="Verdana" pitchFamily="34" charset="0"/>
                          <a:cs typeface="Verdana" pitchFamily="34" charset="0"/>
                        </a:rPr>
                        <a:t>$a </a:t>
                      </a:r>
                      <a:r>
                        <a:rPr lang="de-DE" sz="1600" kern="1200" dirty="0" smtClean="0">
                          <a:solidFill>
                            <a:schemeClr val="dk1"/>
                          </a:solidFill>
                          <a:latin typeface="Verdana" pitchFamily="34" charset="0"/>
                          <a:ea typeface="Verdana" pitchFamily="34" charset="0"/>
                          <a:cs typeface="Verdana" pitchFamily="34" charset="0"/>
                        </a:rPr>
                        <a:t>C </a:t>
                      </a:r>
                      <a:r>
                        <a:rPr lang="de-DE" sz="1600" kern="1200" dirty="0" err="1" smtClean="0">
                          <a:solidFill>
                            <a:schemeClr val="dk1"/>
                          </a:solidFill>
                          <a:latin typeface="Verdana" pitchFamily="34" charset="0"/>
                          <a:ea typeface="Verdana" pitchFamily="34" charset="0"/>
                          <a:cs typeface="Verdana" pitchFamily="34" charset="0"/>
                        </a:rPr>
                        <a:t>and</a:t>
                      </a:r>
                      <a:r>
                        <a:rPr lang="de-DE" sz="1600" kern="1200" dirty="0" smtClean="0">
                          <a:solidFill>
                            <a:schemeClr val="dk1"/>
                          </a:solidFill>
                          <a:latin typeface="Verdana" pitchFamily="34" charset="0"/>
                          <a:ea typeface="Verdana" pitchFamily="34" charset="0"/>
                          <a:cs typeface="Verdana" pitchFamily="34" charset="0"/>
                        </a:rPr>
                        <a:t> </a:t>
                      </a:r>
                      <a:r>
                        <a:rPr lang="de-DE" sz="1600" kern="1200" dirty="0" err="1" smtClean="0">
                          <a:solidFill>
                            <a:schemeClr val="dk1"/>
                          </a:solidFill>
                          <a:latin typeface="Verdana" pitchFamily="34" charset="0"/>
                          <a:ea typeface="Verdana" pitchFamily="34" charset="0"/>
                          <a:cs typeface="Verdana" pitchFamily="34" charset="0"/>
                        </a:rPr>
                        <a:t>vocal</a:t>
                      </a:r>
                      <a:r>
                        <a:rPr lang="de-DE" sz="1600" kern="1200" dirty="0" smtClean="0">
                          <a:solidFill>
                            <a:schemeClr val="dk1"/>
                          </a:solidFill>
                          <a:latin typeface="Verdana" pitchFamily="34" charset="0"/>
                          <a:ea typeface="Verdana" pitchFamily="34" charset="0"/>
                          <a:cs typeface="Verdana" pitchFamily="34" charset="0"/>
                        </a:rPr>
                        <a:t> </a:t>
                      </a:r>
                      <a:r>
                        <a:rPr lang="de-DE" sz="1600" kern="1200" dirty="0" err="1" smtClean="0">
                          <a:solidFill>
                            <a:schemeClr val="dk1"/>
                          </a:solidFill>
                          <a:latin typeface="Verdana" pitchFamily="34" charset="0"/>
                          <a:ea typeface="Verdana" pitchFamily="34" charset="0"/>
                          <a:cs typeface="Verdana" pitchFamily="34" charset="0"/>
                        </a:rPr>
                        <a:t>version</a:t>
                      </a:r>
                      <a:endParaRPr lang="de-DE" sz="1600" dirty="0">
                        <a:latin typeface="Verdana" pitchFamily="34" charset="0"/>
                        <a:ea typeface="Verdana" pitchFamily="34" charset="0"/>
                        <a:cs typeface="Verdana" pitchFamily="34" charset="0"/>
                      </a:endParaRPr>
                    </a:p>
                  </a:txBody>
                  <a:tcPr anchor="ct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Ausgabevermerk (RDA 2.5)</a:t>
            </a:r>
            <a:endParaRPr lang="de-DE" dirty="0"/>
          </a:p>
        </p:txBody>
      </p:sp>
      <p:sp>
        <p:nvSpPr>
          <p:cNvPr id="3" name="Textplatzhalter 2"/>
          <p:cNvSpPr>
            <a:spLocks noGrp="1"/>
          </p:cNvSpPr>
          <p:nvPr>
            <p:ph type="body" sz="quarter" idx="13"/>
          </p:nvPr>
        </p:nvSpPr>
        <p:spPr/>
        <p:txBody>
          <a:bodyPr/>
          <a:lstStyle/>
          <a:p>
            <a:endParaRPr lang="de-DE" dirty="0" smtClean="0"/>
          </a:p>
          <a:p>
            <a:endParaRPr lang="de-DE" dirty="0"/>
          </a:p>
          <a:p>
            <a:r>
              <a:rPr lang="de-DE" dirty="0" smtClean="0"/>
              <a:t>Ausgabevermerke</a:t>
            </a:r>
            <a:r>
              <a:rPr lang="de-DE" dirty="0"/>
              <a:t>, die sich auf Ausgaben oder Teile </a:t>
            </a:r>
            <a:r>
              <a:rPr lang="de-DE" dirty="0" smtClean="0"/>
              <a:t>beziehen (RDA 2.5.1.5):</a:t>
            </a:r>
            <a:br>
              <a:rPr lang="de-DE" dirty="0" smtClean="0"/>
            </a:br>
            <a:r>
              <a:rPr lang="de-DE" dirty="0" smtClean="0"/>
              <a:t/>
            </a:r>
            <a:br>
              <a:rPr lang="de-DE" dirty="0" smtClean="0"/>
            </a:br>
            <a:r>
              <a:rPr lang="de-DE" sz="2000" dirty="0" smtClean="0">
                <a:sym typeface="Wingdings" pitchFamily="2" charset="2"/>
              </a:rPr>
              <a:t></a:t>
            </a:r>
            <a:r>
              <a:rPr lang="de-DE" sz="2000" dirty="0" smtClean="0"/>
              <a:t> Alle vorliegenden Ausgabebezeichnungen sind in Reihenfolge und Schreibweise ihres Erscheinens auf der Informationsquelle zu übertragen, falls Sie für die gesamte Vorlage gelten</a:t>
            </a:r>
          </a:p>
          <a:p>
            <a:endParaRPr lang="de-DE" sz="2000" dirty="0"/>
          </a:p>
          <a:p>
            <a:pPr marL="685800" lvl="1">
              <a:buFont typeface="Arial" panose="020B0604020202020204" pitchFamily="34" charset="0"/>
              <a:buChar char="•"/>
            </a:pPr>
            <a:r>
              <a:rPr lang="de-DE" dirty="0" smtClean="0"/>
              <a:t>Bei Klavierauszügen mit Solostimme(n) ist eine vorliegende Ausgabebezeichnung wie „Klavierauszug“ (o. ä.) auf die gesamte Vorlage zu beziehen</a:t>
            </a:r>
            <a:endParaRPr lang="de-DE" dirty="0"/>
          </a:p>
        </p:txBody>
      </p:sp>
      <p:sp>
        <p:nvSpPr>
          <p:cNvPr id="4" name="Fußzeilenplatzhalter 3"/>
          <p:cNvSpPr>
            <a:spLocks noGrp="1"/>
          </p:cNvSpPr>
          <p:nvPr>
            <p:ph type="ftr" sz="quarter" idx="14"/>
          </p:nvPr>
        </p:nvSpPr>
        <p:spPr>
          <a:xfrm>
            <a:off x="467544" y="6376243"/>
            <a:ext cx="6624736" cy="365125"/>
          </a:xfrm>
        </p:spPr>
        <p:txBody>
          <a:bodyPr/>
          <a:lstStyle/>
          <a:p>
            <a:r>
              <a:rPr lang="de-DE" smtClean="0"/>
              <a:t>AG RDA Schulungsunterlagen – Modul 6M.03: Musikdrucke | Stand: 15.09.2015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22</a:t>
            </a:fld>
            <a:endParaRPr lang="de-DE"/>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Ausgabevermerk (RDA 2.5)</a:t>
            </a:r>
            <a:endParaRPr lang="de-DE" dirty="0"/>
          </a:p>
        </p:txBody>
      </p:sp>
      <p:sp>
        <p:nvSpPr>
          <p:cNvPr id="3" name="Textplatzhalter 2"/>
          <p:cNvSpPr>
            <a:spLocks noGrp="1"/>
          </p:cNvSpPr>
          <p:nvPr>
            <p:ph type="body" sz="quarter" idx="13"/>
          </p:nvPr>
        </p:nvSpPr>
        <p:spPr/>
        <p:txBody>
          <a:bodyPr wrap="square"/>
          <a:lstStyle/>
          <a:p>
            <a:r>
              <a:rPr lang="de-DE" dirty="0" smtClean="0"/>
              <a:t>Unterscheidung, ob Verantwortlichkeitsangabe sich auf den Haupttitel oder auf die Ausgabebezeichnung bezieht, beachten</a:t>
            </a:r>
          </a:p>
          <a:p>
            <a:endParaRPr lang="de-DE" dirty="0" smtClean="0"/>
          </a:p>
          <a:p>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6M.03: Musikdrucke | Stand: 15.09.2015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23</a:t>
            </a:fld>
            <a:endParaRPr lang="de-DE"/>
          </a:p>
        </p:txBody>
      </p:sp>
      <p:graphicFrame>
        <p:nvGraphicFramePr>
          <p:cNvPr id="7" name="Tabelle 6"/>
          <p:cNvGraphicFramePr>
            <a:graphicFrameLocks noGrp="1"/>
          </p:cNvGraphicFramePr>
          <p:nvPr>
            <p:extLst>
              <p:ext uri="{D42A27DB-BD31-4B8C-83A1-F6EECF244321}">
                <p14:modId xmlns:p14="http://schemas.microsoft.com/office/powerpoint/2010/main" val="3123876907"/>
              </p:ext>
            </p:extLst>
          </p:nvPr>
        </p:nvGraphicFramePr>
        <p:xfrm>
          <a:off x="179512" y="3172142"/>
          <a:ext cx="8640961" cy="3399562"/>
        </p:xfrm>
        <a:graphic>
          <a:graphicData uri="http://schemas.openxmlformats.org/drawingml/2006/table">
            <a:tbl>
              <a:tblPr firstRow="1" bandRow="1">
                <a:tableStyleId>{5C22544A-7EE6-4342-B048-85BDC9FD1C3A}</a:tableStyleId>
              </a:tblPr>
              <a:tblGrid>
                <a:gridCol w="864096"/>
                <a:gridCol w="792088"/>
                <a:gridCol w="2376264"/>
                <a:gridCol w="4608513"/>
              </a:tblGrid>
              <a:tr h="0">
                <a:tc>
                  <a:txBody>
                    <a:bodyPr/>
                    <a:lstStyle/>
                    <a:p>
                      <a:r>
                        <a:rPr lang="de-DE" sz="1600" b="1" dirty="0" err="1" smtClean="0">
                          <a:latin typeface="Verdana" pitchFamily="34" charset="0"/>
                          <a:ea typeface="Verdana" pitchFamily="34" charset="0"/>
                          <a:cs typeface="Verdana" pitchFamily="34" charset="0"/>
                        </a:rPr>
                        <a:t>Aleph</a:t>
                      </a:r>
                      <a:endParaRPr lang="de-DE" sz="1600" b="1" dirty="0">
                        <a:latin typeface="Verdana" pitchFamily="34" charset="0"/>
                        <a:ea typeface="Verdana" pitchFamily="34" charset="0"/>
                        <a:cs typeface="Verdana" pitchFamily="34" charset="0"/>
                      </a:endParaRPr>
                    </a:p>
                  </a:txBody>
                  <a:tcPr/>
                </a:tc>
                <a:tc>
                  <a:txBody>
                    <a:bodyPr/>
                    <a:lstStyle/>
                    <a:p>
                      <a:r>
                        <a:rPr lang="de-DE" sz="1600" b="1" dirty="0" smtClean="0">
                          <a:latin typeface="Verdana" pitchFamily="34" charset="0"/>
                          <a:ea typeface="Verdana" pitchFamily="34" charset="0"/>
                          <a:cs typeface="Verdana" pitchFamily="34" charset="0"/>
                        </a:rPr>
                        <a:t>RDA</a:t>
                      </a:r>
                      <a:endParaRPr lang="de-DE" sz="1600" b="1" dirty="0">
                        <a:latin typeface="Verdana" pitchFamily="34" charset="0"/>
                        <a:ea typeface="Verdana" pitchFamily="34" charset="0"/>
                        <a:cs typeface="Verdana" pitchFamily="34" charset="0"/>
                      </a:endParaRPr>
                    </a:p>
                  </a:txBody>
                  <a:tcPr/>
                </a:tc>
                <a:tc>
                  <a:txBody>
                    <a:bodyPr/>
                    <a:lstStyle/>
                    <a:p>
                      <a:r>
                        <a:rPr lang="de-DE" sz="1600" b="1" dirty="0" smtClean="0">
                          <a:latin typeface="Verdana" pitchFamily="34" charset="0"/>
                          <a:ea typeface="Verdana" pitchFamily="34" charset="0"/>
                          <a:cs typeface="Verdana" pitchFamily="34" charset="0"/>
                        </a:rPr>
                        <a:t>Element</a:t>
                      </a:r>
                      <a:endParaRPr lang="de-DE" sz="1600" b="1" dirty="0">
                        <a:latin typeface="Verdana" pitchFamily="34" charset="0"/>
                        <a:ea typeface="Verdana" pitchFamily="34" charset="0"/>
                        <a:cs typeface="Verdana" pitchFamily="34" charset="0"/>
                      </a:endParaRPr>
                    </a:p>
                  </a:txBody>
                  <a:tcPr/>
                </a:tc>
                <a:tc>
                  <a:txBody>
                    <a:bodyPr/>
                    <a:lstStyle/>
                    <a:p>
                      <a:r>
                        <a:rPr lang="de-DE" sz="1600" dirty="0" smtClean="0">
                          <a:latin typeface="Verdana" pitchFamily="34" charset="0"/>
                          <a:ea typeface="Verdana" pitchFamily="34" charset="0"/>
                          <a:cs typeface="Verdana" pitchFamily="34" charset="0"/>
                        </a:rPr>
                        <a:t>Erfassung</a:t>
                      </a:r>
                      <a:endParaRPr lang="de-DE" sz="1600" dirty="0">
                        <a:latin typeface="Verdana" pitchFamily="34" charset="0"/>
                        <a:ea typeface="Verdana" pitchFamily="34" charset="0"/>
                        <a:cs typeface="Verdana" pitchFamily="34" charset="0"/>
                      </a:endParaRPr>
                    </a:p>
                  </a:txBody>
                  <a:tcPr/>
                </a:tc>
              </a:tr>
              <a:tr h="627901">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331</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2.3.2</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Haupttitel</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solidFill>
                            <a:srgbClr val="FF0000"/>
                          </a:solidFill>
                          <a:latin typeface="Verdana" pitchFamily="34" charset="0"/>
                          <a:ea typeface="Verdana" pitchFamily="34" charset="0"/>
                          <a:cs typeface="Verdana" pitchFamily="34" charset="0"/>
                        </a:rPr>
                        <a:t>$a &lt;&lt;</a:t>
                      </a:r>
                      <a:r>
                        <a:rPr lang="de-DE" sz="1600" kern="1200" dirty="0" smtClean="0">
                          <a:solidFill>
                            <a:schemeClr val="dk1"/>
                          </a:solidFill>
                          <a:latin typeface="Verdana" pitchFamily="34" charset="0"/>
                          <a:ea typeface="Verdana" pitchFamily="34" charset="0"/>
                          <a:cs typeface="Verdana" pitchFamily="34" charset="0"/>
                        </a:rPr>
                        <a:t>Le</a:t>
                      </a:r>
                      <a:r>
                        <a:rPr lang="de-DE" sz="1600" kern="1200" dirty="0" smtClean="0">
                          <a:solidFill>
                            <a:srgbClr val="FF0000"/>
                          </a:solidFill>
                          <a:latin typeface="Verdana" pitchFamily="34" charset="0"/>
                          <a:ea typeface="Verdana" pitchFamily="34" charset="0"/>
                          <a:cs typeface="Verdana" pitchFamily="34" charset="0"/>
                        </a:rPr>
                        <a:t>&gt;&gt;</a:t>
                      </a:r>
                      <a:r>
                        <a:rPr lang="de-DE" sz="1600" kern="1200" dirty="0" smtClean="0">
                          <a:solidFill>
                            <a:schemeClr val="dk1"/>
                          </a:solidFill>
                          <a:latin typeface="Verdana" pitchFamily="34" charset="0"/>
                          <a:ea typeface="Verdana" pitchFamily="34" charset="0"/>
                          <a:cs typeface="Verdana" pitchFamily="34" charset="0"/>
                        </a:rPr>
                        <a:t> </a:t>
                      </a:r>
                      <a:r>
                        <a:rPr lang="de-DE" sz="1600" kern="1200" dirty="0" err="1" smtClean="0">
                          <a:solidFill>
                            <a:schemeClr val="dk1"/>
                          </a:solidFill>
                          <a:latin typeface="Verdana" pitchFamily="34" charset="0"/>
                          <a:ea typeface="Verdana" pitchFamily="34" charset="0"/>
                          <a:cs typeface="Verdana" pitchFamily="34" charset="0"/>
                        </a:rPr>
                        <a:t>jeune</a:t>
                      </a:r>
                      <a:r>
                        <a:rPr lang="de-DE" sz="1600" kern="1200" dirty="0" smtClean="0">
                          <a:solidFill>
                            <a:schemeClr val="dk1"/>
                          </a:solidFill>
                          <a:latin typeface="Verdana" pitchFamily="34" charset="0"/>
                          <a:ea typeface="Verdana" pitchFamily="34" charset="0"/>
                          <a:cs typeface="Verdana" pitchFamily="34" charset="0"/>
                        </a:rPr>
                        <a:t> </a:t>
                      </a:r>
                      <a:r>
                        <a:rPr lang="de-DE" sz="1600" kern="1200" dirty="0" err="1" smtClean="0">
                          <a:solidFill>
                            <a:schemeClr val="dk1"/>
                          </a:solidFill>
                          <a:latin typeface="Verdana" pitchFamily="34" charset="0"/>
                          <a:ea typeface="Verdana" pitchFamily="34" charset="0"/>
                          <a:cs typeface="Verdana" pitchFamily="34" charset="0"/>
                        </a:rPr>
                        <a:t>pianiste</a:t>
                      </a:r>
                      <a:r>
                        <a:rPr lang="de-DE" sz="1600" kern="1200" dirty="0" smtClean="0">
                          <a:solidFill>
                            <a:schemeClr val="dk1"/>
                          </a:solidFill>
                          <a:latin typeface="Verdana" pitchFamily="34" charset="0"/>
                          <a:ea typeface="Verdana" pitchFamily="34" charset="0"/>
                          <a:cs typeface="Verdana" pitchFamily="34" charset="0"/>
                        </a:rPr>
                        <a:t> virtuose</a:t>
                      </a:r>
                      <a:endParaRPr lang="de-DE" sz="1600" b="0" dirty="0">
                        <a:latin typeface="Verdana" pitchFamily="34" charset="0"/>
                        <a:ea typeface="Verdana" pitchFamily="34" charset="0"/>
                        <a:cs typeface="Verdana" pitchFamily="34" charset="0"/>
                      </a:endParaRPr>
                    </a:p>
                  </a:txBody>
                  <a:tcPr anchor="ctr"/>
                </a:tc>
              </a:tr>
              <a:tr h="627901">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359</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2.4.2</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kern="1200" dirty="0" smtClean="0">
                          <a:solidFill>
                            <a:schemeClr val="dk1"/>
                          </a:solidFill>
                          <a:latin typeface="Verdana" pitchFamily="34" charset="0"/>
                          <a:ea typeface="Verdana" pitchFamily="34" charset="0"/>
                          <a:cs typeface="Verdana" pitchFamily="34" charset="0"/>
                        </a:rPr>
                        <a:t>Verantwortlich-</a:t>
                      </a:r>
                      <a:r>
                        <a:rPr lang="de-DE" sz="1600" b="1" kern="1200" dirty="0" err="1" smtClean="0">
                          <a:solidFill>
                            <a:schemeClr val="dk1"/>
                          </a:solidFill>
                          <a:latin typeface="Verdana" pitchFamily="34" charset="0"/>
                          <a:ea typeface="Verdana" pitchFamily="34" charset="0"/>
                          <a:cs typeface="Verdana" pitchFamily="34" charset="0"/>
                        </a:rPr>
                        <a:t>keitsangabe</a:t>
                      </a:r>
                      <a:r>
                        <a:rPr lang="de-DE" sz="1600" b="1" kern="1200" dirty="0" smtClean="0">
                          <a:solidFill>
                            <a:schemeClr val="dk1"/>
                          </a:solidFill>
                          <a:latin typeface="Verdana" pitchFamily="34" charset="0"/>
                          <a:ea typeface="Verdana" pitchFamily="34" charset="0"/>
                          <a:cs typeface="Verdana" pitchFamily="34" charset="0"/>
                        </a:rPr>
                        <a:t>, die sich auf den Haupttitel</a:t>
                      </a:r>
                      <a:r>
                        <a:rPr lang="de-DE" sz="1600" b="1" kern="1200" baseline="0" dirty="0" smtClean="0">
                          <a:solidFill>
                            <a:schemeClr val="dk1"/>
                          </a:solidFill>
                          <a:latin typeface="Verdana" pitchFamily="34" charset="0"/>
                          <a:ea typeface="Verdana" pitchFamily="34" charset="0"/>
                          <a:cs typeface="Verdana" pitchFamily="34" charset="0"/>
                        </a:rPr>
                        <a:t> bezieht</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solidFill>
                            <a:srgbClr val="FF0000"/>
                          </a:solidFill>
                          <a:latin typeface="Verdana" pitchFamily="34" charset="0"/>
                          <a:ea typeface="Verdana" pitchFamily="34" charset="0"/>
                          <a:cs typeface="Verdana" pitchFamily="34" charset="0"/>
                        </a:rPr>
                        <a:t>$a </a:t>
                      </a:r>
                      <a:r>
                        <a:rPr lang="de-DE" sz="1600" kern="1200" dirty="0" smtClean="0">
                          <a:solidFill>
                            <a:schemeClr val="dk1"/>
                          </a:solidFill>
                          <a:latin typeface="Verdana" pitchFamily="34" charset="0"/>
                          <a:ea typeface="Verdana" pitchFamily="34" charset="0"/>
                          <a:cs typeface="Verdana" pitchFamily="34" charset="0"/>
                        </a:rPr>
                        <a:t>C.L. </a:t>
                      </a:r>
                      <a:r>
                        <a:rPr lang="de-DE" sz="1600" kern="1200" dirty="0" err="1" smtClean="0">
                          <a:solidFill>
                            <a:schemeClr val="dk1"/>
                          </a:solidFill>
                          <a:latin typeface="Verdana" pitchFamily="34" charset="0"/>
                          <a:ea typeface="Verdana" pitchFamily="34" charset="0"/>
                          <a:cs typeface="Verdana" pitchFamily="34" charset="0"/>
                        </a:rPr>
                        <a:t>Hanon</a:t>
                      </a:r>
                      <a:endParaRPr lang="de-DE" sz="1600" dirty="0">
                        <a:latin typeface="Verdana" pitchFamily="34" charset="0"/>
                        <a:ea typeface="Verdana" pitchFamily="34" charset="0"/>
                        <a:cs typeface="Verdana" pitchFamily="34" charset="0"/>
                      </a:endParaRPr>
                    </a:p>
                  </a:txBody>
                  <a:tcPr anchor="ctr"/>
                </a:tc>
              </a:tr>
              <a:tr h="627901">
                <a:tc rowSpan="2">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403</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2.5.2</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Ausgabe-bezeichnung</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solidFill>
                            <a:srgbClr val="FF0000"/>
                          </a:solidFill>
                          <a:latin typeface="Verdana" pitchFamily="34" charset="0"/>
                          <a:ea typeface="Verdana" pitchFamily="34" charset="0"/>
                          <a:cs typeface="Verdana" pitchFamily="34" charset="0"/>
                        </a:rPr>
                        <a:t>$a </a:t>
                      </a:r>
                      <a:r>
                        <a:rPr lang="de-DE" sz="1600" kern="1200" dirty="0" err="1" smtClean="0">
                          <a:solidFill>
                            <a:schemeClr val="dk1"/>
                          </a:solidFill>
                          <a:latin typeface="Verdana" pitchFamily="34" charset="0"/>
                          <a:ea typeface="Verdana" pitchFamily="34" charset="0"/>
                          <a:cs typeface="Verdana" pitchFamily="34" charset="0"/>
                        </a:rPr>
                        <a:t>Édition</a:t>
                      </a:r>
                      <a:r>
                        <a:rPr lang="de-DE" sz="1600" kern="1200" dirty="0" smtClean="0">
                          <a:solidFill>
                            <a:schemeClr val="dk1"/>
                          </a:solidFill>
                          <a:latin typeface="Verdana" pitchFamily="34" charset="0"/>
                          <a:ea typeface="Verdana" pitchFamily="34" charset="0"/>
                          <a:cs typeface="Verdana" pitchFamily="34" charset="0"/>
                        </a:rPr>
                        <a:t> </a:t>
                      </a:r>
                      <a:r>
                        <a:rPr lang="de-DE" sz="1600" kern="1200" dirty="0" err="1" smtClean="0">
                          <a:solidFill>
                            <a:schemeClr val="dk1"/>
                          </a:solidFill>
                          <a:latin typeface="Verdana" pitchFamily="34" charset="0"/>
                          <a:ea typeface="Verdana" pitchFamily="34" charset="0"/>
                          <a:cs typeface="Verdana" pitchFamily="34" charset="0"/>
                        </a:rPr>
                        <a:t>réduite</a:t>
                      </a:r>
                      <a:r>
                        <a:rPr lang="de-DE" sz="1600" kern="1200" dirty="0" smtClean="0">
                          <a:solidFill>
                            <a:schemeClr val="dk1"/>
                          </a:solidFill>
                          <a:latin typeface="Verdana" pitchFamily="34" charset="0"/>
                          <a:ea typeface="Verdana" pitchFamily="34" charset="0"/>
                          <a:cs typeface="Verdana" pitchFamily="34" charset="0"/>
                        </a:rPr>
                        <a:t> à </a:t>
                      </a:r>
                      <a:r>
                        <a:rPr lang="de-DE" sz="1600" kern="1200" dirty="0" err="1" smtClean="0">
                          <a:solidFill>
                            <a:schemeClr val="dk1"/>
                          </a:solidFill>
                          <a:latin typeface="Verdana" pitchFamily="34" charset="0"/>
                          <a:ea typeface="Verdana" pitchFamily="34" charset="0"/>
                          <a:cs typeface="Verdana" pitchFamily="34" charset="0"/>
                        </a:rPr>
                        <a:t>l’usage</a:t>
                      </a:r>
                      <a:r>
                        <a:rPr lang="de-DE" sz="1600" kern="1200" dirty="0" smtClean="0">
                          <a:solidFill>
                            <a:schemeClr val="dk1"/>
                          </a:solidFill>
                          <a:latin typeface="Verdana" pitchFamily="34" charset="0"/>
                          <a:ea typeface="Verdana" pitchFamily="34" charset="0"/>
                          <a:cs typeface="Verdana" pitchFamily="34" charset="0"/>
                        </a:rPr>
                        <a:t> des </a:t>
                      </a:r>
                      <a:r>
                        <a:rPr lang="de-DE" sz="1600" kern="1200" dirty="0" err="1" smtClean="0">
                          <a:solidFill>
                            <a:schemeClr val="dk1"/>
                          </a:solidFill>
                          <a:latin typeface="Verdana" pitchFamily="34" charset="0"/>
                          <a:ea typeface="Verdana" pitchFamily="34" charset="0"/>
                          <a:cs typeface="Verdana" pitchFamily="34" charset="0"/>
                        </a:rPr>
                        <a:t>commençants</a:t>
                      </a:r>
                      <a:r>
                        <a:rPr lang="de-DE" sz="1600" kern="1200" dirty="0" smtClean="0">
                          <a:solidFill>
                            <a:srgbClr val="FF0000"/>
                          </a:solidFill>
                          <a:latin typeface="Verdana" pitchFamily="34" charset="0"/>
                          <a:ea typeface="Verdana" pitchFamily="34" charset="0"/>
                          <a:cs typeface="Verdana" pitchFamily="34" charset="0"/>
                        </a:rPr>
                        <a:t>_/_</a:t>
                      </a:r>
                      <a:endParaRPr lang="de-DE" sz="1600" dirty="0">
                        <a:solidFill>
                          <a:srgbClr val="FF0000"/>
                        </a:solidFill>
                        <a:latin typeface="Verdana" pitchFamily="34" charset="0"/>
                        <a:ea typeface="Verdana" pitchFamily="34" charset="0"/>
                        <a:cs typeface="Verdana" pitchFamily="34" charset="0"/>
                      </a:endParaRPr>
                    </a:p>
                  </a:txBody>
                  <a:tcPr anchor="ctr"/>
                </a:tc>
              </a:tr>
              <a:tr h="627901">
                <a:tc vMerge="1">
                  <a:txBody>
                    <a:bodyPr/>
                    <a:lstStyle/>
                    <a:p>
                      <a:pPr>
                        <a:lnSpc>
                          <a:spcPts val="1600"/>
                        </a:lnSpc>
                        <a:spcBef>
                          <a:spcPts val="600"/>
                        </a:spcBef>
                        <a:spcAft>
                          <a:spcPts val="600"/>
                        </a:spcAft>
                      </a:pP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latin typeface="Verdana" pitchFamily="34" charset="0"/>
                          <a:ea typeface="Verdana" pitchFamily="34" charset="0"/>
                          <a:cs typeface="Verdana" pitchFamily="34" charset="0"/>
                        </a:rPr>
                        <a:t>2.5.4</a:t>
                      </a: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kern="1200" dirty="0" smtClean="0">
                          <a:solidFill>
                            <a:schemeClr val="dk1"/>
                          </a:solidFill>
                          <a:latin typeface="Verdana" pitchFamily="34" charset="0"/>
                          <a:ea typeface="Verdana" pitchFamily="34" charset="0"/>
                          <a:cs typeface="Verdana" pitchFamily="34" charset="0"/>
                        </a:rPr>
                        <a:t>Verantwortlichkeits-angabe, die sich auf die </a:t>
                      </a:r>
                      <a:r>
                        <a:rPr lang="de-DE" sz="1600" kern="1200" dirty="0" err="1" smtClean="0">
                          <a:solidFill>
                            <a:schemeClr val="dk1"/>
                          </a:solidFill>
                          <a:latin typeface="Verdana" pitchFamily="34" charset="0"/>
                          <a:ea typeface="Verdana" pitchFamily="34" charset="0"/>
                          <a:cs typeface="Verdana" pitchFamily="34" charset="0"/>
                        </a:rPr>
                        <a:t>Ausgabebe</a:t>
                      </a:r>
                      <a:r>
                        <a:rPr lang="de-DE" sz="1600" kern="1200" dirty="0" smtClean="0">
                          <a:solidFill>
                            <a:schemeClr val="dk1"/>
                          </a:solidFill>
                          <a:latin typeface="Verdana" pitchFamily="34" charset="0"/>
                          <a:ea typeface="Verdana" pitchFamily="34" charset="0"/>
                          <a:cs typeface="Verdana" pitchFamily="34" charset="0"/>
                        </a:rPr>
                        <a:t>-zeichnung bezieht</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kern="1200" dirty="0" smtClean="0">
                          <a:solidFill>
                            <a:schemeClr val="dk1"/>
                          </a:solidFill>
                          <a:latin typeface="Verdana" pitchFamily="34" charset="0"/>
                          <a:ea typeface="Verdana" pitchFamily="34" charset="0"/>
                          <a:cs typeface="Verdana" pitchFamily="34" charset="0"/>
                        </a:rPr>
                        <a:t>par Armand </a:t>
                      </a:r>
                      <a:r>
                        <a:rPr lang="de-DE" sz="1600" kern="1200" dirty="0" err="1" smtClean="0">
                          <a:solidFill>
                            <a:schemeClr val="dk1"/>
                          </a:solidFill>
                          <a:latin typeface="Verdana" pitchFamily="34" charset="0"/>
                          <a:ea typeface="Verdana" pitchFamily="34" charset="0"/>
                          <a:cs typeface="Verdana" pitchFamily="34" charset="0"/>
                        </a:rPr>
                        <a:t>Ferté</a:t>
                      </a:r>
                      <a:r>
                        <a:rPr lang="de-DE" sz="1600" kern="1200" dirty="0" smtClean="0">
                          <a:solidFill>
                            <a:schemeClr val="dk1"/>
                          </a:solidFill>
                          <a:latin typeface="Verdana" pitchFamily="34" charset="0"/>
                          <a:ea typeface="Verdana" pitchFamily="34" charset="0"/>
                          <a:cs typeface="Verdana" pitchFamily="34" charset="0"/>
                        </a:rPr>
                        <a:t>, </a:t>
                      </a:r>
                      <a:r>
                        <a:rPr lang="de-DE" sz="1600" kern="1200" dirty="0" err="1" smtClean="0">
                          <a:solidFill>
                            <a:schemeClr val="dk1"/>
                          </a:solidFill>
                          <a:latin typeface="Verdana" pitchFamily="34" charset="0"/>
                          <a:ea typeface="Verdana" pitchFamily="34" charset="0"/>
                          <a:cs typeface="Verdana" pitchFamily="34" charset="0"/>
                        </a:rPr>
                        <a:t>professeur</a:t>
                      </a:r>
                      <a:r>
                        <a:rPr lang="de-DE" sz="1600" kern="1200" dirty="0" smtClean="0">
                          <a:solidFill>
                            <a:schemeClr val="dk1"/>
                          </a:solidFill>
                          <a:latin typeface="Verdana" pitchFamily="34" charset="0"/>
                          <a:ea typeface="Verdana" pitchFamily="34" charset="0"/>
                          <a:cs typeface="Verdana" pitchFamily="34" charset="0"/>
                        </a:rPr>
                        <a:t> </a:t>
                      </a:r>
                      <a:r>
                        <a:rPr lang="de-DE" sz="1600" kern="1200" dirty="0" err="1" smtClean="0">
                          <a:solidFill>
                            <a:schemeClr val="dk1"/>
                          </a:solidFill>
                          <a:latin typeface="Verdana" pitchFamily="34" charset="0"/>
                          <a:ea typeface="Verdana" pitchFamily="34" charset="0"/>
                          <a:cs typeface="Verdana" pitchFamily="34" charset="0"/>
                        </a:rPr>
                        <a:t>honoraire</a:t>
                      </a:r>
                      <a:r>
                        <a:rPr lang="de-DE" sz="1600" kern="1200" dirty="0" smtClean="0">
                          <a:solidFill>
                            <a:schemeClr val="dk1"/>
                          </a:solidFill>
                          <a:latin typeface="Verdana" pitchFamily="34" charset="0"/>
                          <a:ea typeface="Verdana" pitchFamily="34" charset="0"/>
                          <a:cs typeface="Verdana" pitchFamily="34" charset="0"/>
                        </a:rPr>
                        <a:t> au </a:t>
                      </a:r>
                      <a:r>
                        <a:rPr lang="de-DE" sz="1600" kern="1200" dirty="0" err="1" smtClean="0">
                          <a:solidFill>
                            <a:schemeClr val="dk1"/>
                          </a:solidFill>
                          <a:latin typeface="Verdana" pitchFamily="34" charset="0"/>
                          <a:ea typeface="Verdana" pitchFamily="34" charset="0"/>
                          <a:cs typeface="Verdana" pitchFamily="34" charset="0"/>
                        </a:rPr>
                        <a:t>Conservatoire</a:t>
                      </a:r>
                      <a:r>
                        <a:rPr lang="de-DE" sz="1600" kern="1200" dirty="0" smtClean="0">
                          <a:solidFill>
                            <a:schemeClr val="dk1"/>
                          </a:solidFill>
                          <a:latin typeface="Verdana" pitchFamily="34" charset="0"/>
                          <a:ea typeface="Verdana" pitchFamily="34" charset="0"/>
                          <a:cs typeface="Verdana" pitchFamily="34" charset="0"/>
                        </a:rPr>
                        <a:t> National </a:t>
                      </a:r>
                      <a:r>
                        <a:rPr lang="de-DE" sz="1600" kern="1200" dirty="0" err="1" smtClean="0">
                          <a:solidFill>
                            <a:schemeClr val="dk1"/>
                          </a:solidFill>
                          <a:latin typeface="Verdana" pitchFamily="34" charset="0"/>
                          <a:ea typeface="Verdana" pitchFamily="34" charset="0"/>
                          <a:cs typeface="Verdana" pitchFamily="34" charset="0"/>
                        </a:rPr>
                        <a:t>Supérieur</a:t>
                      </a:r>
                      <a:r>
                        <a:rPr lang="de-DE" sz="1600" kern="1200" dirty="0" smtClean="0">
                          <a:solidFill>
                            <a:schemeClr val="dk1"/>
                          </a:solidFill>
                          <a:latin typeface="Verdana" pitchFamily="34" charset="0"/>
                          <a:ea typeface="Verdana" pitchFamily="34" charset="0"/>
                          <a:cs typeface="Verdana" pitchFamily="34" charset="0"/>
                        </a:rPr>
                        <a:t> de Paris</a:t>
                      </a:r>
                      <a:endParaRPr lang="de-DE" sz="1600" dirty="0">
                        <a:latin typeface="Verdana" pitchFamily="34" charset="0"/>
                        <a:ea typeface="Verdana" pitchFamily="34" charset="0"/>
                        <a:cs typeface="Verdana" pitchFamily="34" charset="0"/>
                      </a:endParaRPr>
                    </a:p>
                  </a:txBody>
                  <a:tcPr anchor="ctr"/>
                </a:tc>
              </a:tr>
            </a:tbl>
          </a:graphicData>
        </a:graphic>
      </p:graphicFrame>
      <p:pic>
        <p:nvPicPr>
          <p:cNvPr id="9" name="Picture 2"/>
          <p:cNvPicPr>
            <a:picLocks noChangeAspect="1" noChangeArrowheads="1"/>
          </p:cNvPicPr>
          <p:nvPr/>
        </p:nvPicPr>
        <p:blipFill>
          <a:blip r:embed="rId3" cstate="print"/>
          <a:srcRect l="59861" r="1295"/>
          <a:stretch>
            <a:fillRect/>
          </a:stretch>
        </p:blipFill>
        <p:spPr bwMode="auto">
          <a:xfrm rot="16200000">
            <a:off x="6236130" y="1044788"/>
            <a:ext cx="2016224" cy="3184244"/>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Veröffentlichungsangabe (RDA 2.8)</a:t>
            </a:r>
            <a:endParaRPr lang="de-DE" dirty="0"/>
          </a:p>
        </p:txBody>
      </p:sp>
      <p:sp>
        <p:nvSpPr>
          <p:cNvPr id="3" name="Textplatzhalter 2"/>
          <p:cNvSpPr>
            <a:spLocks noGrp="1"/>
          </p:cNvSpPr>
          <p:nvPr>
            <p:ph type="body" sz="quarter" idx="13"/>
          </p:nvPr>
        </p:nvSpPr>
        <p:spPr/>
        <p:txBody>
          <a:bodyPr wrap="square"/>
          <a:lstStyle/>
          <a:p>
            <a:r>
              <a:rPr lang="de-DE" dirty="0" smtClean="0"/>
              <a:t>Standardelemente</a:t>
            </a:r>
          </a:p>
          <a:p>
            <a:pPr lvl="1"/>
            <a:r>
              <a:rPr lang="de-DE" dirty="0" smtClean="0"/>
              <a:t>Erscheinungsort (RDA 2.8.2, Informationsquelle wie Verlagsname)</a:t>
            </a:r>
          </a:p>
          <a:p>
            <a:pPr lvl="1"/>
            <a:r>
              <a:rPr lang="de-DE" dirty="0" smtClean="0"/>
              <a:t>Verlagsname (RDA 2.8.4, Informationsquelle wie Haupttitel)</a:t>
            </a:r>
          </a:p>
          <a:p>
            <a:pPr lvl="1"/>
            <a:r>
              <a:rPr lang="de-DE" dirty="0" smtClean="0"/>
              <a:t>Erscheinungsdatum (RDA 2.8.6, ist meist zu ermitteln)</a:t>
            </a:r>
          </a:p>
          <a:p>
            <a:pPr lvl="1"/>
            <a:endParaRPr lang="de-DE" dirty="0" smtClean="0"/>
          </a:p>
          <a:p>
            <a:r>
              <a:rPr lang="de-DE" dirty="0" smtClean="0"/>
              <a:t>Erscheinungsort</a:t>
            </a:r>
          </a:p>
          <a:p>
            <a:pPr>
              <a:buNone/>
            </a:pPr>
            <a:r>
              <a:rPr lang="de-DE" dirty="0" smtClean="0">
                <a:sym typeface="Wingdings" pitchFamily="2" charset="2"/>
              </a:rPr>
              <a:t>	 </a:t>
            </a:r>
            <a:r>
              <a:rPr lang="de-DE" dirty="0" smtClean="0"/>
              <a:t>Empfehlung alle vorliegenden Erscheinungsorte zu erfassen (RDA 2.8.2 D-A-CH)</a:t>
            </a:r>
          </a:p>
          <a:p>
            <a:pPr>
              <a:buNone/>
            </a:pPr>
            <a:endParaRPr lang="de-DE" dirty="0" smtClean="0"/>
          </a:p>
          <a:p>
            <a:r>
              <a:rPr lang="de-DE" dirty="0" smtClean="0"/>
              <a:t>Verlagsnamen</a:t>
            </a:r>
          </a:p>
          <a:p>
            <a:pPr>
              <a:buNone/>
            </a:pPr>
            <a:r>
              <a:rPr lang="de-DE" dirty="0" smtClean="0">
                <a:sym typeface="Wingdings" pitchFamily="2" charset="2"/>
              </a:rPr>
              <a:t>		In der Reihenfolge ihres Erscheinens in der Ressource erfassen</a:t>
            </a:r>
            <a:endParaRPr lang="de-DE" dirty="0" smtClean="0"/>
          </a:p>
          <a:p>
            <a:pPr>
              <a:buNone/>
            </a:pPr>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6M.03: Musikdrucke | Stand: 15.09.2015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24</a:t>
            </a:fld>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Veröffentlichungsangabe (RDA 2.8)</a:t>
            </a:r>
            <a:endParaRPr lang="de-DE" dirty="0"/>
          </a:p>
        </p:txBody>
      </p:sp>
      <p:sp>
        <p:nvSpPr>
          <p:cNvPr id="3" name="Textplatzhalter 2"/>
          <p:cNvSpPr>
            <a:spLocks noGrp="1"/>
          </p:cNvSpPr>
          <p:nvPr>
            <p:ph type="body" sz="quarter" idx="13"/>
          </p:nvPr>
        </p:nvSpPr>
        <p:spPr/>
        <p:txBody>
          <a:bodyPr wrap="square"/>
          <a:lstStyle/>
          <a:p>
            <a:endParaRPr lang="de-DE" smtClean="0"/>
          </a:p>
          <a:p>
            <a:endParaRPr lang="de-DE" smtClean="0"/>
          </a:p>
          <a:p>
            <a:endParaRPr lang="de-DE" smtClean="0"/>
          </a:p>
          <a:p>
            <a:endParaRPr lang="de-DE" smtClean="0"/>
          </a:p>
          <a:p>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6M.03: Musikdrucke | Stand: 15.09.2015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25</a:t>
            </a:fld>
            <a:endParaRPr lang="de-DE"/>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rcRect l="63902" t="85109"/>
          <a:stretch>
            <a:fillRect/>
          </a:stretch>
        </p:blipFill>
        <p:spPr>
          <a:xfrm>
            <a:off x="478024" y="1988840"/>
            <a:ext cx="8126423" cy="2448272"/>
          </a:xfrm>
          <a:prstGeom prst="rect">
            <a:avLst/>
          </a:prstGeom>
          <a:ln>
            <a:solidFill>
              <a:schemeClr val="tx1"/>
            </a:solidFill>
          </a:ln>
        </p:spPr>
      </p:pic>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Veröffentlichungsangabe (RDA 2.8)</a:t>
            </a:r>
            <a:endParaRPr lang="de-DE" dirty="0"/>
          </a:p>
        </p:txBody>
      </p:sp>
      <p:sp>
        <p:nvSpPr>
          <p:cNvPr id="3" name="Textplatzhalter 2"/>
          <p:cNvSpPr>
            <a:spLocks noGrp="1"/>
          </p:cNvSpPr>
          <p:nvPr>
            <p:ph type="body" sz="quarter" idx="13"/>
          </p:nvPr>
        </p:nvSpPr>
        <p:spPr/>
        <p:txBody>
          <a:bodyPr wrap="square"/>
          <a:lstStyle/>
          <a:p>
            <a:endParaRPr lang="de-DE" smtClean="0"/>
          </a:p>
          <a:p>
            <a:endParaRPr lang="de-DE" smtClean="0"/>
          </a:p>
          <a:p>
            <a:endParaRPr lang="de-DE" smtClean="0"/>
          </a:p>
          <a:p>
            <a:endParaRPr lang="de-DE" smtClean="0"/>
          </a:p>
          <a:p>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6M.03: Musikdrucke | Stand: 15.09.2015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26</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326250074"/>
              </p:ext>
            </p:extLst>
          </p:nvPr>
        </p:nvGraphicFramePr>
        <p:xfrm>
          <a:off x="323528" y="1268760"/>
          <a:ext cx="8496944" cy="4457817"/>
        </p:xfrm>
        <a:graphic>
          <a:graphicData uri="http://schemas.openxmlformats.org/drawingml/2006/table">
            <a:tbl>
              <a:tblPr firstRow="1" bandRow="1">
                <a:tableStyleId>{5C22544A-7EE6-4342-B048-85BDC9FD1C3A}</a:tableStyleId>
              </a:tblPr>
              <a:tblGrid>
                <a:gridCol w="1142445"/>
                <a:gridCol w="1142445"/>
                <a:gridCol w="2893560"/>
                <a:gridCol w="3318494"/>
              </a:tblGrid>
              <a:tr h="242782">
                <a:tc>
                  <a:txBody>
                    <a:bodyPr/>
                    <a:lstStyle/>
                    <a:p>
                      <a:r>
                        <a:rPr lang="de-DE" sz="1800" b="1" dirty="0" err="1" smtClean="0">
                          <a:latin typeface="Verdana" pitchFamily="34" charset="0"/>
                          <a:ea typeface="Verdana" pitchFamily="34" charset="0"/>
                          <a:cs typeface="Verdana" pitchFamily="34" charset="0"/>
                        </a:rPr>
                        <a:t>Aleph</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RDA</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Element</a:t>
                      </a:r>
                      <a:endParaRPr lang="de-DE" sz="1800" b="1" dirty="0">
                        <a:latin typeface="Verdana" pitchFamily="34" charset="0"/>
                        <a:ea typeface="Verdana" pitchFamily="34" charset="0"/>
                        <a:cs typeface="Verdana" pitchFamily="34" charset="0"/>
                      </a:endParaRPr>
                    </a:p>
                  </a:txBody>
                  <a:tcPr/>
                </a:tc>
                <a:tc>
                  <a:txBody>
                    <a:bodyPr/>
                    <a:lstStyle/>
                    <a:p>
                      <a:r>
                        <a:rPr lang="de-DE" sz="1800" dirty="0" smtClean="0">
                          <a:latin typeface="Verdana" pitchFamily="34" charset="0"/>
                          <a:ea typeface="Verdana" pitchFamily="34" charset="0"/>
                          <a:cs typeface="Verdana" pitchFamily="34" charset="0"/>
                        </a:rPr>
                        <a:t>Erfassung</a:t>
                      </a:r>
                      <a:endParaRPr lang="de-DE" sz="1800" dirty="0">
                        <a:latin typeface="Verdana" pitchFamily="34" charset="0"/>
                        <a:ea typeface="Verdana" pitchFamily="34" charset="0"/>
                        <a:cs typeface="Verdana" pitchFamily="34" charset="0"/>
                      </a:endParaRPr>
                    </a:p>
                  </a:txBody>
                  <a:tcPr/>
                </a:tc>
              </a:tr>
              <a:tr h="454673">
                <a:tc rowSpan="9">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419</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2.8.2</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Erscheinungsort</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$a </a:t>
                      </a:r>
                      <a:r>
                        <a:rPr lang="de-DE" sz="1800" b="0" dirty="0" smtClean="0">
                          <a:latin typeface="Verdana" pitchFamily="34" charset="0"/>
                          <a:ea typeface="Verdana" pitchFamily="34" charset="0"/>
                          <a:cs typeface="Verdana" pitchFamily="34" charset="0"/>
                        </a:rPr>
                        <a:t>Mainz</a:t>
                      </a:r>
                      <a:r>
                        <a:rPr lang="de-DE" sz="1800" b="0" dirty="0" smtClean="0">
                          <a:solidFill>
                            <a:srgbClr val="FF0000"/>
                          </a:solidFill>
                          <a:latin typeface="Verdana" pitchFamily="34" charset="0"/>
                          <a:ea typeface="Verdana" pitchFamily="34" charset="0"/>
                          <a:cs typeface="Verdana" pitchFamily="34" charset="0"/>
                        </a:rPr>
                        <a:t>_;_</a:t>
                      </a:r>
                      <a:endParaRPr lang="de-DE" sz="1800" b="0" dirty="0">
                        <a:solidFill>
                          <a:srgbClr val="FF0000"/>
                        </a:solidFill>
                        <a:latin typeface="Verdana" pitchFamily="34" charset="0"/>
                        <a:ea typeface="Verdana" pitchFamily="34" charset="0"/>
                        <a:cs typeface="Verdana" pitchFamily="34" charset="0"/>
                      </a:endParaRPr>
                    </a:p>
                  </a:txBody>
                  <a:tcPr anchor="ctr"/>
                </a:tc>
              </a:tr>
              <a:tr h="454673">
                <a:tc vMerge="1">
                  <a:txBody>
                    <a:bodyPr/>
                    <a:lstStyle/>
                    <a:p>
                      <a:pPr>
                        <a:lnSpc>
                          <a:spcPts val="1600"/>
                        </a:lnSpc>
                        <a:spcBef>
                          <a:spcPts val="600"/>
                        </a:spcBef>
                        <a:spcAft>
                          <a:spcPts val="600"/>
                        </a:spcAft>
                      </a:pP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2.8.2</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kern="1200" dirty="0" smtClean="0">
                          <a:solidFill>
                            <a:schemeClr val="dk1"/>
                          </a:solidFill>
                          <a:latin typeface="Verdana" pitchFamily="34" charset="0"/>
                          <a:ea typeface="Verdana" pitchFamily="34" charset="0"/>
                          <a:cs typeface="Verdana" pitchFamily="34" charset="0"/>
                        </a:rPr>
                        <a:t>Erscheinungsort</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kern="1200" dirty="0" smtClean="0">
                          <a:solidFill>
                            <a:schemeClr val="dk1"/>
                          </a:solidFill>
                          <a:latin typeface="Verdana" pitchFamily="34" charset="0"/>
                          <a:ea typeface="Verdana" pitchFamily="34" charset="0"/>
                          <a:cs typeface="Verdana" pitchFamily="34" charset="0"/>
                        </a:rPr>
                        <a:t>London</a:t>
                      </a:r>
                      <a:r>
                        <a:rPr lang="de-DE" sz="1800" b="0" dirty="0" smtClean="0">
                          <a:solidFill>
                            <a:srgbClr val="FF0000"/>
                          </a:solidFill>
                          <a:latin typeface="Verdana" pitchFamily="34" charset="0"/>
                          <a:ea typeface="Verdana" pitchFamily="34" charset="0"/>
                          <a:cs typeface="Verdana" pitchFamily="34" charset="0"/>
                        </a:rPr>
                        <a:t>_;_</a:t>
                      </a:r>
                      <a:endParaRPr lang="de-DE" sz="1800" dirty="0">
                        <a:latin typeface="Verdana" pitchFamily="34" charset="0"/>
                        <a:ea typeface="Verdana" pitchFamily="34" charset="0"/>
                        <a:cs typeface="Verdana" pitchFamily="34" charset="0"/>
                      </a:endParaRPr>
                    </a:p>
                  </a:txBody>
                  <a:tcPr anchor="ctr"/>
                </a:tc>
              </a:tr>
              <a:tr h="454673">
                <a:tc vMerge="1">
                  <a:txBody>
                    <a:bodyPr/>
                    <a:lstStyle/>
                    <a:p>
                      <a:pPr>
                        <a:lnSpc>
                          <a:spcPts val="1600"/>
                        </a:lnSpc>
                        <a:spcBef>
                          <a:spcPts val="600"/>
                        </a:spcBef>
                        <a:spcAft>
                          <a:spcPts val="600"/>
                        </a:spcAft>
                      </a:pP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2.8.2</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kern="1200" dirty="0" smtClean="0">
                          <a:solidFill>
                            <a:schemeClr val="dk1"/>
                          </a:solidFill>
                          <a:latin typeface="Verdana" pitchFamily="34" charset="0"/>
                          <a:ea typeface="Verdana" pitchFamily="34" charset="0"/>
                          <a:cs typeface="Verdana" pitchFamily="34" charset="0"/>
                        </a:rPr>
                        <a:t>Erscheinungsort</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dirty="0" smtClean="0">
                          <a:latin typeface="Verdana" pitchFamily="34" charset="0"/>
                          <a:ea typeface="Verdana" pitchFamily="34" charset="0"/>
                          <a:cs typeface="Verdana" pitchFamily="34" charset="0"/>
                        </a:rPr>
                        <a:t>Madrid</a:t>
                      </a:r>
                      <a:r>
                        <a:rPr lang="de-DE" sz="1800" b="0" dirty="0" smtClean="0">
                          <a:solidFill>
                            <a:srgbClr val="FF0000"/>
                          </a:solidFill>
                          <a:latin typeface="Verdana" pitchFamily="34" charset="0"/>
                          <a:ea typeface="Verdana" pitchFamily="34" charset="0"/>
                          <a:cs typeface="Verdana" pitchFamily="34" charset="0"/>
                        </a:rPr>
                        <a:t>_;_</a:t>
                      </a:r>
                      <a:endParaRPr lang="de-DE" sz="1800" dirty="0">
                        <a:latin typeface="Verdana" pitchFamily="34" charset="0"/>
                        <a:ea typeface="Verdana" pitchFamily="34" charset="0"/>
                        <a:cs typeface="Verdana" pitchFamily="34" charset="0"/>
                      </a:endParaRPr>
                    </a:p>
                  </a:txBody>
                  <a:tcPr anchor="ctr"/>
                </a:tc>
              </a:tr>
              <a:tr h="454673">
                <a:tc vMerge="1">
                  <a:txBody>
                    <a:bodyPr/>
                    <a:lstStyle/>
                    <a:p>
                      <a:pPr>
                        <a:lnSpc>
                          <a:spcPts val="1600"/>
                        </a:lnSpc>
                        <a:spcBef>
                          <a:spcPts val="600"/>
                        </a:spcBef>
                        <a:spcAft>
                          <a:spcPts val="600"/>
                        </a:spcAft>
                      </a:pP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2.8.2</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kern="1200" dirty="0" smtClean="0">
                          <a:solidFill>
                            <a:schemeClr val="dk1"/>
                          </a:solidFill>
                          <a:latin typeface="Verdana" pitchFamily="34" charset="0"/>
                          <a:ea typeface="Verdana" pitchFamily="34" charset="0"/>
                          <a:cs typeface="Verdana" pitchFamily="34" charset="0"/>
                        </a:rPr>
                        <a:t>Erscheinungsort</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dirty="0" smtClean="0">
                          <a:latin typeface="Verdana" pitchFamily="34" charset="0"/>
                          <a:ea typeface="Verdana" pitchFamily="34" charset="0"/>
                          <a:cs typeface="Verdana" pitchFamily="34" charset="0"/>
                        </a:rPr>
                        <a:t>New York</a:t>
                      </a:r>
                      <a:r>
                        <a:rPr lang="de-DE" sz="1800" b="0" dirty="0" smtClean="0">
                          <a:solidFill>
                            <a:srgbClr val="FF0000"/>
                          </a:solidFill>
                          <a:latin typeface="Verdana" pitchFamily="34" charset="0"/>
                          <a:ea typeface="Verdana" pitchFamily="34" charset="0"/>
                          <a:cs typeface="Verdana" pitchFamily="34" charset="0"/>
                        </a:rPr>
                        <a:t>_;_</a:t>
                      </a:r>
                      <a:endParaRPr lang="de-DE" sz="1800" dirty="0">
                        <a:latin typeface="Verdana" pitchFamily="34" charset="0"/>
                        <a:ea typeface="Verdana" pitchFamily="34" charset="0"/>
                        <a:cs typeface="Verdana" pitchFamily="34" charset="0"/>
                      </a:endParaRPr>
                    </a:p>
                  </a:txBody>
                  <a:tcPr anchor="ctr"/>
                </a:tc>
              </a:tr>
              <a:tr h="454673">
                <a:tc vMerge="1">
                  <a:txBody>
                    <a:bodyPr/>
                    <a:lstStyle/>
                    <a:p>
                      <a:pPr>
                        <a:lnSpc>
                          <a:spcPts val="1600"/>
                        </a:lnSpc>
                        <a:spcBef>
                          <a:spcPts val="600"/>
                        </a:spcBef>
                        <a:spcAft>
                          <a:spcPts val="600"/>
                        </a:spcAft>
                      </a:pP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2.8.2</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kern="1200" dirty="0" smtClean="0">
                          <a:solidFill>
                            <a:schemeClr val="dk1"/>
                          </a:solidFill>
                          <a:latin typeface="Verdana" pitchFamily="34" charset="0"/>
                          <a:ea typeface="Verdana" pitchFamily="34" charset="0"/>
                          <a:cs typeface="Verdana" pitchFamily="34" charset="0"/>
                        </a:rPr>
                        <a:t>Erscheinungsort</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dirty="0" smtClean="0">
                          <a:latin typeface="Verdana" pitchFamily="34" charset="0"/>
                          <a:ea typeface="Verdana" pitchFamily="34" charset="0"/>
                          <a:cs typeface="Verdana" pitchFamily="34" charset="0"/>
                        </a:rPr>
                        <a:t>Paris</a:t>
                      </a:r>
                      <a:r>
                        <a:rPr lang="de-DE" sz="1800" b="0" dirty="0" smtClean="0">
                          <a:solidFill>
                            <a:srgbClr val="FF0000"/>
                          </a:solidFill>
                          <a:latin typeface="Verdana" pitchFamily="34" charset="0"/>
                          <a:ea typeface="Verdana" pitchFamily="34" charset="0"/>
                          <a:cs typeface="Verdana" pitchFamily="34" charset="0"/>
                        </a:rPr>
                        <a:t>_;_</a:t>
                      </a:r>
                      <a:endParaRPr lang="de-DE" sz="1800" dirty="0">
                        <a:latin typeface="Verdana" pitchFamily="34" charset="0"/>
                        <a:ea typeface="Verdana" pitchFamily="34" charset="0"/>
                        <a:cs typeface="Verdana" pitchFamily="34" charset="0"/>
                      </a:endParaRPr>
                    </a:p>
                  </a:txBody>
                  <a:tcPr anchor="ctr"/>
                </a:tc>
              </a:tr>
              <a:tr h="454673">
                <a:tc vMerge="1">
                  <a:txBody>
                    <a:bodyPr/>
                    <a:lstStyle/>
                    <a:p>
                      <a:pPr>
                        <a:lnSpc>
                          <a:spcPts val="1600"/>
                        </a:lnSpc>
                        <a:spcBef>
                          <a:spcPts val="600"/>
                        </a:spcBef>
                        <a:spcAft>
                          <a:spcPts val="600"/>
                        </a:spcAft>
                      </a:pP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2.8.2</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kern="1200" dirty="0" smtClean="0">
                          <a:solidFill>
                            <a:schemeClr val="dk1"/>
                          </a:solidFill>
                          <a:latin typeface="Verdana" pitchFamily="34" charset="0"/>
                          <a:ea typeface="Verdana" pitchFamily="34" charset="0"/>
                          <a:cs typeface="Verdana" pitchFamily="34" charset="0"/>
                        </a:rPr>
                        <a:t>Erscheinungsort</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dirty="0" smtClean="0">
                          <a:latin typeface="Verdana" pitchFamily="34" charset="0"/>
                          <a:ea typeface="Verdana" pitchFamily="34" charset="0"/>
                          <a:cs typeface="Verdana" pitchFamily="34" charset="0"/>
                        </a:rPr>
                        <a:t>Prag</a:t>
                      </a:r>
                      <a:r>
                        <a:rPr lang="de-DE" sz="1800" b="0" dirty="0" smtClean="0">
                          <a:solidFill>
                            <a:srgbClr val="FF0000"/>
                          </a:solidFill>
                          <a:latin typeface="Verdana" pitchFamily="34" charset="0"/>
                          <a:ea typeface="Verdana" pitchFamily="34" charset="0"/>
                          <a:cs typeface="Verdana" pitchFamily="34" charset="0"/>
                        </a:rPr>
                        <a:t>_;_</a:t>
                      </a:r>
                      <a:endParaRPr lang="de-DE" sz="1800" dirty="0">
                        <a:latin typeface="Verdana" pitchFamily="34" charset="0"/>
                        <a:ea typeface="Verdana" pitchFamily="34" charset="0"/>
                        <a:cs typeface="Verdana" pitchFamily="34" charset="0"/>
                      </a:endParaRPr>
                    </a:p>
                  </a:txBody>
                  <a:tcPr anchor="ctr"/>
                </a:tc>
              </a:tr>
              <a:tr h="454673">
                <a:tc vMerge="1">
                  <a:txBody>
                    <a:bodyPr/>
                    <a:lstStyle/>
                    <a:p>
                      <a:pPr>
                        <a:lnSpc>
                          <a:spcPts val="1600"/>
                        </a:lnSpc>
                        <a:spcBef>
                          <a:spcPts val="600"/>
                        </a:spcBef>
                        <a:spcAft>
                          <a:spcPts val="600"/>
                        </a:spcAft>
                      </a:pP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2.8.2</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kern="1200" dirty="0" smtClean="0">
                          <a:solidFill>
                            <a:schemeClr val="dk1"/>
                          </a:solidFill>
                          <a:latin typeface="Verdana" pitchFamily="34" charset="0"/>
                          <a:ea typeface="Verdana" pitchFamily="34" charset="0"/>
                          <a:cs typeface="Verdana" pitchFamily="34" charset="0"/>
                        </a:rPr>
                        <a:t>Erscheinungsort</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dirty="0" smtClean="0">
                          <a:latin typeface="Verdana" pitchFamily="34" charset="0"/>
                          <a:ea typeface="Verdana" pitchFamily="34" charset="0"/>
                          <a:cs typeface="Verdana" pitchFamily="34" charset="0"/>
                        </a:rPr>
                        <a:t>Tokyo</a:t>
                      </a:r>
                      <a:r>
                        <a:rPr lang="de-DE" sz="1800" b="0" dirty="0" smtClean="0">
                          <a:solidFill>
                            <a:srgbClr val="FF0000"/>
                          </a:solidFill>
                          <a:latin typeface="Verdana" pitchFamily="34" charset="0"/>
                          <a:ea typeface="Verdana" pitchFamily="34" charset="0"/>
                          <a:cs typeface="Verdana" pitchFamily="34" charset="0"/>
                        </a:rPr>
                        <a:t>_;_</a:t>
                      </a:r>
                      <a:endParaRPr lang="de-DE" sz="1800" dirty="0">
                        <a:latin typeface="Verdana" pitchFamily="34" charset="0"/>
                        <a:ea typeface="Verdana" pitchFamily="34" charset="0"/>
                        <a:cs typeface="Verdana" pitchFamily="34" charset="0"/>
                      </a:endParaRPr>
                    </a:p>
                  </a:txBody>
                  <a:tcPr anchor="ctr"/>
                </a:tc>
              </a:tr>
              <a:tr h="454673">
                <a:tc vMerge="1">
                  <a:txBody>
                    <a:bodyPr/>
                    <a:lstStyle/>
                    <a:p>
                      <a:pPr>
                        <a:lnSpc>
                          <a:spcPts val="1600"/>
                        </a:lnSpc>
                        <a:spcBef>
                          <a:spcPts val="600"/>
                        </a:spcBef>
                        <a:spcAft>
                          <a:spcPts val="600"/>
                        </a:spcAft>
                      </a:pP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2.8.2</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kern="1200" dirty="0" smtClean="0">
                          <a:solidFill>
                            <a:schemeClr val="dk1"/>
                          </a:solidFill>
                          <a:latin typeface="Verdana" pitchFamily="34" charset="0"/>
                          <a:ea typeface="Verdana" pitchFamily="34" charset="0"/>
                          <a:cs typeface="Verdana" pitchFamily="34" charset="0"/>
                        </a:rPr>
                        <a:t>Erscheinungsort</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dirty="0" smtClean="0">
                          <a:latin typeface="Verdana" pitchFamily="34" charset="0"/>
                          <a:ea typeface="Verdana" pitchFamily="34" charset="0"/>
                          <a:cs typeface="Verdana" pitchFamily="34" charset="0"/>
                        </a:rPr>
                        <a:t>Toronto</a:t>
                      </a:r>
                      <a:endParaRPr lang="de-DE" sz="1800" dirty="0">
                        <a:latin typeface="Verdana" pitchFamily="34" charset="0"/>
                        <a:ea typeface="Verdana" pitchFamily="34" charset="0"/>
                        <a:cs typeface="Verdana" pitchFamily="34" charset="0"/>
                      </a:endParaRPr>
                    </a:p>
                  </a:txBody>
                  <a:tcPr anchor="ctr"/>
                </a:tc>
              </a:tr>
              <a:tr h="454673">
                <a:tc vMerge="1">
                  <a:txBody>
                    <a:bodyPr/>
                    <a:lstStyle/>
                    <a:p>
                      <a:pPr>
                        <a:lnSpc>
                          <a:spcPts val="1600"/>
                        </a:lnSpc>
                        <a:spcBef>
                          <a:spcPts val="600"/>
                        </a:spcBef>
                        <a:spcAft>
                          <a:spcPts val="600"/>
                        </a:spcAft>
                      </a:pP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2.8.4</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kern="1200" dirty="0" smtClean="0">
                          <a:solidFill>
                            <a:schemeClr val="dk1"/>
                          </a:solidFill>
                          <a:latin typeface="Verdana" pitchFamily="34" charset="0"/>
                          <a:ea typeface="Verdana" pitchFamily="34" charset="0"/>
                          <a:cs typeface="Verdana" pitchFamily="34" charset="0"/>
                        </a:rPr>
                        <a:t>Verlagsname</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$b </a:t>
                      </a:r>
                      <a:r>
                        <a:rPr lang="de-DE" sz="1800" dirty="0" smtClean="0">
                          <a:latin typeface="Verdana" pitchFamily="34" charset="0"/>
                          <a:ea typeface="Verdana" pitchFamily="34" charset="0"/>
                          <a:cs typeface="Verdana" pitchFamily="34" charset="0"/>
                        </a:rPr>
                        <a:t>Schott</a:t>
                      </a:r>
                      <a:endParaRPr lang="de-DE" sz="1800" dirty="0">
                        <a:latin typeface="Verdana" pitchFamily="34" charset="0"/>
                        <a:ea typeface="Verdana" pitchFamily="34" charset="0"/>
                        <a:cs typeface="Verdana" pitchFamily="34" charset="0"/>
                      </a:endParaRPr>
                    </a:p>
                  </a:txBody>
                  <a:tcPr anchor="ctr"/>
                </a:tc>
              </a:tr>
            </a:tbl>
          </a:graphicData>
        </a:graphic>
      </p:graphicFrame>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Veröffentlichungsangabe (RDA 2.8)</a:t>
            </a:r>
            <a:endParaRPr lang="de-DE" dirty="0"/>
          </a:p>
        </p:txBody>
      </p:sp>
      <p:sp>
        <p:nvSpPr>
          <p:cNvPr id="3" name="Textplatzhalter 2"/>
          <p:cNvSpPr>
            <a:spLocks noGrp="1"/>
          </p:cNvSpPr>
          <p:nvPr>
            <p:ph type="body" sz="quarter" idx="13"/>
          </p:nvPr>
        </p:nvSpPr>
        <p:spPr/>
        <p:txBody>
          <a:bodyPr wrap="square"/>
          <a:lstStyle/>
          <a:p>
            <a:r>
              <a:rPr lang="de-DE" dirty="0" smtClean="0"/>
              <a:t>Erscheinungsdatum: fehlt oft bei Musikdrucken</a:t>
            </a:r>
          </a:p>
          <a:p>
            <a:pPr>
              <a:buNone/>
            </a:pPr>
            <a:r>
              <a:rPr lang="de-DE" dirty="0" smtClean="0">
                <a:sym typeface="Wingdings" pitchFamily="2" charset="2"/>
              </a:rPr>
              <a:t>	 ist zu ermitteln (</a:t>
            </a:r>
            <a:r>
              <a:rPr lang="de-DE" dirty="0" smtClean="0"/>
              <a:t>RDA 2.8.6.6 D-A-CH)</a:t>
            </a:r>
            <a:r>
              <a:rPr lang="de-DE" dirty="0" smtClean="0">
                <a:sym typeface="Wingdings" pitchFamily="2" charset="2"/>
              </a:rPr>
              <a:t>:</a:t>
            </a:r>
            <a:r>
              <a:rPr lang="de-DE" dirty="0" smtClean="0"/>
              <a:t> </a:t>
            </a:r>
          </a:p>
          <a:p>
            <a:pPr lvl="1"/>
            <a:r>
              <a:rPr lang="de-DE" dirty="0" smtClean="0"/>
              <a:t>aus dem Copyright-Datum</a:t>
            </a:r>
          </a:p>
          <a:p>
            <a:pPr lvl="1"/>
            <a:r>
              <a:rPr lang="de-DE" dirty="0" smtClean="0"/>
              <a:t>aus dem Vertriebsjahr</a:t>
            </a:r>
          </a:p>
          <a:p>
            <a:pPr lvl="1"/>
            <a:r>
              <a:rPr lang="de-DE" dirty="0" smtClean="0"/>
              <a:t>aus dem Herstellungsjahr</a:t>
            </a:r>
          </a:p>
          <a:p>
            <a:pPr lvl="1"/>
            <a:r>
              <a:rPr lang="de-DE" dirty="0" smtClean="0"/>
              <a:t>aus weiteren Informationsquellen innerhalb (z. B. datiertes Vorwort) und außerhalb der Ressource (z. B. Internet)</a:t>
            </a:r>
          </a:p>
          <a:p>
            <a:endParaRPr lang="de-DE" dirty="0" smtClean="0"/>
          </a:p>
          <a:p>
            <a:endParaRPr lang="de-DE" dirty="0" smtClean="0"/>
          </a:p>
          <a:p>
            <a:endParaRPr lang="de-DE" dirty="0" smtClean="0"/>
          </a:p>
          <a:p>
            <a:endParaRPr lang="de-DE" dirty="0" smtClean="0"/>
          </a:p>
          <a:p>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dirty="0" smtClean="0"/>
              <a:t>AG RDA Schulungsunterlagen – Modul 6M.03: Musikdrucke | Stand: 15.11.2015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27</a:t>
            </a:fld>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Veröffentlichungsangabe (RDA 2.8)</a:t>
            </a:r>
            <a:endParaRPr lang="de-DE" dirty="0"/>
          </a:p>
        </p:txBody>
      </p:sp>
      <p:sp>
        <p:nvSpPr>
          <p:cNvPr id="3" name="Textplatzhalter 2"/>
          <p:cNvSpPr>
            <a:spLocks noGrp="1"/>
          </p:cNvSpPr>
          <p:nvPr>
            <p:ph type="body" sz="quarter" idx="13"/>
          </p:nvPr>
        </p:nvSpPr>
        <p:spPr/>
        <p:txBody>
          <a:bodyPr wrap="square"/>
          <a:lstStyle/>
          <a:p>
            <a:r>
              <a:rPr lang="de-DE" dirty="0" smtClean="0"/>
              <a:t>Beispiel: Ermittlung Erscheinungsdatum aus Copyright-Datum</a:t>
            </a:r>
          </a:p>
        </p:txBody>
      </p:sp>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6M.03: Musikdrucke | Stand: 15.09.2015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28</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2900455163"/>
              </p:ext>
            </p:extLst>
          </p:nvPr>
        </p:nvGraphicFramePr>
        <p:xfrm>
          <a:off x="755577" y="3284984"/>
          <a:ext cx="7416822" cy="2639125"/>
        </p:xfrm>
        <a:graphic>
          <a:graphicData uri="http://schemas.openxmlformats.org/drawingml/2006/table">
            <a:tbl>
              <a:tblPr firstRow="1" bandRow="1">
                <a:tableStyleId>{5C22544A-7EE6-4342-B048-85BDC9FD1C3A}</a:tableStyleId>
              </a:tblPr>
              <a:tblGrid>
                <a:gridCol w="997219"/>
                <a:gridCol w="997219"/>
                <a:gridCol w="2890458"/>
                <a:gridCol w="2531926"/>
              </a:tblGrid>
              <a:tr h="242782">
                <a:tc>
                  <a:txBody>
                    <a:bodyPr/>
                    <a:lstStyle/>
                    <a:p>
                      <a:r>
                        <a:rPr lang="de-DE" sz="1800" b="1" dirty="0" err="1" smtClean="0">
                          <a:latin typeface="Verdana" pitchFamily="34" charset="0"/>
                          <a:ea typeface="Verdana" pitchFamily="34" charset="0"/>
                          <a:cs typeface="Verdana" pitchFamily="34" charset="0"/>
                        </a:rPr>
                        <a:t>Aleph</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RDA</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Element</a:t>
                      </a:r>
                      <a:endParaRPr lang="de-DE" sz="1800" b="1" dirty="0">
                        <a:latin typeface="Verdana" pitchFamily="34" charset="0"/>
                        <a:ea typeface="Verdana" pitchFamily="34" charset="0"/>
                        <a:cs typeface="Verdana" pitchFamily="34" charset="0"/>
                      </a:endParaRPr>
                    </a:p>
                  </a:txBody>
                  <a:tcPr/>
                </a:tc>
                <a:tc>
                  <a:txBody>
                    <a:bodyPr/>
                    <a:lstStyle/>
                    <a:p>
                      <a:r>
                        <a:rPr lang="de-DE" sz="1800" dirty="0" smtClean="0">
                          <a:latin typeface="Verdana" pitchFamily="34" charset="0"/>
                          <a:ea typeface="Verdana" pitchFamily="34" charset="0"/>
                          <a:cs typeface="Verdana" pitchFamily="34" charset="0"/>
                        </a:rPr>
                        <a:t>Erfassung</a:t>
                      </a:r>
                      <a:endParaRPr lang="de-DE" sz="1800" dirty="0">
                        <a:latin typeface="Verdana" pitchFamily="34" charset="0"/>
                        <a:ea typeface="Verdana" pitchFamily="34" charset="0"/>
                        <a:cs typeface="Verdana" pitchFamily="34" charset="0"/>
                      </a:endParaRPr>
                    </a:p>
                  </a:txBody>
                  <a:tcPr/>
                </a:tc>
              </a:tr>
              <a:tr h="454673">
                <a:tc rowSpan="3">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419</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2.8.2</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Erscheinungsort</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$a </a:t>
                      </a:r>
                      <a:r>
                        <a:rPr lang="de-DE" sz="1800" b="0" dirty="0" smtClean="0">
                          <a:latin typeface="Verdana" pitchFamily="34" charset="0"/>
                          <a:ea typeface="Verdana" pitchFamily="34" charset="0"/>
                          <a:cs typeface="Verdana" pitchFamily="34" charset="0"/>
                        </a:rPr>
                        <a:t>[Rheinfelden]</a:t>
                      </a:r>
                      <a:endParaRPr lang="de-DE" sz="1800" b="0" dirty="0">
                        <a:latin typeface="Verdana" pitchFamily="34" charset="0"/>
                        <a:ea typeface="Verdana" pitchFamily="34" charset="0"/>
                        <a:cs typeface="Verdana" pitchFamily="34" charset="0"/>
                      </a:endParaRPr>
                    </a:p>
                  </a:txBody>
                  <a:tcPr anchor="ctr"/>
                </a:tc>
              </a:tr>
              <a:tr h="454673">
                <a:tc vMerge="1">
                  <a:txBody>
                    <a:bodyPr/>
                    <a:lstStyle/>
                    <a:p>
                      <a:pPr>
                        <a:lnSpc>
                          <a:spcPts val="1600"/>
                        </a:lnSpc>
                        <a:spcBef>
                          <a:spcPts val="600"/>
                        </a:spcBef>
                        <a:spcAft>
                          <a:spcPts val="600"/>
                        </a:spcAft>
                      </a:pP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2.8.4</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kern="1200" dirty="0" smtClean="0">
                          <a:solidFill>
                            <a:schemeClr val="dk1"/>
                          </a:solidFill>
                          <a:latin typeface="Verdana" pitchFamily="34" charset="0"/>
                          <a:ea typeface="Verdana" pitchFamily="34" charset="0"/>
                          <a:cs typeface="Verdana" pitchFamily="34" charset="0"/>
                        </a:rPr>
                        <a:t>Verlagsname</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$b </a:t>
                      </a:r>
                      <a:r>
                        <a:rPr lang="de-DE" sz="1800" kern="1200" dirty="0" smtClean="0">
                          <a:solidFill>
                            <a:schemeClr val="dk1"/>
                          </a:solidFill>
                          <a:latin typeface="Verdana" pitchFamily="34" charset="0"/>
                          <a:ea typeface="Verdana" pitchFamily="34" charset="0"/>
                          <a:cs typeface="Verdana" pitchFamily="34" charset="0"/>
                        </a:rPr>
                        <a:t>Edition </a:t>
                      </a:r>
                      <a:r>
                        <a:rPr lang="de-DE" sz="1800" kern="1200" dirty="0" err="1" smtClean="0">
                          <a:solidFill>
                            <a:schemeClr val="dk1"/>
                          </a:solidFill>
                          <a:latin typeface="Verdana" pitchFamily="34" charset="0"/>
                          <a:ea typeface="Verdana" pitchFamily="34" charset="0"/>
                          <a:cs typeface="Verdana" pitchFamily="34" charset="0"/>
                        </a:rPr>
                        <a:t>Kossak</a:t>
                      </a:r>
                      <a:r>
                        <a:rPr lang="de-DE" sz="1800" kern="1200" dirty="0" smtClean="0">
                          <a:solidFill>
                            <a:schemeClr val="dk1"/>
                          </a:solidFill>
                          <a:latin typeface="Verdana" pitchFamily="34" charset="0"/>
                          <a:ea typeface="Verdana" pitchFamily="34" charset="0"/>
                          <a:cs typeface="Verdana" pitchFamily="34" charset="0"/>
                        </a:rPr>
                        <a:t> </a:t>
                      </a:r>
                      <a:endParaRPr lang="de-DE" sz="1800" dirty="0">
                        <a:latin typeface="Verdana" pitchFamily="34" charset="0"/>
                        <a:ea typeface="Verdana" pitchFamily="34" charset="0"/>
                        <a:cs typeface="Verdana" pitchFamily="34" charset="0"/>
                      </a:endParaRPr>
                    </a:p>
                  </a:txBody>
                  <a:tcPr anchor="ctr"/>
                </a:tc>
              </a:tr>
              <a:tr h="454673">
                <a:tc vMerge="1">
                  <a:txBody>
                    <a:bodyPr/>
                    <a:lstStyle/>
                    <a:p>
                      <a:pPr>
                        <a:lnSpc>
                          <a:spcPts val="1600"/>
                        </a:lnSpc>
                        <a:spcBef>
                          <a:spcPts val="600"/>
                        </a:spcBef>
                        <a:spcAft>
                          <a:spcPts val="600"/>
                        </a:spcAft>
                      </a:pP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2.8.6</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kern="1200" dirty="0" smtClean="0">
                          <a:solidFill>
                            <a:schemeClr val="dk1"/>
                          </a:solidFill>
                          <a:latin typeface="Verdana" pitchFamily="34" charset="0"/>
                          <a:ea typeface="Verdana" pitchFamily="34" charset="0"/>
                          <a:cs typeface="Verdana" pitchFamily="34" charset="0"/>
                        </a:rPr>
                        <a:t>Erscheinungsdatum</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$c </a:t>
                      </a:r>
                      <a:r>
                        <a:rPr lang="de-DE" sz="1800" kern="1200" dirty="0" smtClean="0">
                          <a:solidFill>
                            <a:schemeClr val="dk1"/>
                          </a:solidFill>
                          <a:latin typeface="Verdana" pitchFamily="34" charset="0"/>
                          <a:ea typeface="Verdana" pitchFamily="34" charset="0"/>
                          <a:cs typeface="Verdana" pitchFamily="34" charset="0"/>
                        </a:rPr>
                        <a:t>[2010]</a:t>
                      </a:r>
                      <a:endParaRPr lang="de-DE" sz="1800" dirty="0">
                        <a:latin typeface="Verdana" pitchFamily="34" charset="0"/>
                        <a:ea typeface="Verdana" pitchFamily="34" charset="0"/>
                        <a:cs typeface="Verdana" pitchFamily="34" charset="0"/>
                      </a:endParaRPr>
                    </a:p>
                  </a:txBody>
                  <a:tcPr anchor="ctr"/>
                </a:tc>
              </a:tr>
              <a:tr h="454673">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425a</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$a </a:t>
                      </a:r>
                      <a:r>
                        <a:rPr lang="de-DE" sz="1800" dirty="0" smtClean="0">
                          <a:latin typeface="Verdana" pitchFamily="34" charset="0"/>
                          <a:ea typeface="Verdana" pitchFamily="34" charset="0"/>
                          <a:cs typeface="Verdana" pitchFamily="34" charset="0"/>
                        </a:rPr>
                        <a:t>2010</a:t>
                      </a:r>
                      <a:endParaRPr lang="de-DE" sz="1800" dirty="0">
                        <a:latin typeface="Verdana" pitchFamily="34" charset="0"/>
                        <a:ea typeface="Verdana" pitchFamily="34" charset="0"/>
                        <a:cs typeface="Verdana" pitchFamily="34" charset="0"/>
                      </a:endParaRPr>
                    </a:p>
                  </a:txBody>
                  <a:tcPr anchor="ctr"/>
                </a:tc>
              </a:tr>
              <a:tr h="454673">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419d</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2.11</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kern="1200" dirty="0" smtClean="0">
                          <a:solidFill>
                            <a:schemeClr val="dk1"/>
                          </a:solidFill>
                          <a:latin typeface="Verdana" pitchFamily="34" charset="0"/>
                          <a:ea typeface="Verdana" pitchFamily="34" charset="0"/>
                          <a:cs typeface="Verdana" pitchFamily="34" charset="0"/>
                        </a:rPr>
                        <a:t>Copyright-Datum</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$c </a:t>
                      </a:r>
                      <a:r>
                        <a:rPr lang="de-DE" sz="1800" kern="1200" dirty="0" smtClean="0">
                          <a:solidFill>
                            <a:schemeClr val="dk1"/>
                          </a:solidFill>
                          <a:latin typeface="Verdana" pitchFamily="34" charset="0"/>
                          <a:ea typeface="Verdana" pitchFamily="34" charset="0"/>
                          <a:cs typeface="Verdana" pitchFamily="34" charset="0"/>
                        </a:rPr>
                        <a:t>© 2010</a:t>
                      </a:r>
                      <a:endParaRPr lang="de-DE" sz="1800" dirty="0">
                        <a:latin typeface="Verdana" pitchFamily="34" charset="0"/>
                        <a:ea typeface="Verdana" pitchFamily="34" charset="0"/>
                        <a:cs typeface="Verdana" pitchFamily="34" charset="0"/>
                      </a:endParaRPr>
                    </a:p>
                  </a:txBody>
                  <a:tcPr anchor="ctr"/>
                </a:tc>
              </a:tr>
            </a:tbl>
          </a:graphicData>
        </a:graphic>
      </p:graphicFrame>
      <p:pic>
        <p:nvPicPr>
          <p:cNvPr id="1026" name="Picture 2"/>
          <p:cNvPicPr>
            <a:picLocks noChangeAspect="1" noChangeArrowheads="1"/>
          </p:cNvPicPr>
          <p:nvPr/>
        </p:nvPicPr>
        <p:blipFill>
          <a:blip r:embed="rId3" cstate="print"/>
          <a:srcRect/>
          <a:stretch>
            <a:fillRect/>
          </a:stretch>
        </p:blipFill>
        <p:spPr bwMode="auto">
          <a:xfrm>
            <a:off x="899592" y="1916832"/>
            <a:ext cx="5881987" cy="79208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Copyright-Datum (RDA 2.11)</a:t>
            </a:r>
            <a:endParaRPr lang="de-DE" dirty="0"/>
          </a:p>
        </p:txBody>
      </p:sp>
      <p:sp>
        <p:nvSpPr>
          <p:cNvPr id="3" name="Textplatzhalter 2"/>
          <p:cNvSpPr>
            <a:spLocks noGrp="1"/>
          </p:cNvSpPr>
          <p:nvPr>
            <p:ph type="body" sz="quarter" idx="13"/>
          </p:nvPr>
        </p:nvSpPr>
        <p:spPr/>
        <p:txBody>
          <a:bodyPr wrap="square"/>
          <a:lstStyle/>
          <a:p>
            <a:r>
              <a:rPr lang="de-DE" dirty="0" smtClean="0"/>
              <a:t>Standardelement für Musikdrucke</a:t>
            </a:r>
          </a:p>
          <a:p>
            <a:endParaRPr lang="de-DE" dirty="0" smtClean="0"/>
          </a:p>
          <a:p>
            <a:r>
              <a:rPr lang="de-DE" dirty="0" smtClean="0"/>
              <a:t>Nur das aktuellste Jahr wird angegeben</a:t>
            </a:r>
          </a:p>
          <a:p>
            <a:endParaRPr lang="de-DE" dirty="0" smtClean="0"/>
          </a:p>
          <a:p>
            <a:r>
              <a:rPr lang="de-DE" dirty="0" smtClean="0"/>
              <a:t>Weitere ggf. in einer Anmerkung berücksichtigen</a:t>
            </a:r>
          </a:p>
          <a:p>
            <a:endParaRPr lang="de-DE" dirty="0" smtClean="0"/>
          </a:p>
          <a:p>
            <a:endParaRPr lang="de-DE" dirty="0" smtClean="0"/>
          </a:p>
          <a:p>
            <a:endParaRPr lang="de-DE" dirty="0" smtClean="0"/>
          </a:p>
          <a:p>
            <a:endParaRPr lang="de-DE" dirty="0" smtClean="0"/>
          </a:p>
          <a:p>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dirty="0" smtClean="0"/>
              <a:t>AG RDA Schulungsunterlagen – Modul 6M.03: Musikdrucke | Stand: 15.11.2015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29</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3543562614"/>
              </p:ext>
            </p:extLst>
          </p:nvPr>
        </p:nvGraphicFramePr>
        <p:xfrm>
          <a:off x="539553" y="3429000"/>
          <a:ext cx="7416823" cy="1318273"/>
        </p:xfrm>
        <a:graphic>
          <a:graphicData uri="http://schemas.openxmlformats.org/drawingml/2006/table">
            <a:tbl>
              <a:tblPr firstRow="1" bandRow="1">
                <a:tableStyleId>{5C22544A-7EE6-4342-B048-85BDC9FD1C3A}</a:tableStyleId>
              </a:tblPr>
              <a:tblGrid>
                <a:gridCol w="997219"/>
                <a:gridCol w="1091012"/>
                <a:gridCol w="2461584"/>
                <a:gridCol w="2867008"/>
              </a:tblGrid>
              <a:tr h="242782">
                <a:tc>
                  <a:txBody>
                    <a:bodyPr/>
                    <a:lstStyle/>
                    <a:p>
                      <a:r>
                        <a:rPr lang="de-DE" sz="1800" b="1" dirty="0" err="1" smtClean="0">
                          <a:latin typeface="Verdana" pitchFamily="34" charset="0"/>
                          <a:ea typeface="Verdana" pitchFamily="34" charset="0"/>
                          <a:cs typeface="Verdana" pitchFamily="34" charset="0"/>
                        </a:rPr>
                        <a:t>Aleph</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RDA</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Element</a:t>
                      </a:r>
                      <a:endParaRPr lang="de-DE" sz="1800" b="1" dirty="0">
                        <a:latin typeface="Verdana" pitchFamily="34" charset="0"/>
                        <a:ea typeface="Verdana" pitchFamily="34" charset="0"/>
                        <a:cs typeface="Verdana" pitchFamily="34" charset="0"/>
                      </a:endParaRPr>
                    </a:p>
                  </a:txBody>
                  <a:tcPr/>
                </a:tc>
                <a:tc>
                  <a:txBody>
                    <a:bodyPr/>
                    <a:lstStyle/>
                    <a:p>
                      <a:r>
                        <a:rPr lang="de-DE" sz="1800" dirty="0" smtClean="0">
                          <a:latin typeface="Verdana" pitchFamily="34" charset="0"/>
                          <a:ea typeface="Verdana" pitchFamily="34" charset="0"/>
                          <a:cs typeface="Verdana" pitchFamily="34" charset="0"/>
                        </a:rPr>
                        <a:t>Erfassung</a:t>
                      </a:r>
                      <a:endParaRPr lang="de-DE" sz="1800" dirty="0">
                        <a:latin typeface="Verdana" pitchFamily="34" charset="0"/>
                        <a:ea typeface="Verdana" pitchFamily="34" charset="0"/>
                        <a:cs typeface="Verdana" pitchFamily="34" charset="0"/>
                      </a:endParaRPr>
                    </a:p>
                  </a:txBody>
                  <a:tcPr/>
                </a:tc>
              </a:tr>
              <a:tr h="454673">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419d</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2.11</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Copyright-Datum</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$c</a:t>
                      </a:r>
                      <a:r>
                        <a:rPr lang="de-DE" sz="1800" b="0" dirty="0" smtClean="0">
                          <a:latin typeface="Verdana" pitchFamily="34" charset="0"/>
                          <a:ea typeface="Verdana" pitchFamily="34" charset="0"/>
                          <a:cs typeface="Verdana" pitchFamily="34" charset="0"/>
                        </a:rPr>
                        <a:t> © 1949</a:t>
                      </a:r>
                      <a:endParaRPr lang="de-DE" sz="1800" b="0" dirty="0">
                        <a:latin typeface="Verdana" pitchFamily="34" charset="0"/>
                        <a:ea typeface="Verdana" pitchFamily="34" charset="0"/>
                        <a:cs typeface="Verdana" pitchFamily="34" charset="0"/>
                      </a:endParaRPr>
                    </a:p>
                  </a:txBody>
                  <a:tcPr anchor="ctr"/>
                </a:tc>
              </a:tr>
              <a:tr h="454673">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501</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2.17.10</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kern="1200" dirty="0" smtClean="0">
                          <a:solidFill>
                            <a:schemeClr val="dk1"/>
                          </a:solidFill>
                          <a:latin typeface="Verdana" pitchFamily="34" charset="0"/>
                          <a:ea typeface="Verdana" pitchFamily="34" charset="0"/>
                          <a:cs typeface="Verdana" pitchFamily="34" charset="0"/>
                        </a:rPr>
                        <a:t>Anmerkung zum Copyright-Datum</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$a</a:t>
                      </a:r>
                      <a:r>
                        <a:rPr lang="de-DE" sz="1800" b="0" baseline="0" dirty="0" smtClean="0">
                          <a:solidFill>
                            <a:srgbClr val="FF0000"/>
                          </a:solidFill>
                          <a:latin typeface="Verdana" pitchFamily="34" charset="0"/>
                          <a:ea typeface="Verdana" pitchFamily="34" charset="0"/>
                          <a:cs typeface="Verdana" pitchFamily="34" charset="0"/>
                        </a:rPr>
                        <a:t> </a:t>
                      </a:r>
                      <a:r>
                        <a:rPr lang="de-DE" sz="1800" kern="1200" dirty="0" smtClean="0">
                          <a:solidFill>
                            <a:schemeClr val="dk1"/>
                          </a:solidFill>
                          <a:latin typeface="Verdana" pitchFamily="34" charset="0"/>
                          <a:ea typeface="Verdana" pitchFamily="34" charset="0"/>
                          <a:cs typeface="Verdana" pitchFamily="34" charset="0"/>
                        </a:rPr>
                        <a:t>Früheres Copyright: 1921</a:t>
                      </a:r>
                      <a:endParaRPr lang="de-DE" sz="1800" dirty="0">
                        <a:latin typeface="Verdana" pitchFamily="34" charset="0"/>
                        <a:ea typeface="Verdana" pitchFamily="34" charset="0"/>
                        <a:cs typeface="Verdana" pitchFamily="34" charset="0"/>
                      </a:endParaRPr>
                    </a:p>
                  </a:txBody>
                  <a:tcPr anchor="ctr"/>
                </a:tc>
              </a:tr>
            </a:tbl>
          </a:graphicData>
        </a:graphic>
      </p:graphicFrame>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Inhaltsübersicht</a:t>
            </a:r>
            <a:endParaRPr lang="de-DE" dirty="0"/>
          </a:p>
        </p:txBody>
      </p:sp>
      <p:sp>
        <p:nvSpPr>
          <p:cNvPr id="3" name="Textplatzhalter 2"/>
          <p:cNvSpPr>
            <a:spLocks noGrp="1"/>
          </p:cNvSpPr>
          <p:nvPr>
            <p:ph type="body" sz="quarter" idx="13"/>
          </p:nvPr>
        </p:nvSpPr>
        <p:spPr/>
        <p:txBody>
          <a:bodyPr wrap="square"/>
          <a:lstStyle/>
          <a:p>
            <a:r>
              <a:rPr lang="de-DE" dirty="0" smtClean="0"/>
              <a:t>Identifizierung der Manifestation (RDA 2.1 D-A-CH)</a:t>
            </a:r>
          </a:p>
          <a:p>
            <a:r>
              <a:rPr lang="de-DE" dirty="0" smtClean="0"/>
              <a:t>Titel (RDA 2.3)</a:t>
            </a:r>
          </a:p>
          <a:p>
            <a:r>
              <a:rPr lang="de-DE" dirty="0" smtClean="0"/>
              <a:t>Verantwortlichkeitsangabe (RDA 2.4)</a:t>
            </a:r>
          </a:p>
          <a:p>
            <a:r>
              <a:rPr lang="de-DE" dirty="0" smtClean="0"/>
              <a:t>Ausgabevermerk (RDA 2.5)</a:t>
            </a:r>
          </a:p>
          <a:p>
            <a:r>
              <a:rPr lang="de-DE" dirty="0" smtClean="0"/>
              <a:t>Veröffentlichungsangabe (RDA 2.8)</a:t>
            </a:r>
          </a:p>
          <a:p>
            <a:r>
              <a:rPr lang="de-DE" dirty="0" smtClean="0">
                <a:solidFill>
                  <a:schemeClr val="bg1">
                    <a:lumMod val="65000"/>
                  </a:schemeClr>
                </a:solidFill>
              </a:rPr>
              <a:t>Vertriebsangabe (RDA 2.9)</a:t>
            </a:r>
          </a:p>
          <a:p>
            <a:r>
              <a:rPr lang="de-DE" dirty="0" smtClean="0"/>
              <a:t>Copyright-Datum (RDA 2.11)</a:t>
            </a:r>
          </a:p>
          <a:p>
            <a:r>
              <a:rPr lang="de-DE" dirty="0" smtClean="0"/>
              <a:t>Erscheinungsweise (RDA 2.13)</a:t>
            </a:r>
          </a:p>
          <a:p>
            <a:r>
              <a:rPr lang="de-DE" dirty="0" err="1" smtClean="0"/>
              <a:t>Identifikator</a:t>
            </a:r>
            <a:r>
              <a:rPr lang="de-DE" dirty="0" smtClean="0"/>
              <a:t> für die Manifestation (RDA 2.15)</a:t>
            </a:r>
          </a:p>
          <a:p>
            <a:r>
              <a:rPr lang="de-DE" dirty="0" smtClean="0"/>
              <a:t>Medien- und Datenträgertyp (RDA 3.2, 3.3)</a:t>
            </a:r>
          </a:p>
          <a:p>
            <a:r>
              <a:rPr lang="de-DE" dirty="0" smtClean="0"/>
              <a:t>Umfang von Noten (RDA 3.4.3)</a:t>
            </a:r>
          </a:p>
        </p:txBody>
      </p:sp>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6M.03: Musikdrucke | Stand: 15.09.2015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3</a:t>
            </a:fld>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Erscheinungsweise (RDA 2.13)</a:t>
            </a:r>
            <a:endParaRPr lang="de-DE" dirty="0"/>
          </a:p>
        </p:txBody>
      </p:sp>
      <p:sp>
        <p:nvSpPr>
          <p:cNvPr id="3" name="Textplatzhalter 2"/>
          <p:cNvSpPr>
            <a:spLocks noGrp="1"/>
          </p:cNvSpPr>
          <p:nvPr>
            <p:ph type="body" sz="quarter" idx="13"/>
          </p:nvPr>
        </p:nvSpPr>
        <p:spPr/>
        <p:txBody>
          <a:bodyPr wrap="square"/>
          <a:lstStyle/>
          <a:p>
            <a:r>
              <a:rPr lang="de-DE" dirty="0" smtClean="0"/>
              <a:t>Standardelement</a:t>
            </a:r>
            <a:br>
              <a:rPr lang="de-DE" dirty="0" smtClean="0"/>
            </a:br>
            <a:endParaRPr lang="de-DE" dirty="0" smtClean="0"/>
          </a:p>
          <a:p>
            <a:r>
              <a:rPr lang="de-DE" dirty="0" smtClean="0"/>
              <a:t>„Einzelne Einheit”</a:t>
            </a:r>
          </a:p>
          <a:p>
            <a:pPr marL="914400" lvl="1" indent="-457200">
              <a:buFont typeface="+mj-lt"/>
              <a:buAutoNum type="alphaLcPeriod"/>
            </a:pPr>
            <a:r>
              <a:rPr lang="de-DE" dirty="0" smtClean="0"/>
              <a:t>Einbändige Partituren</a:t>
            </a:r>
          </a:p>
          <a:p>
            <a:pPr marL="914400" lvl="1" indent="-457200">
              <a:buFont typeface="+mj-lt"/>
              <a:buAutoNum type="alphaLcPeriod"/>
            </a:pPr>
            <a:r>
              <a:rPr lang="de-DE" dirty="0" smtClean="0"/>
              <a:t>Einbändige Klavierauszüge</a:t>
            </a:r>
          </a:p>
          <a:p>
            <a:pPr marL="914400" lvl="1" indent="-457200">
              <a:buFont typeface="+mj-lt"/>
              <a:buAutoNum type="alphaLcPeriod"/>
            </a:pPr>
            <a:r>
              <a:rPr lang="de-DE" dirty="0" smtClean="0"/>
              <a:t>Partituren mit einer oder mehreren fest eingebundenen Stimmen</a:t>
            </a:r>
          </a:p>
          <a:p>
            <a:pPr marL="914400" lvl="1" indent="-457200">
              <a:buFont typeface="+mj-lt"/>
              <a:buAutoNum type="alphaLcPeriod"/>
            </a:pPr>
            <a:r>
              <a:rPr lang="de-DE" dirty="0" smtClean="0"/>
              <a:t>Partituren, die aus mehreren losen Blättern in einem Umschlag bestehen</a:t>
            </a:r>
          </a:p>
        </p:txBody>
      </p:sp>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6M.03: Musikdrucke | Stand: 15.09.2015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30</a:t>
            </a:fld>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Erscheinungsweise (RDA 2.13)</a:t>
            </a:r>
            <a:endParaRPr lang="de-DE" dirty="0"/>
          </a:p>
        </p:txBody>
      </p:sp>
      <p:sp>
        <p:nvSpPr>
          <p:cNvPr id="3" name="Textplatzhalter 2"/>
          <p:cNvSpPr>
            <a:spLocks noGrp="1"/>
          </p:cNvSpPr>
          <p:nvPr>
            <p:ph type="body" sz="quarter" idx="13"/>
          </p:nvPr>
        </p:nvSpPr>
        <p:spPr/>
        <p:txBody>
          <a:bodyPr wrap="square"/>
          <a:lstStyle/>
          <a:p>
            <a:r>
              <a:rPr lang="de-DE" dirty="0" smtClean="0"/>
              <a:t>„Mehrteilige Monografie</a:t>
            </a:r>
            <a:r>
              <a:rPr lang="de-DE" dirty="0" smtClean="0">
                <a:ea typeface="Verdana" panose="020B0604030504040204" pitchFamily="34" charset="0"/>
                <a:cs typeface="Verdana" panose="020B0604030504040204" pitchFamily="34" charset="0"/>
              </a:rPr>
              <a:t>”</a:t>
            </a:r>
            <a:endParaRPr lang="de-DE" dirty="0" smtClean="0"/>
          </a:p>
          <a:p>
            <a:pPr marL="914400" lvl="1" indent="-457200">
              <a:buFont typeface="+mj-lt"/>
              <a:buAutoNum type="alphaLcPeriod"/>
            </a:pPr>
            <a:r>
              <a:rPr lang="de-DE" dirty="0" smtClean="0"/>
              <a:t>In mehreren Bänden erscheinende Partituren und Klavierauszüge</a:t>
            </a:r>
          </a:p>
          <a:p>
            <a:pPr marL="914400" lvl="1" indent="-457200">
              <a:buFont typeface="+mj-lt"/>
              <a:buAutoNum type="alphaLcPeriod"/>
            </a:pPr>
            <a:r>
              <a:rPr lang="de-DE" dirty="0" smtClean="0"/>
              <a:t>Partituren, Klavierauszüge oder Direktionsstimmen, denen eine oder mehrere lose Stimme(n) beiliegen</a:t>
            </a:r>
          </a:p>
          <a:p>
            <a:pPr marL="914400" lvl="1" indent="-457200">
              <a:buFont typeface="+mj-lt"/>
              <a:buAutoNum type="alphaLcPeriod"/>
            </a:pPr>
            <a:r>
              <a:rPr lang="de-DE" dirty="0" smtClean="0"/>
              <a:t>Stimmensätze (mit oder ohne Partitur- oder Direktionsstimmen), die lose in einem Umschlag liegen</a:t>
            </a:r>
          </a:p>
          <a:p>
            <a:pPr marL="914400" lvl="1" indent="-457200">
              <a:buFont typeface="+mj-lt"/>
              <a:buAutoNum type="alphaLcPeriod"/>
            </a:pPr>
            <a:r>
              <a:rPr lang="de-DE" dirty="0" smtClean="0"/>
              <a:t>Medienkombinationen (s. Modul 6M.04)</a:t>
            </a:r>
          </a:p>
          <a:p>
            <a:pPr lvl="1">
              <a:buNone/>
            </a:pPr>
            <a:endParaRPr lang="de-DE" dirty="0" smtClean="0"/>
          </a:p>
          <a:p>
            <a:r>
              <a:rPr lang="de-DE" dirty="0" smtClean="0"/>
              <a:t>Für die Fälle b) und c) wird eine umfassende Beschreibung empfohlen</a:t>
            </a:r>
            <a:endParaRPr lang="de-DE" i="1" dirty="0" smtClean="0"/>
          </a:p>
          <a:p>
            <a:endParaRPr lang="de-DE" dirty="0" smtClean="0"/>
          </a:p>
          <a:p>
            <a:pPr lvl="1"/>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dirty="0" smtClean="0"/>
              <a:t>AG RDA Schulungsunterlagen – Modul 6M.03: Musikdrucke | Stand: 15.09.2015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31</a:t>
            </a:fld>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Identifikator</a:t>
            </a:r>
            <a:r>
              <a:rPr lang="de-DE" dirty="0" smtClean="0"/>
              <a:t> für die Manifestation (RDA 2.15)</a:t>
            </a:r>
            <a:endParaRPr lang="de-DE" dirty="0"/>
          </a:p>
        </p:txBody>
      </p:sp>
      <p:sp>
        <p:nvSpPr>
          <p:cNvPr id="3" name="Textplatzhalter 2"/>
          <p:cNvSpPr>
            <a:spLocks noGrp="1"/>
          </p:cNvSpPr>
          <p:nvPr>
            <p:ph type="body" sz="quarter" idx="13"/>
          </p:nvPr>
        </p:nvSpPr>
        <p:spPr/>
        <p:txBody>
          <a:bodyPr wrap="square"/>
          <a:lstStyle/>
          <a:p>
            <a:r>
              <a:rPr lang="de-DE" dirty="0" smtClean="0"/>
              <a:t>Standardelement</a:t>
            </a:r>
          </a:p>
          <a:p>
            <a:pPr marL="0" indent="0">
              <a:buNone/>
            </a:pPr>
            <a:endParaRPr lang="de-DE" dirty="0" smtClean="0"/>
          </a:p>
          <a:p>
            <a:r>
              <a:rPr lang="de-DE" dirty="0" smtClean="0"/>
              <a:t>Wichtige </a:t>
            </a:r>
            <a:r>
              <a:rPr lang="de-DE" dirty="0" err="1" smtClean="0"/>
              <a:t>Identifikatoren</a:t>
            </a:r>
            <a:r>
              <a:rPr lang="de-DE" dirty="0" smtClean="0"/>
              <a:t> für Musikdrucke</a:t>
            </a:r>
          </a:p>
          <a:p>
            <a:pPr lvl="1"/>
            <a:r>
              <a:rPr lang="de-DE" dirty="0" smtClean="0"/>
              <a:t>ISMN (RDA 2.15)</a:t>
            </a:r>
          </a:p>
          <a:p>
            <a:pPr lvl="1"/>
            <a:r>
              <a:rPr lang="de-DE" dirty="0" smtClean="0"/>
              <a:t>Musik-Bestellnummer (RDA 2.15.2)</a:t>
            </a:r>
          </a:p>
          <a:p>
            <a:pPr lvl="1"/>
            <a:r>
              <a:rPr lang="de-DE" dirty="0" smtClean="0"/>
              <a:t>Druckplattennummer (RDA 2.15.3)</a:t>
            </a:r>
          </a:p>
          <a:p>
            <a:pPr lvl="1"/>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6M.03: Musikdrucke | Stand: 15.09.2015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32</a:t>
            </a:fld>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Identifikator</a:t>
            </a:r>
            <a:r>
              <a:rPr lang="de-DE" dirty="0" smtClean="0"/>
              <a:t> für die Manifestation (RDA 2.15)</a:t>
            </a:r>
            <a:endParaRPr lang="de-DE" dirty="0"/>
          </a:p>
        </p:txBody>
      </p:sp>
      <p:sp>
        <p:nvSpPr>
          <p:cNvPr id="3" name="Textplatzhalter 2"/>
          <p:cNvSpPr>
            <a:spLocks noGrp="1"/>
          </p:cNvSpPr>
          <p:nvPr>
            <p:ph type="body" sz="quarter" idx="13"/>
          </p:nvPr>
        </p:nvSpPr>
        <p:spPr/>
        <p:txBody>
          <a:bodyPr wrap="square"/>
          <a:lstStyle/>
          <a:p>
            <a:r>
              <a:rPr lang="de-DE" dirty="0" smtClean="0"/>
              <a:t>Musik-Bestellnummer</a:t>
            </a:r>
          </a:p>
          <a:p>
            <a:pPr lvl="1"/>
            <a:r>
              <a:rPr lang="de-DE" dirty="0" smtClean="0"/>
              <a:t>erscheint in der Regel nicht auf allen Seiten des Drucks</a:t>
            </a:r>
          </a:p>
          <a:p>
            <a:pPr lvl="1"/>
            <a:r>
              <a:rPr lang="de-DE" dirty="0" smtClean="0"/>
              <a:t>mehrere vorliegende Bestellnummern können alle einzeln aufgeführt werden</a:t>
            </a:r>
          </a:p>
        </p:txBody>
      </p:sp>
      <p:sp>
        <p:nvSpPr>
          <p:cNvPr id="4" name="Fußzeilenplatzhalter 3"/>
          <p:cNvSpPr>
            <a:spLocks noGrp="1"/>
          </p:cNvSpPr>
          <p:nvPr>
            <p:ph type="ftr" sz="quarter" idx="14"/>
          </p:nvPr>
        </p:nvSpPr>
        <p:spPr>
          <a:xfrm>
            <a:off x="467544" y="6376243"/>
            <a:ext cx="7632848" cy="365125"/>
          </a:xfrm>
        </p:spPr>
        <p:txBody>
          <a:bodyPr/>
          <a:lstStyle/>
          <a:p>
            <a:r>
              <a:rPr lang="de-DE" dirty="0" smtClean="0"/>
              <a:t>AG RDA Schulungsunterlagen – Modul 6M.03: Musikdrucke | Stand: 15.09.2015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33</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1651766886"/>
              </p:ext>
            </p:extLst>
          </p:nvPr>
        </p:nvGraphicFramePr>
        <p:xfrm>
          <a:off x="755576" y="2708920"/>
          <a:ext cx="7416823" cy="1859280"/>
        </p:xfrm>
        <a:graphic>
          <a:graphicData uri="http://schemas.openxmlformats.org/drawingml/2006/table">
            <a:tbl>
              <a:tblPr firstRow="1" bandRow="1">
                <a:tableStyleId>{5C22544A-7EE6-4342-B048-85BDC9FD1C3A}</a:tableStyleId>
              </a:tblPr>
              <a:tblGrid>
                <a:gridCol w="997219"/>
                <a:gridCol w="997219"/>
                <a:gridCol w="2617704"/>
                <a:gridCol w="2804681"/>
              </a:tblGrid>
              <a:tr h="242782">
                <a:tc>
                  <a:txBody>
                    <a:bodyPr/>
                    <a:lstStyle/>
                    <a:p>
                      <a:r>
                        <a:rPr lang="de-DE" sz="1800" b="1" dirty="0" err="1" smtClean="0">
                          <a:latin typeface="Verdana" pitchFamily="34" charset="0"/>
                          <a:ea typeface="Verdana" pitchFamily="34" charset="0"/>
                          <a:cs typeface="Verdana" pitchFamily="34" charset="0"/>
                        </a:rPr>
                        <a:t>Aleph</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RDA</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Element</a:t>
                      </a:r>
                      <a:endParaRPr lang="de-DE" sz="1800" b="1" dirty="0">
                        <a:latin typeface="Verdana" pitchFamily="34" charset="0"/>
                        <a:ea typeface="Verdana" pitchFamily="34" charset="0"/>
                        <a:cs typeface="Verdana" pitchFamily="34" charset="0"/>
                      </a:endParaRPr>
                    </a:p>
                  </a:txBody>
                  <a:tcPr/>
                </a:tc>
                <a:tc>
                  <a:txBody>
                    <a:bodyPr/>
                    <a:lstStyle/>
                    <a:p>
                      <a:r>
                        <a:rPr lang="de-DE" sz="1800" dirty="0" smtClean="0">
                          <a:latin typeface="Verdana" pitchFamily="34" charset="0"/>
                          <a:ea typeface="Verdana" pitchFamily="34" charset="0"/>
                          <a:cs typeface="Verdana" pitchFamily="34" charset="0"/>
                        </a:rPr>
                        <a:t>Erfassung</a:t>
                      </a:r>
                      <a:endParaRPr lang="de-DE" sz="1800" dirty="0">
                        <a:latin typeface="Verdana" pitchFamily="34" charset="0"/>
                        <a:ea typeface="Verdana" pitchFamily="34" charset="0"/>
                        <a:cs typeface="Verdana" pitchFamily="34" charset="0"/>
                      </a:endParaRPr>
                    </a:p>
                  </a:txBody>
                  <a:tcPr/>
                </a:tc>
              </a:tr>
              <a:tr h="454673">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551a</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2.15.2</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Musik-Bestellnummer</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$a </a:t>
                      </a:r>
                      <a:r>
                        <a:rPr lang="de-DE" sz="1800" kern="1200" dirty="0" smtClean="0">
                          <a:solidFill>
                            <a:schemeClr val="dk1"/>
                          </a:solidFill>
                          <a:latin typeface="Verdana" pitchFamily="34" charset="0"/>
                          <a:ea typeface="Verdana" pitchFamily="34" charset="0"/>
                          <a:cs typeface="Verdana" pitchFamily="34" charset="0"/>
                        </a:rPr>
                        <a:t>Carus-Verlag 40.536/11</a:t>
                      </a:r>
                      <a:endParaRPr lang="de-DE" sz="1800" b="0" dirty="0">
                        <a:latin typeface="Verdana" pitchFamily="34" charset="0"/>
                        <a:ea typeface="Verdana" pitchFamily="34" charset="0"/>
                        <a:cs typeface="Verdana" pitchFamily="34" charset="0"/>
                      </a:endParaRPr>
                    </a:p>
                  </a:txBody>
                  <a:tcPr anchor="ctr"/>
                </a:tc>
              </a:tr>
              <a:tr h="454673">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551a</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2.15.2</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Musik-Bestellnummer</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$a </a:t>
                      </a:r>
                      <a:r>
                        <a:rPr lang="de-DE" sz="1800" kern="1200" dirty="0" smtClean="0">
                          <a:solidFill>
                            <a:schemeClr val="dk1"/>
                          </a:solidFill>
                          <a:latin typeface="Verdana" pitchFamily="34" charset="0"/>
                          <a:ea typeface="Verdana" pitchFamily="34" charset="0"/>
                          <a:cs typeface="Verdana" pitchFamily="34" charset="0"/>
                        </a:rPr>
                        <a:t>Carus-Verlag 40.536/12</a:t>
                      </a:r>
                      <a:endParaRPr lang="de-DE" sz="1800" b="0" dirty="0">
                        <a:latin typeface="Verdana" pitchFamily="34" charset="0"/>
                        <a:ea typeface="Verdana" pitchFamily="34" charset="0"/>
                        <a:cs typeface="Verdana" pitchFamily="34" charset="0"/>
                      </a:endParaRPr>
                    </a:p>
                  </a:txBody>
                  <a:tcPr anchor="ctr"/>
                </a:tc>
              </a:tr>
              <a:tr h="454673">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551a</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2.15.2</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Musik-Bestellnummer</a:t>
                      </a:r>
                      <a:endParaRPr lang="de-DE" sz="1800" b="0" dirty="0">
                        <a:latin typeface="Verdana" pitchFamily="34" charset="0"/>
                        <a:ea typeface="Verdana" pitchFamily="34" charset="0"/>
                        <a:cs typeface="Verdana" pitchFamily="34" charset="0"/>
                      </a:endParaRPr>
                    </a:p>
                  </a:txBody>
                  <a:tcPr anchor="ctr"/>
                </a:tc>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sz="1800" b="0" dirty="0" smtClean="0">
                          <a:solidFill>
                            <a:srgbClr val="FF0000"/>
                          </a:solidFill>
                          <a:latin typeface="Verdana" pitchFamily="34" charset="0"/>
                          <a:ea typeface="Verdana" pitchFamily="34" charset="0"/>
                          <a:cs typeface="Verdana" pitchFamily="34" charset="0"/>
                        </a:rPr>
                        <a:t>$a </a:t>
                      </a:r>
                      <a:r>
                        <a:rPr lang="de-DE" sz="1800" kern="1200" dirty="0" smtClean="0">
                          <a:solidFill>
                            <a:schemeClr val="dk1"/>
                          </a:solidFill>
                          <a:latin typeface="Verdana" pitchFamily="34" charset="0"/>
                          <a:ea typeface="Verdana" pitchFamily="34" charset="0"/>
                          <a:cs typeface="Verdana" pitchFamily="34" charset="0"/>
                        </a:rPr>
                        <a:t>Carus-Verlag 40.536/13</a:t>
                      </a:r>
                      <a:endParaRPr lang="de-DE" sz="1800" b="0" dirty="0" smtClean="0">
                        <a:latin typeface="Verdana" pitchFamily="34" charset="0"/>
                        <a:ea typeface="Verdana" pitchFamily="34" charset="0"/>
                        <a:cs typeface="Verdana" pitchFamily="34" charset="0"/>
                      </a:endParaRPr>
                    </a:p>
                  </a:txBody>
                  <a:tcPr anchor="ctr"/>
                </a:tc>
              </a:tr>
            </a:tbl>
          </a:graphicData>
        </a:graphic>
      </p:graphicFrame>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Identifikator</a:t>
            </a:r>
            <a:r>
              <a:rPr lang="de-DE" dirty="0" smtClean="0"/>
              <a:t> für die Manifestation (RDA 2.15)</a:t>
            </a:r>
            <a:endParaRPr lang="de-DE" dirty="0"/>
          </a:p>
        </p:txBody>
      </p:sp>
      <p:sp>
        <p:nvSpPr>
          <p:cNvPr id="3" name="Textplatzhalter 2"/>
          <p:cNvSpPr>
            <a:spLocks noGrp="1"/>
          </p:cNvSpPr>
          <p:nvPr>
            <p:ph type="body" sz="quarter" idx="13"/>
          </p:nvPr>
        </p:nvSpPr>
        <p:spPr/>
        <p:txBody>
          <a:bodyPr wrap="square"/>
          <a:lstStyle/>
          <a:p>
            <a:r>
              <a:rPr lang="de-DE" dirty="0" smtClean="0"/>
              <a:t>Druckplattennummer</a:t>
            </a:r>
          </a:p>
          <a:p>
            <a:pPr lvl="1"/>
            <a:r>
              <a:rPr lang="de-DE" dirty="0" smtClean="0"/>
              <a:t>in der Regel am Fuß jeder Notenseite</a:t>
            </a:r>
          </a:p>
          <a:p>
            <a:pPr lvl="1"/>
            <a:r>
              <a:rPr lang="de-DE" dirty="0" smtClean="0"/>
              <a:t>Unterscheidung in „echte“ und „unechte“ Druckplattennummer</a:t>
            </a:r>
          </a:p>
          <a:p>
            <a:pPr lvl="1"/>
            <a:r>
              <a:rPr lang="de-DE" dirty="0" smtClean="0"/>
              <a:t>auf die „echte “ Plattennummer wird in einer Anmerkung hingewiesen (RDA 2.15.3.3 D-A-CH)</a:t>
            </a:r>
          </a:p>
          <a:p>
            <a:pPr lvl="1">
              <a:buNone/>
            </a:pPr>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6M.03: Musikdrucke | Stand: 15.09.2015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34</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3541952349"/>
              </p:ext>
            </p:extLst>
          </p:nvPr>
        </p:nvGraphicFramePr>
        <p:xfrm>
          <a:off x="755577" y="3717032"/>
          <a:ext cx="7416823" cy="1244626"/>
        </p:xfrm>
        <a:graphic>
          <a:graphicData uri="http://schemas.openxmlformats.org/drawingml/2006/table">
            <a:tbl>
              <a:tblPr firstRow="1" bandRow="1">
                <a:tableStyleId>{5C22544A-7EE6-4342-B048-85BDC9FD1C3A}</a:tableStyleId>
              </a:tblPr>
              <a:tblGrid>
                <a:gridCol w="1152127"/>
                <a:gridCol w="3339461"/>
                <a:gridCol w="2925235"/>
              </a:tblGrid>
              <a:tr h="242782">
                <a:tc>
                  <a:txBody>
                    <a:bodyPr/>
                    <a:lstStyle/>
                    <a:p>
                      <a:r>
                        <a:rPr lang="de-DE" sz="1600" b="1" dirty="0" smtClean="0">
                          <a:latin typeface="Verdana" pitchFamily="34" charset="0"/>
                          <a:ea typeface="Verdana" pitchFamily="34" charset="0"/>
                          <a:cs typeface="Verdana" pitchFamily="34" charset="0"/>
                        </a:rPr>
                        <a:t>RDA</a:t>
                      </a:r>
                      <a:endParaRPr lang="de-DE" sz="1600" b="1" dirty="0">
                        <a:latin typeface="Verdana" pitchFamily="34" charset="0"/>
                        <a:ea typeface="Verdana" pitchFamily="34" charset="0"/>
                        <a:cs typeface="Verdana" pitchFamily="34" charset="0"/>
                      </a:endParaRPr>
                    </a:p>
                  </a:txBody>
                  <a:tcPr/>
                </a:tc>
                <a:tc>
                  <a:txBody>
                    <a:bodyPr/>
                    <a:lstStyle/>
                    <a:p>
                      <a:r>
                        <a:rPr lang="de-DE" sz="1600" b="1" dirty="0" smtClean="0">
                          <a:latin typeface="Verdana" pitchFamily="34" charset="0"/>
                          <a:ea typeface="Verdana" pitchFamily="34" charset="0"/>
                          <a:cs typeface="Verdana" pitchFamily="34" charset="0"/>
                        </a:rPr>
                        <a:t>Element</a:t>
                      </a:r>
                      <a:endParaRPr lang="de-DE" sz="1600" b="1" dirty="0">
                        <a:latin typeface="Verdana" pitchFamily="34" charset="0"/>
                        <a:ea typeface="Verdana" pitchFamily="34" charset="0"/>
                        <a:cs typeface="Verdana" pitchFamily="34" charset="0"/>
                      </a:endParaRPr>
                    </a:p>
                  </a:txBody>
                  <a:tcPr/>
                </a:tc>
                <a:tc>
                  <a:txBody>
                    <a:bodyPr/>
                    <a:lstStyle/>
                    <a:p>
                      <a:r>
                        <a:rPr lang="de-DE" sz="1600" dirty="0" smtClean="0">
                          <a:latin typeface="Verdana" pitchFamily="34" charset="0"/>
                          <a:ea typeface="Verdana" pitchFamily="34" charset="0"/>
                          <a:cs typeface="Verdana" pitchFamily="34" charset="0"/>
                        </a:rPr>
                        <a:t>Erfassung</a:t>
                      </a:r>
                      <a:endParaRPr lang="de-DE" sz="1600" dirty="0">
                        <a:latin typeface="Verdana" pitchFamily="34" charset="0"/>
                        <a:ea typeface="Verdana" pitchFamily="34" charset="0"/>
                        <a:cs typeface="Verdana" pitchFamily="34" charset="0"/>
                      </a:endParaRPr>
                    </a:p>
                  </a:txBody>
                  <a:tcPr/>
                </a:tc>
              </a:tr>
              <a:tr h="454673">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2.15.3</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Druckplattennummer</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kern="1200" dirty="0" smtClean="0">
                          <a:solidFill>
                            <a:schemeClr val="dk1"/>
                          </a:solidFill>
                          <a:latin typeface="+mn-lt"/>
                          <a:ea typeface="+mn-ea"/>
                          <a:cs typeface="+mn-cs"/>
                        </a:rPr>
                        <a:t>F.E.C.L. 1862</a:t>
                      </a:r>
                      <a:endParaRPr lang="de-DE" sz="1600" b="0" dirty="0">
                        <a:latin typeface="Verdana" pitchFamily="34" charset="0"/>
                        <a:ea typeface="Verdana" pitchFamily="34" charset="0"/>
                        <a:cs typeface="Verdana" pitchFamily="34" charset="0"/>
                      </a:endParaRPr>
                    </a:p>
                  </a:txBody>
                  <a:tcPr anchor="ctr"/>
                </a:tc>
              </a:tr>
              <a:tr h="454673">
                <a:tc>
                  <a:txBody>
                    <a:bodyPr/>
                    <a:lstStyle/>
                    <a:p>
                      <a:pPr>
                        <a:lnSpc>
                          <a:spcPts val="1600"/>
                        </a:lnSpc>
                        <a:spcBef>
                          <a:spcPts val="600"/>
                        </a:spcBef>
                        <a:spcAft>
                          <a:spcPts val="600"/>
                        </a:spcAft>
                      </a:pPr>
                      <a:r>
                        <a:rPr lang="de-DE" sz="1600" b="0" dirty="0" smtClean="0">
                          <a:latin typeface="Verdana" pitchFamily="34" charset="0"/>
                          <a:ea typeface="Verdana" pitchFamily="34" charset="0"/>
                          <a:cs typeface="Verdana" pitchFamily="34" charset="0"/>
                        </a:rPr>
                        <a:t>2.17</a:t>
                      </a: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latin typeface="Verdana" pitchFamily="34" charset="0"/>
                          <a:ea typeface="Verdana" pitchFamily="34" charset="0"/>
                          <a:cs typeface="Verdana" pitchFamily="34" charset="0"/>
                        </a:rPr>
                        <a:t>Anmerkung</a:t>
                      </a:r>
                      <a:r>
                        <a:rPr lang="de-DE" sz="1600" b="0" baseline="0" dirty="0" smtClean="0">
                          <a:latin typeface="Verdana" pitchFamily="34" charset="0"/>
                          <a:ea typeface="Verdana" pitchFamily="34" charset="0"/>
                          <a:cs typeface="Verdana" pitchFamily="34" charset="0"/>
                        </a:rPr>
                        <a:t> zur Manifestation</a:t>
                      </a: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latin typeface="Verdana" pitchFamily="34" charset="0"/>
                          <a:ea typeface="Verdana" pitchFamily="34" charset="0"/>
                          <a:cs typeface="Verdana" pitchFamily="34" charset="0"/>
                        </a:rPr>
                        <a:t>Plattendruck</a:t>
                      </a:r>
                      <a:endParaRPr lang="de-DE" sz="1600" b="0" dirty="0">
                        <a:latin typeface="Verdana" pitchFamily="34" charset="0"/>
                        <a:ea typeface="Verdana" pitchFamily="34" charset="0"/>
                        <a:cs typeface="Verdana" pitchFamily="34" charset="0"/>
                      </a:endParaRPr>
                    </a:p>
                  </a:txBody>
                  <a:tcPr anchor="ctr"/>
                </a:tc>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4015174369"/>
              </p:ext>
            </p:extLst>
          </p:nvPr>
        </p:nvGraphicFramePr>
        <p:xfrm>
          <a:off x="611560" y="3717032"/>
          <a:ext cx="7920881" cy="1318273"/>
        </p:xfrm>
        <a:graphic>
          <a:graphicData uri="http://schemas.openxmlformats.org/drawingml/2006/table">
            <a:tbl>
              <a:tblPr firstRow="1" bandRow="1">
                <a:tableStyleId>{5C22544A-7EE6-4342-B048-85BDC9FD1C3A}</a:tableStyleId>
              </a:tblPr>
              <a:tblGrid>
                <a:gridCol w="1064992"/>
                <a:gridCol w="1064992"/>
                <a:gridCol w="3086897"/>
                <a:gridCol w="2704000"/>
              </a:tblGrid>
              <a:tr h="242782">
                <a:tc>
                  <a:txBody>
                    <a:bodyPr/>
                    <a:lstStyle/>
                    <a:p>
                      <a:r>
                        <a:rPr lang="de-DE" sz="1800" b="1" dirty="0" err="1" smtClean="0">
                          <a:latin typeface="Verdana" pitchFamily="34" charset="0"/>
                          <a:ea typeface="Verdana" pitchFamily="34" charset="0"/>
                          <a:cs typeface="Verdana" pitchFamily="34" charset="0"/>
                        </a:rPr>
                        <a:t>Aleph</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RDA</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Element</a:t>
                      </a:r>
                      <a:endParaRPr lang="de-DE" sz="1800" b="1" dirty="0">
                        <a:latin typeface="Verdana" pitchFamily="34" charset="0"/>
                        <a:ea typeface="Verdana" pitchFamily="34" charset="0"/>
                        <a:cs typeface="Verdana" pitchFamily="34" charset="0"/>
                      </a:endParaRPr>
                    </a:p>
                  </a:txBody>
                  <a:tcPr/>
                </a:tc>
                <a:tc>
                  <a:txBody>
                    <a:bodyPr/>
                    <a:lstStyle/>
                    <a:p>
                      <a:r>
                        <a:rPr lang="de-DE" sz="1800" dirty="0" smtClean="0">
                          <a:latin typeface="Verdana" pitchFamily="34" charset="0"/>
                          <a:ea typeface="Verdana" pitchFamily="34" charset="0"/>
                          <a:cs typeface="Verdana" pitchFamily="34" charset="0"/>
                        </a:rPr>
                        <a:t>Erfassung</a:t>
                      </a:r>
                      <a:endParaRPr lang="de-DE" sz="1800" dirty="0">
                        <a:latin typeface="Verdana" pitchFamily="34" charset="0"/>
                        <a:ea typeface="Verdana" pitchFamily="34" charset="0"/>
                        <a:cs typeface="Verdana" pitchFamily="34" charset="0"/>
                      </a:endParaRPr>
                    </a:p>
                  </a:txBody>
                  <a:tcPr/>
                </a:tc>
              </a:tr>
              <a:tr h="454673">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551b</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2.15.3</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Druckplattennummer</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$a </a:t>
                      </a:r>
                      <a:r>
                        <a:rPr lang="de-DE" sz="1800" kern="1200" dirty="0" smtClean="0">
                          <a:solidFill>
                            <a:schemeClr val="dk1"/>
                          </a:solidFill>
                          <a:latin typeface="Verdana" pitchFamily="34" charset="0"/>
                          <a:ea typeface="Verdana" pitchFamily="34" charset="0"/>
                          <a:cs typeface="Verdana" pitchFamily="34" charset="0"/>
                        </a:rPr>
                        <a:t>F.E.C.L. 1862</a:t>
                      </a:r>
                      <a:endParaRPr lang="de-DE" sz="1800" b="0" dirty="0">
                        <a:latin typeface="Verdana" pitchFamily="34" charset="0"/>
                        <a:ea typeface="Verdana" pitchFamily="34" charset="0"/>
                        <a:cs typeface="Verdana" pitchFamily="34" charset="0"/>
                      </a:endParaRPr>
                    </a:p>
                  </a:txBody>
                  <a:tcPr anchor="ctr"/>
                </a:tc>
              </a:tr>
              <a:tr h="454673">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501</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2.17</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Anmerkung</a:t>
                      </a:r>
                      <a:r>
                        <a:rPr lang="de-DE" sz="1800" b="0" baseline="0" dirty="0" smtClean="0">
                          <a:latin typeface="Verdana" pitchFamily="34" charset="0"/>
                          <a:ea typeface="Verdana" pitchFamily="34" charset="0"/>
                          <a:cs typeface="Verdana" pitchFamily="34" charset="0"/>
                        </a:rPr>
                        <a:t> zur Manifestation</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$a </a:t>
                      </a:r>
                      <a:r>
                        <a:rPr lang="de-DE" sz="1800" b="0" dirty="0" smtClean="0">
                          <a:latin typeface="Verdana" pitchFamily="34" charset="0"/>
                          <a:ea typeface="Verdana" pitchFamily="34" charset="0"/>
                          <a:cs typeface="Verdana" pitchFamily="34" charset="0"/>
                        </a:rPr>
                        <a:t>Plattendruck</a:t>
                      </a:r>
                      <a:endParaRPr lang="de-DE" sz="1800" b="0" dirty="0">
                        <a:latin typeface="Verdana" pitchFamily="34" charset="0"/>
                        <a:ea typeface="Verdana" pitchFamily="34" charset="0"/>
                        <a:cs typeface="Verdana" pitchFamily="34" charset="0"/>
                      </a:endParaRPr>
                    </a:p>
                  </a:txBody>
                  <a:tcPr anchor="ctr"/>
                </a:tc>
              </a:tr>
            </a:tbl>
          </a:graphicData>
        </a:graphic>
      </p:graphicFrame>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Identifikator</a:t>
            </a:r>
            <a:r>
              <a:rPr lang="de-DE" dirty="0" smtClean="0"/>
              <a:t> für die Manifestation (RDA 2.15)</a:t>
            </a:r>
            <a:endParaRPr lang="de-DE" dirty="0"/>
          </a:p>
        </p:txBody>
      </p:sp>
      <p:sp>
        <p:nvSpPr>
          <p:cNvPr id="3" name="Textplatzhalter 2"/>
          <p:cNvSpPr>
            <a:spLocks noGrp="1"/>
          </p:cNvSpPr>
          <p:nvPr>
            <p:ph type="body" sz="quarter" idx="13"/>
          </p:nvPr>
        </p:nvSpPr>
        <p:spPr/>
        <p:txBody>
          <a:bodyPr wrap="square"/>
          <a:lstStyle/>
          <a:p>
            <a:r>
              <a:rPr lang="de-DE" dirty="0" smtClean="0"/>
              <a:t>Bestellnummer oder Zählung innerhalb der Reihe?</a:t>
            </a:r>
          </a:p>
          <a:p>
            <a:pPr>
              <a:buNone/>
            </a:pPr>
            <a:r>
              <a:rPr lang="de-DE" dirty="0" smtClean="0">
                <a:sym typeface="Wingdings" pitchFamily="2" charset="2"/>
              </a:rPr>
              <a:t>		</a:t>
            </a:r>
            <a:r>
              <a:rPr lang="de-DE" dirty="0" smtClean="0"/>
              <a:t>Reihe liegt nur dann vor, wenn sich die zur Zählung gehörende sachliche Benennung nur auf einen Teil des Verlagsprogramms bezieht.</a:t>
            </a:r>
          </a:p>
          <a:p>
            <a:pPr lvl="1"/>
            <a:endParaRPr lang="de-DE" dirty="0" smtClean="0"/>
          </a:p>
          <a:p>
            <a:pPr lvl="1"/>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6M.03: Musikdrucke | Stand: 15.09.2015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35</a:t>
            </a:fld>
            <a:endParaRPr lang="de-DE"/>
          </a:p>
        </p:txBody>
      </p:sp>
      <p:graphicFrame>
        <p:nvGraphicFramePr>
          <p:cNvPr id="7" name="Tabelle 6"/>
          <p:cNvGraphicFramePr>
            <a:graphicFrameLocks noGrp="1"/>
          </p:cNvGraphicFramePr>
          <p:nvPr/>
        </p:nvGraphicFramePr>
        <p:xfrm>
          <a:off x="1043608" y="2636912"/>
          <a:ext cx="5832648" cy="1478280"/>
        </p:xfrm>
        <a:graphic>
          <a:graphicData uri="http://schemas.openxmlformats.org/drawingml/2006/table">
            <a:tbl>
              <a:tblPr firstRow="1" bandRow="1">
                <a:tableStyleId>{5C22544A-7EE6-4342-B048-85BDC9FD1C3A}</a:tableStyleId>
              </a:tblPr>
              <a:tblGrid>
                <a:gridCol w="5832648"/>
              </a:tblGrid>
              <a:tr h="139040">
                <a:tc>
                  <a:txBody>
                    <a:bodyPr/>
                    <a:lstStyle/>
                    <a:p>
                      <a:r>
                        <a:rPr lang="de-DE" sz="1800" dirty="0" smtClean="0">
                          <a:latin typeface="Verdana" pitchFamily="34" charset="0"/>
                          <a:ea typeface="Verdana" pitchFamily="34" charset="0"/>
                          <a:cs typeface="Verdana" pitchFamily="34" charset="0"/>
                        </a:rPr>
                        <a:t>Monografische Reihen</a:t>
                      </a:r>
                      <a:endParaRPr lang="de-DE" sz="1800" dirty="0">
                        <a:latin typeface="Verdana" pitchFamily="34" charset="0"/>
                        <a:ea typeface="Verdana" pitchFamily="34" charset="0"/>
                        <a:cs typeface="Verdana" pitchFamily="34" charset="0"/>
                      </a:endParaRPr>
                    </a:p>
                  </a:txBody>
                  <a:tcPr/>
                </a:tc>
              </a:tr>
              <a:tr h="370840">
                <a:tc>
                  <a:txBody>
                    <a:bodyPr/>
                    <a:lstStyle/>
                    <a:p>
                      <a:r>
                        <a:rPr lang="de-DE" sz="1800" dirty="0" smtClean="0">
                          <a:latin typeface="Verdana" pitchFamily="34" charset="0"/>
                          <a:ea typeface="Verdana" pitchFamily="34" charset="0"/>
                          <a:cs typeface="Verdana" pitchFamily="34" charset="0"/>
                        </a:rPr>
                        <a:t>Bärenreiter-Taschenpartituren</a:t>
                      </a:r>
                      <a:endParaRPr lang="de-DE" sz="1800" dirty="0">
                        <a:latin typeface="Verdana" pitchFamily="34" charset="0"/>
                        <a:ea typeface="Verdana" pitchFamily="34" charset="0"/>
                        <a:cs typeface="Verdana" pitchFamily="34" charset="0"/>
                      </a:endParaRPr>
                    </a:p>
                  </a:txBody>
                  <a:tcPr/>
                </a:tc>
              </a:tr>
              <a:tr h="370840">
                <a:tc>
                  <a:txBody>
                    <a:bodyPr/>
                    <a:lstStyle/>
                    <a:p>
                      <a:r>
                        <a:rPr lang="de-DE" sz="1800" kern="1200" dirty="0" smtClean="0">
                          <a:solidFill>
                            <a:schemeClr val="tx1"/>
                          </a:solidFill>
                          <a:latin typeface="Verdana" pitchFamily="34" charset="0"/>
                          <a:ea typeface="Verdana" pitchFamily="34" charset="0"/>
                          <a:cs typeface="Verdana" pitchFamily="34" charset="0"/>
                        </a:rPr>
                        <a:t>Breitkopf &amp; Härtels Orchesterbibliothek</a:t>
                      </a:r>
                      <a:endParaRPr lang="de-DE" sz="1800" dirty="0">
                        <a:latin typeface="Verdana" pitchFamily="34" charset="0"/>
                        <a:ea typeface="Verdana" pitchFamily="34" charset="0"/>
                        <a:cs typeface="Verdana" pitchFamily="34" charset="0"/>
                      </a:endParaRPr>
                    </a:p>
                  </a:txBody>
                  <a:tcPr/>
                </a:tc>
              </a:tr>
              <a:tr h="370840">
                <a:tc>
                  <a:txBody>
                    <a:bodyPr/>
                    <a:lstStyle/>
                    <a:p>
                      <a:r>
                        <a:rPr lang="de-DE" sz="1800" kern="1200" dirty="0" err="1" smtClean="0">
                          <a:solidFill>
                            <a:schemeClr val="tx1"/>
                          </a:solidFill>
                          <a:latin typeface="Verdana" pitchFamily="34" charset="0"/>
                          <a:ea typeface="Verdana" pitchFamily="34" charset="0"/>
                          <a:cs typeface="Verdana" pitchFamily="34" charset="0"/>
                        </a:rPr>
                        <a:t>Hortus</a:t>
                      </a:r>
                      <a:r>
                        <a:rPr lang="de-DE" sz="1800" kern="1200" dirty="0" smtClean="0">
                          <a:solidFill>
                            <a:schemeClr val="tx1"/>
                          </a:solidFill>
                          <a:latin typeface="Verdana" pitchFamily="34" charset="0"/>
                          <a:ea typeface="Verdana" pitchFamily="34" charset="0"/>
                          <a:cs typeface="Verdana" pitchFamily="34" charset="0"/>
                        </a:rPr>
                        <a:t> </a:t>
                      </a:r>
                      <a:r>
                        <a:rPr lang="de-DE" sz="1800" kern="1200" dirty="0" err="1" smtClean="0">
                          <a:solidFill>
                            <a:schemeClr val="tx1"/>
                          </a:solidFill>
                          <a:latin typeface="Verdana" pitchFamily="34" charset="0"/>
                          <a:ea typeface="Verdana" pitchFamily="34" charset="0"/>
                          <a:cs typeface="Verdana" pitchFamily="34" charset="0"/>
                        </a:rPr>
                        <a:t>Musicus</a:t>
                      </a:r>
                      <a:endParaRPr lang="de-DE" sz="1800" dirty="0">
                        <a:latin typeface="Verdana" pitchFamily="34" charset="0"/>
                        <a:ea typeface="Verdana" pitchFamily="34" charset="0"/>
                        <a:cs typeface="Verdana" pitchFamily="34" charset="0"/>
                      </a:endParaRPr>
                    </a:p>
                  </a:txBody>
                  <a:tcPr/>
                </a:tc>
              </a:tr>
            </a:tbl>
          </a:graphicData>
        </a:graphic>
      </p:graphicFrame>
      <p:graphicFrame>
        <p:nvGraphicFramePr>
          <p:cNvPr id="8" name="Tabelle 7"/>
          <p:cNvGraphicFramePr>
            <a:graphicFrameLocks noGrp="1"/>
          </p:cNvGraphicFramePr>
          <p:nvPr/>
        </p:nvGraphicFramePr>
        <p:xfrm>
          <a:off x="1043608" y="4615016"/>
          <a:ext cx="3816424" cy="1478280"/>
        </p:xfrm>
        <a:graphic>
          <a:graphicData uri="http://schemas.openxmlformats.org/drawingml/2006/table">
            <a:tbl>
              <a:tblPr firstRow="1" bandRow="1">
                <a:tableStyleId>{5C22544A-7EE6-4342-B048-85BDC9FD1C3A}</a:tableStyleId>
              </a:tblPr>
              <a:tblGrid>
                <a:gridCol w="3816424"/>
              </a:tblGrid>
              <a:tr h="139040">
                <a:tc>
                  <a:txBody>
                    <a:bodyPr/>
                    <a:lstStyle/>
                    <a:p>
                      <a:r>
                        <a:rPr lang="de-DE" sz="1800" dirty="0" smtClean="0">
                          <a:latin typeface="Verdana" pitchFamily="34" charset="0"/>
                          <a:ea typeface="Verdana" pitchFamily="34" charset="0"/>
                          <a:cs typeface="Verdana" pitchFamily="34" charset="0"/>
                        </a:rPr>
                        <a:t>Bestellnummern</a:t>
                      </a:r>
                      <a:endParaRPr lang="de-DE" sz="1800" dirty="0">
                        <a:latin typeface="Verdana" pitchFamily="34" charset="0"/>
                        <a:ea typeface="Verdana" pitchFamily="34" charset="0"/>
                        <a:cs typeface="Verdana" pitchFamily="34" charset="0"/>
                      </a:endParaRPr>
                    </a:p>
                  </a:txBody>
                  <a:tcPr/>
                </a:tc>
              </a:tr>
              <a:tr h="370840">
                <a:tc>
                  <a:txBody>
                    <a:bodyPr/>
                    <a:lstStyle/>
                    <a:p>
                      <a:r>
                        <a:rPr lang="de-DE" sz="1800" dirty="0" smtClean="0">
                          <a:latin typeface="Verdana" pitchFamily="34" charset="0"/>
                          <a:ea typeface="Verdana" pitchFamily="34" charset="0"/>
                          <a:cs typeface="Verdana" pitchFamily="34" charset="0"/>
                        </a:rPr>
                        <a:t>Edition Peters</a:t>
                      </a:r>
                      <a:endParaRPr lang="de-DE" sz="1800" dirty="0">
                        <a:latin typeface="Verdana" pitchFamily="34" charset="0"/>
                        <a:ea typeface="Verdana" pitchFamily="34" charset="0"/>
                        <a:cs typeface="Verdana" pitchFamily="34" charset="0"/>
                      </a:endParaRPr>
                    </a:p>
                  </a:txBody>
                  <a:tcPr/>
                </a:tc>
              </a:tr>
              <a:tr h="370840">
                <a:tc>
                  <a:txBody>
                    <a:bodyPr/>
                    <a:lstStyle/>
                    <a:p>
                      <a:r>
                        <a:rPr lang="de-DE" sz="1800" kern="1200" dirty="0" smtClean="0">
                          <a:solidFill>
                            <a:schemeClr val="tx1"/>
                          </a:solidFill>
                          <a:latin typeface="Verdana" pitchFamily="34" charset="0"/>
                          <a:ea typeface="Verdana" pitchFamily="34" charset="0"/>
                          <a:cs typeface="Verdana" pitchFamily="34" charset="0"/>
                        </a:rPr>
                        <a:t>Bärenreiter-Ausgabe</a:t>
                      </a:r>
                      <a:endParaRPr lang="de-DE" sz="1800" dirty="0">
                        <a:latin typeface="Verdana" pitchFamily="34" charset="0"/>
                        <a:ea typeface="Verdana" pitchFamily="34" charset="0"/>
                        <a:cs typeface="Verdana" pitchFamily="34" charset="0"/>
                      </a:endParaRPr>
                    </a:p>
                  </a:txBody>
                  <a:tcPr/>
                </a:tc>
              </a:tr>
              <a:tr h="370840">
                <a:tc>
                  <a:txBody>
                    <a:bodyPr/>
                    <a:lstStyle/>
                    <a:p>
                      <a:r>
                        <a:rPr lang="de-DE" sz="1800" kern="1200" dirty="0" err="1" smtClean="0">
                          <a:solidFill>
                            <a:schemeClr val="tx1"/>
                          </a:solidFill>
                          <a:latin typeface="Verdana" pitchFamily="34" charset="0"/>
                          <a:ea typeface="Verdana" pitchFamily="34" charset="0"/>
                          <a:cs typeface="Verdana" pitchFamily="34" charset="0"/>
                        </a:rPr>
                        <a:t>Collection</a:t>
                      </a:r>
                      <a:r>
                        <a:rPr lang="de-DE" sz="1800" kern="1200" dirty="0" smtClean="0">
                          <a:solidFill>
                            <a:schemeClr val="tx1"/>
                          </a:solidFill>
                          <a:latin typeface="Verdana" pitchFamily="34" charset="0"/>
                          <a:ea typeface="Verdana" pitchFamily="34" charset="0"/>
                          <a:cs typeface="Verdana" pitchFamily="34" charset="0"/>
                        </a:rPr>
                        <a:t> </a:t>
                      </a:r>
                      <a:r>
                        <a:rPr lang="de-DE" sz="1800" kern="1200" dirty="0" err="1" smtClean="0">
                          <a:solidFill>
                            <a:schemeClr val="tx1"/>
                          </a:solidFill>
                          <a:latin typeface="Verdana" pitchFamily="34" charset="0"/>
                          <a:ea typeface="Verdana" pitchFamily="34" charset="0"/>
                          <a:cs typeface="Verdana" pitchFamily="34" charset="0"/>
                        </a:rPr>
                        <a:t>Litolff</a:t>
                      </a:r>
                      <a:endParaRPr lang="de-DE" sz="1800" dirty="0">
                        <a:latin typeface="Verdana" pitchFamily="34" charset="0"/>
                        <a:ea typeface="Verdana" pitchFamily="34" charset="0"/>
                        <a:cs typeface="Verdana" pitchFamily="34" charset="0"/>
                      </a:endParaRPr>
                    </a:p>
                  </a:txBody>
                  <a:tcPr/>
                </a:tc>
              </a:tr>
            </a:tbl>
          </a:graphicData>
        </a:graphic>
      </p:graphicFrame>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Medien-und Datenträgertyp (RDA  3.2, 3.3)</a:t>
            </a:r>
            <a:endParaRPr lang="de-DE" dirty="0"/>
          </a:p>
        </p:txBody>
      </p:sp>
      <p:sp>
        <p:nvSpPr>
          <p:cNvPr id="3" name="Textplatzhalter 2"/>
          <p:cNvSpPr>
            <a:spLocks noGrp="1"/>
          </p:cNvSpPr>
          <p:nvPr>
            <p:ph type="body" sz="quarter" idx="13"/>
          </p:nvPr>
        </p:nvSpPr>
        <p:spPr/>
        <p:txBody>
          <a:bodyPr wrap="square"/>
          <a:lstStyle/>
          <a:p>
            <a:r>
              <a:rPr lang="de-DE" dirty="0" smtClean="0"/>
              <a:t>Standardelemente</a:t>
            </a:r>
          </a:p>
          <a:p>
            <a:endParaRPr lang="de-DE" dirty="0" smtClean="0"/>
          </a:p>
          <a:p>
            <a:r>
              <a:rPr lang="de-DE" dirty="0" smtClean="0"/>
              <a:t>Grundregeln für die Vergabe von Medien- und Datenträgertyp (</a:t>
            </a:r>
            <a:r>
              <a:rPr lang="de-DE" dirty="0" smtClean="0">
                <a:sym typeface="Wingdings" pitchFamily="2" charset="2"/>
              </a:rPr>
              <a:t> </a:t>
            </a:r>
            <a:r>
              <a:rPr lang="de-DE" dirty="0" smtClean="0"/>
              <a:t>Modul 2.04)</a:t>
            </a:r>
          </a:p>
          <a:p>
            <a:endParaRPr lang="de-DE" dirty="0" smtClean="0"/>
          </a:p>
          <a:p>
            <a:r>
              <a:rPr lang="de-DE" dirty="0" smtClean="0"/>
              <a:t>Medientyp</a:t>
            </a:r>
          </a:p>
          <a:p>
            <a:pPr lvl="1"/>
            <a:r>
              <a:rPr lang="de-DE" dirty="0" smtClean="0"/>
              <a:t>ohne Hilfsmittel zu benutzen</a:t>
            </a:r>
          </a:p>
          <a:p>
            <a:endParaRPr lang="de-DE" dirty="0" smtClean="0"/>
          </a:p>
          <a:p>
            <a:r>
              <a:rPr lang="de-DE" dirty="0" smtClean="0"/>
              <a:t>Datenträgertyp</a:t>
            </a:r>
          </a:p>
          <a:p>
            <a:pPr lvl="1"/>
            <a:r>
              <a:rPr lang="de-DE" dirty="0" smtClean="0"/>
              <a:t>Band</a:t>
            </a:r>
          </a:p>
          <a:p>
            <a:pPr lvl="1"/>
            <a:r>
              <a:rPr lang="de-DE" dirty="0" smtClean="0"/>
              <a:t>Blatt</a:t>
            </a:r>
          </a:p>
        </p:txBody>
      </p:sp>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6M.03: Musikdrucke | Stand: 15.09.2015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36</a:t>
            </a:fld>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Medien-und Datenträgertyp (RDA  3.2, 3.3)</a:t>
            </a:r>
            <a:endParaRPr lang="de-DE" dirty="0"/>
          </a:p>
        </p:txBody>
      </p:sp>
      <p:sp>
        <p:nvSpPr>
          <p:cNvPr id="3" name="Textplatzhalter 2"/>
          <p:cNvSpPr>
            <a:spLocks noGrp="1"/>
          </p:cNvSpPr>
          <p:nvPr>
            <p:ph type="body" sz="quarter" idx="13"/>
          </p:nvPr>
        </p:nvSpPr>
        <p:spPr/>
        <p:txBody>
          <a:bodyPr wrap="square"/>
          <a:lstStyle/>
          <a:p>
            <a:pPr lvl="0"/>
            <a:r>
              <a:rPr lang="de-DE" dirty="0" smtClean="0"/>
              <a:t>Datenträgertyp „Blatt”: </a:t>
            </a:r>
          </a:p>
          <a:p>
            <a:pPr lvl="1"/>
            <a:r>
              <a:rPr lang="de-DE" dirty="0" smtClean="0"/>
              <a:t>ein einzelnes loses Papier, das ohne weitere Faltung benutzt werden kann</a:t>
            </a:r>
          </a:p>
          <a:p>
            <a:pPr lvl="1"/>
            <a:r>
              <a:rPr lang="de-DE" dirty="0" smtClean="0"/>
              <a:t>Ressource kann einseitig oder doppelseitig bedruckt sein</a:t>
            </a:r>
          </a:p>
          <a:p>
            <a:pPr lvl="1"/>
            <a:r>
              <a:rPr lang="de-DE" dirty="0" smtClean="0"/>
              <a:t>Ressource kann über eine Seitenzählung verfügen</a:t>
            </a:r>
          </a:p>
          <a:p>
            <a:endParaRPr lang="de-DE" dirty="0" smtClean="0"/>
          </a:p>
          <a:p>
            <a:r>
              <a:rPr lang="de-DE" dirty="0" smtClean="0"/>
              <a:t>Datenträgertyp „Band”:</a:t>
            </a:r>
          </a:p>
          <a:p>
            <a:pPr lvl="1"/>
            <a:r>
              <a:rPr lang="de-DE" dirty="0" smtClean="0"/>
              <a:t>Immer verwenden, wenn die Ressource aus mehr als einem „Blatt“ besteht.  Z. B.:</a:t>
            </a:r>
          </a:p>
          <a:p>
            <a:pPr lvl="2"/>
            <a:r>
              <a:rPr lang="de-DE" dirty="0" smtClean="0"/>
              <a:t>geheftete, zusammengebundene Blätter/Seiten</a:t>
            </a:r>
          </a:p>
          <a:p>
            <a:pPr lvl="2"/>
            <a:r>
              <a:rPr lang="de-DE" dirty="0" smtClean="0"/>
              <a:t>lose ineinandergelegte Blätter</a:t>
            </a:r>
          </a:p>
          <a:p>
            <a:pPr lvl="2"/>
            <a:r>
              <a:rPr lang="de-DE" dirty="0" smtClean="0"/>
              <a:t>Doppelblätter</a:t>
            </a:r>
          </a:p>
          <a:p>
            <a:pPr lvl="2"/>
            <a:r>
              <a:rPr lang="de-DE" dirty="0" smtClean="0"/>
              <a:t>Lagen</a:t>
            </a:r>
          </a:p>
          <a:p>
            <a:pPr lvl="2"/>
            <a:r>
              <a:rPr lang="de-DE" dirty="0" smtClean="0"/>
              <a:t>ein gefaltetes Blatt mit oder ohne Paginierung</a:t>
            </a:r>
          </a:p>
          <a:p>
            <a:pPr lvl="1"/>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6M.03: Musikdrucke | Stand: 15.09.2015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37</a:t>
            </a:fld>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Medien-und Datenträgertyp (RDA  3.2, 3.3)</a:t>
            </a:r>
            <a:endParaRPr lang="de-DE" dirty="0"/>
          </a:p>
        </p:txBody>
      </p:sp>
      <p:sp>
        <p:nvSpPr>
          <p:cNvPr id="3" name="Textplatzhalter 2"/>
          <p:cNvSpPr>
            <a:spLocks noGrp="1"/>
          </p:cNvSpPr>
          <p:nvPr>
            <p:ph type="body" sz="quarter" idx="13"/>
          </p:nvPr>
        </p:nvSpPr>
        <p:spPr/>
        <p:txBody>
          <a:bodyPr wrap="square"/>
          <a:lstStyle/>
          <a:p>
            <a:r>
              <a:rPr lang="de-DE" dirty="0" smtClean="0"/>
              <a:t>Medientyp</a:t>
            </a:r>
          </a:p>
          <a:p>
            <a:pPr lvl="1"/>
            <a:r>
              <a:rPr lang="de-DE" dirty="0" smtClean="0"/>
              <a:t>Computermedien</a:t>
            </a:r>
          </a:p>
          <a:p>
            <a:r>
              <a:rPr lang="de-DE" dirty="0" smtClean="0"/>
              <a:t>Datenträgertyp</a:t>
            </a:r>
          </a:p>
          <a:p>
            <a:pPr lvl="1"/>
            <a:r>
              <a:rPr lang="de-DE" dirty="0" smtClean="0"/>
              <a:t>Computerdisk</a:t>
            </a:r>
          </a:p>
          <a:p>
            <a:pPr lvl="1"/>
            <a:r>
              <a:rPr lang="de-DE" dirty="0" smtClean="0"/>
              <a:t>Online-Ressource</a:t>
            </a:r>
          </a:p>
          <a:p>
            <a:pPr lvl="1"/>
            <a:endParaRPr lang="de-DE" dirty="0" smtClean="0"/>
          </a:p>
          <a:p>
            <a:pPr lvl="1"/>
            <a:endParaRPr lang="de-DE" dirty="0" smtClean="0"/>
          </a:p>
          <a:p>
            <a:r>
              <a:rPr lang="de-DE" dirty="0" smtClean="0"/>
              <a:t>Medientyp</a:t>
            </a:r>
          </a:p>
          <a:p>
            <a:pPr lvl="1"/>
            <a:r>
              <a:rPr lang="de-DE" dirty="0" smtClean="0"/>
              <a:t>Mikroform</a:t>
            </a:r>
          </a:p>
          <a:p>
            <a:r>
              <a:rPr lang="de-DE" dirty="0" smtClean="0"/>
              <a:t>Datenträgertyp</a:t>
            </a:r>
          </a:p>
          <a:p>
            <a:pPr lvl="1"/>
            <a:r>
              <a:rPr lang="de-DE" dirty="0" smtClean="0"/>
              <a:t>Mikrofiche</a:t>
            </a:r>
          </a:p>
          <a:p>
            <a:pPr lvl="1"/>
            <a:r>
              <a:rPr lang="de-DE" dirty="0" smtClean="0"/>
              <a:t>Mikrofilmrolle</a:t>
            </a:r>
          </a:p>
          <a:p>
            <a:pPr lvl="1"/>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6M.03: Musikdrucke | Stand: 15.09.2015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38</a:t>
            </a:fld>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Umfang von Noten (RDA 3.4.3)</a:t>
            </a:r>
            <a:endParaRPr lang="de-DE" dirty="0"/>
          </a:p>
        </p:txBody>
      </p:sp>
      <p:sp>
        <p:nvSpPr>
          <p:cNvPr id="3" name="Textplatzhalter 2"/>
          <p:cNvSpPr>
            <a:spLocks noGrp="1"/>
          </p:cNvSpPr>
          <p:nvPr>
            <p:ph type="body" sz="quarter" idx="13"/>
          </p:nvPr>
        </p:nvSpPr>
        <p:spPr/>
        <p:txBody>
          <a:bodyPr wrap="square"/>
          <a:lstStyle/>
          <a:p>
            <a:r>
              <a:rPr lang="de-DE" dirty="0" smtClean="0"/>
              <a:t>Standardelement</a:t>
            </a:r>
            <a:endParaRPr lang="de-DE" dirty="0"/>
          </a:p>
          <a:p>
            <a:r>
              <a:rPr lang="de-DE" dirty="0" smtClean="0"/>
              <a:t>Der Umfang von gedruckten Noten setzt sich zusammen aus:</a:t>
            </a:r>
            <a:r>
              <a:rPr lang="de-DE" sz="1800" dirty="0" smtClean="0"/>
              <a:t> </a:t>
            </a:r>
          </a:p>
          <a:p>
            <a:pPr lvl="1"/>
            <a:r>
              <a:rPr lang="de-DE" dirty="0" smtClean="0"/>
              <a:t>der Anzahl der vorliegenden Einheiten</a:t>
            </a:r>
          </a:p>
          <a:p>
            <a:pPr lvl="1"/>
            <a:r>
              <a:rPr lang="de-DE" dirty="0" smtClean="0"/>
              <a:t>einem passenden Terminus aus der „</a:t>
            </a:r>
            <a:r>
              <a:rPr lang="de-DE" dirty="0" err="1" smtClean="0"/>
              <a:t>Vokabularliste</a:t>
            </a:r>
            <a:r>
              <a:rPr lang="de-DE" dirty="0" smtClean="0"/>
              <a:t> musikalische Ausgabeform, RDA 7.20.1.3“ (AH-009)</a:t>
            </a:r>
          </a:p>
          <a:p>
            <a:pPr lvl="1"/>
            <a:r>
              <a:rPr lang="de-DE" dirty="0" smtClean="0"/>
              <a:t>der Anzahl der Bände und/oder Seiten, Blätter oder Spalten nach RDA 3.4.5.2 + RDA 3.4.5.2 D-A-CH in runden Klammern</a:t>
            </a:r>
          </a:p>
          <a:p>
            <a:endParaRPr lang="de-DE" sz="1800" dirty="0"/>
          </a:p>
        </p:txBody>
      </p:sp>
      <p:sp>
        <p:nvSpPr>
          <p:cNvPr id="4" name="Fußzeilenplatzhalter 3"/>
          <p:cNvSpPr>
            <a:spLocks noGrp="1"/>
          </p:cNvSpPr>
          <p:nvPr>
            <p:ph type="ftr" sz="quarter" idx="14"/>
          </p:nvPr>
        </p:nvSpPr>
        <p:spPr>
          <a:xfrm>
            <a:off x="467544" y="6376243"/>
            <a:ext cx="7632848" cy="365125"/>
          </a:xfrm>
        </p:spPr>
        <p:txBody>
          <a:bodyPr/>
          <a:lstStyle/>
          <a:p>
            <a:r>
              <a:rPr lang="de-DE" dirty="0" smtClean="0"/>
              <a:t>AG RDA Schulungsunterlagen – Modul 6M.03: Musikdrucke | Stand: 15.09.2015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39</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1785975299"/>
              </p:ext>
            </p:extLst>
          </p:nvPr>
        </p:nvGraphicFramePr>
        <p:xfrm>
          <a:off x="467544" y="4272606"/>
          <a:ext cx="8064896" cy="820433"/>
        </p:xfrm>
        <a:graphic>
          <a:graphicData uri="http://schemas.openxmlformats.org/drawingml/2006/table">
            <a:tbl>
              <a:tblPr firstRow="1" bandRow="1">
                <a:tableStyleId>{5C22544A-7EE6-4342-B048-85BDC9FD1C3A}</a:tableStyleId>
              </a:tblPr>
              <a:tblGrid>
                <a:gridCol w="1055220"/>
                <a:gridCol w="1113490"/>
                <a:gridCol w="2805900"/>
                <a:gridCol w="3090286"/>
              </a:tblGrid>
              <a:tr h="242782">
                <a:tc>
                  <a:txBody>
                    <a:bodyPr/>
                    <a:lstStyle/>
                    <a:p>
                      <a:r>
                        <a:rPr lang="de-DE" sz="1800" b="1" dirty="0" err="1" smtClean="0">
                          <a:latin typeface="Verdana" pitchFamily="34" charset="0"/>
                          <a:ea typeface="Verdana" pitchFamily="34" charset="0"/>
                          <a:cs typeface="Verdana" pitchFamily="34" charset="0"/>
                        </a:rPr>
                        <a:t>Aleph</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RDA</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Element</a:t>
                      </a:r>
                      <a:endParaRPr lang="de-DE" sz="1800" b="1" dirty="0">
                        <a:latin typeface="Verdana" pitchFamily="34" charset="0"/>
                        <a:ea typeface="Verdana" pitchFamily="34" charset="0"/>
                        <a:cs typeface="Verdana" pitchFamily="34" charset="0"/>
                      </a:endParaRPr>
                    </a:p>
                  </a:txBody>
                  <a:tcPr/>
                </a:tc>
                <a:tc>
                  <a:txBody>
                    <a:bodyPr/>
                    <a:lstStyle/>
                    <a:p>
                      <a:r>
                        <a:rPr lang="de-DE" sz="1800" dirty="0" smtClean="0">
                          <a:latin typeface="Verdana" pitchFamily="34" charset="0"/>
                          <a:ea typeface="Verdana" pitchFamily="34" charset="0"/>
                          <a:cs typeface="Verdana" pitchFamily="34" charset="0"/>
                        </a:rPr>
                        <a:t>Erfassung</a:t>
                      </a:r>
                      <a:endParaRPr lang="de-DE" sz="1800" dirty="0">
                        <a:latin typeface="Verdana" pitchFamily="34" charset="0"/>
                        <a:ea typeface="Verdana" pitchFamily="34" charset="0"/>
                        <a:cs typeface="Verdana" pitchFamily="34" charset="0"/>
                      </a:endParaRPr>
                    </a:p>
                  </a:txBody>
                  <a:tcPr/>
                </a:tc>
              </a:tr>
              <a:tr h="454673">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433</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3.4.3</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Umfang von Noten</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kern="1200" dirty="0" smtClean="0">
                          <a:solidFill>
                            <a:srgbClr val="FF0000"/>
                          </a:solidFill>
                          <a:latin typeface="Verdana" pitchFamily="34" charset="0"/>
                          <a:ea typeface="Verdana" pitchFamily="34" charset="0"/>
                          <a:cs typeface="Verdana" pitchFamily="34" charset="0"/>
                        </a:rPr>
                        <a:t>$a </a:t>
                      </a:r>
                      <a:r>
                        <a:rPr lang="de-DE" sz="1800" b="0" kern="1200" dirty="0" smtClean="0">
                          <a:solidFill>
                            <a:schemeClr val="dk1"/>
                          </a:solidFill>
                          <a:latin typeface="Verdana" pitchFamily="34" charset="0"/>
                          <a:ea typeface="Verdana" pitchFamily="34" charset="0"/>
                          <a:cs typeface="Verdana" pitchFamily="34" charset="0"/>
                        </a:rPr>
                        <a:t>1</a:t>
                      </a:r>
                      <a:r>
                        <a:rPr lang="de-DE" sz="1800" b="0" kern="1200" baseline="0" dirty="0" smtClean="0">
                          <a:solidFill>
                            <a:schemeClr val="dk1"/>
                          </a:solidFill>
                          <a:latin typeface="Verdana" pitchFamily="34" charset="0"/>
                          <a:ea typeface="Verdana" pitchFamily="34" charset="0"/>
                          <a:cs typeface="Verdana" pitchFamily="34" charset="0"/>
                        </a:rPr>
                        <a:t> Partitur (43 Seiten)</a:t>
                      </a:r>
                      <a:endParaRPr lang="de-DE" sz="1800" b="0" dirty="0">
                        <a:latin typeface="Verdana" pitchFamily="34" charset="0"/>
                        <a:ea typeface="Verdana" pitchFamily="34" charset="0"/>
                        <a:cs typeface="Verdana" pitchFamily="34" charset="0"/>
                      </a:endParaRPr>
                    </a:p>
                  </a:txBody>
                  <a:tcPr anchor="ctr"/>
                </a:tc>
              </a:tr>
            </a:tbl>
          </a:graphicData>
        </a:graphic>
      </p:graphicFrame>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Inhaltsübersicht</a:t>
            </a:r>
            <a:endParaRPr lang="de-DE" dirty="0"/>
          </a:p>
        </p:txBody>
      </p:sp>
      <p:sp>
        <p:nvSpPr>
          <p:cNvPr id="3" name="Textplatzhalter 2"/>
          <p:cNvSpPr>
            <a:spLocks noGrp="1"/>
          </p:cNvSpPr>
          <p:nvPr>
            <p:ph type="body" sz="quarter" idx="13"/>
          </p:nvPr>
        </p:nvSpPr>
        <p:spPr/>
        <p:txBody>
          <a:bodyPr wrap="square"/>
          <a:lstStyle/>
          <a:p>
            <a:r>
              <a:rPr lang="de-DE" dirty="0" smtClean="0"/>
              <a:t>Inhaltstyp (RDA 6.9)</a:t>
            </a:r>
          </a:p>
          <a:p>
            <a:r>
              <a:rPr lang="de-DE" dirty="0" smtClean="0"/>
              <a:t>Sprache der Expression (RDA 6.11)</a:t>
            </a:r>
          </a:p>
          <a:p>
            <a:r>
              <a:rPr lang="de-DE" dirty="0" smtClean="0"/>
              <a:t>Sprache des Inhalts (RDA 7.12)</a:t>
            </a:r>
          </a:p>
          <a:p>
            <a:r>
              <a:rPr lang="de-DE" dirty="0" smtClean="0">
                <a:solidFill>
                  <a:schemeClr val="bg1">
                    <a:lumMod val="65000"/>
                  </a:schemeClr>
                </a:solidFill>
              </a:rPr>
              <a:t>Form der Musiknotation (RDA 7.13.3)</a:t>
            </a:r>
          </a:p>
          <a:p>
            <a:r>
              <a:rPr lang="de-DE" dirty="0" smtClean="0"/>
              <a:t>Musikalische Ausgabeform (RDA 7.20)</a:t>
            </a:r>
          </a:p>
          <a:p>
            <a:r>
              <a:rPr lang="de-DE" dirty="0" smtClean="0"/>
              <a:t>Besetzung für musikalischen Inhalt (RDA 7.21)</a:t>
            </a:r>
          </a:p>
          <a:p>
            <a:r>
              <a:rPr lang="de-DE" dirty="0" smtClean="0">
                <a:solidFill>
                  <a:schemeClr val="bg1">
                    <a:lumMod val="65000"/>
                  </a:schemeClr>
                </a:solidFill>
              </a:rPr>
              <a:t>Aufführungsdauer (RDA 7.22.1.4)</a:t>
            </a:r>
          </a:p>
          <a:p>
            <a:r>
              <a:rPr lang="de-DE" dirty="0" smtClean="0"/>
              <a:t>Beziehung zu geistigen Schöpfern (RDA 19.2)</a:t>
            </a:r>
          </a:p>
          <a:p>
            <a:r>
              <a:rPr lang="de-DE" dirty="0" smtClean="0"/>
              <a:t>Beziehung zu Mitwirkenden (RDA 20.2)</a:t>
            </a:r>
          </a:p>
        </p:txBody>
      </p:sp>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6M.03: Musikdrucke | Stand: 15.09.2015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4</a:t>
            </a:fld>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Umfang von Noten (RDA 3.4.3)</a:t>
            </a:r>
            <a:endParaRPr lang="de-DE" dirty="0"/>
          </a:p>
        </p:txBody>
      </p:sp>
      <p:sp>
        <p:nvSpPr>
          <p:cNvPr id="3" name="Textplatzhalter 2"/>
          <p:cNvSpPr>
            <a:spLocks noGrp="1"/>
          </p:cNvSpPr>
          <p:nvPr>
            <p:ph type="body" sz="quarter" idx="13"/>
          </p:nvPr>
        </p:nvSpPr>
        <p:spPr/>
        <p:txBody>
          <a:bodyPr wrap="square"/>
          <a:lstStyle/>
          <a:p>
            <a:r>
              <a:rPr lang="de-DE" dirty="0" smtClean="0"/>
              <a:t>Angabe der Anzahl der Blätter oder Seiten </a:t>
            </a:r>
            <a:br>
              <a:rPr lang="de-DE" dirty="0" smtClean="0"/>
            </a:br>
            <a:endParaRPr lang="de-DE" dirty="0" smtClean="0"/>
          </a:p>
          <a:p>
            <a:r>
              <a:rPr lang="de-DE" dirty="0" smtClean="0"/>
              <a:t>Bei fehlender Seitenzählung, werden die Blätter/Seiten gezählt</a:t>
            </a:r>
          </a:p>
          <a:p>
            <a:endParaRPr lang="de-DE" dirty="0" smtClean="0"/>
          </a:p>
          <a:p>
            <a:r>
              <a:rPr lang="de-DE" dirty="0" smtClean="0"/>
              <a:t>Achtung: Die Umfangsangabe „Blatt/Blätter“ ist unabhängig vom </a:t>
            </a:r>
            <a:r>
              <a:rPr lang="de-DE" i="1" dirty="0" smtClean="0"/>
              <a:t>Datenträgertyp</a:t>
            </a:r>
            <a:r>
              <a:rPr lang="de-DE" dirty="0" smtClean="0"/>
              <a:t> „Blatt“!</a:t>
            </a:r>
          </a:p>
        </p:txBody>
      </p:sp>
      <p:sp>
        <p:nvSpPr>
          <p:cNvPr id="4" name="Fußzeilenplatzhalter 3"/>
          <p:cNvSpPr>
            <a:spLocks noGrp="1"/>
          </p:cNvSpPr>
          <p:nvPr>
            <p:ph type="ftr" sz="quarter" idx="14"/>
          </p:nvPr>
        </p:nvSpPr>
        <p:spPr>
          <a:xfrm>
            <a:off x="467544" y="6376243"/>
            <a:ext cx="7632848" cy="365125"/>
          </a:xfrm>
        </p:spPr>
        <p:txBody>
          <a:bodyPr/>
          <a:lstStyle/>
          <a:p>
            <a:r>
              <a:rPr lang="de-DE" dirty="0" smtClean="0"/>
              <a:t>AG RDA Schulungsunterlagen – Modul 6M.03: Musikdrucke | Stand: 15.09.2015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40</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2897405226"/>
              </p:ext>
            </p:extLst>
          </p:nvPr>
        </p:nvGraphicFramePr>
        <p:xfrm>
          <a:off x="683569" y="3861047"/>
          <a:ext cx="7416822" cy="2451577"/>
        </p:xfrm>
        <a:graphic>
          <a:graphicData uri="http://schemas.openxmlformats.org/drawingml/2006/table">
            <a:tbl>
              <a:tblPr firstRow="1" bandRow="1">
                <a:tableStyleId>{5C22544A-7EE6-4342-B048-85BDC9FD1C3A}</a:tableStyleId>
              </a:tblPr>
              <a:tblGrid>
                <a:gridCol w="997219"/>
                <a:gridCol w="997219"/>
                <a:gridCol w="2493050"/>
                <a:gridCol w="2929334"/>
              </a:tblGrid>
              <a:tr h="341304">
                <a:tc>
                  <a:txBody>
                    <a:bodyPr/>
                    <a:lstStyle/>
                    <a:p>
                      <a:r>
                        <a:rPr lang="de-DE" sz="1800" b="1" dirty="0" err="1" smtClean="0">
                          <a:latin typeface="Verdana" pitchFamily="34" charset="0"/>
                          <a:ea typeface="Verdana" pitchFamily="34" charset="0"/>
                          <a:cs typeface="Verdana" pitchFamily="34" charset="0"/>
                        </a:rPr>
                        <a:t>Aleph</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RDA</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Element</a:t>
                      </a:r>
                      <a:endParaRPr lang="de-DE" sz="1800" b="1" dirty="0">
                        <a:latin typeface="Verdana" pitchFamily="34" charset="0"/>
                        <a:ea typeface="Verdana" pitchFamily="34" charset="0"/>
                        <a:cs typeface="Verdana" pitchFamily="34" charset="0"/>
                      </a:endParaRPr>
                    </a:p>
                  </a:txBody>
                  <a:tcPr/>
                </a:tc>
                <a:tc>
                  <a:txBody>
                    <a:bodyPr/>
                    <a:lstStyle/>
                    <a:p>
                      <a:r>
                        <a:rPr lang="de-DE" sz="1800" dirty="0" smtClean="0">
                          <a:latin typeface="Verdana" pitchFamily="34" charset="0"/>
                          <a:ea typeface="Verdana" pitchFamily="34" charset="0"/>
                          <a:cs typeface="Verdana" pitchFamily="34" charset="0"/>
                        </a:rPr>
                        <a:t>Erfassung</a:t>
                      </a:r>
                      <a:endParaRPr lang="de-DE" sz="1800" dirty="0">
                        <a:latin typeface="Verdana" pitchFamily="34" charset="0"/>
                        <a:ea typeface="Verdana" pitchFamily="34" charset="0"/>
                        <a:cs typeface="Verdana" pitchFamily="34" charset="0"/>
                      </a:endParaRPr>
                    </a:p>
                  </a:txBody>
                  <a:tcPr/>
                </a:tc>
              </a:tr>
              <a:tr h="389212">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062</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3.3</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Datenträgertyp</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$b </a:t>
                      </a:r>
                      <a:r>
                        <a:rPr lang="de-DE" sz="1800" b="0" dirty="0" err="1" smtClean="0">
                          <a:solidFill>
                            <a:schemeClr val="tx1"/>
                          </a:solidFill>
                          <a:latin typeface="Verdana" pitchFamily="34" charset="0"/>
                          <a:ea typeface="Verdana" pitchFamily="34" charset="0"/>
                          <a:cs typeface="Verdana" pitchFamily="34" charset="0"/>
                        </a:rPr>
                        <a:t>nc</a:t>
                      </a:r>
                      <a:r>
                        <a:rPr lang="de-DE" sz="1800" b="0" dirty="0" smtClean="0">
                          <a:solidFill>
                            <a:schemeClr val="tx1"/>
                          </a:solidFill>
                          <a:latin typeface="Verdana" pitchFamily="34" charset="0"/>
                          <a:ea typeface="Verdana" pitchFamily="34" charset="0"/>
                          <a:cs typeface="Verdana" pitchFamily="34" charset="0"/>
                        </a:rPr>
                        <a:t> </a:t>
                      </a:r>
                      <a:r>
                        <a:rPr lang="de-DE" sz="1800" b="0" i="1" dirty="0" smtClean="0">
                          <a:solidFill>
                            <a:schemeClr val="tx1"/>
                          </a:solidFill>
                          <a:latin typeface="Verdana" pitchFamily="34" charset="0"/>
                          <a:ea typeface="Verdana" pitchFamily="34" charset="0"/>
                          <a:cs typeface="Verdana" pitchFamily="34" charset="0"/>
                        </a:rPr>
                        <a:t>(</a:t>
                      </a:r>
                      <a:r>
                        <a:rPr lang="de-DE" sz="1800" b="0" i="1" dirty="0" smtClean="0">
                          <a:latin typeface="Verdana" pitchFamily="34" charset="0"/>
                          <a:ea typeface="Verdana" pitchFamily="34" charset="0"/>
                          <a:cs typeface="Verdana" pitchFamily="34" charset="0"/>
                        </a:rPr>
                        <a:t>Band)</a:t>
                      </a:r>
                      <a:endParaRPr lang="de-DE" sz="1800" b="0" i="1" dirty="0">
                        <a:latin typeface="Verdana" pitchFamily="34" charset="0"/>
                        <a:ea typeface="Verdana" pitchFamily="34" charset="0"/>
                        <a:cs typeface="Verdana" pitchFamily="34" charset="0"/>
                      </a:endParaRPr>
                    </a:p>
                  </a:txBody>
                  <a:tcPr anchor="ctr"/>
                </a:tc>
              </a:tr>
              <a:tr h="350520">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433</a:t>
                      </a:r>
                      <a:endParaRPr lang="de-DE" sz="1800" b="1" dirty="0">
                        <a:latin typeface="Verdana" pitchFamily="34" charset="0"/>
                        <a:ea typeface="Verdana" pitchFamily="34" charset="0"/>
                        <a:cs typeface="Verdana" pitchFamily="34" charset="0"/>
                      </a:endParaRPr>
                    </a:p>
                  </a:txBody>
                  <a:tcPr anchor="ctr"/>
                </a:tc>
                <a:tc rowSpan="2">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3.4.3</a:t>
                      </a:r>
                      <a:endParaRPr lang="de-DE" sz="1800" b="1" dirty="0">
                        <a:latin typeface="Verdana" pitchFamily="34" charset="0"/>
                        <a:ea typeface="Verdana" pitchFamily="34" charset="0"/>
                        <a:cs typeface="Verdana" pitchFamily="34" charset="0"/>
                      </a:endParaRPr>
                    </a:p>
                  </a:txBody>
                  <a:tcPr anchor="ctr"/>
                </a:tc>
                <a:tc rowSpan="2">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Umfang von Noten</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$a </a:t>
                      </a:r>
                      <a:r>
                        <a:rPr lang="de-DE" sz="1800" kern="1200" dirty="0" smtClean="0">
                          <a:solidFill>
                            <a:schemeClr val="dk1"/>
                          </a:solidFill>
                          <a:latin typeface="Verdana" pitchFamily="34" charset="0"/>
                          <a:ea typeface="Verdana" pitchFamily="34" charset="0"/>
                          <a:cs typeface="Verdana" pitchFamily="34" charset="0"/>
                        </a:rPr>
                        <a:t>1 Partitur (10 gefaltete Blätter)</a:t>
                      </a:r>
                      <a:endParaRPr lang="de-DE" sz="1800" b="0" dirty="0">
                        <a:latin typeface="Verdana" pitchFamily="34" charset="0"/>
                        <a:ea typeface="Verdana" pitchFamily="34" charset="0"/>
                        <a:cs typeface="Verdana" pitchFamily="34" charset="0"/>
                      </a:endParaRPr>
                    </a:p>
                  </a:txBody>
                  <a:tcPr anchor="ctr"/>
                </a:tc>
              </a:tr>
              <a:tr h="350520">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437</a:t>
                      </a:r>
                      <a:endParaRPr lang="de-DE" sz="1800" b="0" dirty="0">
                        <a:latin typeface="Verdana" pitchFamily="34" charset="0"/>
                        <a:ea typeface="Verdana" pitchFamily="34" charset="0"/>
                        <a:cs typeface="Verdana" pitchFamily="34" charset="0"/>
                      </a:endParaRPr>
                    </a:p>
                  </a:txBody>
                  <a:tcPr anchor="ctr"/>
                </a:tc>
                <a:tc vMerge="1">
                  <a:txBody>
                    <a:bodyPr/>
                    <a:lstStyle/>
                    <a:p>
                      <a:endParaRPr lang="de-AT"/>
                    </a:p>
                  </a:txBody>
                  <a:tcPr/>
                </a:tc>
                <a:tc vMerge="1">
                  <a:txBody>
                    <a:bodyPr/>
                    <a:lstStyle/>
                    <a:p>
                      <a:endParaRPr lang="de-AT"/>
                    </a:p>
                  </a:txBody>
                  <a:tcP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$a </a:t>
                      </a:r>
                      <a:r>
                        <a:rPr lang="de-DE" sz="1800" kern="1200" dirty="0" smtClean="0">
                          <a:solidFill>
                            <a:schemeClr val="dk1"/>
                          </a:solidFill>
                          <a:latin typeface="Verdana" pitchFamily="34" charset="0"/>
                          <a:ea typeface="Verdana" pitchFamily="34" charset="0"/>
                          <a:cs typeface="Verdana" pitchFamily="34" charset="0"/>
                        </a:rPr>
                        <a:t>1 Spielanleitung</a:t>
                      </a:r>
                      <a:endParaRPr lang="de-DE" sz="1800" b="0" dirty="0">
                        <a:latin typeface="Verdana" pitchFamily="34" charset="0"/>
                        <a:ea typeface="Verdana" pitchFamily="34" charset="0"/>
                        <a:cs typeface="Verdana" pitchFamily="34" charset="0"/>
                      </a:endParaRPr>
                    </a:p>
                  </a:txBody>
                  <a:tcPr anchor="ctr"/>
                </a:tc>
              </a:tr>
              <a:tr h="848245">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501</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3.21.2</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dirty="0" smtClean="0">
                          <a:latin typeface="Verdana" pitchFamily="34" charset="0"/>
                          <a:ea typeface="Verdana" pitchFamily="34" charset="0"/>
                          <a:cs typeface="Verdana" pitchFamily="34" charset="0"/>
                        </a:rPr>
                        <a:t>Anmerkung zum Umfang der Manifestation</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$a </a:t>
                      </a:r>
                      <a:r>
                        <a:rPr lang="de-DE" sz="1800" kern="1200" dirty="0" smtClean="0">
                          <a:solidFill>
                            <a:schemeClr val="dk1"/>
                          </a:solidFill>
                          <a:latin typeface="Verdana" pitchFamily="34" charset="0"/>
                          <a:ea typeface="Verdana" pitchFamily="34" charset="0"/>
                          <a:cs typeface="Verdana" pitchFamily="34" charset="0"/>
                        </a:rPr>
                        <a:t>Spielanleitung besteht aus 3 Seiten in Umschlag</a:t>
                      </a:r>
                      <a:endParaRPr lang="de-DE" sz="1800" b="0" dirty="0">
                        <a:latin typeface="Verdana" pitchFamily="34" charset="0"/>
                        <a:ea typeface="Verdana" pitchFamily="34" charset="0"/>
                        <a:cs typeface="Verdana" pitchFamily="34" charset="0"/>
                      </a:endParaRPr>
                    </a:p>
                  </a:txBody>
                  <a:tcPr anchor="ctr"/>
                </a:tc>
              </a:tr>
            </a:tbl>
          </a:graphicData>
        </a:graphic>
      </p:graphicFrame>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Umfang von Noten (RDA 3.4.3)</a:t>
            </a:r>
            <a:endParaRPr lang="de-DE" dirty="0"/>
          </a:p>
        </p:txBody>
      </p:sp>
      <p:sp>
        <p:nvSpPr>
          <p:cNvPr id="3" name="Textplatzhalter 2"/>
          <p:cNvSpPr>
            <a:spLocks noGrp="1"/>
          </p:cNvSpPr>
          <p:nvPr>
            <p:ph type="body" sz="quarter" idx="13"/>
          </p:nvPr>
        </p:nvSpPr>
        <p:spPr/>
        <p:txBody>
          <a:bodyPr wrap="square"/>
          <a:lstStyle/>
          <a:p>
            <a:r>
              <a:rPr lang="de-DE" dirty="0" smtClean="0"/>
              <a:t>Ausnahme: Stimmensatz</a:t>
            </a:r>
          </a:p>
          <a:p>
            <a:pPr>
              <a:buNone/>
            </a:pPr>
            <a:r>
              <a:rPr lang="de-DE" sz="1800" dirty="0" smtClean="0"/>
              <a:t> </a:t>
            </a:r>
          </a:p>
          <a:p>
            <a:pPr lvl="1"/>
            <a:r>
              <a:rPr lang="de-DE" dirty="0" smtClean="0"/>
              <a:t>nur die Anzahl der Stimmen insgesamt wird angegeben</a:t>
            </a:r>
          </a:p>
          <a:p>
            <a:endParaRPr lang="de-DE" sz="1800" dirty="0"/>
          </a:p>
        </p:txBody>
      </p:sp>
      <p:sp>
        <p:nvSpPr>
          <p:cNvPr id="4" name="Fußzeilenplatzhalter 3"/>
          <p:cNvSpPr>
            <a:spLocks noGrp="1"/>
          </p:cNvSpPr>
          <p:nvPr>
            <p:ph type="ftr" sz="quarter" idx="14"/>
          </p:nvPr>
        </p:nvSpPr>
        <p:spPr>
          <a:xfrm>
            <a:off x="467544" y="6376243"/>
            <a:ext cx="7632848" cy="365125"/>
          </a:xfrm>
        </p:spPr>
        <p:txBody>
          <a:bodyPr/>
          <a:lstStyle/>
          <a:p>
            <a:r>
              <a:rPr lang="de-DE" dirty="0" smtClean="0"/>
              <a:t>AG RDA Schulungsunterlagen – Modul 6M.03: Musikdrucke | Stand: 15.11.2015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41</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3339799890"/>
              </p:ext>
            </p:extLst>
          </p:nvPr>
        </p:nvGraphicFramePr>
        <p:xfrm>
          <a:off x="683569" y="2780928"/>
          <a:ext cx="7416822" cy="1266632"/>
        </p:xfrm>
        <a:graphic>
          <a:graphicData uri="http://schemas.openxmlformats.org/drawingml/2006/table">
            <a:tbl>
              <a:tblPr firstRow="1" bandRow="1">
                <a:tableStyleId>{5C22544A-7EE6-4342-B048-85BDC9FD1C3A}</a:tableStyleId>
              </a:tblPr>
              <a:tblGrid>
                <a:gridCol w="997219"/>
                <a:gridCol w="997219"/>
                <a:gridCol w="2890458"/>
                <a:gridCol w="2531926"/>
              </a:tblGrid>
              <a:tr h="457463">
                <a:tc>
                  <a:txBody>
                    <a:bodyPr/>
                    <a:lstStyle/>
                    <a:p>
                      <a:r>
                        <a:rPr lang="de-DE" sz="1800" b="1" dirty="0" err="1" smtClean="0">
                          <a:latin typeface="Verdana" pitchFamily="34" charset="0"/>
                          <a:ea typeface="Verdana" pitchFamily="34" charset="0"/>
                          <a:cs typeface="Verdana" pitchFamily="34" charset="0"/>
                        </a:rPr>
                        <a:t>Aleph</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RDA</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Element</a:t>
                      </a:r>
                      <a:endParaRPr lang="de-DE" sz="1800" b="1" dirty="0">
                        <a:latin typeface="Verdana" pitchFamily="34" charset="0"/>
                        <a:ea typeface="Verdana" pitchFamily="34" charset="0"/>
                        <a:cs typeface="Verdana" pitchFamily="34" charset="0"/>
                      </a:endParaRPr>
                    </a:p>
                  </a:txBody>
                  <a:tcPr/>
                </a:tc>
                <a:tc>
                  <a:txBody>
                    <a:bodyPr/>
                    <a:lstStyle/>
                    <a:p>
                      <a:r>
                        <a:rPr lang="de-DE" sz="1800" dirty="0" smtClean="0">
                          <a:latin typeface="Verdana" pitchFamily="34" charset="0"/>
                          <a:ea typeface="Verdana" pitchFamily="34" charset="0"/>
                          <a:cs typeface="Verdana" pitchFamily="34" charset="0"/>
                        </a:rPr>
                        <a:t>Erfassung</a:t>
                      </a:r>
                      <a:endParaRPr lang="de-DE" sz="1800" dirty="0">
                        <a:latin typeface="Verdana" pitchFamily="34" charset="0"/>
                        <a:ea typeface="Verdana" pitchFamily="34" charset="0"/>
                        <a:cs typeface="Verdana" pitchFamily="34" charset="0"/>
                      </a:endParaRPr>
                    </a:p>
                  </a:txBody>
                  <a:tcPr/>
                </a:tc>
              </a:tr>
              <a:tr h="311329">
                <a:tc rowSpan="2">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433</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3.4.3</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Umfang von Noten</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$a </a:t>
                      </a:r>
                      <a:r>
                        <a:rPr lang="de-DE" sz="1800" b="0" kern="1200" dirty="0" smtClean="0">
                          <a:solidFill>
                            <a:schemeClr val="dk1"/>
                          </a:solidFill>
                          <a:latin typeface="Verdana" pitchFamily="34" charset="0"/>
                          <a:ea typeface="Verdana" pitchFamily="34" charset="0"/>
                          <a:cs typeface="Verdana" pitchFamily="34" charset="0"/>
                        </a:rPr>
                        <a:t>1</a:t>
                      </a:r>
                      <a:r>
                        <a:rPr lang="de-DE" sz="1800" b="0" kern="1200" baseline="0" dirty="0" smtClean="0">
                          <a:solidFill>
                            <a:schemeClr val="dk1"/>
                          </a:solidFill>
                          <a:latin typeface="Verdana" pitchFamily="34" charset="0"/>
                          <a:ea typeface="Verdana" pitchFamily="34" charset="0"/>
                          <a:cs typeface="Verdana" pitchFamily="34" charset="0"/>
                        </a:rPr>
                        <a:t> Partitur (44 Seiten)</a:t>
                      </a:r>
                      <a:r>
                        <a:rPr lang="de-DE" sz="1800" b="0" kern="1200" baseline="0" dirty="0" smtClean="0">
                          <a:solidFill>
                            <a:srgbClr val="FF0000"/>
                          </a:solidFill>
                          <a:latin typeface="Verdana" pitchFamily="34" charset="0"/>
                          <a:ea typeface="Verdana" pitchFamily="34" charset="0"/>
                          <a:cs typeface="Verdana" pitchFamily="34" charset="0"/>
                        </a:rPr>
                        <a:t>,_</a:t>
                      </a:r>
                      <a:endParaRPr lang="de-DE" sz="1800" b="0" dirty="0">
                        <a:solidFill>
                          <a:srgbClr val="FF0000"/>
                        </a:solidFill>
                        <a:latin typeface="Verdana" pitchFamily="34" charset="0"/>
                        <a:ea typeface="Verdana" pitchFamily="34" charset="0"/>
                        <a:cs typeface="Verdana" pitchFamily="34" charset="0"/>
                      </a:endParaRPr>
                    </a:p>
                  </a:txBody>
                  <a:tcPr anchor="ctr"/>
                </a:tc>
              </a:tr>
              <a:tr h="311329">
                <a:tc vMerge="1">
                  <a:txBody>
                    <a:bodyPr/>
                    <a:lstStyle/>
                    <a:p>
                      <a:pPr>
                        <a:lnSpc>
                          <a:spcPts val="1600"/>
                        </a:lnSpc>
                        <a:spcBef>
                          <a:spcPts val="600"/>
                        </a:spcBef>
                        <a:spcAft>
                          <a:spcPts val="600"/>
                        </a:spcAft>
                      </a:pP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3.4.3</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Umfang von Noten</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2 Stimmen</a:t>
                      </a:r>
                      <a:endParaRPr lang="de-DE" sz="1800" b="0" dirty="0">
                        <a:latin typeface="Verdana" pitchFamily="34" charset="0"/>
                        <a:ea typeface="Verdana" pitchFamily="34" charset="0"/>
                        <a:cs typeface="Verdana" pitchFamily="34" charset="0"/>
                      </a:endParaRPr>
                    </a:p>
                  </a:txBody>
                  <a:tcPr anchor="ctr"/>
                </a:tc>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842724142"/>
              </p:ext>
            </p:extLst>
          </p:nvPr>
        </p:nvGraphicFramePr>
        <p:xfrm>
          <a:off x="683569" y="4437112"/>
          <a:ext cx="7416822" cy="820433"/>
        </p:xfrm>
        <a:graphic>
          <a:graphicData uri="http://schemas.openxmlformats.org/drawingml/2006/table">
            <a:tbl>
              <a:tblPr firstRow="1" bandRow="1">
                <a:tableStyleId>{5C22544A-7EE6-4342-B048-85BDC9FD1C3A}</a:tableStyleId>
              </a:tblPr>
              <a:tblGrid>
                <a:gridCol w="997219"/>
                <a:gridCol w="997219"/>
                <a:gridCol w="2890458"/>
                <a:gridCol w="2531926"/>
              </a:tblGrid>
              <a:tr h="242782">
                <a:tc>
                  <a:txBody>
                    <a:bodyPr/>
                    <a:lstStyle/>
                    <a:p>
                      <a:r>
                        <a:rPr lang="de-DE" sz="1800" b="1" dirty="0" err="1" smtClean="0">
                          <a:latin typeface="Verdana" pitchFamily="34" charset="0"/>
                          <a:ea typeface="Verdana" pitchFamily="34" charset="0"/>
                          <a:cs typeface="Verdana" pitchFamily="34" charset="0"/>
                        </a:rPr>
                        <a:t>Aleph</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RDA</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Element</a:t>
                      </a:r>
                      <a:endParaRPr lang="de-DE" sz="1800" b="1" dirty="0">
                        <a:latin typeface="Verdana" pitchFamily="34" charset="0"/>
                        <a:ea typeface="Verdana" pitchFamily="34" charset="0"/>
                        <a:cs typeface="Verdana" pitchFamily="34" charset="0"/>
                      </a:endParaRPr>
                    </a:p>
                  </a:txBody>
                  <a:tcPr/>
                </a:tc>
                <a:tc>
                  <a:txBody>
                    <a:bodyPr/>
                    <a:lstStyle/>
                    <a:p>
                      <a:r>
                        <a:rPr lang="de-DE" sz="1800" dirty="0" smtClean="0">
                          <a:latin typeface="Verdana" pitchFamily="34" charset="0"/>
                          <a:ea typeface="Verdana" pitchFamily="34" charset="0"/>
                          <a:cs typeface="Verdana" pitchFamily="34" charset="0"/>
                        </a:rPr>
                        <a:t>Erfassung</a:t>
                      </a:r>
                      <a:endParaRPr lang="de-DE" sz="1800" dirty="0">
                        <a:latin typeface="Verdana" pitchFamily="34" charset="0"/>
                        <a:ea typeface="Verdana" pitchFamily="34" charset="0"/>
                        <a:cs typeface="Verdana" pitchFamily="34" charset="0"/>
                      </a:endParaRPr>
                    </a:p>
                  </a:txBody>
                  <a:tcPr/>
                </a:tc>
              </a:tr>
              <a:tr h="454673">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433</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3.4.3</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Umfang von Noten</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$a </a:t>
                      </a:r>
                      <a:r>
                        <a:rPr lang="de-DE" sz="1800" b="0" kern="1200" dirty="0" smtClean="0">
                          <a:solidFill>
                            <a:schemeClr val="dk1"/>
                          </a:solidFill>
                          <a:latin typeface="Verdana" pitchFamily="34" charset="0"/>
                          <a:ea typeface="Verdana" pitchFamily="34" charset="0"/>
                          <a:cs typeface="Verdana" pitchFamily="34" charset="0"/>
                        </a:rPr>
                        <a:t>9 Stimmen</a:t>
                      </a:r>
                      <a:endParaRPr lang="de-DE" sz="1800" b="0" dirty="0">
                        <a:latin typeface="Verdana" pitchFamily="34" charset="0"/>
                        <a:ea typeface="Verdana" pitchFamily="34" charset="0"/>
                        <a:cs typeface="Verdana" pitchFamily="34" charset="0"/>
                      </a:endParaRPr>
                    </a:p>
                  </a:txBody>
                  <a:tcPr anchor="ctr"/>
                </a:tc>
              </a:tr>
            </a:tbl>
          </a:graphicData>
        </a:graphic>
      </p:graphicFrame>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Umfang von Noten (RDA 3.4.3)</a:t>
            </a:r>
            <a:endParaRPr lang="de-DE" dirty="0"/>
          </a:p>
        </p:txBody>
      </p:sp>
      <p:sp>
        <p:nvSpPr>
          <p:cNvPr id="3" name="Textplatzhalter 2"/>
          <p:cNvSpPr>
            <a:spLocks noGrp="1"/>
          </p:cNvSpPr>
          <p:nvPr>
            <p:ph type="body" sz="quarter" idx="13"/>
          </p:nvPr>
        </p:nvSpPr>
        <p:spPr/>
        <p:txBody>
          <a:bodyPr wrap="square"/>
          <a:lstStyle/>
          <a:p>
            <a:r>
              <a:rPr lang="de-DE" dirty="0" smtClean="0"/>
              <a:t>Ausnahme: Partitur und Stimme(n) in einer einzigen physischen Einheit</a:t>
            </a:r>
          </a:p>
          <a:p>
            <a:pPr>
              <a:buNone/>
            </a:pPr>
            <a:r>
              <a:rPr lang="de-DE" sz="1800" dirty="0" smtClean="0"/>
              <a:t> </a:t>
            </a:r>
          </a:p>
          <a:p>
            <a:pPr lvl="1"/>
            <a:r>
              <a:rPr lang="de-DE" dirty="0" smtClean="0"/>
              <a:t>eine gemeinsame Umfangsangabe</a:t>
            </a:r>
          </a:p>
          <a:p>
            <a:pPr lvl="1"/>
            <a:r>
              <a:rPr lang="de-DE" dirty="0" smtClean="0"/>
              <a:t>enthaltene Einheiten werden mit „und“ verbunden</a:t>
            </a:r>
          </a:p>
          <a:p>
            <a:pPr lvl="1"/>
            <a:r>
              <a:rPr lang="de-DE" dirty="0" smtClean="0"/>
              <a:t>Gesamtanzahl der Seiten etc. in runden Klammern</a:t>
            </a:r>
          </a:p>
          <a:p>
            <a:endParaRPr lang="de-DE" sz="1800" dirty="0"/>
          </a:p>
        </p:txBody>
      </p:sp>
      <p:sp>
        <p:nvSpPr>
          <p:cNvPr id="4" name="Fußzeilenplatzhalter 3"/>
          <p:cNvSpPr>
            <a:spLocks noGrp="1"/>
          </p:cNvSpPr>
          <p:nvPr>
            <p:ph type="ftr" sz="quarter" idx="14"/>
          </p:nvPr>
        </p:nvSpPr>
        <p:spPr>
          <a:xfrm>
            <a:off x="467544" y="6376243"/>
            <a:ext cx="7632848" cy="365125"/>
          </a:xfrm>
        </p:spPr>
        <p:txBody>
          <a:bodyPr/>
          <a:lstStyle/>
          <a:p>
            <a:r>
              <a:rPr lang="de-DE" dirty="0" smtClean="0"/>
              <a:t>AG RDA Schulungsunterlagen – Modul 6M.03: Musikdrucke | Stand: 15.11.2015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42</a:t>
            </a:fld>
            <a:endParaRPr lang="de-DE"/>
          </a:p>
        </p:txBody>
      </p:sp>
      <p:graphicFrame>
        <p:nvGraphicFramePr>
          <p:cNvPr id="7" name="Tabelle 6"/>
          <p:cNvGraphicFramePr>
            <a:graphicFrameLocks noGrp="1"/>
          </p:cNvGraphicFramePr>
          <p:nvPr>
            <p:extLst>
              <p:ext uri="{D42A27DB-BD31-4B8C-83A1-F6EECF244321}">
                <p14:modId xmlns:p14="http://schemas.microsoft.com/office/powerpoint/2010/main" val="3321430917"/>
              </p:ext>
            </p:extLst>
          </p:nvPr>
        </p:nvGraphicFramePr>
        <p:xfrm>
          <a:off x="683569" y="3573016"/>
          <a:ext cx="7416823" cy="863600"/>
        </p:xfrm>
        <a:graphic>
          <a:graphicData uri="http://schemas.openxmlformats.org/drawingml/2006/table">
            <a:tbl>
              <a:tblPr firstRow="1" bandRow="1">
                <a:tableStyleId>{5C22544A-7EE6-4342-B048-85BDC9FD1C3A}</a:tableStyleId>
              </a:tblPr>
              <a:tblGrid>
                <a:gridCol w="1008111"/>
                <a:gridCol w="864096"/>
                <a:gridCol w="2539523"/>
                <a:gridCol w="3005093"/>
              </a:tblGrid>
              <a:tr h="242782">
                <a:tc>
                  <a:txBody>
                    <a:bodyPr/>
                    <a:lstStyle/>
                    <a:p>
                      <a:r>
                        <a:rPr lang="de-DE" sz="1800" b="1" dirty="0" err="1" smtClean="0">
                          <a:latin typeface="Verdana" pitchFamily="34" charset="0"/>
                          <a:ea typeface="Verdana" pitchFamily="34" charset="0"/>
                          <a:cs typeface="Verdana" pitchFamily="34" charset="0"/>
                        </a:rPr>
                        <a:t>Aleph</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RDA</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Element</a:t>
                      </a:r>
                      <a:endParaRPr lang="de-DE" sz="1800" b="1" dirty="0">
                        <a:latin typeface="Verdana" pitchFamily="34" charset="0"/>
                        <a:ea typeface="Verdana" pitchFamily="34" charset="0"/>
                        <a:cs typeface="Verdana" pitchFamily="34" charset="0"/>
                      </a:endParaRPr>
                    </a:p>
                  </a:txBody>
                  <a:tcPr/>
                </a:tc>
                <a:tc>
                  <a:txBody>
                    <a:bodyPr/>
                    <a:lstStyle/>
                    <a:p>
                      <a:r>
                        <a:rPr lang="de-DE" sz="1800" dirty="0" smtClean="0">
                          <a:latin typeface="Verdana" pitchFamily="34" charset="0"/>
                          <a:ea typeface="Verdana" pitchFamily="34" charset="0"/>
                          <a:cs typeface="Verdana" pitchFamily="34" charset="0"/>
                        </a:rPr>
                        <a:t>Erfassung</a:t>
                      </a:r>
                      <a:endParaRPr lang="de-DE" sz="1800" dirty="0">
                        <a:latin typeface="Verdana" pitchFamily="34" charset="0"/>
                        <a:ea typeface="Verdana" pitchFamily="34" charset="0"/>
                        <a:cs typeface="Verdana" pitchFamily="34" charset="0"/>
                      </a:endParaRPr>
                    </a:p>
                  </a:txBody>
                  <a:tcPr/>
                </a:tc>
              </a:tr>
              <a:tr h="454673">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433</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3.4.3</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Umfang von Noten</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$a </a:t>
                      </a:r>
                      <a:r>
                        <a:rPr lang="de-DE" sz="1800" b="0" kern="1200" dirty="0" smtClean="0">
                          <a:solidFill>
                            <a:schemeClr val="dk1"/>
                          </a:solidFill>
                          <a:latin typeface="Verdana" pitchFamily="34" charset="0"/>
                          <a:ea typeface="Verdana" pitchFamily="34" charset="0"/>
                          <a:cs typeface="Verdana" pitchFamily="34" charset="0"/>
                        </a:rPr>
                        <a:t>1</a:t>
                      </a:r>
                      <a:r>
                        <a:rPr lang="de-DE" sz="1800" b="0" kern="1200" baseline="0" dirty="0" smtClean="0">
                          <a:solidFill>
                            <a:schemeClr val="dk1"/>
                          </a:solidFill>
                          <a:latin typeface="Verdana" pitchFamily="34" charset="0"/>
                          <a:ea typeface="Verdana" pitchFamily="34" charset="0"/>
                          <a:cs typeface="Verdana" pitchFamily="34" charset="0"/>
                        </a:rPr>
                        <a:t> Partitur und 3 Stimmen (19 Seiten)</a:t>
                      </a:r>
                      <a:endParaRPr lang="de-DE" sz="1800" b="0" dirty="0">
                        <a:latin typeface="Verdana" pitchFamily="34" charset="0"/>
                        <a:ea typeface="Verdana" pitchFamily="34" charset="0"/>
                        <a:cs typeface="Verdana" pitchFamily="34" charset="0"/>
                      </a:endParaRPr>
                    </a:p>
                  </a:txBody>
                  <a:tcPr anchor="ctr"/>
                </a:tc>
              </a:tr>
            </a:tbl>
          </a:graphicData>
        </a:graphic>
      </p:graphicFrame>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564904"/>
            <a:ext cx="8229600" cy="1143000"/>
          </a:xfrm>
        </p:spPr>
        <p:txBody>
          <a:bodyPr/>
          <a:lstStyle/>
          <a:p>
            <a:pPr algn="ctr"/>
            <a:r>
              <a:rPr lang="de-DE" sz="2800" dirty="0" smtClean="0"/>
              <a:t>Werk und Expression</a:t>
            </a:r>
            <a:endParaRPr lang="de-DE" sz="2800" dirty="0"/>
          </a:p>
        </p:txBody>
      </p:sp>
      <p:sp>
        <p:nvSpPr>
          <p:cNvPr id="3" name="Rechteck 2"/>
          <p:cNvSpPr/>
          <p:nvPr/>
        </p:nvSpPr>
        <p:spPr>
          <a:xfrm>
            <a:off x="409343" y="548679"/>
            <a:ext cx="2362457" cy="43204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Modul 6M.03</a:t>
            </a:r>
            <a:endParaRPr lang="de-DE"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Foliennummernplatzhalter 7"/>
          <p:cNvSpPr>
            <a:spLocks noGrp="1"/>
          </p:cNvSpPr>
          <p:nvPr>
            <p:ph type="sldNum" sz="quarter" idx="4"/>
          </p:nvPr>
        </p:nvSpPr>
        <p:spPr/>
        <p:txBody>
          <a:bodyPr/>
          <a:lstStyle/>
          <a:p>
            <a:fld id="{8A6690F1-7CA1-4166-A522-500460961984}" type="slidenum">
              <a:rPr lang="de-DE" smtClean="0"/>
              <a:pPr/>
              <a:t>43</a:t>
            </a:fld>
            <a:endParaRPr lang="de-DE"/>
          </a:p>
        </p:txBody>
      </p:sp>
      <p:sp>
        <p:nvSpPr>
          <p:cNvPr id="9" name="Fußzeilenplatzhalter 8"/>
          <p:cNvSpPr>
            <a:spLocks noGrp="1"/>
          </p:cNvSpPr>
          <p:nvPr>
            <p:ph type="ftr" sz="quarter" idx="14"/>
          </p:nvPr>
        </p:nvSpPr>
        <p:spPr>
          <a:xfrm>
            <a:off x="467544" y="6376243"/>
            <a:ext cx="7776864" cy="365125"/>
          </a:xfrm>
        </p:spPr>
        <p:txBody>
          <a:bodyPr/>
          <a:lstStyle/>
          <a:p>
            <a:r>
              <a:rPr lang="de-DE" smtClean="0"/>
              <a:t>AG RDA Schulungsunterlagen – Modul 6M.03: Musikdrucke | Stand: 15.09.2015 | CC BY-NC-SA</a:t>
            </a:r>
            <a:endParaRPr lang="de-DE" dirty="0"/>
          </a:p>
        </p:txBody>
      </p:sp>
    </p:spTree>
    <p:extLst>
      <p:ext uri="{BB962C8B-B14F-4D97-AF65-F5344CB8AC3E}">
        <p14:creationId xmlns:p14="http://schemas.microsoft.com/office/powerpoint/2010/main" val="36862593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Inhaltstyp (RDA 6.9)</a:t>
            </a:r>
            <a:endParaRPr lang="de-DE" dirty="0"/>
          </a:p>
        </p:txBody>
      </p:sp>
      <p:sp>
        <p:nvSpPr>
          <p:cNvPr id="3" name="Textplatzhalter 2"/>
          <p:cNvSpPr>
            <a:spLocks noGrp="1"/>
          </p:cNvSpPr>
          <p:nvPr>
            <p:ph type="body" sz="quarter" idx="13"/>
          </p:nvPr>
        </p:nvSpPr>
        <p:spPr/>
        <p:txBody>
          <a:bodyPr wrap="square"/>
          <a:lstStyle/>
          <a:p>
            <a:r>
              <a:rPr lang="de-DE" dirty="0" smtClean="0"/>
              <a:t>Standardelement</a:t>
            </a:r>
          </a:p>
          <a:p>
            <a:endParaRPr lang="de-DE" dirty="0" smtClean="0"/>
          </a:p>
          <a:p>
            <a:r>
              <a:rPr lang="de-DE" dirty="0" smtClean="0"/>
              <a:t>Musikdrucke erhalten den Inhaltstyp</a:t>
            </a:r>
          </a:p>
          <a:p>
            <a:pPr lvl="1"/>
            <a:r>
              <a:rPr lang="de-DE" dirty="0" smtClean="0"/>
              <a:t>Noten</a:t>
            </a:r>
          </a:p>
          <a:p>
            <a:pPr lvl="1">
              <a:buNone/>
            </a:pPr>
            <a:r>
              <a:rPr lang="de-DE" dirty="0" smtClean="0"/>
              <a:t>	oder</a:t>
            </a:r>
          </a:p>
          <a:p>
            <a:pPr lvl="1"/>
            <a:r>
              <a:rPr lang="de-DE" dirty="0" smtClean="0"/>
              <a:t>taktile Noten</a:t>
            </a:r>
          </a:p>
          <a:p>
            <a:pPr lvl="1"/>
            <a:endParaRPr lang="de-DE" dirty="0" smtClean="0"/>
          </a:p>
          <a:p>
            <a:pPr lvl="1"/>
            <a:endParaRPr lang="de-DE" dirty="0" smtClean="0"/>
          </a:p>
          <a:p>
            <a:pPr lvl="1"/>
            <a:endParaRPr lang="de-DE" dirty="0" smtClean="0"/>
          </a:p>
          <a:p>
            <a:pPr lvl="1"/>
            <a:endParaRPr lang="de-DE" dirty="0" smtClean="0"/>
          </a:p>
          <a:p>
            <a:r>
              <a:rPr lang="de-DE" dirty="0" smtClean="0"/>
              <a:t>Instrumental- und Vokalmusikschulen</a:t>
            </a:r>
          </a:p>
          <a:p>
            <a:pPr lvl="1"/>
            <a:r>
              <a:rPr lang="de-DE" dirty="0" smtClean="0"/>
              <a:t>Wichtigkeit des Textanteils von Fall zu Fall zu überprüfen</a:t>
            </a:r>
          </a:p>
          <a:p>
            <a:pPr lvl="1"/>
            <a:r>
              <a:rPr lang="de-DE" dirty="0" smtClean="0"/>
              <a:t>bei wichtigem Anteil: zusätzlich Inhaltstyp „Text“ vergeben</a:t>
            </a:r>
          </a:p>
        </p:txBody>
      </p:sp>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6M.03: Musikdrucke | Stand: 15.09.2015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44</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2601008512"/>
              </p:ext>
            </p:extLst>
          </p:nvPr>
        </p:nvGraphicFramePr>
        <p:xfrm>
          <a:off x="742950" y="3616679"/>
          <a:ext cx="7429450" cy="820433"/>
        </p:xfrm>
        <a:graphic>
          <a:graphicData uri="http://schemas.openxmlformats.org/drawingml/2006/table">
            <a:tbl>
              <a:tblPr firstRow="1" bandRow="1">
                <a:tableStyleId>{5C22544A-7EE6-4342-B048-85BDC9FD1C3A}</a:tableStyleId>
              </a:tblPr>
              <a:tblGrid>
                <a:gridCol w="1020738"/>
                <a:gridCol w="864096"/>
                <a:gridCol w="2406315"/>
                <a:gridCol w="3138301"/>
              </a:tblGrid>
              <a:tr h="242782">
                <a:tc>
                  <a:txBody>
                    <a:bodyPr/>
                    <a:lstStyle/>
                    <a:p>
                      <a:r>
                        <a:rPr lang="de-DE" sz="1800" b="1" dirty="0" err="1" smtClean="0">
                          <a:latin typeface="Verdana" pitchFamily="34" charset="0"/>
                          <a:ea typeface="Verdana" pitchFamily="34" charset="0"/>
                          <a:cs typeface="Verdana" pitchFamily="34" charset="0"/>
                        </a:rPr>
                        <a:t>Aleph</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RDA</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Element</a:t>
                      </a:r>
                      <a:endParaRPr lang="de-DE" sz="1800" b="1" dirty="0">
                        <a:latin typeface="Verdana" pitchFamily="34" charset="0"/>
                        <a:ea typeface="Verdana" pitchFamily="34" charset="0"/>
                        <a:cs typeface="Verdana" pitchFamily="34" charset="0"/>
                      </a:endParaRPr>
                    </a:p>
                  </a:txBody>
                  <a:tcPr/>
                </a:tc>
                <a:tc>
                  <a:txBody>
                    <a:bodyPr/>
                    <a:lstStyle/>
                    <a:p>
                      <a:r>
                        <a:rPr lang="de-DE" sz="1800" dirty="0" smtClean="0">
                          <a:latin typeface="Verdana" pitchFamily="34" charset="0"/>
                          <a:ea typeface="Verdana" pitchFamily="34" charset="0"/>
                          <a:cs typeface="Verdana" pitchFamily="34" charset="0"/>
                        </a:rPr>
                        <a:t>Erfassung</a:t>
                      </a:r>
                      <a:endParaRPr lang="de-DE" sz="1800" dirty="0">
                        <a:latin typeface="Verdana" pitchFamily="34" charset="0"/>
                        <a:ea typeface="Verdana" pitchFamily="34" charset="0"/>
                        <a:cs typeface="Verdana" pitchFamily="34" charset="0"/>
                      </a:endParaRPr>
                    </a:p>
                  </a:txBody>
                  <a:tcPr/>
                </a:tc>
              </a:tr>
              <a:tr h="454673">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060</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6.9</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Inhaltstyp</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$b </a:t>
                      </a:r>
                      <a:r>
                        <a:rPr lang="de-DE" sz="1800" b="0" dirty="0" err="1" smtClean="0">
                          <a:solidFill>
                            <a:schemeClr val="tx1"/>
                          </a:solidFill>
                          <a:latin typeface="Verdana" pitchFamily="34" charset="0"/>
                          <a:ea typeface="Verdana" pitchFamily="34" charset="0"/>
                          <a:cs typeface="Verdana" pitchFamily="34" charset="0"/>
                        </a:rPr>
                        <a:t>ntm</a:t>
                      </a:r>
                      <a:r>
                        <a:rPr lang="de-DE" sz="1800" b="0" dirty="0" smtClean="0">
                          <a:solidFill>
                            <a:schemeClr val="tx1"/>
                          </a:solidFill>
                          <a:latin typeface="Verdana" pitchFamily="34" charset="0"/>
                          <a:ea typeface="Verdana" pitchFamily="34" charset="0"/>
                          <a:cs typeface="Verdana" pitchFamily="34" charset="0"/>
                        </a:rPr>
                        <a:t> </a:t>
                      </a:r>
                      <a:r>
                        <a:rPr lang="de-DE" sz="1800" b="0" i="1" dirty="0" smtClean="0">
                          <a:solidFill>
                            <a:schemeClr val="tx1"/>
                          </a:solidFill>
                          <a:latin typeface="Verdana" pitchFamily="34" charset="0"/>
                          <a:ea typeface="Verdana" pitchFamily="34" charset="0"/>
                          <a:cs typeface="Verdana" pitchFamily="34" charset="0"/>
                        </a:rPr>
                        <a:t>(</a:t>
                      </a:r>
                      <a:r>
                        <a:rPr lang="de-DE" sz="1800" b="0" i="1" kern="1200" dirty="0" smtClean="0">
                          <a:solidFill>
                            <a:schemeClr val="dk1"/>
                          </a:solidFill>
                          <a:latin typeface="Verdana" pitchFamily="34" charset="0"/>
                          <a:ea typeface="Verdana" pitchFamily="34" charset="0"/>
                          <a:cs typeface="Verdana" pitchFamily="34" charset="0"/>
                        </a:rPr>
                        <a:t>Noten)</a:t>
                      </a:r>
                      <a:endParaRPr lang="de-DE" sz="1800" b="0" i="1" dirty="0">
                        <a:latin typeface="Verdana" pitchFamily="34" charset="0"/>
                        <a:ea typeface="Verdana" pitchFamily="34" charset="0"/>
                        <a:cs typeface="Verdana" pitchFamily="34" charset="0"/>
                      </a:endParaRPr>
                    </a:p>
                  </a:txBody>
                  <a:tcPr anchor="ctr"/>
                </a:tc>
              </a:tr>
            </a:tbl>
          </a:graphicData>
        </a:graphic>
      </p:graphicFrame>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Sprache der Expression (RDA 6.11)</a:t>
            </a:r>
            <a:endParaRPr lang="de-DE" dirty="0"/>
          </a:p>
        </p:txBody>
      </p:sp>
      <p:sp>
        <p:nvSpPr>
          <p:cNvPr id="3" name="Textplatzhalter 2"/>
          <p:cNvSpPr>
            <a:spLocks noGrp="1"/>
          </p:cNvSpPr>
          <p:nvPr>
            <p:ph type="body" sz="quarter" idx="13"/>
          </p:nvPr>
        </p:nvSpPr>
        <p:spPr/>
        <p:txBody>
          <a:bodyPr wrap="square"/>
          <a:lstStyle/>
          <a:p>
            <a:r>
              <a:rPr lang="de-DE" dirty="0" smtClean="0"/>
              <a:t>Standardelement</a:t>
            </a:r>
          </a:p>
          <a:p>
            <a:r>
              <a:rPr lang="de-DE" dirty="0" smtClean="0"/>
              <a:t>Instrumentalmusik</a:t>
            </a:r>
          </a:p>
          <a:p>
            <a:pPr lvl="1"/>
            <a:r>
              <a:rPr lang="de-DE" dirty="0" smtClean="0"/>
              <a:t>keine sprachliche Expression</a:t>
            </a:r>
          </a:p>
          <a:p>
            <a:pPr lvl="1"/>
            <a:r>
              <a:rPr lang="de-DE" dirty="0" smtClean="0"/>
              <a:t>textliche Beigaben werden nicht beachtet</a:t>
            </a:r>
          </a:p>
          <a:p>
            <a:pPr lvl="1"/>
            <a:r>
              <a:rPr lang="de-DE" dirty="0" smtClean="0"/>
              <a:t>Kodierung: </a:t>
            </a:r>
            <a:r>
              <a:rPr lang="de-DE" dirty="0" err="1" smtClean="0"/>
              <a:t>zxx</a:t>
            </a:r>
            <a:endParaRPr lang="de-DE" dirty="0" smtClean="0"/>
          </a:p>
          <a:p>
            <a:pPr lvl="1"/>
            <a:endParaRPr lang="de-DE" dirty="0" smtClean="0"/>
          </a:p>
          <a:p>
            <a:r>
              <a:rPr lang="de-DE" dirty="0" smtClean="0"/>
              <a:t>Vokalmusik</a:t>
            </a:r>
          </a:p>
          <a:p>
            <a:pPr lvl="1"/>
            <a:r>
              <a:rPr lang="de-DE" dirty="0" smtClean="0"/>
              <a:t>möglichst alle vorliegenden Sprachen berücksichtigen</a:t>
            </a:r>
          </a:p>
          <a:p>
            <a:pPr lvl="1"/>
            <a:endParaRPr lang="de-DE" dirty="0" smtClean="0">
              <a:solidFill>
                <a:srgbClr val="FF0000"/>
              </a:solidFill>
            </a:endParaRPr>
          </a:p>
          <a:p>
            <a:r>
              <a:rPr lang="de-DE" dirty="0" smtClean="0"/>
              <a:t>Instrumental- oder Vokalmusikschulen</a:t>
            </a:r>
          </a:p>
          <a:p>
            <a:pPr lvl="1"/>
            <a:r>
              <a:rPr lang="de-DE" dirty="0" smtClean="0"/>
              <a:t>je nach Sachverhalt über Textumfang entscheiden</a:t>
            </a:r>
          </a:p>
          <a:p>
            <a:pPr lvl="1"/>
            <a:r>
              <a:rPr lang="de-DE" dirty="0" smtClean="0"/>
              <a:t>bei wichtigem Textanteil wird der Sprache des Textes kodiert</a:t>
            </a:r>
          </a:p>
          <a:p>
            <a:pPr lvl="1"/>
            <a:r>
              <a:rPr lang="de-DE" dirty="0" smtClean="0"/>
              <a:t>zusätzlich „</a:t>
            </a:r>
            <a:r>
              <a:rPr lang="de-DE" dirty="0" err="1" smtClean="0"/>
              <a:t>zxx</a:t>
            </a:r>
            <a:r>
              <a:rPr lang="de-DE" dirty="0" smtClean="0"/>
              <a:t>“ für die Noten vergeben</a:t>
            </a:r>
          </a:p>
          <a:p>
            <a:pPr lvl="1"/>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dirty="0" smtClean="0"/>
              <a:t>AG RDA Schulungsunterlagen – Modul 6M.03: Musikdrucke | Stand: 15.11.2015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45</a:t>
            </a:fld>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Sprache des Inhalts (RDA 7.12)</a:t>
            </a:r>
            <a:endParaRPr lang="de-DE" dirty="0"/>
          </a:p>
        </p:txBody>
      </p:sp>
      <p:sp>
        <p:nvSpPr>
          <p:cNvPr id="3" name="Textplatzhalter 2"/>
          <p:cNvSpPr>
            <a:spLocks noGrp="1"/>
          </p:cNvSpPr>
          <p:nvPr>
            <p:ph type="body" sz="quarter" idx="13"/>
          </p:nvPr>
        </p:nvSpPr>
        <p:spPr/>
        <p:txBody>
          <a:bodyPr/>
          <a:lstStyle/>
          <a:p>
            <a:r>
              <a:rPr lang="de-DE" dirty="0" smtClean="0"/>
              <a:t>Erfassung von „Sprache des Inhalts“ wird empfohlen bei Vokalmusik, wenn die Textunterlegung mehrsprachig ist</a:t>
            </a:r>
          </a:p>
          <a:p>
            <a:endParaRPr lang="de-DE" dirty="0" smtClean="0"/>
          </a:p>
          <a:p>
            <a:r>
              <a:rPr lang="de-DE" dirty="0" smtClean="0"/>
              <a:t>Formulierung kann frei gewählt werden</a:t>
            </a:r>
          </a:p>
          <a:p>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6M.03: Musikdrucke | Stand: 15.09.2015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46</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2111043661"/>
              </p:ext>
            </p:extLst>
          </p:nvPr>
        </p:nvGraphicFramePr>
        <p:xfrm>
          <a:off x="611560" y="3046831"/>
          <a:ext cx="7704857" cy="863600"/>
        </p:xfrm>
        <a:graphic>
          <a:graphicData uri="http://schemas.openxmlformats.org/drawingml/2006/table">
            <a:tbl>
              <a:tblPr firstRow="1" bandRow="1">
                <a:tableStyleId>{5C22544A-7EE6-4342-B048-85BDC9FD1C3A}</a:tableStyleId>
              </a:tblPr>
              <a:tblGrid>
                <a:gridCol w="1008112"/>
                <a:gridCol w="804794"/>
                <a:gridCol w="2525122"/>
                <a:gridCol w="3366829"/>
              </a:tblGrid>
              <a:tr h="242782">
                <a:tc>
                  <a:txBody>
                    <a:bodyPr/>
                    <a:lstStyle/>
                    <a:p>
                      <a:r>
                        <a:rPr lang="de-DE" sz="1800" b="1" dirty="0" err="1" smtClean="0">
                          <a:latin typeface="Verdana" pitchFamily="34" charset="0"/>
                          <a:ea typeface="Verdana" pitchFamily="34" charset="0"/>
                          <a:cs typeface="Verdana" pitchFamily="34" charset="0"/>
                        </a:rPr>
                        <a:t>Aleph</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RDA</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Element</a:t>
                      </a:r>
                      <a:endParaRPr lang="de-DE" sz="1800" b="1" dirty="0">
                        <a:latin typeface="Verdana" pitchFamily="34" charset="0"/>
                        <a:ea typeface="Verdana" pitchFamily="34" charset="0"/>
                        <a:cs typeface="Verdana" pitchFamily="34" charset="0"/>
                      </a:endParaRPr>
                    </a:p>
                  </a:txBody>
                  <a:tcPr/>
                </a:tc>
                <a:tc>
                  <a:txBody>
                    <a:bodyPr/>
                    <a:lstStyle/>
                    <a:p>
                      <a:r>
                        <a:rPr lang="de-DE" sz="1800" dirty="0" smtClean="0">
                          <a:latin typeface="Verdana" pitchFamily="34" charset="0"/>
                          <a:ea typeface="Verdana" pitchFamily="34" charset="0"/>
                          <a:cs typeface="Verdana" pitchFamily="34" charset="0"/>
                        </a:rPr>
                        <a:t>Erfassung</a:t>
                      </a:r>
                      <a:endParaRPr lang="de-DE" sz="1800" dirty="0">
                        <a:latin typeface="Verdana" pitchFamily="34" charset="0"/>
                        <a:ea typeface="Verdana" pitchFamily="34" charset="0"/>
                        <a:cs typeface="Verdana" pitchFamily="34" charset="0"/>
                      </a:endParaRPr>
                    </a:p>
                  </a:txBody>
                  <a:tcPr/>
                </a:tc>
              </a:tr>
              <a:tr h="454673">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516a</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7.12</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Sprache des Inhalts</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$a </a:t>
                      </a:r>
                      <a:r>
                        <a:rPr lang="de-DE" sz="1800" b="0" kern="1200" dirty="0" smtClean="0">
                          <a:solidFill>
                            <a:schemeClr val="dk1"/>
                          </a:solidFill>
                          <a:latin typeface="Verdana" pitchFamily="34" charset="0"/>
                          <a:ea typeface="Verdana" pitchFamily="34" charset="0"/>
                          <a:cs typeface="Verdana" pitchFamily="34" charset="0"/>
                        </a:rPr>
                        <a:t>Liedtext englisch und französisch</a:t>
                      </a:r>
                      <a:endParaRPr lang="de-DE" sz="1800" b="0" dirty="0">
                        <a:latin typeface="Verdana" pitchFamily="34" charset="0"/>
                        <a:ea typeface="Verdana" pitchFamily="34" charset="0"/>
                        <a:cs typeface="Verdana" pitchFamily="34" charset="0"/>
                      </a:endParaRPr>
                    </a:p>
                  </a:txBody>
                  <a:tcPr anchor="ct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Musikalische Ausgabeform (RDA 7.20)</a:t>
            </a:r>
            <a:endParaRPr lang="de-DE" dirty="0"/>
          </a:p>
        </p:txBody>
      </p:sp>
      <p:sp>
        <p:nvSpPr>
          <p:cNvPr id="3" name="Textplatzhalter 2"/>
          <p:cNvSpPr>
            <a:spLocks noGrp="1"/>
          </p:cNvSpPr>
          <p:nvPr>
            <p:ph type="body" sz="quarter" idx="13"/>
          </p:nvPr>
        </p:nvSpPr>
        <p:spPr/>
        <p:txBody>
          <a:bodyPr wrap="square"/>
          <a:lstStyle/>
          <a:p>
            <a:r>
              <a:rPr lang="de-DE" dirty="0" smtClean="0"/>
              <a:t>Standardelement (RDA 7.20 D-A-CH)</a:t>
            </a:r>
          </a:p>
          <a:p>
            <a:r>
              <a:rPr lang="de-DE" dirty="0" err="1" smtClean="0"/>
              <a:t>Vokabularliste</a:t>
            </a:r>
            <a:r>
              <a:rPr lang="de-DE" dirty="0" smtClean="0"/>
              <a:t> musikalische Ausgabeform, RDA 6.20.1.3 D-A-CH (AH-009):</a:t>
            </a:r>
          </a:p>
          <a:p>
            <a:pPr lvl="1"/>
            <a:r>
              <a:rPr lang="de-DE" dirty="0" smtClean="0"/>
              <a:t>Chorbuch</a:t>
            </a:r>
          </a:p>
          <a:p>
            <a:pPr lvl="1"/>
            <a:r>
              <a:rPr lang="de-DE" dirty="0" smtClean="0"/>
              <a:t>Chorpartitur</a:t>
            </a:r>
          </a:p>
          <a:p>
            <a:pPr lvl="1"/>
            <a:r>
              <a:rPr lang="de-DE" dirty="0" smtClean="0"/>
              <a:t>Klavierauszug</a:t>
            </a:r>
          </a:p>
          <a:p>
            <a:pPr lvl="1"/>
            <a:r>
              <a:rPr lang="de-DE" dirty="0" smtClean="0"/>
              <a:t>Klavierbearbeitung</a:t>
            </a:r>
          </a:p>
          <a:p>
            <a:pPr lvl="1"/>
            <a:r>
              <a:rPr lang="de-DE" dirty="0" smtClean="0"/>
              <a:t>Klavier-Direktionsstimme</a:t>
            </a:r>
          </a:p>
          <a:p>
            <a:pPr lvl="1"/>
            <a:r>
              <a:rPr lang="de-DE" dirty="0" err="1" smtClean="0"/>
              <a:t>Particell</a:t>
            </a:r>
            <a:endParaRPr lang="de-DE" dirty="0" smtClean="0"/>
          </a:p>
          <a:p>
            <a:pPr lvl="1"/>
            <a:r>
              <a:rPr lang="de-DE" dirty="0" smtClean="0"/>
              <a:t>Partitur</a:t>
            </a:r>
          </a:p>
          <a:p>
            <a:pPr lvl="1"/>
            <a:r>
              <a:rPr lang="de-DE" dirty="0" smtClean="0"/>
              <a:t>Stimme</a:t>
            </a:r>
          </a:p>
          <a:p>
            <a:pPr lvl="1"/>
            <a:r>
              <a:rPr lang="de-DE" dirty="0" smtClean="0"/>
              <a:t>Studienpartitur</a:t>
            </a:r>
          </a:p>
          <a:p>
            <a:pPr lvl="1"/>
            <a:r>
              <a:rPr lang="de-DE" dirty="0" smtClean="0"/>
              <a:t>Table Book</a:t>
            </a:r>
          </a:p>
          <a:p>
            <a:pPr lvl="1"/>
            <a:r>
              <a:rPr lang="de-DE" dirty="0" err="1" smtClean="0"/>
              <a:t>Violin</a:t>
            </a:r>
            <a:r>
              <a:rPr lang="de-DE" dirty="0" smtClean="0"/>
              <a:t>-Direktionsstimme</a:t>
            </a:r>
          </a:p>
          <a:p>
            <a:pPr lvl="1"/>
            <a:r>
              <a:rPr lang="de-DE" dirty="0" smtClean="0"/>
              <a:t>Aufführungsmaterial [z. Zt. nach RDA 7.20.1.4 D-A-CH]</a:t>
            </a:r>
            <a:endParaRPr lang="de-DE" dirty="0"/>
          </a:p>
          <a:p>
            <a:pPr lvl="1"/>
            <a:endParaRPr lang="de-DE" dirty="0" smtClean="0"/>
          </a:p>
          <a:p>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dirty="0" smtClean="0"/>
              <a:t>AG RDA Schulungsunterlagen – Modul 6M.03: Musikdrucke | Stand: 15.11.2015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47</a:t>
            </a:fld>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Musikalische Ausgabeform (RDA 7.20)</a:t>
            </a:r>
            <a:endParaRPr lang="de-DE" dirty="0"/>
          </a:p>
        </p:txBody>
      </p:sp>
      <p:sp>
        <p:nvSpPr>
          <p:cNvPr id="3" name="Textplatzhalter 2"/>
          <p:cNvSpPr>
            <a:spLocks noGrp="1"/>
          </p:cNvSpPr>
          <p:nvPr>
            <p:ph type="body" sz="quarter" idx="13"/>
          </p:nvPr>
        </p:nvSpPr>
        <p:spPr/>
        <p:txBody>
          <a:bodyPr wrap="square"/>
          <a:lstStyle/>
          <a:p>
            <a:r>
              <a:rPr lang="de-DE" dirty="0" smtClean="0"/>
              <a:t>Mehrfachnennungen sind möglich</a:t>
            </a:r>
          </a:p>
          <a:p>
            <a:r>
              <a:rPr lang="de-DE" dirty="0" smtClean="0"/>
              <a:t>Es wird der spezifischste Begriff verwendet</a:t>
            </a:r>
          </a:p>
          <a:p>
            <a:r>
              <a:rPr lang="de-DE" dirty="0" smtClean="0"/>
              <a:t>Weitere Begriffe dürfen nicht gebildet werden</a:t>
            </a:r>
          </a:p>
          <a:p>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dirty="0" smtClean="0"/>
              <a:t>AG RDA Schulungsunterlagen – Modul 6M.03: Musikdrucke | Stand: 15.11.2015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48</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1519709654"/>
              </p:ext>
            </p:extLst>
          </p:nvPr>
        </p:nvGraphicFramePr>
        <p:xfrm>
          <a:off x="373428" y="2348880"/>
          <a:ext cx="7797450" cy="1666240"/>
        </p:xfrm>
        <a:graphic>
          <a:graphicData uri="http://schemas.openxmlformats.org/drawingml/2006/table">
            <a:tbl>
              <a:tblPr firstRow="1" bandRow="1">
                <a:tableStyleId>{5C22544A-7EE6-4342-B048-85BDC9FD1C3A}</a:tableStyleId>
              </a:tblPr>
              <a:tblGrid>
                <a:gridCol w="1008111"/>
                <a:gridCol w="936104"/>
                <a:gridCol w="3168814"/>
                <a:gridCol w="2684421"/>
              </a:tblGrid>
              <a:tr h="242782">
                <a:tc>
                  <a:txBody>
                    <a:bodyPr/>
                    <a:lstStyle/>
                    <a:p>
                      <a:r>
                        <a:rPr lang="de-DE" sz="1800" b="1" dirty="0" err="1" smtClean="0">
                          <a:latin typeface="Verdana" pitchFamily="34" charset="0"/>
                          <a:ea typeface="Verdana" pitchFamily="34" charset="0"/>
                          <a:cs typeface="Verdana" pitchFamily="34" charset="0"/>
                        </a:rPr>
                        <a:t>Aleph</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RDA</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Element</a:t>
                      </a:r>
                      <a:endParaRPr lang="de-DE" sz="1800" b="1" dirty="0">
                        <a:latin typeface="Verdana" pitchFamily="34" charset="0"/>
                        <a:ea typeface="Verdana" pitchFamily="34" charset="0"/>
                        <a:cs typeface="Verdana" pitchFamily="34" charset="0"/>
                      </a:endParaRPr>
                    </a:p>
                  </a:txBody>
                  <a:tcPr/>
                </a:tc>
                <a:tc>
                  <a:txBody>
                    <a:bodyPr/>
                    <a:lstStyle/>
                    <a:p>
                      <a:r>
                        <a:rPr lang="de-DE" sz="1800" dirty="0" smtClean="0">
                          <a:latin typeface="Verdana" pitchFamily="34" charset="0"/>
                          <a:ea typeface="Verdana" pitchFamily="34" charset="0"/>
                          <a:cs typeface="Verdana" pitchFamily="34" charset="0"/>
                        </a:rPr>
                        <a:t>Erfassung</a:t>
                      </a:r>
                      <a:endParaRPr lang="de-DE" sz="1800" dirty="0">
                        <a:latin typeface="Verdana" pitchFamily="34" charset="0"/>
                        <a:ea typeface="Verdana" pitchFamily="34" charset="0"/>
                        <a:cs typeface="Verdana" pitchFamily="34" charset="0"/>
                      </a:endParaRPr>
                    </a:p>
                  </a:txBody>
                  <a:tcPr/>
                </a:tc>
              </a:tr>
              <a:tr h="454673">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064c</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7.20</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Musikalische Ausgabeform</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$a </a:t>
                      </a:r>
                      <a:r>
                        <a:rPr lang="de-DE" sz="1800" b="0" kern="1200" dirty="0" smtClean="0">
                          <a:solidFill>
                            <a:schemeClr val="dk1"/>
                          </a:solidFill>
                          <a:latin typeface="Verdana" pitchFamily="34" charset="0"/>
                          <a:ea typeface="Verdana" pitchFamily="34" charset="0"/>
                          <a:cs typeface="Verdana" pitchFamily="34" charset="0"/>
                        </a:rPr>
                        <a:t>Partitur</a:t>
                      </a:r>
                    </a:p>
                    <a:p>
                      <a:pPr marL="0" marR="0" indent="0" algn="l" defTabSz="914400" rtl="0" eaLnBrk="1" fontAlgn="auto" latinLnBrk="0" hangingPunct="1">
                        <a:lnSpc>
                          <a:spcPts val="1600"/>
                        </a:lnSpc>
                        <a:spcBef>
                          <a:spcPts val="600"/>
                        </a:spcBef>
                        <a:spcAft>
                          <a:spcPts val="600"/>
                        </a:spcAft>
                        <a:buClrTx/>
                        <a:buSzTx/>
                        <a:buFontTx/>
                        <a:buNone/>
                        <a:tabLst/>
                        <a:defRPr/>
                      </a:pPr>
                      <a:r>
                        <a:rPr lang="de-DE" sz="1800" b="0" dirty="0" smtClean="0">
                          <a:solidFill>
                            <a:srgbClr val="FF0000"/>
                          </a:solidFill>
                          <a:latin typeface="Verdana" pitchFamily="34" charset="0"/>
                          <a:ea typeface="Verdana" pitchFamily="34" charset="0"/>
                          <a:cs typeface="Verdana" pitchFamily="34" charset="0"/>
                        </a:rPr>
                        <a:t>$9</a:t>
                      </a:r>
                      <a:r>
                        <a:rPr lang="de-DE" sz="1800" b="0" baseline="0" dirty="0" smtClean="0">
                          <a:solidFill>
                            <a:schemeClr val="tx1"/>
                          </a:solidFill>
                          <a:latin typeface="Verdana" pitchFamily="34" charset="0"/>
                          <a:ea typeface="Verdana" pitchFamily="34" charset="0"/>
                          <a:cs typeface="Verdana" pitchFamily="34" charset="0"/>
                        </a:rPr>
                        <a:t> </a:t>
                      </a:r>
                      <a:r>
                        <a:rPr lang="de-DE" sz="1800" b="0" i="1" baseline="0" dirty="0" smtClean="0">
                          <a:solidFill>
                            <a:schemeClr val="tx1"/>
                          </a:solidFill>
                          <a:latin typeface="Verdana" pitchFamily="34" charset="0"/>
                          <a:ea typeface="Verdana" pitchFamily="34" charset="0"/>
                          <a:cs typeface="Verdana" pitchFamily="34" charset="0"/>
                        </a:rPr>
                        <a:t>GND-ID</a:t>
                      </a:r>
                      <a:endParaRPr lang="de-DE" sz="1800" i="1" dirty="0" smtClean="0">
                        <a:solidFill>
                          <a:schemeClr val="tx1"/>
                        </a:solidFill>
                        <a:latin typeface="Verdana" pitchFamily="34" charset="0"/>
                        <a:ea typeface="Verdana" pitchFamily="34" charset="0"/>
                        <a:cs typeface="Verdana" pitchFamily="34" charset="0"/>
                      </a:endParaRPr>
                    </a:p>
                  </a:txBody>
                  <a:tcPr anchor="ctr"/>
                </a:tc>
              </a:tr>
              <a:tr h="454673">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064c</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7.20</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Musikalische</a:t>
                      </a:r>
                      <a:r>
                        <a:rPr lang="de-DE" sz="1800" b="0" baseline="0" dirty="0" smtClean="0">
                          <a:latin typeface="Verdana" pitchFamily="34" charset="0"/>
                          <a:ea typeface="Verdana" pitchFamily="34" charset="0"/>
                          <a:cs typeface="Verdana" pitchFamily="34" charset="0"/>
                        </a:rPr>
                        <a:t> Ausgabeform</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$a </a:t>
                      </a:r>
                      <a:r>
                        <a:rPr lang="de-DE" sz="1800" b="0" dirty="0" smtClean="0">
                          <a:latin typeface="Verdana" pitchFamily="34" charset="0"/>
                          <a:ea typeface="Verdana" pitchFamily="34" charset="0"/>
                          <a:cs typeface="Verdana" pitchFamily="34" charset="0"/>
                        </a:rPr>
                        <a:t>Klavierauszug</a:t>
                      </a:r>
                    </a:p>
                    <a:p>
                      <a:pPr marL="0" marR="0" indent="0" algn="l" defTabSz="914400" rtl="0" eaLnBrk="1" fontAlgn="auto" latinLnBrk="0" hangingPunct="1">
                        <a:lnSpc>
                          <a:spcPts val="1600"/>
                        </a:lnSpc>
                        <a:spcBef>
                          <a:spcPts val="600"/>
                        </a:spcBef>
                        <a:spcAft>
                          <a:spcPts val="600"/>
                        </a:spcAft>
                        <a:buClrTx/>
                        <a:buSzTx/>
                        <a:buFontTx/>
                        <a:buNone/>
                        <a:tabLst/>
                        <a:defRPr/>
                      </a:pPr>
                      <a:r>
                        <a:rPr lang="de-DE" sz="1800" b="0" dirty="0" smtClean="0">
                          <a:solidFill>
                            <a:srgbClr val="FF0000"/>
                          </a:solidFill>
                          <a:latin typeface="Verdana" pitchFamily="34" charset="0"/>
                          <a:ea typeface="Verdana" pitchFamily="34" charset="0"/>
                          <a:cs typeface="Verdana" pitchFamily="34" charset="0"/>
                        </a:rPr>
                        <a:t>$9</a:t>
                      </a:r>
                      <a:r>
                        <a:rPr lang="de-DE" sz="1800" b="0" baseline="0" dirty="0" smtClean="0">
                          <a:solidFill>
                            <a:schemeClr val="tx1"/>
                          </a:solidFill>
                          <a:latin typeface="Verdana" pitchFamily="34" charset="0"/>
                          <a:ea typeface="Verdana" pitchFamily="34" charset="0"/>
                          <a:cs typeface="Verdana" pitchFamily="34" charset="0"/>
                        </a:rPr>
                        <a:t> </a:t>
                      </a:r>
                      <a:r>
                        <a:rPr lang="de-DE" sz="1800" b="0" i="1" baseline="0" dirty="0" smtClean="0">
                          <a:solidFill>
                            <a:schemeClr val="tx1"/>
                          </a:solidFill>
                          <a:latin typeface="Verdana" pitchFamily="34" charset="0"/>
                          <a:ea typeface="Verdana" pitchFamily="34" charset="0"/>
                          <a:cs typeface="Verdana" pitchFamily="34" charset="0"/>
                        </a:rPr>
                        <a:t>GND-ID</a:t>
                      </a:r>
                      <a:endParaRPr lang="de-DE" sz="1800" b="0" dirty="0">
                        <a:latin typeface="Verdana" pitchFamily="34" charset="0"/>
                        <a:ea typeface="Verdana" pitchFamily="34" charset="0"/>
                        <a:cs typeface="Verdana" pitchFamily="34" charset="0"/>
                      </a:endParaRPr>
                    </a:p>
                  </a:txBody>
                  <a:tcPr anchor="ctr"/>
                </a:tc>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4115592910"/>
              </p:ext>
            </p:extLst>
          </p:nvPr>
        </p:nvGraphicFramePr>
        <p:xfrm>
          <a:off x="373428" y="4509120"/>
          <a:ext cx="7798971" cy="1082288"/>
        </p:xfrm>
        <a:graphic>
          <a:graphicData uri="http://schemas.openxmlformats.org/drawingml/2006/table">
            <a:tbl>
              <a:tblPr firstRow="1" bandRow="1">
                <a:tableStyleId>{5C22544A-7EE6-4342-B048-85BDC9FD1C3A}</a:tableStyleId>
              </a:tblPr>
              <a:tblGrid>
                <a:gridCol w="1020426"/>
                <a:gridCol w="947539"/>
                <a:gridCol w="3190085"/>
                <a:gridCol w="2640921"/>
              </a:tblGrid>
              <a:tr h="432048">
                <a:tc>
                  <a:txBody>
                    <a:bodyPr/>
                    <a:lstStyle/>
                    <a:p>
                      <a:r>
                        <a:rPr lang="de-DE" sz="1800" b="1" dirty="0" err="1" smtClean="0">
                          <a:latin typeface="Verdana" pitchFamily="34" charset="0"/>
                          <a:ea typeface="Verdana" pitchFamily="34" charset="0"/>
                          <a:cs typeface="Verdana" pitchFamily="34" charset="0"/>
                        </a:rPr>
                        <a:t>Aleph</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RDA</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Element</a:t>
                      </a:r>
                      <a:endParaRPr lang="de-DE" sz="1800" b="1" dirty="0">
                        <a:latin typeface="Verdana" pitchFamily="34" charset="0"/>
                        <a:ea typeface="Verdana" pitchFamily="34" charset="0"/>
                        <a:cs typeface="Verdana" pitchFamily="34" charset="0"/>
                      </a:endParaRPr>
                    </a:p>
                  </a:txBody>
                  <a:tcPr/>
                </a:tc>
                <a:tc>
                  <a:txBody>
                    <a:bodyPr/>
                    <a:lstStyle/>
                    <a:p>
                      <a:r>
                        <a:rPr lang="de-DE" sz="1800" dirty="0" smtClean="0">
                          <a:latin typeface="Verdana" pitchFamily="34" charset="0"/>
                          <a:ea typeface="Verdana" pitchFamily="34" charset="0"/>
                          <a:cs typeface="Verdana" pitchFamily="34" charset="0"/>
                        </a:rPr>
                        <a:t>Erfassung</a:t>
                      </a:r>
                      <a:endParaRPr lang="de-DE" sz="1800" dirty="0">
                        <a:latin typeface="Verdana" pitchFamily="34" charset="0"/>
                        <a:ea typeface="Verdana" pitchFamily="34" charset="0"/>
                        <a:cs typeface="Verdana" pitchFamily="34" charset="0"/>
                      </a:endParaRPr>
                    </a:p>
                  </a:txBody>
                  <a:tcPr/>
                </a:tc>
              </a:tr>
              <a:tr h="417646">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064c</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7.20</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Musikalische Ausgabeform</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$a </a:t>
                      </a:r>
                      <a:r>
                        <a:rPr lang="de-DE" sz="1800" b="0" kern="1200" dirty="0" smtClean="0">
                          <a:solidFill>
                            <a:schemeClr val="dk1"/>
                          </a:solidFill>
                          <a:latin typeface="Verdana" pitchFamily="34" charset="0"/>
                          <a:ea typeface="Verdana" pitchFamily="34" charset="0"/>
                          <a:cs typeface="Verdana" pitchFamily="34" charset="0"/>
                        </a:rPr>
                        <a:t>Studienpartitur</a:t>
                      </a:r>
                    </a:p>
                    <a:p>
                      <a:pPr marL="0" marR="0" indent="0" algn="l" defTabSz="914400" rtl="0" eaLnBrk="1" fontAlgn="auto" latinLnBrk="0" hangingPunct="1">
                        <a:lnSpc>
                          <a:spcPts val="1600"/>
                        </a:lnSpc>
                        <a:spcBef>
                          <a:spcPts val="600"/>
                        </a:spcBef>
                        <a:spcAft>
                          <a:spcPts val="600"/>
                        </a:spcAft>
                        <a:buClrTx/>
                        <a:buSzTx/>
                        <a:buFontTx/>
                        <a:buNone/>
                        <a:tabLst/>
                        <a:defRPr/>
                      </a:pPr>
                      <a:r>
                        <a:rPr lang="de-DE" sz="1800" b="0" dirty="0" smtClean="0">
                          <a:solidFill>
                            <a:srgbClr val="FF0000"/>
                          </a:solidFill>
                          <a:latin typeface="Verdana" pitchFamily="34" charset="0"/>
                          <a:ea typeface="Verdana" pitchFamily="34" charset="0"/>
                          <a:cs typeface="Verdana" pitchFamily="34" charset="0"/>
                        </a:rPr>
                        <a:t>$9</a:t>
                      </a:r>
                      <a:r>
                        <a:rPr lang="de-DE" sz="1800" b="0" baseline="0" dirty="0" smtClean="0">
                          <a:solidFill>
                            <a:schemeClr val="tx1"/>
                          </a:solidFill>
                          <a:latin typeface="Verdana" pitchFamily="34" charset="0"/>
                          <a:ea typeface="Verdana" pitchFamily="34" charset="0"/>
                          <a:cs typeface="Verdana" pitchFamily="34" charset="0"/>
                        </a:rPr>
                        <a:t> </a:t>
                      </a:r>
                      <a:r>
                        <a:rPr lang="de-DE" sz="1800" b="0" i="1" baseline="0" dirty="0" smtClean="0">
                          <a:solidFill>
                            <a:schemeClr val="tx1"/>
                          </a:solidFill>
                          <a:latin typeface="Verdana" pitchFamily="34" charset="0"/>
                          <a:ea typeface="Verdana" pitchFamily="34" charset="0"/>
                          <a:cs typeface="Verdana" pitchFamily="34" charset="0"/>
                        </a:rPr>
                        <a:t>GND-ID</a:t>
                      </a:r>
                      <a:endParaRPr lang="de-DE" sz="1800" i="1" dirty="0" smtClean="0">
                        <a:solidFill>
                          <a:schemeClr val="tx1"/>
                        </a:solidFill>
                        <a:latin typeface="Verdana" pitchFamily="34" charset="0"/>
                        <a:ea typeface="Verdana" pitchFamily="34" charset="0"/>
                        <a:cs typeface="Verdana" pitchFamily="34" charset="0"/>
                      </a:endParaRPr>
                    </a:p>
                  </a:txBody>
                  <a:tcPr anchor="ctr"/>
                </a:tc>
              </a:tr>
            </a:tbl>
          </a:graphicData>
        </a:graphic>
      </p:graphicFrame>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Musikalische Ausgabeform (RDA 7.20)</a:t>
            </a:r>
            <a:endParaRPr lang="de-DE" dirty="0"/>
          </a:p>
        </p:txBody>
      </p:sp>
      <p:sp>
        <p:nvSpPr>
          <p:cNvPr id="3" name="Textplatzhalter 2"/>
          <p:cNvSpPr>
            <a:spLocks noGrp="1"/>
          </p:cNvSpPr>
          <p:nvPr>
            <p:ph type="body" sz="quarter" idx="13"/>
          </p:nvPr>
        </p:nvSpPr>
        <p:spPr/>
        <p:txBody>
          <a:bodyPr wrap="square"/>
          <a:lstStyle/>
          <a:p>
            <a:r>
              <a:rPr lang="de-DE" dirty="0" smtClean="0"/>
              <a:t>Chorpartitur</a:t>
            </a:r>
          </a:p>
          <a:p>
            <a:pPr lvl="1"/>
            <a:r>
              <a:rPr lang="de-DE" dirty="0" smtClean="0"/>
              <a:t>zeigt nur die Chorstimmen (evtl. mit Solostellen) in </a:t>
            </a:r>
            <a:r>
              <a:rPr lang="de-DE" dirty="0" err="1" smtClean="0"/>
              <a:t>Partituranordnung</a:t>
            </a:r>
            <a:r>
              <a:rPr lang="de-DE" dirty="0" smtClean="0"/>
              <a:t>, Instrumentalbegleitung fehlt</a:t>
            </a:r>
          </a:p>
          <a:p>
            <a:pPr lvl="1"/>
            <a:endParaRPr lang="de-DE" dirty="0" smtClean="0"/>
          </a:p>
          <a:p>
            <a:pPr>
              <a:buNone/>
            </a:pPr>
            <a:r>
              <a:rPr lang="de-DE" b="1" dirty="0" smtClean="0"/>
              <a:t>Aber</a:t>
            </a:r>
            <a:r>
              <a:rPr lang="de-DE" dirty="0" smtClean="0"/>
              <a:t>: </a:t>
            </a:r>
          </a:p>
          <a:p>
            <a:r>
              <a:rPr lang="de-DE" dirty="0" smtClean="0"/>
              <a:t>Bei Partituren von Chorwerken a cappella</a:t>
            </a:r>
          </a:p>
          <a:p>
            <a:pPr>
              <a:buNone/>
            </a:pPr>
            <a:r>
              <a:rPr lang="de-DE" dirty="0" smtClean="0">
                <a:sym typeface="Wingdings" pitchFamily="2" charset="2"/>
              </a:rPr>
              <a:t>	 verwende „Partitur“</a:t>
            </a:r>
          </a:p>
          <a:p>
            <a:r>
              <a:rPr lang="de-DE" dirty="0" smtClean="0">
                <a:sym typeface="Wingdings" pitchFamily="2" charset="2"/>
              </a:rPr>
              <a:t>Enthält der Musikdruck auch die solistisch besetzten Vokalstimmen und wurde die Instrumentalbegleitung auf ein Tasteninstrument reduziert</a:t>
            </a:r>
            <a:endParaRPr lang="de-DE" dirty="0" smtClean="0">
              <a:solidFill>
                <a:srgbClr val="FF0000"/>
              </a:solidFill>
              <a:sym typeface="Wingdings" pitchFamily="2" charset="2"/>
            </a:endParaRPr>
          </a:p>
          <a:p>
            <a:pPr>
              <a:buNone/>
            </a:pPr>
            <a:r>
              <a:rPr lang="de-DE" dirty="0" smtClean="0">
                <a:sym typeface="Wingdings" pitchFamily="2" charset="2"/>
              </a:rPr>
              <a:t>	 verwende „Klavierauszug“</a:t>
            </a:r>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6M.03: Musikdrucke | Stand: 15.09.2015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49</a:t>
            </a:fld>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564904"/>
            <a:ext cx="8229600" cy="1143000"/>
          </a:xfrm>
        </p:spPr>
        <p:txBody>
          <a:bodyPr/>
          <a:lstStyle/>
          <a:p>
            <a:pPr algn="ctr"/>
            <a:r>
              <a:rPr lang="de-DE" sz="2800" smtClean="0"/>
              <a:t>Beschreibung der </a:t>
            </a:r>
            <a:r>
              <a:rPr lang="de-DE" sz="2800" dirty="0" smtClean="0"/>
              <a:t>Manifestation</a:t>
            </a:r>
            <a:endParaRPr lang="de-DE" sz="2800" dirty="0"/>
          </a:p>
        </p:txBody>
      </p:sp>
      <p:sp>
        <p:nvSpPr>
          <p:cNvPr id="3" name="Rechteck 2"/>
          <p:cNvSpPr/>
          <p:nvPr/>
        </p:nvSpPr>
        <p:spPr>
          <a:xfrm>
            <a:off x="409343" y="548679"/>
            <a:ext cx="2362457" cy="43204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Modul 6M.03</a:t>
            </a:r>
            <a:endParaRPr lang="de-DE"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Foliennummernplatzhalter 7"/>
          <p:cNvSpPr>
            <a:spLocks noGrp="1"/>
          </p:cNvSpPr>
          <p:nvPr>
            <p:ph type="sldNum" sz="quarter" idx="4"/>
          </p:nvPr>
        </p:nvSpPr>
        <p:spPr/>
        <p:txBody>
          <a:bodyPr/>
          <a:lstStyle/>
          <a:p>
            <a:fld id="{8A6690F1-7CA1-4166-A522-500460961984}" type="slidenum">
              <a:rPr lang="de-DE" smtClean="0"/>
              <a:pPr/>
              <a:t>5</a:t>
            </a:fld>
            <a:endParaRPr lang="de-DE"/>
          </a:p>
        </p:txBody>
      </p:sp>
      <p:sp>
        <p:nvSpPr>
          <p:cNvPr id="9" name="Fußzeilenplatzhalter 8"/>
          <p:cNvSpPr>
            <a:spLocks noGrp="1"/>
          </p:cNvSpPr>
          <p:nvPr>
            <p:ph type="ftr" sz="quarter" idx="14"/>
          </p:nvPr>
        </p:nvSpPr>
        <p:spPr>
          <a:xfrm>
            <a:off x="467544" y="6376243"/>
            <a:ext cx="7776864" cy="365125"/>
          </a:xfrm>
        </p:spPr>
        <p:txBody>
          <a:bodyPr/>
          <a:lstStyle/>
          <a:p>
            <a:r>
              <a:rPr lang="de-DE" smtClean="0"/>
              <a:t>AG RDA Schulungsunterlagen – Modul 6M.03: Musikdrucke | Stand: 15.09.2015 | CC BY-NC-SA</a:t>
            </a:r>
            <a:endParaRPr lang="de-DE" dirty="0"/>
          </a:p>
        </p:txBody>
      </p:sp>
    </p:spTree>
    <p:extLst>
      <p:ext uri="{BB962C8B-B14F-4D97-AF65-F5344CB8AC3E}">
        <p14:creationId xmlns:p14="http://schemas.microsoft.com/office/powerpoint/2010/main" val="36862593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Musikalische Ausgabeform (RDA 7.20)</a:t>
            </a:r>
            <a:endParaRPr lang="de-DE" dirty="0"/>
          </a:p>
        </p:txBody>
      </p:sp>
      <p:sp>
        <p:nvSpPr>
          <p:cNvPr id="3" name="Textplatzhalter 2"/>
          <p:cNvSpPr>
            <a:spLocks noGrp="1"/>
          </p:cNvSpPr>
          <p:nvPr>
            <p:ph type="body" sz="quarter" idx="13"/>
          </p:nvPr>
        </p:nvSpPr>
        <p:spPr/>
        <p:txBody>
          <a:bodyPr wrap="square"/>
          <a:lstStyle/>
          <a:p>
            <a:r>
              <a:rPr lang="de-DE" dirty="0" smtClean="0"/>
              <a:t>Klavierauszug:</a:t>
            </a:r>
          </a:p>
          <a:p>
            <a:pPr lvl="1"/>
            <a:r>
              <a:rPr lang="de-DE" dirty="0" smtClean="0"/>
              <a:t>enthält alle Gesangsstimmen eines Vokalwerks</a:t>
            </a:r>
          </a:p>
          <a:p>
            <a:pPr lvl="1">
              <a:buNone/>
            </a:pPr>
            <a:r>
              <a:rPr lang="de-DE" dirty="0" smtClean="0"/>
              <a:t>	bzw.</a:t>
            </a:r>
          </a:p>
          <a:p>
            <a:pPr lvl="1"/>
            <a:r>
              <a:rPr lang="de-DE" dirty="0" smtClean="0"/>
              <a:t>alle Solostimmen eines Instrumentalwerks</a:t>
            </a:r>
          </a:p>
          <a:p>
            <a:pPr lvl="1">
              <a:buNone/>
            </a:pPr>
            <a:r>
              <a:rPr lang="de-DE" dirty="0" smtClean="0"/>
              <a:t>	</a:t>
            </a:r>
            <a:r>
              <a:rPr lang="de-DE" b="1" dirty="0" smtClean="0"/>
              <a:t>und</a:t>
            </a:r>
          </a:p>
          <a:p>
            <a:pPr lvl="1"/>
            <a:r>
              <a:rPr lang="de-DE" dirty="0" smtClean="0"/>
              <a:t>Instrumentalbegleitung, die für Tasteninstrumente arrangiert ist.</a:t>
            </a:r>
          </a:p>
          <a:p>
            <a:endParaRPr lang="de-DE" dirty="0" smtClean="0"/>
          </a:p>
          <a:p>
            <a:r>
              <a:rPr lang="de-DE" dirty="0" smtClean="0"/>
              <a:t>„Orgelauszug“ 	</a:t>
            </a:r>
            <a:r>
              <a:rPr lang="de-DE" dirty="0" smtClean="0">
                <a:sym typeface="Wingdings" pitchFamily="2" charset="2"/>
              </a:rPr>
              <a:t> </a:t>
            </a:r>
            <a:r>
              <a:rPr lang="de-DE" dirty="0" smtClean="0"/>
              <a:t>verwende „Klavierauszug“</a:t>
            </a:r>
          </a:p>
        </p:txBody>
      </p:sp>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6M.03: Musikdrucke | Stand: 15.09.2015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50</a:t>
            </a:fld>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Musikalische Ausgabeform (RDA 7.20)</a:t>
            </a:r>
            <a:endParaRPr lang="de-DE" dirty="0"/>
          </a:p>
        </p:txBody>
      </p:sp>
      <p:sp>
        <p:nvSpPr>
          <p:cNvPr id="3" name="Textplatzhalter 2"/>
          <p:cNvSpPr>
            <a:spLocks noGrp="1"/>
          </p:cNvSpPr>
          <p:nvPr>
            <p:ph type="body" sz="quarter" idx="13"/>
          </p:nvPr>
        </p:nvSpPr>
        <p:spPr/>
        <p:txBody>
          <a:bodyPr wrap="square"/>
          <a:lstStyle/>
          <a:p>
            <a:r>
              <a:rPr lang="de-DE" dirty="0" smtClean="0"/>
              <a:t>Klavierbearbeitung:</a:t>
            </a:r>
          </a:p>
          <a:p>
            <a:pPr lvl="1"/>
            <a:r>
              <a:rPr lang="de-DE" dirty="0" smtClean="0"/>
              <a:t>Reduktion eines Instrumentalwerks oder eines Vokalwerks mit Instrumenten auf eine Klavierversion</a:t>
            </a:r>
          </a:p>
          <a:p>
            <a:pPr lvl="1"/>
            <a:r>
              <a:rPr lang="de-DE" dirty="0" smtClean="0"/>
              <a:t>Text des Vokalwerks kann dazu gehören</a:t>
            </a:r>
            <a:endParaRPr lang="de-DE" dirty="0" smtClean="0">
              <a:solidFill>
                <a:srgbClr val="FF0000"/>
              </a:solidFill>
            </a:endParaRPr>
          </a:p>
          <a:p>
            <a:endParaRPr lang="de-DE" dirty="0" smtClean="0"/>
          </a:p>
          <a:p>
            <a:r>
              <a:rPr lang="de-DE" dirty="0" smtClean="0"/>
              <a:t>„Klavierbearbeitung“ wird verwendet bei </a:t>
            </a:r>
            <a:r>
              <a:rPr lang="de-DE" dirty="0" err="1" smtClean="0"/>
              <a:t>Arr</a:t>
            </a:r>
            <a:r>
              <a:rPr lang="de-DE" dirty="0" smtClean="0"/>
              <a:t>. für Klavier oder Tasteninstrument(e) von:</a:t>
            </a:r>
          </a:p>
          <a:p>
            <a:pPr lvl="1"/>
            <a:r>
              <a:rPr lang="de-DE" dirty="0" smtClean="0"/>
              <a:t>Instrumentalwerken ohne Solostimmen</a:t>
            </a:r>
          </a:p>
          <a:p>
            <a:pPr lvl="1"/>
            <a:r>
              <a:rPr lang="de-DE" dirty="0" smtClean="0"/>
              <a:t>Instrumentalwerken mit Solostimmen, bei denen die Solostimmen in den Klaviersatz integriert sind</a:t>
            </a:r>
          </a:p>
          <a:p>
            <a:pPr lvl="1"/>
            <a:r>
              <a:rPr lang="de-DE" dirty="0" smtClean="0"/>
              <a:t>Bühnenwerken mit Gesang, bei denen die Vokalstimmen in den Klaviersatz integriert sind</a:t>
            </a:r>
          </a:p>
          <a:p>
            <a:pPr lvl="1"/>
            <a:r>
              <a:rPr lang="de-DE" dirty="0" smtClean="0"/>
              <a:t>Bühnenwerken ohne Gesang</a:t>
            </a:r>
          </a:p>
          <a:p>
            <a:pPr lvl="1"/>
            <a:endParaRPr lang="de-DE" dirty="0" smtClean="0"/>
          </a:p>
          <a:p>
            <a:pPr marL="457200" lvl="1" indent="0">
              <a:buNone/>
            </a:pPr>
            <a:endParaRPr lang="de-DE" dirty="0" smtClean="0">
              <a:solidFill>
                <a:srgbClr val="7030A0"/>
              </a:solidFill>
            </a:endParaRPr>
          </a:p>
          <a:p>
            <a:pPr lvl="1"/>
            <a:endParaRPr lang="de-DE" dirty="0" smtClean="0">
              <a:solidFill>
                <a:srgbClr val="FF0000"/>
              </a:solidFill>
            </a:endParaRPr>
          </a:p>
        </p:txBody>
      </p:sp>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6M.03: Musikdrucke | Stand: 15.09.2015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51</a:t>
            </a:fld>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Musikalische Ausgabeform (RDA 7.20)</a:t>
            </a:r>
            <a:endParaRPr lang="de-DE" dirty="0"/>
          </a:p>
        </p:txBody>
      </p:sp>
      <p:sp>
        <p:nvSpPr>
          <p:cNvPr id="3" name="Textplatzhalter 2"/>
          <p:cNvSpPr>
            <a:spLocks noGrp="1"/>
          </p:cNvSpPr>
          <p:nvPr>
            <p:ph type="body" sz="quarter" idx="13"/>
          </p:nvPr>
        </p:nvSpPr>
        <p:spPr/>
        <p:txBody>
          <a:bodyPr wrap="square"/>
          <a:lstStyle/>
          <a:p>
            <a:r>
              <a:rPr lang="de-DE" dirty="0" smtClean="0"/>
              <a:t>Partitur/Studienpartitur:</a:t>
            </a:r>
          </a:p>
          <a:p>
            <a:pPr lvl="1"/>
            <a:r>
              <a:rPr lang="de-DE" dirty="0" smtClean="0"/>
              <a:t>enthält </a:t>
            </a:r>
            <a:r>
              <a:rPr lang="de-DE" b="1" dirty="0" smtClean="0"/>
              <a:t>alle</a:t>
            </a:r>
            <a:r>
              <a:rPr lang="de-DE" dirty="0" smtClean="0"/>
              <a:t> Stimmen</a:t>
            </a:r>
            <a:br>
              <a:rPr lang="de-DE" dirty="0" smtClean="0"/>
            </a:br>
            <a:r>
              <a:rPr lang="de-DE" dirty="0" smtClean="0"/>
              <a:t>(für Ensemble oder solistische Besetzung)</a:t>
            </a:r>
          </a:p>
          <a:p>
            <a:pPr lvl="1"/>
            <a:endParaRPr lang="de-DE" dirty="0" smtClean="0"/>
          </a:p>
          <a:p>
            <a:r>
              <a:rPr lang="de-DE" dirty="0" smtClean="0"/>
              <a:t>„Partitur“ wird verwendet für alle Stimmen wiedergebende Notenausgaben von z. B.:</a:t>
            </a:r>
          </a:p>
          <a:p>
            <a:pPr lvl="1"/>
            <a:r>
              <a:rPr lang="de-DE" dirty="0" smtClean="0"/>
              <a:t>Vokalwerken (a cappella/mit instrumentaler Begleitung)</a:t>
            </a:r>
          </a:p>
          <a:p>
            <a:pPr lvl="1"/>
            <a:r>
              <a:rPr lang="de-DE" dirty="0" smtClean="0"/>
              <a:t>Kammermusikwerken (mit und ohne Solostimmen)</a:t>
            </a:r>
          </a:p>
          <a:p>
            <a:pPr lvl="1"/>
            <a:r>
              <a:rPr lang="de-DE" dirty="0" smtClean="0"/>
              <a:t>Orchesterwerken (mit und ohne Solostimmen)</a:t>
            </a:r>
          </a:p>
          <a:p>
            <a:pPr lvl="1"/>
            <a:r>
              <a:rPr lang="de-DE" dirty="0" smtClean="0"/>
              <a:t>Solowerken (vokal oder instrumental)</a:t>
            </a:r>
          </a:p>
          <a:p>
            <a:pPr lvl="1"/>
            <a:r>
              <a:rPr lang="de-DE" dirty="0" smtClean="0"/>
              <a:t>Liedausgaben mit/ohne Klavierbegleitung</a:t>
            </a:r>
          </a:p>
          <a:p>
            <a:pPr marL="457200" lvl="1" indent="0">
              <a:buNone/>
            </a:pPr>
            <a:endParaRPr lang="de-DE" dirty="0" smtClean="0">
              <a:solidFill>
                <a:srgbClr val="7030A0"/>
              </a:solidFill>
            </a:endParaRPr>
          </a:p>
          <a:p>
            <a:pPr lvl="1"/>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dirty="0" smtClean="0"/>
              <a:t>AG RDA Schulungsunterlagen – Modul 6M.03: Musikdrucke | Stand: 15.09.2015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52</a:t>
            </a:fld>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Musikalische Ausgabeform (RDA 7.20)</a:t>
            </a:r>
            <a:endParaRPr lang="de-DE" dirty="0"/>
          </a:p>
        </p:txBody>
      </p:sp>
      <p:sp>
        <p:nvSpPr>
          <p:cNvPr id="3" name="Textplatzhalter 2"/>
          <p:cNvSpPr>
            <a:spLocks noGrp="1"/>
          </p:cNvSpPr>
          <p:nvPr>
            <p:ph type="body" sz="quarter" idx="13"/>
          </p:nvPr>
        </p:nvSpPr>
        <p:spPr/>
        <p:txBody>
          <a:bodyPr wrap="square"/>
          <a:lstStyle/>
          <a:p>
            <a:r>
              <a:rPr lang="de-DE" dirty="0" smtClean="0"/>
              <a:t>Stimme</a:t>
            </a:r>
          </a:p>
          <a:p>
            <a:pPr lvl="1"/>
            <a:r>
              <a:rPr lang="de-DE" dirty="0" smtClean="0"/>
              <a:t>Musik für einen oder mehrere  (aber nicht alle) Ausführende</a:t>
            </a:r>
          </a:p>
          <a:p>
            <a:pPr lvl="1"/>
            <a:endParaRPr lang="de-DE" dirty="0" smtClean="0"/>
          </a:p>
          <a:p>
            <a:r>
              <a:rPr lang="de-DE" dirty="0" smtClean="0"/>
              <a:t>„Stimme“ wird verwendet für, z.B.:</a:t>
            </a:r>
          </a:p>
          <a:p>
            <a:pPr lvl="1"/>
            <a:r>
              <a:rPr lang="de-DE" dirty="0" smtClean="0"/>
              <a:t>Stimmensätze</a:t>
            </a:r>
          </a:p>
          <a:p>
            <a:pPr lvl="1"/>
            <a:r>
              <a:rPr lang="de-DE" dirty="0" smtClean="0"/>
              <a:t>Stimme(n), die gemeinsam mit einer anderen musikalischen Ausgabeform (z. B. Partitur) ausgeliefert werden</a:t>
            </a:r>
          </a:p>
          <a:p>
            <a:pPr lvl="1"/>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6M.03: Musikdrucke | Stand: 15.09.2015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53</a:t>
            </a:fld>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508918"/>
          </a:xfrm>
        </p:spPr>
        <p:txBody>
          <a:bodyPr/>
          <a:lstStyle/>
          <a:p>
            <a:r>
              <a:rPr lang="de-DE" dirty="0" smtClean="0"/>
              <a:t>Besetzung für </a:t>
            </a:r>
            <a:r>
              <a:rPr lang="de-DE" dirty="0" err="1" smtClean="0"/>
              <a:t>musikal</a:t>
            </a:r>
            <a:r>
              <a:rPr lang="de-DE" dirty="0" smtClean="0"/>
              <a:t>. Inhalt (RDA 7.21) </a:t>
            </a:r>
            <a:endParaRPr lang="de-DE" dirty="0"/>
          </a:p>
        </p:txBody>
      </p:sp>
      <p:sp>
        <p:nvSpPr>
          <p:cNvPr id="3" name="Textplatzhalter 2"/>
          <p:cNvSpPr>
            <a:spLocks noGrp="1"/>
          </p:cNvSpPr>
          <p:nvPr>
            <p:ph type="body" sz="quarter" idx="13"/>
          </p:nvPr>
        </p:nvSpPr>
        <p:spPr/>
        <p:txBody>
          <a:bodyPr wrap="square"/>
          <a:lstStyle/>
          <a:p>
            <a:r>
              <a:rPr lang="de-DE" dirty="0" smtClean="0"/>
              <a:t>Besetzung für musikalischen Inhalt wird ergänzt, wenn es für die Identifizierung/Abgrenzung nötig ist</a:t>
            </a:r>
          </a:p>
          <a:p>
            <a:r>
              <a:rPr lang="de-DE" dirty="0" smtClean="0"/>
              <a:t>Vergabe empfohlen bei:</a:t>
            </a:r>
          </a:p>
          <a:p>
            <a:pPr lvl="1"/>
            <a:r>
              <a:rPr lang="de-DE" dirty="0" smtClean="0"/>
              <a:t>Abweichung der vorliegenden Besetzung von der Originalbesetzung</a:t>
            </a:r>
          </a:p>
          <a:p>
            <a:pPr lvl="1"/>
            <a:r>
              <a:rPr lang="de-DE" dirty="0" smtClean="0"/>
              <a:t>Alternativbesetzung</a:t>
            </a:r>
          </a:p>
          <a:p>
            <a:pPr lvl="1"/>
            <a:r>
              <a:rPr lang="de-DE" dirty="0" smtClean="0"/>
              <a:t>Bibliographischer Beschreibung ohne Angaben zur vorliegenden Besetzung</a:t>
            </a:r>
          </a:p>
        </p:txBody>
      </p:sp>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6M.03: Musikdrucke | Stand: 15.09.2015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54</a:t>
            </a:fld>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508918"/>
          </a:xfrm>
        </p:spPr>
        <p:txBody>
          <a:bodyPr/>
          <a:lstStyle/>
          <a:p>
            <a:r>
              <a:rPr lang="de-DE" dirty="0" smtClean="0"/>
              <a:t>Besetzung für </a:t>
            </a:r>
            <a:r>
              <a:rPr lang="de-DE" dirty="0" err="1" smtClean="0"/>
              <a:t>musikal</a:t>
            </a:r>
            <a:r>
              <a:rPr lang="de-DE" dirty="0" smtClean="0"/>
              <a:t>. Inhalt (RDA 7.21) </a:t>
            </a:r>
            <a:endParaRPr lang="de-DE" dirty="0"/>
          </a:p>
        </p:txBody>
      </p:sp>
      <p:sp>
        <p:nvSpPr>
          <p:cNvPr id="3" name="Textplatzhalter 2"/>
          <p:cNvSpPr>
            <a:spLocks noGrp="1"/>
          </p:cNvSpPr>
          <p:nvPr>
            <p:ph type="body" sz="quarter" idx="13"/>
          </p:nvPr>
        </p:nvSpPr>
        <p:spPr/>
        <p:txBody>
          <a:bodyPr wrap="square"/>
          <a:lstStyle/>
          <a:p>
            <a:endParaRPr lang="de-DE" dirty="0" smtClean="0"/>
          </a:p>
          <a:p>
            <a:pPr>
              <a:buNone/>
            </a:pPr>
            <a:r>
              <a:rPr lang="de-DE" dirty="0" smtClean="0"/>
              <a:t>Beispiel: Abweichung von Originalbesetzung</a:t>
            </a:r>
          </a:p>
        </p:txBody>
      </p:sp>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6M.03: Musikdrucke | Stand: 15.09.2015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55</a:t>
            </a:fld>
            <a:endParaRPr lang="de-DE"/>
          </a:p>
        </p:txBody>
      </p:sp>
      <p:graphicFrame>
        <p:nvGraphicFramePr>
          <p:cNvPr id="7" name="Tabelle 6"/>
          <p:cNvGraphicFramePr>
            <a:graphicFrameLocks noGrp="1"/>
          </p:cNvGraphicFramePr>
          <p:nvPr>
            <p:extLst>
              <p:ext uri="{D42A27DB-BD31-4B8C-83A1-F6EECF244321}">
                <p14:modId xmlns:p14="http://schemas.microsoft.com/office/powerpoint/2010/main" val="4162758710"/>
              </p:ext>
            </p:extLst>
          </p:nvPr>
        </p:nvGraphicFramePr>
        <p:xfrm>
          <a:off x="395536" y="2132856"/>
          <a:ext cx="8208911" cy="3373120"/>
        </p:xfrm>
        <a:graphic>
          <a:graphicData uri="http://schemas.openxmlformats.org/drawingml/2006/table">
            <a:tbl>
              <a:tblPr firstRow="1" bandRow="1">
                <a:tableStyleId>{5C22544A-7EE6-4342-B048-85BDC9FD1C3A}</a:tableStyleId>
              </a:tblPr>
              <a:tblGrid>
                <a:gridCol w="936104"/>
                <a:gridCol w="936104"/>
                <a:gridCol w="2587751"/>
                <a:gridCol w="3748952"/>
              </a:tblGrid>
              <a:tr h="242782">
                <a:tc>
                  <a:txBody>
                    <a:bodyPr/>
                    <a:lstStyle/>
                    <a:p>
                      <a:r>
                        <a:rPr lang="de-DE" sz="1800" b="1" dirty="0" err="1" smtClean="0">
                          <a:latin typeface="Verdana" pitchFamily="34" charset="0"/>
                          <a:ea typeface="Verdana" pitchFamily="34" charset="0"/>
                          <a:cs typeface="Verdana" pitchFamily="34" charset="0"/>
                        </a:rPr>
                        <a:t>Aleph</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RDA</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Element</a:t>
                      </a:r>
                      <a:endParaRPr lang="de-DE" sz="1800" b="1" dirty="0">
                        <a:latin typeface="Verdana" pitchFamily="34" charset="0"/>
                        <a:ea typeface="Verdana" pitchFamily="34" charset="0"/>
                        <a:cs typeface="Verdana" pitchFamily="34" charset="0"/>
                      </a:endParaRPr>
                    </a:p>
                  </a:txBody>
                  <a:tcPr/>
                </a:tc>
                <a:tc>
                  <a:txBody>
                    <a:bodyPr/>
                    <a:lstStyle/>
                    <a:p>
                      <a:r>
                        <a:rPr lang="de-DE" sz="1800" dirty="0" smtClean="0">
                          <a:latin typeface="Verdana" pitchFamily="34" charset="0"/>
                          <a:ea typeface="Verdana" pitchFamily="34" charset="0"/>
                          <a:cs typeface="Verdana" pitchFamily="34" charset="0"/>
                        </a:rPr>
                        <a:t>Erfassung</a:t>
                      </a:r>
                      <a:endParaRPr lang="de-DE" sz="1800" dirty="0">
                        <a:latin typeface="Verdana" pitchFamily="34" charset="0"/>
                        <a:ea typeface="Verdana" pitchFamily="34" charset="0"/>
                        <a:cs typeface="Verdana" pitchFamily="34" charset="0"/>
                      </a:endParaRPr>
                    </a:p>
                  </a:txBody>
                  <a:tcPr/>
                </a:tc>
              </a:tr>
              <a:tr h="454673">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331</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2.3.2</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Haupttitel</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$a </a:t>
                      </a:r>
                      <a:r>
                        <a:rPr lang="de-DE" sz="1800" b="0" kern="1200" dirty="0" smtClean="0">
                          <a:solidFill>
                            <a:schemeClr val="dk1"/>
                          </a:solidFill>
                          <a:latin typeface="Verdana" pitchFamily="34" charset="0"/>
                          <a:ea typeface="Verdana" pitchFamily="34" charset="0"/>
                          <a:cs typeface="Verdana" pitchFamily="34" charset="0"/>
                        </a:rPr>
                        <a:t>Präludium und Fuge D Dur für die Orgel</a:t>
                      </a:r>
                      <a:endParaRPr lang="de-DE" sz="1800" b="0" dirty="0">
                        <a:latin typeface="Verdana" pitchFamily="34" charset="0"/>
                        <a:ea typeface="Verdana" pitchFamily="34" charset="0"/>
                        <a:cs typeface="Verdana" pitchFamily="34" charset="0"/>
                      </a:endParaRPr>
                    </a:p>
                  </a:txBody>
                  <a:tcPr anchor="ctr"/>
                </a:tc>
              </a:tr>
              <a:tr h="454673">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501</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7.21</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kern="1200" dirty="0" smtClean="0">
                          <a:solidFill>
                            <a:schemeClr val="dk1"/>
                          </a:solidFill>
                          <a:latin typeface="Verdana" pitchFamily="34" charset="0"/>
                          <a:ea typeface="Verdana" pitchFamily="34" charset="0"/>
                          <a:cs typeface="Verdana" pitchFamily="34" charset="0"/>
                        </a:rPr>
                        <a:t>Besetzung für musikalischen Inhalt</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$a </a:t>
                      </a:r>
                      <a:r>
                        <a:rPr lang="de-DE" sz="1800" kern="1200" dirty="0" smtClean="0">
                          <a:solidFill>
                            <a:schemeClr val="dk1"/>
                          </a:solidFill>
                          <a:latin typeface="Verdana" pitchFamily="34" charset="0"/>
                          <a:ea typeface="Verdana" pitchFamily="34" charset="0"/>
                          <a:cs typeface="Verdana" pitchFamily="34" charset="0"/>
                        </a:rPr>
                        <a:t>Für Klavier</a:t>
                      </a:r>
                      <a:endParaRPr lang="de-DE" sz="1800" b="0" dirty="0">
                        <a:latin typeface="Verdana" pitchFamily="34" charset="0"/>
                        <a:ea typeface="Verdana" pitchFamily="34" charset="0"/>
                        <a:cs typeface="Verdana" pitchFamily="34" charset="0"/>
                      </a:endParaRPr>
                    </a:p>
                  </a:txBody>
                  <a:tcPr anchor="ctr"/>
                </a:tc>
              </a:tr>
              <a:tr h="454673">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303</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17.8</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In der Manifestation verkörpertes Werk</a:t>
                      </a:r>
                      <a:endParaRPr lang="de-DE" sz="1800" b="1" dirty="0">
                        <a:latin typeface="Verdana" pitchFamily="34" charset="0"/>
                        <a:ea typeface="Verdana" pitchFamily="34" charset="0"/>
                        <a:cs typeface="Verdana" pitchFamily="34" charset="0"/>
                      </a:endParaRPr>
                    </a:p>
                  </a:txBody>
                  <a:tcPr anchor="ctr"/>
                </a:tc>
                <a:tc>
                  <a:txBody>
                    <a:bodyPr/>
                    <a:lstStyle/>
                    <a:p>
                      <a:pPr>
                        <a:lnSpc>
                          <a:spcPct val="100000"/>
                        </a:lnSpc>
                        <a:spcBef>
                          <a:spcPts val="0"/>
                        </a:spcBef>
                        <a:spcAft>
                          <a:spcPts val="0"/>
                        </a:spcAft>
                      </a:pPr>
                      <a:r>
                        <a:rPr lang="de-DE" sz="1800" b="0" dirty="0" smtClean="0">
                          <a:solidFill>
                            <a:srgbClr val="FF0000"/>
                          </a:solidFill>
                          <a:latin typeface="Verdana" pitchFamily="34" charset="0"/>
                          <a:ea typeface="Verdana" pitchFamily="34" charset="0"/>
                          <a:cs typeface="Verdana" pitchFamily="34" charset="0"/>
                        </a:rPr>
                        <a:t>$p </a:t>
                      </a:r>
                      <a:r>
                        <a:rPr lang="de-DE" sz="1800" kern="1200" dirty="0" smtClean="0">
                          <a:solidFill>
                            <a:schemeClr val="dk1"/>
                          </a:solidFill>
                          <a:latin typeface="Verdana" pitchFamily="34" charset="0"/>
                          <a:ea typeface="Verdana" pitchFamily="34" charset="0"/>
                          <a:cs typeface="Verdana" pitchFamily="34" charset="0"/>
                        </a:rPr>
                        <a:t>Bach, Johann Sebastian</a:t>
                      </a:r>
                    </a:p>
                    <a:p>
                      <a:pPr>
                        <a:lnSpc>
                          <a:spcPct val="100000"/>
                        </a:lnSpc>
                        <a:spcBef>
                          <a:spcPts val="0"/>
                        </a:spcBef>
                        <a:spcAft>
                          <a:spcPts val="0"/>
                        </a:spcAft>
                      </a:pPr>
                      <a:r>
                        <a:rPr lang="de-DE" sz="1800" b="0" dirty="0" smtClean="0">
                          <a:solidFill>
                            <a:srgbClr val="FF0000"/>
                          </a:solidFill>
                          <a:latin typeface="Verdana" pitchFamily="34" charset="0"/>
                          <a:ea typeface="Verdana" pitchFamily="34" charset="0"/>
                          <a:cs typeface="Verdana" pitchFamily="34" charset="0"/>
                        </a:rPr>
                        <a:t>$d </a:t>
                      </a:r>
                      <a:r>
                        <a:rPr lang="de-DE" sz="1800" kern="1200" dirty="0" smtClean="0">
                          <a:solidFill>
                            <a:schemeClr val="dk1"/>
                          </a:solidFill>
                          <a:latin typeface="Verdana" pitchFamily="34" charset="0"/>
                          <a:ea typeface="Verdana" pitchFamily="34" charset="0"/>
                          <a:cs typeface="Verdana" pitchFamily="34" charset="0"/>
                        </a:rPr>
                        <a:t>1685-1750</a:t>
                      </a:r>
                    </a:p>
                    <a:p>
                      <a:pPr>
                        <a:lnSpc>
                          <a:spcPct val="100000"/>
                        </a:lnSpc>
                        <a:spcBef>
                          <a:spcPts val="0"/>
                        </a:spcBef>
                        <a:spcAft>
                          <a:spcPts val="0"/>
                        </a:spcAft>
                      </a:pPr>
                      <a:r>
                        <a:rPr lang="de-DE" sz="1800" b="0" dirty="0" smtClean="0">
                          <a:solidFill>
                            <a:srgbClr val="FF0000"/>
                          </a:solidFill>
                          <a:latin typeface="Verdana" pitchFamily="34" charset="0"/>
                          <a:ea typeface="Verdana" pitchFamily="34" charset="0"/>
                          <a:cs typeface="Verdana" pitchFamily="34" charset="0"/>
                        </a:rPr>
                        <a:t>$t </a:t>
                      </a:r>
                      <a:r>
                        <a:rPr lang="de-DE" sz="1800" kern="1200" dirty="0" smtClean="0">
                          <a:solidFill>
                            <a:schemeClr val="dk1"/>
                          </a:solidFill>
                          <a:latin typeface="Verdana" pitchFamily="34" charset="0"/>
                          <a:ea typeface="Verdana" pitchFamily="34" charset="0"/>
                          <a:cs typeface="Verdana" pitchFamily="34" charset="0"/>
                        </a:rPr>
                        <a:t>Präludium und Fuge</a:t>
                      </a:r>
                    </a:p>
                    <a:p>
                      <a:pPr>
                        <a:lnSpc>
                          <a:spcPct val="100000"/>
                        </a:lnSpc>
                        <a:spcBef>
                          <a:spcPts val="0"/>
                        </a:spcBef>
                        <a:spcAft>
                          <a:spcPts val="0"/>
                        </a:spcAft>
                      </a:pPr>
                      <a:r>
                        <a:rPr lang="de-DE" sz="1800" b="0" dirty="0" smtClean="0">
                          <a:solidFill>
                            <a:srgbClr val="FF0000"/>
                          </a:solidFill>
                          <a:latin typeface="Verdana" pitchFamily="34" charset="0"/>
                          <a:ea typeface="Verdana" pitchFamily="34" charset="0"/>
                          <a:cs typeface="Verdana" pitchFamily="34" charset="0"/>
                        </a:rPr>
                        <a:t>$m </a:t>
                      </a:r>
                      <a:r>
                        <a:rPr lang="de-DE" sz="1800" kern="1200" dirty="0" smtClean="0">
                          <a:solidFill>
                            <a:schemeClr val="dk1"/>
                          </a:solidFill>
                          <a:latin typeface="Verdana" pitchFamily="34" charset="0"/>
                          <a:ea typeface="Verdana" pitchFamily="34" charset="0"/>
                          <a:cs typeface="Verdana" pitchFamily="34" charset="0"/>
                        </a:rPr>
                        <a:t>Orgel</a:t>
                      </a:r>
                    </a:p>
                    <a:p>
                      <a:pPr>
                        <a:lnSpc>
                          <a:spcPct val="100000"/>
                        </a:lnSpc>
                        <a:spcBef>
                          <a:spcPts val="0"/>
                        </a:spcBef>
                        <a:spcAft>
                          <a:spcPts val="0"/>
                        </a:spcAft>
                      </a:pPr>
                      <a:r>
                        <a:rPr lang="de-DE" sz="1800" b="0" dirty="0" smtClean="0">
                          <a:solidFill>
                            <a:srgbClr val="FF0000"/>
                          </a:solidFill>
                          <a:latin typeface="Verdana" pitchFamily="34" charset="0"/>
                          <a:ea typeface="Verdana" pitchFamily="34" charset="0"/>
                          <a:cs typeface="Verdana" pitchFamily="34" charset="0"/>
                        </a:rPr>
                        <a:t>$n </a:t>
                      </a:r>
                      <a:r>
                        <a:rPr lang="de-DE" sz="1800" kern="1200" dirty="0" smtClean="0">
                          <a:solidFill>
                            <a:schemeClr val="dk1"/>
                          </a:solidFill>
                          <a:latin typeface="Verdana" pitchFamily="34" charset="0"/>
                          <a:ea typeface="Verdana" pitchFamily="34" charset="0"/>
                          <a:cs typeface="Verdana" pitchFamily="34" charset="0"/>
                        </a:rPr>
                        <a:t>BWV 532</a:t>
                      </a:r>
                    </a:p>
                    <a:p>
                      <a:pPr>
                        <a:lnSpc>
                          <a:spcPct val="100000"/>
                        </a:lnSpc>
                        <a:spcBef>
                          <a:spcPts val="0"/>
                        </a:spcBef>
                        <a:spcAft>
                          <a:spcPts val="0"/>
                        </a:spcAft>
                      </a:pPr>
                      <a:r>
                        <a:rPr lang="de-DE" sz="1800" b="0" dirty="0" smtClean="0">
                          <a:solidFill>
                            <a:srgbClr val="FF0000"/>
                          </a:solidFill>
                          <a:latin typeface="Verdana" pitchFamily="34" charset="0"/>
                          <a:ea typeface="Verdana" pitchFamily="34" charset="0"/>
                          <a:cs typeface="Verdana" pitchFamily="34" charset="0"/>
                        </a:rPr>
                        <a:t>$r </a:t>
                      </a:r>
                      <a:r>
                        <a:rPr lang="de-DE" sz="1800" kern="1200" dirty="0" smtClean="0">
                          <a:solidFill>
                            <a:schemeClr val="dk1"/>
                          </a:solidFill>
                          <a:latin typeface="Verdana" pitchFamily="34" charset="0"/>
                          <a:ea typeface="Verdana" pitchFamily="34" charset="0"/>
                          <a:cs typeface="Verdana" pitchFamily="34" charset="0"/>
                        </a:rPr>
                        <a:t>D-Dur</a:t>
                      </a:r>
                    </a:p>
                    <a:p>
                      <a:pPr>
                        <a:lnSpc>
                          <a:spcPct val="100000"/>
                        </a:lnSpc>
                        <a:spcBef>
                          <a:spcPts val="0"/>
                        </a:spcBef>
                        <a:spcAft>
                          <a:spcPts val="0"/>
                        </a:spcAft>
                      </a:pPr>
                      <a:r>
                        <a:rPr lang="de-DE" sz="1800" b="0" dirty="0" smtClean="0">
                          <a:solidFill>
                            <a:srgbClr val="FF0000"/>
                          </a:solidFill>
                          <a:latin typeface="Verdana" pitchFamily="34" charset="0"/>
                          <a:ea typeface="Verdana" pitchFamily="34" charset="0"/>
                          <a:cs typeface="Verdana" pitchFamily="34" charset="0"/>
                        </a:rPr>
                        <a:t>$9 </a:t>
                      </a:r>
                      <a:r>
                        <a:rPr lang="de-DE" sz="1800" b="0" i="1" kern="1200" dirty="0" smtClean="0">
                          <a:solidFill>
                            <a:schemeClr val="dk1"/>
                          </a:solidFill>
                          <a:latin typeface="Verdana" pitchFamily="34" charset="0"/>
                          <a:ea typeface="Verdana" pitchFamily="34" charset="0"/>
                          <a:cs typeface="Verdana" pitchFamily="34" charset="0"/>
                        </a:rPr>
                        <a:t>GND-ID</a:t>
                      </a:r>
                      <a:endParaRPr lang="de-DE" sz="1800" b="0" i="1" dirty="0">
                        <a:latin typeface="Verdana" pitchFamily="34" charset="0"/>
                        <a:ea typeface="Verdana" pitchFamily="34" charset="0"/>
                        <a:cs typeface="Verdana" pitchFamily="34" charset="0"/>
                      </a:endParaRPr>
                    </a:p>
                  </a:txBody>
                  <a:tcPr anchor="ctr"/>
                </a:tc>
              </a:tr>
            </a:tbl>
          </a:graphicData>
        </a:graphic>
      </p:graphicFrame>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508918"/>
          </a:xfrm>
        </p:spPr>
        <p:txBody>
          <a:bodyPr/>
          <a:lstStyle/>
          <a:p>
            <a:r>
              <a:rPr lang="de-DE" dirty="0" smtClean="0"/>
              <a:t>Besetzung für </a:t>
            </a:r>
            <a:r>
              <a:rPr lang="de-DE" dirty="0" err="1" smtClean="0"/>
              <a:t>musikal</a:t>
            </a:r>
            <a:r>
              <a:rPr lang="de-DE" dirty="0" smtClean="0"/>
              <a:t>. Inhalt (RDA 7.21) </a:t>
            </a:r>
            <a:endParaRPr lang="de-DE" dirty="0"/>
          </a:p>
        </p:txBody>
      </p:sp>
      <p:sp>
        <p:nvSpPr>
          <p:cNvPr id="3" name="Textplatzhalter 2"/>
          <p:cNvSpPr>
            <a:spLocks noGrp="1"/>
          </p:cNvSpPr>
          <p:nvPr>
            <p:ph type="body" sz="quarter" idx="13"/>
          </p:nvPr>
        </p:nvSpPr>
        <p:spPr/>
        <p:txBody>
          <a:bodyPr wrap="square"/>
          <a:lstStyle/>
          <a:p>
            <a:pPr>
              <a:buNone/>
            </a:pPr>
            <a:endParaRPr lang="de-DE" dirty="0" smtClean="0"/>
          </a:p>
          <a:p>
            <a:pPr>
              <a:buNone/>
            </a:pPr>
            <a:r>
              <a:rPr lang="de-DE" dirty="0" smtClean="0"/>
              <a:t>Beispiel: Alternativbesetzung</a:t>
            </a:r>
          </a:p>
          <a:p>
            <a:endParaRPr lang="de-DE" dirty="0" smtClean="0"/>
          </a:p>
          <a:p>
            <a:endParaRPr lang="de-DE" dirty="0" smtClean="0"/>
          </a:p>
          <a:p>
            <a:endParaRPr lang="de-DE" dirty="0" smtClean="0"/>
          </a:p>
          <a:p>
            <a:endParaRPr lang="de-DE" dirty="0" smtClean="0"/>
          </a:p>
          <a:p>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6M.03: Musikdrucke | Stand: 15.09.2015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56</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3762245162"/>
              </p:ext>
            </p:extLst>
          </p:nvPr>
        </p:nvGraphicFramePr>
        <p:xfrm>
          <a:off x="395536" y="2204864"/>
          <a:ext cx="8208912" cy="3850640"/>
        </p:xfrm>
        <a:graphic>
          <a:graphicData uri="http://schemas.openxmlformats.org/drawingml/2006/table">
            <a:tbl>
              <a:tblPr firstRow="1" bandRow="1">
                <a:tableStyleId>{5C22544A-7EE6-4342-B048-85BDC9FD1C3A}</a:tableStyleId>
              </a:tblPr>
              <a:tblGrid>
                <a:gridCol w="936104"/>
                <a:gridCol w="864096"/>
                <a:gridCol w="2232248"/>
                <a:gridCol w="4176464"/>
              </a:tblGrid>
              <a:tr h="242782">
                <a:tc>
                  <a:txBody>
                    <a:bodyPr/>
                    <a:lstStyle/>
                    <a:p>
                      <a:r>
                        <a:rPr lang="de-DE" sz="1800" b="1" dirty="0" err="1" smtClean="0">
                          <a:latin typeface="Verdana" pitchFamily="34" charset="0"/>
                          <a:ea typeface="Verdana" pitchFamily="34" charset="0"/>
                          <a:cs typeface="Verdana" pitchFamily="34" charset="0"/>
                        </a:rPr>
                        <a:t>Aleph</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RDA</a:t>
                      </a:r>
                      <a:endParaRPr lang="de-DE" sz="1800" b="1" dirty="0">
                        <a:latin typeface="Verdana" pitchFamily="34" charset="0"/>
                        <a:ea typeface="Verdana" pitchFamily="34" charset="0"/>
                        <a:cs typeface="Verdana" pitchFamily="34" charset="0"/>
                      </a:endParaRPr>
                    </a:p>
                  </a:txBody>
                  <a:tcPr/>
                </a:tc>
                <a:tc>
                  <a:txBody>
                    <a:bodyPr/>
                    <a:lstStyle/>
                    <a:p>
                      <a:r>
                        <a:rPr lang="de-DE" sz="1800" b="1" dirty="0" smtClean="0">
                          <a:latin typeface="Verdana" pitchFamily="34" charset="0"/>
                          <a:ea typeface="Verdana" pitchFamily="34" charset="0"/>
                          <a:cs typeface="Verdana" pitchFamily="34" charset="0"/>
                        </a:rPr>
                        <a:t>Element</a:t>
                      </a:r>
                      <a:endParaRPr lang="de-DE" sz="1800" b="1" dirty="0">
                        <a:latin typeface="Verdana" pitchFamily="34" charset="0"/>
                        <a:ea typeface="Verdana" pitchFamily="34" charset="0"/>
                        <a:cs typeface="Verdana" pitchFamily="34" charset="0"/>
                      </a:endParaRPr>
                    </a:p>
                  </a:txBody>
                  <a:tcPr/>
                </a:tc>
                <a:tc>
                  <a:txBody>
                    <a:bodyPr/>
                    <a:lstStyle/>
                    <a:p>
                      <a:r>
                        <a:rPr lang="de-DE" sz="1800" dirty="0" smtClean="0">
                          <a:latin typeface="Verdana" pitchFamily="34" charset="0"/>
                          <a:ea typeface="Verdana" pitchFamily="34" charset="0"/>
                          <a:cs typeface="Verdana" pitchFamily="34" charset="0"/>
                        </a:rPr>
                        <a:t>Erfassung</a:t>
                      </a:r>
                      <a:endParaRPr lang="de-DE" sz="1800" dirty="0">
                        <a:latin typeface="Verdana" pitchFamily="34" charset="0"/>
                        <a:ea typeface="Verdana" pitchFamily="34" charset="0"/>
                        <a:cs typeface="Verdana" pitchFamily="34" charset="0"/>
                      </a:endParaRPr>
                    </a:p>
                  </a:txBody>
                  <a:tcPr/>
                </a:tc>
              </a:tr>
              <a:tr h="454673">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331</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2.3.2</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Haupttitel</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$a </a:t>
                      </a:r>
                      <a:r>
                        <a:rPr lang="de-DE" sz="1800" kern="1200" dirty="0" smtClean="0">
                          <a:solidFill>
                            <a:schemeClr val="dk1"/>
                          </a:solidFill>
                          <a:latin typeface="Verdana" pitchFamily="34" charset="0"/>
                          <a:ea typeface="Verdana" pitchFamily="34" charset="0"/>
                          <a:cs typeface="Verdana" pitchFamily="34" charset="0"/>
                        </a:rPr>
                        <a:t>Sonate für Horn oder Violoncello und Klavier</a:t>
                      </a:r>
                      <a:endParaRPr lang="de-DE" sz="1800" b="0" dirty="0">
                        <a:latin typeface="Verdana" pitchFamily="34" charset="0"/>
                        <a:ea typeface="Verdana" pitchFamily="34" charset="0"/>
                        <a:cs typeface="Verdana" pitchFamily="34" charset="0"/>
                      </a:endParaRPr>
                    </a:p>
                  </a:txBody>
                  <a:tcPr anchor="ctr"/>
                </a:tc>
              </a:tr>
              <a:tr h="454673">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501</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7.21</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kern="1200" dirty="0" smtClean="0">
                          <a:solidFill>
                            <a:schemeClr val="dk1"/>
                          </a:solidFill>
                          <a:latin typeface="Verdana" pitchFamily="34" charset="0"/>
                          <a:ea typeface="Verdana" pitchFamily="34" charset="0"/>
                          <a:cs typeface="Verdana" pitchFamily="34" charset="0"/>
                        </a:rPr>
                        <a:t>Besetzung für musikalischen Inhalt</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$a </a:t>
                      </a:r>
                      <a:r>
                        <a:rPr lang="de-DE" sz="1800" kern="1200" dirty="0" smtClean="0">
                          <a:solidFill>
                            <a:schemeClr val="dk1"/>
                          </a:solidFill>
                          <a:latin typeface="Verdana" pitchFamily="34" charset="0"/>
                          <a:ea typeface="Verdana" pitchFamily="34" charset="0"/>
                          <a:cs typeface="Verdana" pitchFamily="34" charset="0"/>
                        </a:rPr>
                        <a:t>Für Horn (alternativ: Violoncello) und Klavier</a:t>
                      </a:r>
                      <a:endParaRPr lang="de-DE" sz="1800" b="0" dirty="0">
                        <a:latin typeface="Verdana" pitchFamily="34" charset="0"/>
                        <a:ea typeface="Verdana" pitchFamily="34" charset="0"/>
                        <a:cs typeface="Verdana" pitchFamily="34" charset="0"/>
                      </a:endParaRPr>
                    </a:p>
                  </a:txBody>
                  <a:tcPr anchor="ctr"/>
                </a:tc>
              </a:tr>
              <a:tr h="454673">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303</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17.8</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In der Manifestation verkörpertes Werk</a:t>
                      </a:r>
                      <a:endParaRPr lang="de-DE" sz="1800" b="1" dirty="0">
                        <a:latin typeface="Verdana" pitchFamily="34" charset="0"/>
                        <a:ea typeface="Verdana" pitchFamily="34" charset="0"/>
                        <a:cs typeface="Verdana" pitchFamily="34" charset="0"/>
                      </a:endParaRPr>
                    </a:p>
                  </a:txBody>
                  <a:tcPr anchor="ctr"/>
                </a:tc>
                <a:tc>
                  <a:txBody>
                    <a:bodyPr/>
                    <a:lstStyle/>
                    <a:p>
                      <a:pPr>
                        <a:lnSpc>
                          <a:spcPct val="100000"/>
                        </a:lnSpc>
                        <a:spcBef>
                          <a:spcPts val="0"/>
                        </a:spcBef>
                        <a:spcAft>
                          <a:spcPts val="0"/>
                        </a:spcAft>
                      </a:pPr>
                      <a:r>
                        <a:rPr lang="de-DE" sz="1800" b="0" dirty="0" smtClean="0">
                          <a:solidFill>
                            <a:srgbClr val="FF0000"/>
                          </a:solidFill>
                          <a:latin typeface="Verdana" pitchFamily="34" charset="0"/>
                          <a:ea typeface="Verdana" pitchFamily="34" charset="0"/>
                          <a:cs typeface="Verdana" pitchFamily="34" charset="0"/>
                        </a:rPr>
                        <a:t>$p </a:t>
                      </a:r>
                      <a:r>
                        <a:rPr lang="nl-NL" sz="1800" kern="1200" dirty="0" smtClean="0">
                          <a:solidFill>
                            <a:schemeClr val="dk1"/>
                          </a:solidFill>
                          <a:latin typeface="Verdana" pitchFamily="34" charset="0"/>
                          <a:ea typeface="Verdana" pitchFamily="34" charset="0"/>
                          <a:cs typeface="Verdana" pitchFamily="34" charset="0"/>
                        </a:rPr>
                        <a:t>Beethoven, Ludwig </a:t>
                      </a:r>
                      <a:r>
                        <a:rPr lang="nl-NL" sz="1800" kern="1200" dirty="0" smtClean="0">
                          <a:solidFill>
                            <a:srgbClr val="FF0000"/>
                          </a:solidFill>
                          <a:latin typeface="Verdana" pitchFamily="34" charset="0"/>
                          <a:ea typeface="Verdana" pitchFamily="34" charset="0"/>
                          <a:cs typeface="Verdana" pitchFamily="34" charset="0"/>
                        </a:rPr>
                        <a:t>&lt;&lt;</a:t>
                      </a:r>
                      <a:r>
                        <a:rPr lang="nl-NL" sz="1800" kern="1200" dirty="0" smtClean="0">
                          <a:solidFill>
                            <a:schemeClr val="dk1"/>
                          </a:solidFill>
                          <a:latin typeface="Verdana" pitchFamily="34" charset="0"/>
                          <a:ea typeface="Verdana" pitchFamily="34" charset="0"/>
                          <a:cs typeface="Verdana" pitchFamily="34" charset="0"/>
                        </a:rPr>
                        <a:t>van</a:t>
                      </a:r>
                      <a:r>
                        <a:rPr lang="nl-NL" sz="1800" kern="1200" dirty="0" smtClean="0">
                          <a:solidFill>
                            <a:srgbClr val="FF0000"/>
                          </a:solidFill>
                          <a:latin typeface="Verdana" pitchFamily="34" charset="0"/>
                          <a:ea typeface="Verdana" pitchFamily="34" charset="0"/>
                          <a:cs typeface="Verdana" pitchFamily="34" charset="0"/>
                        </a:rPr>
                        <a:t>&gt;&gt;</a:t>
                      </a:r>
                    </a:p>
                    <a:p>
                      <a:pPr>
                        <a:lnSpc>
                          <a:spcPct val="100000"/>
                        </a:lnSpc>
                        <a:spcBef>
                          <a:spcPts val="0"/>
                        </a:spcBef>
                        <a:spcAft>
                          <a:spcPts val="0"/>
                        </a:spcAft>
                      </a:pPr>
                      <a:r>
                        <a:rPr lang="de-DE" sz="1800" b="0" dirty="0" smtClean="0">
                          <a:solidFill>
                            <a:srgbClr val="FF0000"/>
                          </a:solidFill>
                          <a:latin typeface="Verdana" pitchFamily="34" charset="0"/>
                          <a:ea typeface="Verdana" pitchFamily="34" charset="0"/>
                          <a:cs typeface="Verdana" pitchFamily="34" charset="0"/>
                        </a:rPr>
                        <a:t>$d </a:t>
                      </a:r>
                      <a:r>
                        <a:rPr lang="nl-NL" sz="1800" kern="1200" dirty="0" smtClean="0">
                          <a:solidFill>
                            <a:schemeClr val="dk1"/>
                          </a:solidFill>
                          <a:latin typeface="Verdana" pitchFamily="34" charset="0"/>
                          <a:ea typeface="Verdana" pitchFamily="34" charset="0"/>
                          <a:cs typeface="Verdana" pitchFamily="34" charset="0"/>
                        </a:rPr>
                        <a:t>1770-1827</a:t>
                      </a:r>
                    </a:p>
                    <a:p>
                      <a:pPr>
                        <a:lnSpc>
                          <a:spcPct val="100000"/>
                        </a:lnSpc>
                        <a:spcBef>
                          <a:spcPts val="0"/>
                        </a:spcBef>
                        <a:spcAft>
                          <a:spcPts val="0"/>
                        </a:spcAft>
                      </a:pPr>
                      <a:r>
                        <a:rPr lang="de-DE" sz="1800" b="0" dirty="0" smtClean="0">
                          <a:solidFill>
                            <a:srgbClr val="FF0000"/>
                          </a:solidFill>
                          <a:latin typeface="Verdana" pitchFamily="34" charset="0"/>
                          <a:ea typeface="Verdana" pitchFamily="34" charset="0"/>
                          <a:cs typeface="Verdana" pitchFamily="34" charset="0"/>
                        </a:rPr>
                        <a:t>$t </a:t>
                      </a:r>
                      <a:r>
                        <a:rPr lang="nl-NL" sz="1800" kern="1200" dirty="0" smtClean="0">
                          <a:solidFill>
                            <a:schemeClr val="dk1"/>
                          </a:solidFill>
                          <a:latin typeface="Verdana" pitchFamily="34" charset="0"/>
                          <a:ea typeface="Verdana" pitchFamily="34" charset="0"/>
                          <a:cs typeface="Verdana" pitchFamily="34" charset="0"/>
                        </a:rPr>
                        <a:t>Sonaten</a:t>
                      </a:r>
                    </a:p>
                    <a:p>
                      <a:pPr>
                        <a:lnSpc>
                          <a:spcPct val="100000"/>
                        </a:lnSpc>
                        <a:spcBef>
                          <a:spcPts val="0"/>
                        </a:spcBef>
                        <a:spcAft>
                          <a:spcPts val="0"/>
                        </a:spcAft>
                      </a:pPr>
                      <a:r>
                        <a:rPr lang="de-DE" sz="1800" b="0" dirty="0" smtClean="0">
                          <a:solidFill>
                            <a:srgbClr val="FF0000"/>
                          </a:solidFill>
                          <a:latin typeface="Verdana" pitchFamily="34" charset="0"/>
                          <a:ea typeface="Verdana" pitchFamily="34" charset="0"/>
                          <a:cs typeface="Verdana" pitchFamily="34" charset="0"/>
                        </a:rPr>
                        <a:t>$m </a:t>
                      </a:r>
                      <a:r>
                        <a:rPr lang="nl-NL" sz="1800" kern="1200" dirty="0" smtClean="0">
                          <a:solidFill>
                            <a:schemeClr val="dk1"/>
                          </a:solidFill>
                          <a:latin typeface="Verdana" pitchFamily="34" charset="0"/>
                          <a:ea typeface="Verdana" pitchFamily="34" charset="0"/>
                          <a:cs typeface="Verdana" pitchFamily="34" charset="0"/>
                        </a:rPr>
                        <a:t>Horn</a:t>
                      </a:r>
                    </a:p>
                    <a:p>
                      <a:pPr>
                        <a:lnSpc>
                          <a:spcPct val="100000"/>
                        </a:lnSpc>
                        <a:spcBef>
                          <a:spcPts val="0"/>
                        </a:spcBef>
                        <a:spcAft>
                          <a:spcPts val="0"/>
                        </a:spcAft>
                      </a:pPr>
                      <a:r>
                        <a:rPr lang="de-DE" sz="1800" b="0" dirty="0" smtClean="0">
                          <a:solidFill>
                            <a:srgbClr val="FF0000"/>
                          </a:solidFill>
                          <a:latin typeface="Verdana" pitchFamily="34" charset="0"/>
                          <a:ea typeface="Verdana" pitchFamily="34" charset="0"/>
                          <a:cs typeface="Verdana" pitchFamily="34" charset="0"/>
                        </a:rPr>
                        <a:t>$m </a:t>
                      </a:r>
                      <a:r>
                        <a:rPr lang="nl-NL" sz="1800" kern="1200" dirty="0" smtClean="0">
                          <a:solidFill>
                            <a:schemeClr val="dk1"/>
                          </a:solidFill>
                          <a:latin typeface="Verdana" pitchFamily="34" charset="0"/>
                          <a:ea typeface="Verdana" pitchFamily="34" charset="0"/>
                          <a:cs typeface="Verdana" pitchFamily="34" charset="0"/>
                        </a:rPr>
                        <a:t>Klavier</a:t>
                      </a:r>
                    </a:p>
                    <a:p>
                      <a:pPr>
                        <a:lnSpc>
                          <a:spcPct val="100000"/>
                        </a:lnSpc>
                        <a:spcBef>
                          <a:spcPts val="0"/>
                        </a:spcBef>
                        <a:spcAft>
                          <a:spcPts val="0"/>
                        </a:spcAft>
                      </a:pPr>
                      <a:r>
                        <a:rPr lang="de-DE" sz="1800" b="0" dirty="0" smtClean="0">
                          <a:solidFill>
                            <a:srgbClr val="FF0000"/>
                          </a:solidFill>
                          <a:latin typeface="Verdana" pitchFamily="34" charset="0"/>
                          <a:ea typeface="Verdana" pitchFamily="34" charset="0"/>
                          <a:cs typeface="Verdana" pitchFamily="34" charset="0"/>
                        </a:rPr>
                        <a:t>$n </a:t>
                      </a:r>
                      <a:r>
                        <a:rPr lang="nl-NL" sz="1800" kern="1200" dirty="0" smtClean="0">
                          <a:solidFill>
                            <a:schemeClr val="dk1"/>
                          </a:solidFill>
                          <a:latin typeface="Verdana" pitchFamily="34" charset="0"/>
                          <a:ea typeface="Verdana" pitchFamily="34" charset="0"/>
                          <a:cs typeface="Verdana" pitchFamily="34" charset="0"/>
                        </a:rPr>
                        <a:t>op. 17</a:t>
                      </a:r>
                    </a:p>
                    <a:p>
                      <a:pPr>
                        <a:lnSpc>
                          <a:spcPct val="100000"/>
                        </a:lnSpc>
                        <a:spcBef>
                          <a:spcPts val="0"/>
                        </a:spcBef>
                        <a:spcAft>
                          <a:spcPts val="0"/>
                        </a:spcAft>
                      </a:pPr>
                      <a:r>
                        <a:rPr lang="de-DE" sz="1800" b="0" dirty="0" smtClean="0">
                          <a:solidFill>
                            <a:srgbClr val="FF0000"/>
                          </a:solidFill>
                          <a:latin typeface="Verdana" pitchFamily="34" charset="0"/>
                          <a:ea typeface="Verdana" pitchFamily="34" charset="0"/>
                          <a:cs typeface="Verdana" pitchFamily="34" charset="0"/>
                        </a:rPr>
                        <a:t>$r </a:t>
                      </a:r>
                      <a:r>
                        <a:rPr lang="nl-NL" sz="1800" kern="1200" dirty="0" smtClean="0">
                          <a:solidFill>
                            <a:schemeClr val="dk1"/>
                          </a:solidFill>
                          <a:latin typeface="Verdana" pitchFamily="34" charset="0"/>
                          <a:ea typeface="Verdana" pitchFamily="34" charset="0"/>
                          <a:cs typeface="Verdana" pitchFamily="34" charset="0"/>
                        </a:rPr>
                        <a:t>F-Dur</a:t>
                      </a:r>
                    </a:p>
                    <a:p>
                      <a:pPr>
                        <a:lnSpc>
                          <a:spcPct val="100000"/>
                        </a:lnSpc>
                        <a:spcBef>
                          <a:spcPts val="0"/>
                        </a:spcBef>
                        <a:spcAft>
                          <a:spcPts val="0"/>
                        </a:spcAft>
                      </a:pPr>
                      <a:r>
                        <a:rPr lang="de-DE" sz="1800" b="0" dirty="0" smtClean="0">
                          <a:solidFill>
                            <a:srgbClr val="FF0000"/>
                          </a:solidFill>
                          <a:latin typeface="Verdana" pitchFamily="34" charset="0"/>
                          <a:ea typeface="Verdana" pitchFamily="34" charset="0"/>
                          <a:cs typeface="Verdana" pitchFamily="34" charset="0"/>
                        </a:rPr>
                        <a:t>$9 </a:t>
                      </a:r>
                      <a:r>
                        <a:rPr lang="de-DE" sz="1800" b="0" i="1" dirty="0" smtClean="0">
                          <a:latin typeface="Verdana" pitchFamily="34" charset="0"/>
                          <a:ea typeface="Verdana" pitchFamily="34" charset="0"/>
                          <a:cs typeface="Verdana" pitchFamily="34" charset="0"/>
                        </a:rPr>
                        <a:t>GND-ID</a:t>
                      </a:r>
                      <a:endParaRPr lang="de-DE" sz="1800" b="0" i="1" dirty="0">
                        <a:latin typeface="Verdana" pitchFamily="34" charset="0"/>
                        <a:ea typeface="Verdana" pitchFamily="34" charset="0"/>
                        <a:cs typeface="Verdana" pitchFamily="34" charset="0"/>
                      </a:endParaRPr>
                    </a:p>
                  </a:txBody>
                  <a:tcPr anchor="ctr"/>
                </a:tc>
              </a:tr>
            </a:tbl>
          </a:graphicData>
        </a:graphic>
      </p:graphicFrame>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564904"/>
            <a:ext cx="8229600" cy="1143000"/>
          </a:xfrm>
        </p:spPr>
        <p:txBody>
          <a:bodyPr/>
          <a:lstStyle/>
          <a:p>
            <a:pPr algn="ctr"/>
            <a:r>
              <a:rPr lang="de-DE" sz="2800" dirty="0" smtClean="0"/>
              <a:t>Beziehungen zu Personen, Familien und Körperschaften</a:t>
            </a:r>
            <a:endParaRPr lang="de-DE" sz="2800" dirty="0"/>
          </a:p>
        </p:txBody>
      </p:sp>
      <p:sp>
        <p:nvSpPr>
          <p:cNvPr id="3" name="Rechteck 2"/>
          <p:cNvSpPr/>
          <p:nvPr/>
        </p:nvSpPr>
        <p:spPr>
          <a:xfrm>
            <a:off x="409343" y="548679"/>
            <a:ext cx="2362457" cy="43204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Modul 6M.03</a:t>
            </a:r>
            <a:endParaRPr lang="de-DE"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Foliennummernplatzhalter 7"/>
          <p:cNvSpPr>
            <a:spLocks noGrp="1"/>
          </p:cNvSpPr>
          <p:nvPr>
            <p:ph type="sldNum" sz="quarter" idx="4"/>
          </p:nvPr>
        </p:nvSpPr>
        <p:spPr/>
        <p:txBody>
          <a:bodyPr/>
          <a:lstStyle/>
          <a:p>
            <a:fld id="{8A6690F1-7CA1-4166-A522-500460961984}" type="slidenum">
              <a:rPr lang="de-DE" smtClean="0"/>
              <a:pPr/>
              <a:t>57</a:t>
            </a:fld>
            <a:endParaRPr lang="de-DE"/>
          </a:p>
        </p:txBody>
      </p:sp>
      <p:sp>
        <p:nvSpPr>
          <p:cNvPr id="9" name="Fußzeilenplatzhalter 8"/>
          <p:cNvSpPr>
            <a:spLocks noGrp="1"/>
          </p:cNvSpPr>
          <p:nvPr>
            <p:ph type="ftr" sz="quarter" idx="14"/>
          </p:nvPr>
        </p:nvSpPr>
        <p:spPr>
          <a:xfrm>
            <a:off x="467544" y="6376243"/>
            <a:ext cx="7776864" cy="365125"/>
          </a:xfrm>
        </p:spPr>
        <p:txBody>
          <a:bodyPr/>
          <a:lstStyle/>
          <a:p>
            <a:r>
              <a:rPr lang="de-DE" smtClean="0"/>
              <a:t>AG RDA Schulungsunterlagen – Modul 6M.03: Musikdrucke | Stand: 15.09.2015 | CC BY-NC-SA</a:t>
            </a:r>
            <a:endParaRPr lang="de-DE" dirty="0"/>
          </a:p>
        </p:txBody>
      </p:sp>
    </p:spTree>
    <p:extLst>
      <p:ext uri="{BB962C8B-B14F-4D97-AF65-F5344CB8AC3E}">
        <p14:creationId xmlns:p14="http://schemas.microsoft.com/office/powerpoint/2010/main" val="36862593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Beziehung zu geistigen Schöpfern (RDA 19.2)</a:t>
            </a:r>
            <a:endParaRPr lang="de-DE" dirty="0"/>
          </a:p>
        </p:txBody>
      </p:sp>
      <p:sp>
        <p:nvSpPr>
          <p:cNvPr id="3" name="Textplatzhalter 2"/>
          <p:cNvSpPr>
            <a:spLocks noGrp="1"/>
          </p:cNvSpPr>
          <p:nvPr>
            <p:ph type="body" sz="quarter" idx="13"/>
          </p:nvPr>
        </p:nvSpPr>
        <p:spPr/>
        <p:txBody>
          <a:bodyPr wrap="square"/>
          <a:lstStyle/>
          <a:p>
            <a:r>
              <a:rPr lang="de-DE" dirty="0" smtClean="0"/>
              <a:t>Komponist </a:t>
            </a:r>
          </a:p>
          <a:p>
            <a:pPr lvl="1">
              <a:buFont typeface="Wingdings" panose="05000000000000000000" pitchFamily="2" charset="2"/>
              <a:buChar char="à"/>
            </a:pPr>
            <a:r>
              <a:rPr lang="de-DE" dirty="0" smtClean="0">
                <a:sym typeface="Wingdings" pitchFamily="2" charset="2"/>
              </a:rPr>
              <a:t>Beziehungskennzeichnung „Komponist“</a:t>
            </a:r>
          </a:p>
          <a:p>
            <a:pPr lvl="1">
              <a:buFont typeface="Wingdings" panose="05000000000000000000" pitchFamily="2" charset="2"/>
              <a:buChar char="à"/>
            </a:pPr>
            <a:endParaRPr lang="de-DE" dirty="0" smtClean="0"/>
          </a:p>
          <a:p>
            <a:r>
              <a:rPr lang="de-DE" dirty="0" smtClean="0"/>
              <a:t>Verfasser der Texte von Musikwerken</a:t>
            </a:r>
          </a:p>
          <a:p>
            <a:pPr lvl="1"/>
            <a:r>
              <a:rPr lang="de-DE" dirty="0" smtClean="0"/>
              <a:t>Verfasser des Texts einer Oper, eines Bühnenwerks, eines Oratoriums</a:t>
            </a:r>
          </a:p>
          <a:p>
            <a:pPr lvl="1">
              <a:buNone/>
            </a:pPr>
            <a:r>
              <a:rPr lang="de-DE" dirty="0" smtClean="0">
                <a:sym typeface="Wingdings" pitchFamily="2" charset="2"/>
              </a:rPr>
              <a:t>	 Beziehungskennzeichnung „Librettist“</a:t>
            </a:r>
          </a:p>
          <a:p>
            <a:pPr lvl="1"/>
            <a:r>
              <a:rPr lang="de-DE" dirty="0" smtClean="0">
                <a:sym typeface="Wingdings" pitchFamily="2" charset="2"/>
              </a:rPr>
              <a:t>Verfasser eines Texts eines populären Lieds oder Lieder eines Musicals</a:t>
            </a:r>
          </a:p>
          <a:p>
            <a:pPr lvl="1">
              <a:buNone/>
            </a:pPr>
            <a:r>
              <a:rPr lang="de-DE" dirty="0" smtClean="0">
                <a:sym typeface="Wingdings" pitchFamily="2" charset="2"/>
              </a:rPr>
              <a:t>	 Beziehungskennzeichnung „Textdichter“</a:t>
            </a:r>
          </a:p>
          <a:p>
            <a:pPr lvl="1"/>
            <a:r>
              <a:rPr lang="de-DE" dirty="0" smtClean="0">
                <a:sym typeface="Wingdings" pitchFamily="2" charset="2"/>
              </a:rPr>
              <a:t>Verfasser des Texts eines Kunstlieds</a:t>
            </a:r>
          </a:p>
          <a:p>
            <a:pPr lvl="1">
              <a:buNone/>
            </a:pPr>
            <a:r>
              <a:rPr lang="de-DE" dirty="0" smtClean="0">
                <a:sym typeface="Wingdings" pitchFamily="2" charset="2"/>
              </a:rPr>
              <a:t>	 Beziehungskennzeichnung „Verfasser“</a:t>
            </a:r>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dirty="0" smtClean="0"/>
              <a:t>AG RDA Schulungsunterlagen – Modul 6M.03: Musikdrucke | Stand: 15.09.2015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58</a:t>
            </a:fld>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Beziehung zu geistigen Schöpfern (RDA 19.2)</a:t>
            </a:r>
            <a:endParaRPr lang="de-DE" dirty="0"/>
          </a:p>
        </p:txBody>
      </p:sp>
      <p:sp>
        <p:nvSpPr>
          <p:cNvPr id="3" name="Textplatzhalter 2"/>
          <p:cNvSpPr>
            <a:spLocks noGrp="1"/>
          </p:cNvSpPr>
          <p:nvPr>
            <p:ph type="body" sz="quarter" idx="13"/>
          </p:nvPr>
        </p:nvSpPr>
        <p:spPr/>
        <p:txBody>
          <a:bodyPr/>
          <a:lstStyle/>
          <a:p>
            <a:endParaRPr lang="de-DE" dirty="0" smtClean="0"/>
          </a:p>
          <a:p>
            <a:endParaRPr lang="de-DE" dirty="0" smtClean="0"/>
          </a:p>
          <a:p>
            <a:endParaRPr lang="de-DE" dirty="0"/>
          </a:p>
        </p:txBody>
      </p:sp>
      <p:sp>
        <p:nvSpPr>
          <p:cNvPr id="4" name="Fußzeilenplatzhalter 3"/>
          <p:cNvSpPr>
            <a:spLocks noGrp="1"/>
          </p:cNvSpPr>
          <p:nvPr>
            <p:ph type="ftr" sz="quarter" idx="14"/>
          </p:nvPr>
        </p:nvSpPr>
        <p:spPr>
          <a:xfrm>
            <a:off x="467544" y="6376243"/>
            <a:ext cx="7704856" cy="365125"/>
          </a:xfrm>
        </p:spPr>
        <p:txBody>
          <a:bodyPr/>
          <a:lstStyle/>
          <a:p>
            <a:r>
              <a:rPr lang="de-DE" dirty="0" smtClean="0"/>
              <a:t>AG RDA Schulungsunterlagen – Modul 6M.03: Musikdrucke | Stand: 15.09.2015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59</a:t>
            </a:fld>
            <a:endParaRPr lang="de-DE"/>
          </a:p>
        </p:txBody>
      </p:sp>
      <p:pic>
        <p:nvPicPr>
          <p:cNvPr id="7" name="Grafik 6"/>
          <p:cNvPicPr>
            <a:picLocks noChangeAspect="1"/>
          </p:cNvPicPr>
          <p:nvPr/>
        </p:nvPicPr>
        <p:blipFill>
          <a:blip r:embed="rId3"/>
          <a:stretch>
            <a:fillRect/>
          </a:stretch>
        </p:blipFill>
        <p:spPr>
          <a:xfrm>
            <a:off x="237368" y="694071"/>
            <a:ext cx="8669263" cy="5499069"/>
          </a:xfrm>
          <a:prstGeom prst="rect">
            <a:avLst/>
          </a:prstGeom>
        </p:spPr>
      </p:pic>
      <p:sp>
        <p:nvSpPr>
          <p:cNvPr id="8" name="Rechteck 7"/>
          <p:cNvSpPr/>
          <p:nvPr/>
        </p:nvSpPr>
        <p:spPr>
          <a:xfrm>
            <a:off x="3347864" y="3717032"/>
            <a:ext cx="2952328"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Identifizierung der Manifestation</a:t>
            </a:r>
            <a:endParaRPr lang="de-DE" dirty="0"/>
          </a:p>
        </p:txBody>
      </p:sp>
      <p:sp>
        <p:nvSpPr>
          <p:cNvPr id="3" name="Textplatzhalter 2"/>
          <p:cNvSpPr>
            <a:spLocks noGrp="1"/>
          </p:cNvSpPr>
          <p:nvPr>
            <p:ph type="body" sz="quarter" idx="13"/>
          </p:nvPr>
        </p:nvSpPr>
        <p:spPr/>
        <p:txBody>
          <a:bodyPr wrap="square"/>
          <a:lstStyle/>
          <a:p>
            <a:r>
              <a:rPr lang="de-DE" dirty="0" smtClean="0"/>
              <a:t>Grundlage für die Identifizierung</a:t>
            </a:r>
          </a:p>
          <a:p>
            <a:pPr lvl="1"/>
            <a:r>
              <a:rPr lang="de-DE" dirty="0" smtClean="0"/>
              <a:t>Unterscheidungsmerkmale gemäß RDA 2.1 D-A-CH (Modul 3.02.03)</a:t>
            </a:r>
          </a:p>
          <a:p>
            <a:pPr lvl="1"/>
            <a:r>
              <a:rPr lang="de-DE" dirty="0" smtClean="0"/>
              <a:t>Reproduktion/Faksimile (Modul 5A.05)</a:t>
            </a:r>
          </a:p>
          <a:p>
            <a:pPr lvl="1"/>
            <a:endParaRPr lang="de-DE" dirty="0" smtClean="0"/>
          </a:p>
          <a:p>
            <a:r>
              <a:rPr lang="de-DE" dirty="0" smtClean="0"/>
              <a:t>Häufig unveränderte Nachdrucke </a:t>
            </a:r>
          </a:p>
          <a:p>
            <a:pPr>
              <a:buNone/>
            </a:pPr>
            <a:r>
              <a:rPr lang="de-DE" dirty="0" smtClean="0"/>
              <a:t>	</a:t>
            </a:r>
            <a:r>
              <a:rPr lang="de-DE" dirty="0" smtClean="0">
                <a:sym typeface="Wingdings" pitchFamily="2" charset="2"/>
              </a:rPr>
              <a:t> </a:t>
            </a:r>
            <a:r>
              <a:rPr lang="de-DE" dirty="0" smtClean="0"/>
              <a:t>Empfohlene Anmerkung nach RDA 2.17.9.3, wenn keine eigene Beschreibung angelegt wird </a:t>
            </a:r>
          </a:p>
          <a:p>
            <a:pPr lvl="1">
              <a:buNone/>
            </a:pPr>
            <a:endParaRPr lang="de-DE" dirty="0" smtClean="0"/>
          </a:p>
          <a:p>
            <a:pPr lvl="1">
              <a:buNone/>
            </a:pPr>
            <a:endParaRPr lang="de-DE" dirty="0" smtClean="0"/>
          </a:p>
          <a:p>
            <a:pPr lvl="1"/>
            <a:endParaRPr lang="de-DE" dirty="0" smtClean="0"/>
          </a:p>
          <a:p>
            <a:endParaRPr lang="de-DE" dirty="0" smtClean="0"/>
          </a:p>
          <a:p>
            <a:r>
              <a:rPr lang="de-DE" dirty="0" smtClean="0"/>
              <a:t>Abweichende Herstellungsjahre in den Lokaldaten festhalten</a:t>
            </a:r>
          </a:p>
          <a:p>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6M.03: Musikdrucke | Stand: 15.09.2015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6</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777256227"/>
              </p:ext>
            </p:extLst>
          </p:nvPr>
        </p:nvGraphicFramePr>
        <p:xfrm>
          <a:off x="323527" y="4149080"/>
          <a:ext cx="8496945" cy="1014220"/>
        </p:xfrm>
        <a:graphic>
          <a:graphicData uri="http://schemas.openxmlformats.org/drawingml/2006/table">
            <a:tbl>
              <a:tblPr firstRow="1" bandRow="1">
                <a:tableStyleId>{5C22544A-7EE6-4342-B048-85BDC9FD1C3A}</a:tableStyleId>
              </a:tblPr>
              <a:tblGrid>
                <a:gridCol w="929354"/>
                <a:gridCol w="1014863"/>
                <a:gridCol w="2520280"/>
                <a:gridCol w="4032448"/>
              </a:tblGrid>
              <a:tr h="386319">
                <a:tc>
                  <a:txBody>
                    <a:bodyPr/>
                    <a:lstStyle/>
                    <a:p>
                      <a:r>
                        <a:rPr lang="de-DE" b="1" dirty="0" err="1" smtClean="0">
                          <a:latin typeface="Verdana" pitchFamily="34" charset="0"/>
                          <a:ea typeface="Verdana" pitchFamily="34" charset="0"/>
                          <a:cs typeface="Verdana" pitchFamily="34" charset="0"/>
                        </a:rPr>
                        <a:t>Aleph</a:t>
                      </a:r>
                      <a:endParaRPr lang="de-DE" b="1" dirty="0">
                        <a:latin typeface="Verdana" pitchFamily="34" charset="0"/>
                        <a:ea typeface="Verdana" pitchFamily="34" charset="0"/>
                        <a:cs typeface="Verdana" pitchFamily="34" charset="0"/>
                      </a:endParaRPr>
                    </a:p>
                  </a:txBody>
                  <a:tcPr/>
                </a:tc>
                <a:tc>
                  <a:txBody>
                    <a:bodyPr/>
                    <a:lstStyle/>
                    <a:p>
                      <a:r>
                        <a:rPr lang="de-DE" b="1" dirty="0" smtClean="0">
                          <a:latin typeface="Verdana" pitchFamily="34" charset="0"/>
                          <a:ea typeface="Verdana" pitchFamily="34" charset="0"/>
                          <a:cs typeface="Verdana" pitchFamily="34" charset="0"/>
                        </a:rPr>
                        <a:t>RDA</a:t>
                      </a:r>
                      <a:endParaRPr lang="de-DE" b="1" dirty="0">
                        <a:latin typeface="Verdana" pitchFamily="34" charset="0"/>
                        <a:ea typeface="Verdana" pitchFamily="34" charset="0"/>
                        <a:cs typeface="Verdana" pitchFamily="34" charset="0"/>
                      </a:endParaRPr>
                    </a:p>
                  </a:txBody>
                  <a:tcPr/>
                </a:tc>
                <a:tc>
                  <a:txBody>
                    <a:bodyPr/>
                    <a:lstStyle/>
                    <a:p>
                      <a:r>
                        <a:rPr lang="de-DE" b="1" dirty="0" smtClean="0">
                          <a:latin typeface="Verdana" pitchFamily="34" charset="0"/>
                          <a:ea typeface="Verdana" pitchFamily="34" charset="0"/>
                          <a:cs typeface="Verdana" pitchFamily="34" charset="0"/>
                        </a:rPr>
                        <a:t>Element</a:t>
                      </a:r>
                      <a:endParaRPr lang="de-DE" b="1" dirty="0">
                        <a:latin typeface="Verdana" pitchFamily="34" charset="0"/>
                        <a:ea typeface="Verdana" pitchFamily="34" charset="0"/>
                        <a:cs typeface="Verdana" pitchFamily="34" charset="0"/>
                      </a:endParaRPr>
                    </a:p>
                  </a:txBody>
                  <a:tcPr/>
                </a:tc>
                <a:tc>
                  <a:txBody>
                    <a:bodyPr/>
                    <a:lstStyle/>
                    <a:p>
                      <a:r>
                        <a:rPr lang="de-DE" b="1" dirty="0" smtClean="0">
                          <a:latin typeface="Verdana" pitchFamily="34" charset="0"/>
                          <a:ea typeface="Verdana" pitchFamily="34" charset="0"/>
                          <a:cs typeface="Verdana" pitchFamily="34" charset="0"/>
                        </a:rPr>
                        <a:t>Erfassung</a:t>
                      </a:r>
                      <a:endParaRPr lang="de-DE" b="1" dirty="0">
                        <a:latin typeface="Verdana" pitchFamily="34" charset="0"/>
                        <a:ea typeface="Verdana" pitchFamily="34" charset="0"/>
                        <a:cs typeface="Verdana" pitchFamily="34" charset="0"/>
                      </a:endParaRPr>
                    </a:p>
                  </a:txBody>
                  <a:tcPr/>
                </a:tc>
              </a:tr>
              <a:tr h="627901">
                <a:tc>
                  <a:txBody>
                    <a:bodyPr/>
                    <a:lstStyle/>
                    <a:p>
                      <a:pPr>
                        <a:lnSpc>
                          <a:spcPts val="1600"/>
                        </a:lnSpc>
                        <a:spcBef>
                          <a:spcPts val="600"/>
                        </a:spcBef>
                        <a:spcAft>
                          <a:spcPts val="600"/>
                        </a:spcAft>
                      </a:pPr>
                      <a:r>
                        <a:rPr lang="de-DE" b="0" dirty="0" smtClean="0">
                          <a:latin typeface="Verdana" pitchFamily="34" charset="0"/>
                          <a:ea typeface="Verdana" pitchFamily="34" charset="0"/>
                          <a:cs typeface="Verdana" pitchFamily="34" charset="0"/>
                        </a:rPr>
                        <a:t>501</a:t>
                      </a:r>
                      <a:endParaRPr lang="de-DE"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0" dirty="0" smtClean="0">
                          <a:latin typeface="Verdana" pitchFamily="34" charset="0"/>
                          <a:ea typeface="Verdana" pitchFamily="34" charset="0"/>
                          <a:cs typeface="Verdana" pitchFamily="34" charset="0"/>
                        </a:rPr>
                        <a:t>2.17.9</a:t>
                      </a:r>
                      <a:endParaRPr lang="de-DE"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0" dirty="0" smtClean="0">
                          <a:latin typeface="Verdana" pitchFamily="34" charset="0"/>
                          <a:ea typeface="Verdana" pitchFamily="34" charset="0"/>
                          <a:cs typeface="Verdana" pitchFamily="34" charset="0"/>
                        </a:rPr>
                        <a:t>Anmerkung zur Herstellungsangabe</a:t>
                      </a:r>
                      <a:endParaRPr lang="de-DE"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0" dirty="0" smtClean="0">
                          <a:solidFill>
                            <a:srgbClr val="FF0000"/>
                          </a:solidFill>
                          <a:latin typeface="Verdana" pitchFamily="34" charset="0"/>
                          <a:ea typeface="Verdana" pitchFamily="34" charset="0"/>
                          <a:cs typeface="Verdana" pitchFamily="34" charset="0"/>
                        </a:rPr>
                        <a:t>$a</a:t>
                      </a:r>
                      <a:r>
                        <a:rPr lang="de-DE" b="0" dirty="0" smtClean="0">
                          <a:latin typeface="Verdana" pitchFamily="34" charset="0"/>
                          <a:ea typeface="Verdana" pitchFamily="34" charset="0"/>
                          <a:cs typeface="Verdana" pitchFamily="34" charset="0"/>
                        </a:rPr>
                        <a:t> Hier auch später erschienene,</a:t>
                      </a:r>
                      <a:r>
                        <a:rPr lang="de-DE" b="0" baseline="0" dirty="0" smtClean="0">
                          <a:latin typeface="Verdana" pitchFamily="34" charset="0"/>
                          <a:ea typeface="Verdana" pitchFamily="34" charset="0"/>
                          <a:cs typeface="Verdana" pitchFamily="34" charset="0"/>
                        </a:rPr>
                        <a:t> unveränderte Nachdrucke</a:t>
                      </a:r>
                      <a:endParaRPr lang="de-DE" b="0" dirty="0">
                        <a:latin typeface="Verdana" pitchFamily="34" charset="0"/>
                        <a:ea typeface="Verdana" pitchFamily="34" charset="0"/>
                        <a:cs typeface="Verdana" pitchFamily="34" charset="0"/>
                      </a:endParaRPr>
                    </a:p>
                  </a:txBody>
                  <a:tcPr anchor="ctr"/>
                </a:tc>
              </a:tr>
            </a:tbl>
          </a:graphicData>
        </a:graphic>
      </p:graphicFrame>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Beziehung zu geistigen Schöpfern (RDA 19.2)</a:t>
            </a:r>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mtClean="0">
                <a:solidFill>
                  <a:srgbClr val="4F81BD">
                    <a:lumMod val="75000"/>
                  </a:srgbClr>
                </a:solidFill>
              </a:rPr>
              <a:t>AG RDA Schulungsunterlagen – Modul 6M.03: Musikdrucke | Aleph | Stand: 15.09.2015 | CC BY-NC-SA</a:t>
            </a:r>
            <a:endParaRPr lang="de-DE" dirty="0">
              <a:solidFill>
                <a:srgbClr val="4F81BD">
                  <a:lumMod val="75000"/>
                </a:srgbClr>
              </a:solidFill>
            </a:endParaRPr>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60</a:t>
            </a:fld>
            <a:endParaRPr lang="de-DE">
              <a:solidFill>
                <a:prstClr val="black">
                  <a:tint val="75000"/>
                </a:prstClr>
              </a:solidFill>
            </a:endParaRPr>
          </a:p>
        </p:txBody>
      </p:sp>
      <p:graphicFrame>
        <p:nvGraphicFramePr>
          <p:cNvPr id="6" name="Tabelle 5"/>
          <p:cNvGraphicFramePr>
            <a:graphicFrameLocks noGrp="1"/>
          </p:cNvGraphicFramePr>
          <p:nvPr>
            <p:extLst>
              <p:ext uri="{D42A27DB-BD31-4B8C-83A1-F6EECF244321}">
                <p14:modId xmlns:p14="http://schemas.microsoft.com/office/powerpoint/2010/main" val="2475348873"/>
              </p:ext>
            </p:extLst>
          </p:nvPr>
        </p:nvGraphicFramePr>
        <p:xfrm>
          <a:off x="323528" y="908722"/>
          <a:ext cx="8568952" cy="4548537"/>
        </p:xfrm>
        <a:graphic>
          <a:graphicData uri="http://schemas.openxmlformats.org/drawingml/2006/table">
            <a:tbl>
              <a:tblPr firstRow="1" bandRow="1">
                <a:tableStyleId>{5C22544A-7EE6-4342-B048-85BDC9FD1C3A}</a:tableStyleId>
              </a:tblPr>
              <a:tblGrid>
                <a:gridCol w="864096"/>
                <a:gridCol w="792088"/>
                <a:gridCol w="3240360"/>
                <a:gridCol w="3672408"/>
              </a:tblGrid>
              <a:tr h="753237">
                <a:tc>
                  <a:txBody>
                    <a:bodyPr/>
                    <a:lstStyle/>
                    <a:p>
                      <a:r>
                        <a:rPr lang="de-DE" sz="1600" b="1" dirty="0" err="1" smtClean="0">
                          <a:latin typeface="Verdana" pitchFamily="34" charset="0"/>
                          <a:ea typeface="Verdana" pitchFamily="34" charset="0"/>
                          <a:cs typeface="Verdana" pitchFamily="34" charset="0"/>
                        </a:rPr>
                        <a:t>Aleph</a:t>
                      </a:r>
                      <a:endParaRPr lang="de-DE" sz="1600" b="1" dirty="0">
                        <a:latin typeface="Verdana" pitchFamily="34" charset="0"/>
                        <a:ea typeface="Verdana" pitchFamily="34" charset="0"/>
                        <a:cs typeface="Verdana" pitchFamily="34" charset="0"/>
                      </a:endParaRPr>
                    </a:p>
                  </a:txBody>
                  <a:tcPr/>
                </a:tc>
                <a:tc>
                  <a:txBody>
                    <a:bodyPr/>
                    <a:lstStyle/>
                    <a:p>
                      <a:r>
                        <a:rPr lang="de-DE" sz="1600" b="1" dirty="0" smtClean="0">
                          <a:latin typeface="Verdana" pitchFamily="34" charset="0"/>
                          <a:ea typeface="Verdana" pitchFamily="34" charset="0"/>
                          <a:cs typeface="Verdana" pitchFamily="34" charset="0"/>
                        </a:rPr>
                        <a:t>RDA</a:t>
                      </a:r>
                      <a:endParaRPr lang="de-DE" sz="1600" b="1" dirty="0">
                        <a:latin typeface="Verdana" pitchFamily="34" charset="0"/>
                        <a:ea typeface="Verdana" pitchFamily="34" charset="0"/>
                        <a:cs typeface="Verdana" pitchFamily="34" charset="0"/>
                      </a:endParaRPr>
                    </a:p>
                  </a:txBody>
                  <a:tcPr/>
                </a:tc>
                <a:tc>
                  <a:txBody>
                    <a:bodyPr/>
                    <a:lstStyle/>
                    <a:p>
                      <a:r>
                        <a:rPr lang="de-DE" sz="1600" b="1" dirty="0" smtClean="0">
                          <a:latin typeface="Verdana" pitchFamily="34" charset="0"/>
                          <a:ea typeface="Verdana" pitchFamily="34" charset="0"/>
                          <a:cs typeface="Verdana" pitchFamily="34" charset="0"/>
                        </a:rPr>
                        <a:t>Element</a:t>
                      </a:r>
                      <a:endParaRPr lang="de-DE" sz="1600" b="1" dirty="0">
                        <a:latin typeface="Verdana" pitchFamily="34" charset="0"/>
                        <a:ea typeface="Verdana" pitchFamily="34" charset="0"/>
                        <a:cs typeface="Verdana" pitchFamily="34" charset="0"/>
                      </a:endParaRPr>
                    </a:p>
                  </a:txBody>
                  <a:tcPr/>
                </a:tc>
                <a:tc>
                  <a:txBody>
                    <a:bodyPr/>
                    <a:lstStyle/>
                    <a:p>
                      <a:r>
                        <a:rPr lang="de-DE" sz="1600" dirty="0" smtClean="0">
                          <a:latin typeface="Verdana" pitchFamily="34" charset="0"/>
                          <a:ea typeface="Verdana" pitchFamily="34" charset="0"/>
                          <a:cs typeface="Verdana" pitchFamily="34" charset="0"/>
                        </a:rPr>
                        <a:t>Erfassung</a:t>
                      </a:r>
                      <a:endParaRPr lang="de-DE" sz="1600" dirty="0">
                        <a:latin typeface="Verdana" pitchFamily="34" charset="0"/>
                        <a:ea typeface="Verdana" pitchFamily="34" charset="0"/>
                        <a:cs typeface="Verdana" pitchFamily="34" charset="0"/>
                      </a:endParaRPr>
                    </a:p>
                  </a:txBody>
                  <a:tcPr/>
                </a:tc>
              </a:tr>
              <a:tr h="891810">
                <a:tc rowSpan="2">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100</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19.2</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Geistiger Schöpfer</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$p </a:t>
                      </a:r>
                      <a:r>
                        <a:rPr lang="de-DE" sz="1800" kern="1200" dirty="0" err="1" smtClean="0">
                          <a:solidFill>
                            <a:schemeClr val="dk1"/>
                          </a:solidFill>
                          <a:latin typeface="Verdana" pitchFamily="34" charset="0"/>
                          <a:ea typeface="Verdana" pitchFamily="34" charset="0"/>
                          <a:cs typeface="Verdana" pitchFamily="34" charset="0"/>
                        </a:rPr>
                        <a:t>Schoeck</a:t>
                      </a:r>
                      <a:r>
                        <a:rPr lang="de-DE" sz="1800" kern="1200" dirty="0" smtClean="0">
                          <a:solidFill>
                            <a:schemeClr val="dk1"/>
                          </a:solidFill>
                          <a:latin typeface="Verdana" pitchFamily="34" charset="0"/>
                          <a:ea typeface="Verdana" pitchFamily="34" charset="0"/>
                          <a:cs typeface="Verdana" pitchFamily="34" charset="0"/>
                        </a:rPr>
                        <a:t>, Othmar</a:t>
                      </a:r>
                    </a:p>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$d </a:t>
                      </a:r>
                      <a:r>
                        <a:rPr lang="de-DE" sz="1800" kern="1200" dirty="0" smtClean="0">
                          <a:solidFill>
                            <a:schemeClr val="dk1"/>
                          </a:solidFill>
                          <a:latin typeface="Verdana" pitchFamily="34" charset="0"/>
                          <a:ea typeface="Verdana" pitchFamily="34" charset="0"/>
                          <a:cs typeface="Verdana" pitchFamily="34" charset="0"/>
                        </a:rPr>
                        <a:t>1886-1957</a:t>
                      </a:r>
                    </a:p>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$9 </a:t>
                      </a:r>
                      <a:r>
                        <a:rPr lang="de-DE" sz="1800" i="1" dirty="0" smtClean="0">
                          <a:latin typeface="Verdana" pitchFamily="34" charset="0"/>
                          <a:ea typeface="Verdana" pitchFamily="34" charset="0"/>
                          <a:cs typeface="Verdana" pitchFamily="34" charset="0"/>
                        </a:rPr>
                        <a:t>GND-ID</a:t>
                      </a:r>
                      <a:endParaRPr lang="de-DE" sz="1800" i="1" dirty="0">
                        <a:latin typeface="Verdana" pitchFamily="34" charset="0"/>
                        <a:ea typeface="Verdana" pitchFamily="34" charset="0"/>
                        <a:cs typeface="Verdana" pitchFamily="34" charset="0"/>
                      </a:endParaRPr>
                    </a:p>
                  </a:txBody>
                  <a:tcPr anchor="ctr"/>
                </a:tc>
              </a:tr>
              <a:tr h="891810">
                <a:tc vMerge="1">
                  <a:txBody>
                    <a:bodyPr/>
                    <a:lstStyle/>
                    <a:p>
                      <a:pPr>
                        <a:lnSpc>
                          <a:spcPts val="1600"/>
                        </a:lnSpc>
                        <a:spcBef>
                          <a:spcPts val="600"/>
                        </a:spcBef>
                        <a:spcAft>
                          <a:spcPts val="600"/>
                        </a:spcAft>
                      </a:pP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18.5</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Beziehungskennzeichnung</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$4 </a:t>
                      </a:r>
                      <a:r>
                        <a:rPr lang="de-DE" sz="1800" kern="1200" dirty="0" err="1" smtClean="0">
                          <a:solidFill>
                            <a:schemeClr val="dk1"/>
                          </a:solidFill>
                          <a:latin typeface="Verdana" pitchFamily="34" charset="0"/>
                          <a:ea typeface="Verdana" pitchFamily="34" charset="0"/>
                          <a:cs typeface="Verdana" pitchFamily="34" charset="0"/>
                        </a:rPr>
                        <a:t>cmp</a:t>
                      </a:r>
                      <a:r>
                        <a:rPr lang="de-DE" sz="1800" kern="1200" dirty="0" smtClean="0">
                          <a:solidFill>
                            <a:schemeClr val="dk1"/>
                          </a:solidFill>
                          <a:latin typeface="Verdana" pitchFamily="34" charset="0"/>
                          <a:ea typeface="Verdana" pitchFamily="34" charset="0"/>
                          <a:cs typeface="Verdana" pitchFamily="34" charset="0"/>
                        </a:rPr>
                        <a:t> </a:t>
                      </a:r>
                      <a:r>
                        <a:rPr lang="de-DE" sz="1800" i="1" kern="1200" dirty="0" smtClean="0">
                          <a:solidFill>
                            <a:schemeClr val="dk1"/>
                          </a:solidFill>
                          <a:latin typeface="Verdana" pitchFamily="34" charset="0"/>
                          <a:ea typeface="Verdana" pitchFamily="34" charset="0"/>
                          <a:cs typeface="Verdana" pitchFamily="34" charset="0"/>
                        </a:rPr>
                        <a:t>(Komponist)</a:t>
                      </a:r>
                      <a:endParaRPr lang="de-DE" sz="1800" i="1" dirty="0">
                        <a:latin typeface="Verdana" pitchFamily="34" charset="0"/>
                        <a:ea typeface="Verdana" pitchFamily="34" charset="0"/>
                        <a:cs typeface="Verdana" pitchFamily="34" charset="0"/>
                      </a:endParaRPr>
                    </a:p>
                  </a:txBody>
                  <a:tcPr anchor="ctr"/>
                </a:tc>
              </a:tr>
              <a:tr h="891810">
                <a:tc rowSpan="2">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104a</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19.2</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baseline="0" dirty="0" smtClean="0">
                          <a:latin typeface="Verdana" pitchFamily="34" charset="0"/>
                          <a:ea typeface="Verdana" pitchFamily="34" charset="0"/>
                          <a:cs typeface="Verdana" pitchFamily="34" charset="0"/>
                        </a:rPr>
                        <a:t>Geistiger Schöpfer</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$p </a:t>
                      </a:r>
                      <a:r>
                        <a:rPr lang="de-DE" sz="1800" kern="1200" dirty="0" smtClean="0">
                          <a:solidFill>
                            <a:schemeClr val="dk1"/>
                          </a:solidFill>
                          <a:latin typeface="Verdana" pitchFamily="34" charset="0"/>
                          <a:ea typeface="Verdana" pitchFamily="34" charset="0"/>
                          <a:cs typeface="Verdana" pitchFamily="34" charset="0"/>
                        </a:rPr>
                        <a:t>Claudius,</a:t>
                      </a:r>
                      <a:r>
                        <a:rPr lang="de-DE" sz="1800" kern="1200" baseline="0" dirty="0" smtClean="0">
                          <a:solidFill>
                            <a:schemeClr val="dk1"/>
                          </a:solidFill>
                          <a:latin typeface="Verdana" pitchFamily="34" charset="0"/>
                          <a:ea typeface="Verdana" pitchFamily="34" charset="0"/>
                          <a:cs typeface="Verdana" pitchFamily="34" charset="0"/>
                        </a:rPr>
                        <a:t> Matthias</a:t>
                      </a:r>
                    </a:p>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$d </a:t>
                      </a:r>
                      <a:r>
                        <a:rPr lang="de-DE" sz="1800" kern="1200" dirty="0" smtClean="0">
                          <a:solidFill>
                            <a:schemeClr val="dk1"/>
                          </a:solidFill>
                          <a:latin typeface="Verdana" pitchFamily="34" charset="0"/>
                          <a:ea typeface="Verdana" pitchFamily="34" charset="0"/>
                          <a:cs typeface="Verdana" pitchFamily="34" charset="0"/>
                        </a:rPr>
                        <a:t>1740-1815</a:t>
                      </a:r>
                    </a:p>
                    <a:p>
                      <a:pPr marL="0" marR="0" indent="0" algn="l" defTabSz="914400" rtl="0" eaLnBrk="1" fontAlgn="auto" latinLnBrk="0" hangingPunct="1">
                        <a:lnSpc>
                          <a:spcPts val="1600"/>
                        </a:lnSpc>
                        <a:spcBef>
                          <a:spcPts val="600"/>
                        </a:spcBef>
                        <a:spcAft>
                          <a:spcPts val="600"/>
                        </a:spcAft>
                        <a:buClrTx/>
                        <a:buSzTx/>
                        <a:buFontTx/>
                        <a:buNone/>
                        <a:tabLst/>
                        <a:defRPr/>
                      </a:pPr>
                      <a:r>
                        <a:rPr lang="de-DE" sz="1800" b="0" dirty="0" smtClean="0">
                          <a:solidFill>
                            <a:srgbClr val="FF0000"/>
                          </a:solidFill>
                          <a:latin typeface="Verdana" pitchFamily="34" charset="0"/>
                          <a:ea typeface="Verdana" pitchFamily="34" charset="0"/>
                          <a:cs typeface="Verdana" pitchFamily="34" charset="0"/>
                        </a:rPr>
                        <a:t>$9 </a:t>
                      </a:r>
                      <a:r>
                        <a:rPr lang="de-DE" sz="1800" i="1" dirty="0" smtClean="0">
                          <a:latin typeface="Verdana" pitchFamily="34" charset="0"/>
                          <a:ea typeface="Verdana" pitchFamily="34" charset="0"/>
                          <a:cs typeface="Verdana" pitchFamily="34" charset="0"/>
                        </a:rPr>
                        <a:t>GND-ID</a:t>
                      </a:r>
                    </a:p>
                  </a:txBody>
                  <a:tcPr anchor="ctr"/>
                </a:tc>
              </a:tr>
              <a:tr h="891810">
                <a:tc vMerge="1">
                  <a:txBody>
                    <a:bodyPr/>
                    <a:lstStyle/>
                    <a:p>
                      <a:pPr>
                        <a:lnSpc>
                          <a:spcPts val="1600"/>
                        </a:lnSpc>
                        <a:spcBef>
                          <a:spcPts val="600"/>
                        </a:spcBef>
                        <a:spcAft>
                          <a:spcPts val="600"/>
                        </a:spcAft>
                      </a:pP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18.5</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Beziehungskennzeichnung</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chemeClr val="bg1">
                              <a:lumMod val="75000"/>
                            </a:schemeClr>
                          </a:solidFill>
                          <a:latin typeface="Verdana" pitchFamily="34" charset="0"/>
                          <a:ea typeface="Verdana" pitchFamily="34" charset="0"/>
                          <a:cs typeface="Verdana" pitchFamily="34" charset="0"/>
                        </a:rPr>
                        <a:t>$4 </a:t>
                      </a:r>
                      <a:r>
                        <a:rPr lang="de-DE" sz="1800" b="0" dirty="0" err="1" smtClean="0">
                          <a:solidFill>
                            <a:schemeClr val="bg1">
                              <a:lumMod val="75000"/>
                            </a:schemeClr>
                          </a:solidFill>
                          <a:latin typeface="Verdana" pitchFamily="34" charset="0"/>
                          <a:ea typeface="Verdana" pitchFamily="34" charset="0"/>
                          <a:cs typeface="Verdana" pitchFamily="34" charset="0"/>
                        </a:rPr>
                        <a:t>aut</a:t>
                      </a:r>
                      <a:r>
                        <a:rPr lang="de-DE" sz="1800" b="0" dirty="0" smtClean="0">
                          <a:solidFill>
                            <a:schemeClr val="bg1">
                              <a:lumMod val="75000"/>
                            </a:schemeClr>
                          </a:solidFill>
                          <a:latin typeface="Verdana" pitchFamily="34" charset="0"/>
                          <a:ea typeface="Verdana" pitchFamily="34" charset="0"/>
                          <a:cs typeface="Verdana" pitchFamily="34" charset="0"/>
                        </a:rPr>
                        <a:t> </a:t>
                      </a:r>
                      <a:r>
                        <a:rPr lang="de-DE" sz="1800" b="0" i="1" dirty="0" smtClean="0">
                          <a:solidFill>
                            <a:schemeClr val="bg1">
                              <a:lumMod val="75000"/>
                            </a:schemeClr>
                          </a:solidFill>
                          <a:latin typeface="Verdana" pitchFamily="34" charset="0"/>
                          <a:ea typeface="Verdana" pitchFamily="34" charset="0"/>
                          <a:cs typeface="Verdana" pitchFamily="34" charset="0"/>
                        </a:rPr>
                        <a:t>(</a:t>
                      </a:r>
                      <a:r>
                        <a:rPr lang="de-DE" sz="1800" i="1" kern="1200" dirty="0" smtClean="0">
                          <a:solidFill>
                            <a:schemeClr val="bg1">
                              <a:lumMod val="75000"/>
                            </a:schemeClr>
                          </a:solidFill>
                          <a:latin typeface="Verdana" pitchFamily="34" charset="0"/>
                          <a:ea typeface="Verdana" pitchFamily="34" charset="0"/>
                          <a:cs typeface="Verdana" pitchFamily="34" charset="0"/>
                        </a:rPr>
                        <a:t>Verfasser)</a:t>
                      </a:r>
                      <a:endParaRPr lang="de-DE" sz="1800" i="1" dirty="0">
                        <a:solidFill>
                          <a:schemeClr val="bg1">
                            <a:lumMod val="75000"/>
                          </a:schemeClr>
                        </a:solidFill>
                        <a:latin typeface="Verdana" pitchFamily="34" charset="0"/>
                        <a:ea typeface="Verdana" pitchFamily="34" charset="0"/>
                        <a:cs typeface="Verdana" pitchFamily="34" charset="0"/>
                      </a:endParaRPr>
                    </a:p>
                  </a:txBody>
                  <a:tcPr anchor="ctr"/>
                </a:tc>
              </a:tr>
            </a:tbl>
          </a:graphicData>
        </a:graphic>
      </p:graphicFrame>
    </p:spTree>
    <p:extLst>
      <p:ext uri="{BB962C8B-B14F-4D97-AF65-F5344CB8AC3E}">
        <p14:creationId xmlns:p14="http://schemas.microsoft.com/office/powerpoint/2010/main" val="908008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Beziehung zu geistigen Schöpfern (RDA 19.2)</a:t>
            </a:r>
            <a:endParaRPr lang="de-DE" dirty="0"/>
          </a:p>
        </p:txBody>
      </p:sp>
      <p:sp>
        <p:nvSpPr>
          <p:cNvPr id="3" name="Textplatzhalter 2"/>
          <p:cNvSpPr>
            <a:spLocks noGrp="1"/>
          </p:cNvSpPr>
          <p:nvPr>
            <p:ph type="body" sz="quarter" idx="13"/>
          </p:nvPr>
        </p:nvSpPr>
        <p:spPr>
          <a:xfrm>
            <a:off x="1547664" y="836712"/>
            <a:ext cx="7344816" cy="5472608"/>
          </a:xfrm>
        </p:spPr>
        <p:txBody>
          <a:bodyPr wrap="square"/>
          <a:lstStyle/>
          <a:p>
            <a:pPr marL="457200" lvl="1" indent="0">
              <a:buNone/>
            </a:pPr>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dirty="0" smtClean="0"/>
              <a:t>AG RDA Schulungsunterlagen – Modul 6M.03: Musikdrucke | Stand: 15.09.2015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61</a:t>
            </a:fld>
            <a:endParaRPr lang="de-DE"/>
          </a:p>
        </p:txBody>
      </p:sp>
      <p:pic>
        <p:nvPicPr>
          <p:cNvPr id="8" name="Grafik 7" descr="Humperdinck_Dornröschen(HTS).jpg"/>
          <p:cNvPicPr>
            <a:picLocks noChangeAspect="1"/>
          </p:cNvPicPr>
          <p:nvPr/>
        </p:nvPicPr>
        <p:blipFill>
          <a:blip r:embed="rId3" cstate="print"/>
          <a:srcRect l="6941" t="9051" r="18819" b="40550"/>
          <a:stretch>
            <a:fillRect/>
          </a:stretch>
        </p:blipFill>
        <p:spPr>
          <a:xfrm>
            <a:off x="1619672" y="836712"/>
            <a:ext cx="5328591" cy="5472608"/>
          </a:xfrm>
          <a:prstGeom prst="rect">
            <a:avLst/>
          </a:prstGeom>
          <a:ln>
            <a:solidFill>
              <a:schemeClr val="tx1"/>
            </a:solidFill>
          </a:ln>
        </p:spPr>
      </p:pic>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Beziehung zu geistigen Schöpfern (RDA 19.2)</a:t>
            </a:r>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mtClean="0">
                <a:solidFill>
                  <a:srgbClr val="4F81BD">
                    <a:lumMod val="75000"/>
                  </a:srgbClr>
                </a:solidFill>
              </a:rPr>
              <a:t>AG RDA Schulungsunterlagen – Modul 6M.03: Musikdrucke | Aleph | Stand: 15.09.2015 | CC BY-NC-SA</a:t>
            </a:r>
            <a:endParaRPr lang="de-DE" dirty="0">
              <a:solidFill>
                <a:srgbClr val="4F81BD">
                  <a:lumMod val="75000"/>
                </a:srgbClr>
              </a:solidFill>
            </a:endParaRPr>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62</a:t>
            </a:fld>
            <a:endParaRPr lang="de-DE">
              <a:solidFill>
                <a:prstClr val="black">
                  <a:tint val="75000"/>
                </a:prstClr>
              </a:solidFill>
            </a:endParaRPr>
          </a:p>
        </p:txBody>
      </p:sp>
      <p:graphicFrame>
        <p:nvGraphicFramePr>
          <p:cNvPr id="6" name="Tabelle 5"/>
          <p:cNvGraphicFramePr>
            <a:graphicFrameLocks noGrp="1"/>
          </p:cNvGraphicFramePr>
          <p:nvPr>
            <p:extLst>
              <p:ext uri="{D42A27DB-BD31-4B8C-83A1-F6EECF244321}">
                <p14:modId xmlns:p14="http://schemas.microsoft.com/office/powerpoint/2010/main" val="1914959383"/>
              </p:ext>
            </p:extLst>
          </p:nvPr>
        </p:nvGraphicFramePr>
        <p:xfrm>
          <a:off x="323528" y="836716"/>
          <a:ext cx="8568952" cy="5491877"/>
        </p:xfrm>
        <a:graphic>
          <a:graphicData uri="http://schemas.openxmlformats.org/drawingml/2006/table">
            <a:tbl>
              <a:tblPr firstRow="1" bandRow="1">
                <a:tableStyleId>{5C22544A-7EE6-4342-B048-85BDC9FD1C3A}</a:tableStyleId>
              </a:tblPr>
              <a:tblGrid>
                <a:gridCol w="864096"/>
                <a:gridCol w="792088"/>
                <a:gridCol w="3312368"/>
                <a:gridCol w="3600400"/>
              </a:tblGrid>
              <a:tr h="484223">
                <a:tc>
                  <a:txBody>
                    <a:bodyPr/>
                    <a:lstStyle/>
                    <a:p>
                      <a:r>
                        <a:rPr lang="de-DE" sz="1600" b="1" dirty="0" err="1" smtClean="0">
                          <a:latin typeface="Verdana" pitchFamily="34" charset="0"/>
                          <a:ea typeface="Verdana" pitchFamily="34" charset="0"/>
                          <a:cs typeface="Verdana" pitchFamily="34" charset="0"/>
                        </a:rPr>
                        <a:t>Aleph</a:t>
                      </a:r>
                      <a:endParaRPr lang="de-DE" sz="1600" b="1" dirty="0">
                        <a:latin typeface="Verdana" pitchFamily="34" charset="0"/>
                        <a:ea typeface="Verdana" pitchFamily="34" charset="0"/>
                        <a:cs typeface="Verdana" pitchFamily="34" charset="0"/>
                      </a:endParaRPr>
                    </a:p>
                  </a:txBody>
                  <a:tcPr/>
                </a:tc>
                <a:tc>
                  <a:txBody>
                    <a:bodyPr/>
                    <a:lstStyle/>
                    <a:p>
                      <a:r>
                        <a:rPr lang="de-DE" sz="1600" b="1" dirty="0" smtClean="0">
                          <a:latin typeface="Verdana" pitchFamily="34" charset="0"/>
                          <a:ea typeface="Verdana" pitchFamily="34" charset="0"/>
                          <a:cs typeface="Verdana" pitchFamily="34" charset="0"/>
                        </a:rPr>
                        <a:t>RDA</a:t>
                      </a:r>
                      <a:endParaRPr lang="de-DE" sz="1600" b="1" dirty="0">
                        <a:latin typeface="Verdana" pitchFamily="34" charset="0"/>
                        <a:ea typeface="Verdana" pitchFamily="34" charset="0"/>
                        <a:cs typeface="Verdana" pitchFamily="34" charset="0"/>
                      </a:endParaRPr>
                    </a:p>
                  </a:txBody>
                  <a:tcPr/>
                </a:tc>
                <a:tc>
                  <a:txBody>
                    <a:bodyPr/>
                    <a:lstStyle/>
                    <a:p>
                      <a:r>
                        <a:rPr lang="de-DE" sz="1600" b="1" dirty="0" smtClean="0">
                          <a:latin typeface="Verdana" pitchFamily="34" charset="0"/>
                          <a:ea typeface="Verdana" pitchFamily="34" charset="0"/>
                          <a:cs typeface="Verdana" pitchFamily="34" charset="0"/>
                        </a:rPr>
                        <a:t>Element</a:t>
                      </a:r>
                      <a:endParaRPr lang="de-DE" sz="1600" b="1" dirty="0">
                        <a:latin typeface="Verdana" pitchFamily="34" charset="0"/>
                        <a:ea typeface="Verdana" pitchFamily="34" charset="0"/>
                        <a:cs typeface="Verdana" pitchFamily="34" charset="0"/>
                      </a:endParaRPr>
                    </a:p>
                  </a:txBody>
                  <a:tcPr/>
                </a:tc>
                <a:tc>
                  <a:txBody>
                    <a:bodyPr/>
                    <a:lstStyle/>
                    <a:p>
                      <a:r>
                        <a:rPr lang="de-DE" sz="1600" dirty="0" smtClean="0">
                          <a:latin typeface="Verdana" pitchFamily="34" charset="0"/>
                          <a:ea typeface="Verdana" pitchFamily="34" charset="0"/>
                          <a:cs typeface="Verdana" pitchFamily="34" charset="0"/>
                        </a:rPr>
                        <a:t>Erfassung</a:t>
                      </a:r>
                      <a:endParaRPr lang="de-DE" sz="1600" dirty="0">
                        <a:latin typeface="Verdana" pitchFamily="34" charset="0"/>
                        <a:ea typeface="Verdana" pitchFamily="34" charset="0"/>
                        <a:cs typeface="Verdana" pitchFamily="34" charset="0"/>
                      </a:endParaRPr>
                    </a:p>
                  </a:txBody>
                  <a:tcPr/>
                </a:tc>
              </a:tr>
              <a:tr h="663378">
                <a:tc rowSpan="2">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100</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19.2</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dirty="0" smtClean="0">
                          <a:latin typeface="Verdana" pitchFamily="34" charset="0"/>
                          <a:ea typeface="Verdana" pitchFamily="34" charset="0"/>
                          <a:cs typeface="Verdana" pitchFamily="34" charset="0"/>
                        </a:rPr>
                        <a:t>Geistiger Schöpfer</a:t>
                      </a:r>
                      <a:endParaRPr lang="de-DE" sz="18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$p </a:t>
                      </a:r>
                      <a:r>
                        <a:rPr lang="de-DE" sz="1800" kern="1200" dirty="0" smtClean="0">
                          <a:solidFill>
                            <a:schemeClr val="dk1"/>
                          </a:solidFill>
                          <a:latin typeface="Verdana" pitchFamily="34" charset="0"/>
                          <a:ea typeface="Verdana" pitchFamily="34" charset="0"/>
                          <a:cs typeface="Verdana" pitchFamily="34" charset="0"/>
                        </a:rPr>
                        <a:t>Humperdinck, Engelbert</a:t>
                      </a:r>
                    </a:p>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$d </a:t>
                      </a:r>
                      <a:r>
                        <a:rPr lang="de-DE" sz="1800" kern="1200" dirty="0" smtClean="0">
                          <a:solidFill>
                            <a:schemeClr val="dk1"/>
                          </a:solidFill>
                          <a:latin typeface="Verdana" pitchFamily="34" charset="0"/>
                          <a:ea typeface="Verdana" pitchFamily="34" charset="0"/>
                          <a:cs typeface="Verdana" pitchFamily="34" charset="0"/>
                        </a:rPr>
                        <a:t>1854-1921</a:t>
                      </a:r>
                    </a:p>
                    <a:p>
                      <a:pPr marL="0" marR="0" indent="0" algn="l" defTabSz="914400" rtl="0" eaLnBrk="1" fontAlgn="auto" latinLnBrk="0" hangingPunct="1">
                        <a:lnSpc>
                          <a:spcPts val="1600"/>
                        </a:lnSpc>
                        <a:spcBef>
                          <a:spcPts val="600"/>
                        </a:spcBef>
                        <a:spcAft>
                          <a:spcPts val="600"/>
                        </a:spcAft>
                        <a:buClrTx/>
                        <a:buSzTx/>
                        <a:buFontTx/>
                        <a:buNone/>
                        <a:tabLst/>
                        <a:defRPr/>
                      </a:pPr>
                      <a:r>
                        <a:rPr lang="de-DE" sz="1800" b="0" dirty="0" smtClean="0">
                          <a:solidFill>
                            <a:srgbClr val="FF0000"/>
                          </a:solidFill>
                          <a:latin typeface="Verdana" pitchFamily="34" charset="0"/>
                          <a:ea typeface="Verdana" pitchFamily="34" charset="0"/>
                          <a:cs typeface="Verdana" pitchFamily="34" charset="0"/>
                        </a:rPr>
                        <a:t>$9 </a:t>
                      </a:r>
                      <a:r>
                        <a:rPr lang="de-DE" sz="1800" i="1" dirty="0" smtClean="0">
                          <a:latin typeface="Verdana" pitchFamily="34" charset="0"/>
                          <a:ea typeface="Verdana" pitchFamily="34" charset="0"/>
                          <a:cs typeface="Verdana" pitchFamily="34" charset="0"/>
                        </a:rPr>
                        <a:t>GND-ID</a:t>
                      </a:r>
                    </a:p>
                  </a:txBody>
                  <a:tcPr anchor="ctr"/>
                </a:tc>
              </a:tr>
              <a:tr h="663378">
                <a:tc vMerge="1">
                  <a:txBody>
                    <a:bodyPr/>
                    <a:lstStyle/>
                    <a:p>
                      <a:pPr>
                        <a:lnSpc>
                          <a:spcPts val="1600"/>
                        </a:lnSpc>
                        <a:spcBef>
                          <a:spcPts val="600"/>
                        </a:spcBef>
                        <a:spcAft>
                          <a:spcPts val="600"/>
                        </a:spcAft>
                      </a:pP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18.5</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Beziehungskennzeichnung</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$4 </a:t>
                      </a:r>
                      <a:r>
                        <a:rPr lang="de-DE" sz="1800" kern="1200" dirty="0" err="1" smtClean="0">
                          <a:solidFill>
                            <a:schemeClr val="dk1"/>
                          </a:solidFill>
                          <a:latin typeface="Verdana" pitchFamily="34" charset="0"/>
                          <a:ea typeface="Verdana" pitchFamily="34" charset="0"/>
                          <a:cs typeface="Verdana" pitchFamily="34" charset="0"/>
                        </a:rPr>
                        <a:t>cmp</a:t>
                      </a:r>
                      <a:r>
                        <a:rPr lang="de-DE" sz="1800" kern="1200" dirty="0" smtClean="0">
                          <a:solidFill>
                            <a:schemeClr val="dk1"/>
                          </a:solidFill>
                          <a:latin typeface="Verdana" pitchFamily="34" charset="0"/>
                          <a:ea typeface="Verdana" pitchFamily="34" charset="0"/>
                          <a:cs typeface="Verdana" pitchFamily="34" charset="0"/>
                        </a:rPr>
                        <a:t> </a:t>
                      </a:r>
                      <a:r>
                        <a:rPr lang="de-DE" sz="1800" i="1" kern="1200" dirty="0" smtClean="0">
                          <a:solidFill>
                            <a:schemeClr val="dk1"/>
                          </a:solidFill>
                          <a:latin typeface="Verdana" pitchFamily="34" charset="0"/>
                          <a:ea typeface="Verdana" pitchFamily="34" charset="0"/>
                          <a:cs typeface="Verdana" pitchFamily="34" charset="0"/>
                        </a:rPr>
                        <a:t>(Komponist)</a:t>
                      </a:r>
                      <a:endParaRPr lang="de-DE" sz="1800" i="1" dirty="0">
                        <a:latin typeface="Verdana" pitchFamily="34" charset="0"/>
                        <a:ea typeface="Verdana" pitchFamily="34" charset="0"/>
                        <a:cs typeface="Verdana" pitchFamily="34" charset="0"/>
                      </a:endParaRPr>
                    </a:p>
                  </a:txBody>
                  <a:tcPr anchor="ctr"/>
                </a:tc>
              </a:tr>
              <a:tr h="663378">
                <a:tc rowSpan="2">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104a</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19.2</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baseline="0" dirty="0" smtClean="0">
                          <a:latin typeface="Verdana" pitchFamily="34" charset="0"/>
                          <a:ea typeface="Verdana" pitchFamily="34" charset="0"/>
                          <a:cs typeface="Verdana" pitchFamily="34" charset="0"/>
                        </a:rPr>
                        <a:t>Geistiger Schöpfer</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$p </a:t>
                      </a:r>
                      <a:r>
                        <a:rPr lang="de-DE" sz="1800" kern="1200" dirty="0" smtClean="0">
                          <a:solidFill>
                            <a:schemeClr val="dk1"/>
                          </a:solidFill>
                          <a:latin typeface="Verdana" pitchFamily="34" charset="0"/>
                          <a:ea typeface="Verdana" pitchFamily="34" charset="0"/>
                          <a:cs typeface="Verdana" pitchFamily="34" charset="0"/>
                        </a:rPr>
                        <a:t>Ebeling, Elisabeth</a:t>
                      </a:r>
                    </a:p>
                    <a:p>
                      <a:pPr marL="0" marR="0" indent="0" algn="l" defTabSz="914400" rtl="0" eaLnBrk="1" fontAlgn="auto" latinLnBrk="0" hangingPunct="1">
                        <a:lnSpc>
                          <a:spcPts val="1600"/>
                        </a:lnSpc>
                        <a:spcBef>
                          <a:spcPts val="600"/>
                        </a:spcBef>
                        <a:spcAft>
                          <a:spcPts val="600"/>
                        </a:spcAft>
                        <a:buClrTx/>
                        <a:buSzTx/>
                        <a:buFontTx/>
                        <a:buNone/>
                        <a:tabLst/>
                        <a:defRPr/>
                      </a:pPr>
                      <a:r>
                        <a:rPr lang="de-DE" sz="1800" b="0" dirty="0" smtClean="0">
                          <a:solidFill>
                            <a:srgbClr val="FF0000"/>
                          </a:solidFill>
                          <a:latin typeface="Verdana" pitchFamily="34" charset="0"/>
                          <a:ea typeface="Verdana" pitchFamily="34" charset="0"/>
                          <a:cs typeface="Verdana" pitchFamily="34" charset="0"/>
                        </a:rPr>
                        <a:t>$d </a:t>
                      </a:r>
                      <a:r>
                        <a:rPr lang="de-DE" sz="1800" kern="1200" dirty="0" smtClean="0">
                          <a:solidFill>
                            <a:schemeClr val="dk1"/>
                          </a:solidFill>
                          <a:latin typeface="Verdana" pitchFamily="34" charset="0"/>
                          <a:ea typeface="Verdana" pitchFamily="34" charset="0"/>
                          <a:cs typeface="Verdana" pitchFamily="34" charset="0"/>
                        </a:rPr>
                        <a:t>1828-1905</a:t>
                      </a:r>
                    </a:p>
                    <a:p>
                      <a:pPr marL="0" marR="0" indent="0" algn="l" defTabSz="914400" rtl="0" eaLnBrk="1" fontAlgn="auto" latinLnBrk="0" hangingPunct="1">
                        <a:lnSpc>
                          <a:spcPts val="1600"/>
                        </a:lnSpc>
                        <a:spcBef>
                          <a:spcPts val="600"/>
                        </a:spcBef>
                        <a:spcAft>
                          <a:spcPts val="600"/>
                        </a:spcAft>
                        <a:buClrTx/>
                        <a:buSzTx/>
                        <a:buFontTx/>
                        <a:buNone/>
                        <a:tabLst/>
                        <a:defRPr/>
                      </a:pPr>
                      <a:r>
                        <a:rPr lang="de-DE" sz="1800" b="0" dirty="0" smtClean="0">
                          <a:solidFill>
                            <a:srgbClr val="FF0000"/>
                          </a:solidFill>
                          <a:latin typeface="Verdana" pitchFamily="34" charset="0"/>
                          <a:ea typeface="Verdana" pitchFamily="34" charset="0"/>
                          <a:cs typeface="Verdana" pitchFamily="34" charset="0"/>
                        </a:rPr>
                        <a:t>$9 </a:t>
                      </a:r>
                      <a:r>
                        <a:rPr lang="de-DE" sz="1800" i="1" dirty="0" smtClean="0">
                          <a:latin typeface="Verdana" pitchFamily="34" charset="0"/>
                          <a:ea typeface="Verdana" pitchFamily="34" charset="0"/>
                          <a:cs typeface="Verdana" pitchFamily="34" charset="0"/>
                        </a:rPr>
                        <a:t>GND-ID</a:t>
                      </a:r>
                    </a:p>
                  </a:txBody>
                  <a:tcPr anchor="ctr"/>
                </a:tc>
              </a:tr>
              <a:tr h="663378">
                <a:tc vMerge="1">
                  <a:txBody>
                    <a:bodyPr/>
                    <a:lstStyle/>
                    <a:p>
                      <a:pPr>
                        <a:lnSpc>
                          <a:spcPts val="1600"/>
                        </a:lnSpc>
                        <a:spcBef>
                          <a:spcPts val="600"/>
                        </a:spcBef>
                        <a:spcAft>
                          <a:spcPts val="600"/>
                        </a:spcAft>
                      </a:pP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18.5</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Beziehungskennzeichnung</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$4 </a:t>
                      </a:r>
                      <a:r>
                        <a:rPr lang="de-DE" sz="1800" kern="1200" dirty="0" err="1" smtClean="0">
                          <a:solidFill>
                            <a:schemeClr val="dk1"/>
                          </a:solidFill>
                          <a:latin typeface="Verdana" pitchFamily="34" charset="0"/>
                          <a:ea typeface="Verdana" pitchFamily="34" charset="0"/>
                          <a:cs typeface="Verdana" pitchFamily="34" charset="0"/>
                        </a:rPr>
                        <a:t>lbt</a:t>
                      </a:r>
                      <a:r>
                        <a:rPr lang="de-DE" sz="1800" kern="1200" dirty="0" smtClean="0">
                          <a:solidFill>
                            <a:schemeClr val="dk1"/>
                          </a:solidFill>
                          <a:latin typeface="Verdana" pitchFamily="34" charset="0"/>
                          <a:ea typeface="Verdana" pitchFamily="34" charset="0"/>
                          <a:cs typeface="Verdana" pitchFamily="34" charset="0"/>
                        </a:rPr>
                        <a:t> </a:t>
                      </a:r>
                      <a:r>
                        <a:rPr lang="de-DE" sz="1800" i="1" kern="1200" dirty="0" smtClean="0">
                          <a:solidFill>
                            <a:schemeClr val="dk1"/>
                          </a:solidFill>
                          <a:latin typeface="Verdana" pitchFamily="34" charset="0"/>
                          <a:ea typeface="Verdana" pitchFamily="34" charset="0"/>
                          <a:cs typeface="Verdana" pitchFamily="34" charset="0"/>
                        </a:rPr>
                        <a:t>(Librettist)</a:t>
                      </a:r>
                      <a:endParaRPr lang="de-DE" sz="1800" i="1" dirty="0">
                        <a:latin typeface="Verdana" pitchFamily="34" charset="0"/>
                        <a:ea typeface="Verdana" pitchFamily="34" charset="0"/>
                        <a:cs typeface="Verdana" pitchFamily="34" charset="0"/>
                      </a:endParaRPr>
                    </a:p>
                  </a:txBody>
                  <a:tcPr anchor="ctr"/>
                </a:tc>
              </a:tr>
              <a:tr h="663378">
                <a:tc rowSpan="2">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108a</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19.2</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baseline="0" dirty="0" smtClean="0">
                          <a:latin typeface="Verdana" pitchFamily="34" charset="0"/>
                          <a:ea typeface="Verdana" pitchFamily="34" charset="0"/>
                          <a:cs typeface="Verdana" pitchFamily="34" charset="0"/>
                        </a:rPr>
                        <a:t>Geistiger Schöpfer</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$p </a:t>
                      </a:r>
                      <a:r>
                        <a:rPr lang="de-DE" sz="1800" kern="1200" dirty="0" err="1" smtClean="0">
                          <a:solidFill>
                            <a:schemeClr val="dk1"/>
                          </a:solidFill>
                          <a:latin typeface="Verdana" pitchFamily="34" charset="0"/>
                          <a:ea typeface="Verdana" pitchFamily="34" charset="0"/>
                          <a:cs typeface="Verdana" pitchFamily="34" charset="0"/>
                        </a:rPr>
                        <a:t>Filhés</a:t>
                      </a:r>
                      <a:r>
                        <a:rPr lang="de-DE" sz="1800" kern="1200" dirty="0" smtClean="0">
                          <a:solidFill>
                            <a:schemeClr val="dk1"/>
                          </a:solidFill>
                          <a:latin typeface="Verdana" pitchFamily="34" charset="0"/>
                          <a:ea typeface="Verdana" pitchFamily="34" charset="0"/>
                          <a:cs typeface="Verdana" pitchFamily="34" charset="0"/>
                        </a:rPr>
                        <a:t>, Bertha</a:t>
                      </a:r>
                    </a:p>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$d </a:t>
                      </a:r>
                      <a:r>
                        <a:rPr lang="de-DE" sz="1800" kern="1200" dirty="0" smtClean="0">
                          <a:solidFill>
                            <a:schemeClr val="dk1"/>
                          </a:solidFill>
                          <a:latin typeface="Verdana" pitchFamily="34" charset="0"/>
                          <a:ea typeface="Verdana" pitchFamily="34" charset="0"/>
                          <a:cs typeface="Verdana" pitchFamily="34" charset="0"/>
                        </a:rPr>
                        <a:t>1819-(nach 1900)</a:t>
                      </a:r>
                    </a:p>
                    <a:p>
                      <a:pPr marL="0" marR="0" indent="0" algn="l" defTabSz="914400" rtl="0" eaLnBrk="1" fontAlgn="auto" latinLnBrk="0" hangingPunct="1">
                        <a:lnSpc>
                          <a:spcPts val="1600"/>
                        </a:lnSpc>
                        <a:spcBef>
                          <a:spcPts val="600"/>
                        </a:spcBef>
                        <a:spcAft>
                          <a:spcPts val="600"/>
                        </a:spcAft>
                        <a:buClrTx/>
                        <a:buSzTx/>
                        <a:buFontTx/>
                        <a:buNone/>
                        <a:tabLst/>
                        <a:defRPr/>
                      </a:pPr>
                      <a:r>
                        <a:rPr lang="de-DE" sz="1800" b="0" dirty="0" smtClean="0">
                          <a:solidFill>
                            <a:srgbClr val="FF0000"/>
                          </a:solidFill>
                          <a:latin typeface="Verdana" pitchFamily="34" charset="0"/>
                          <a:ea typeface="Verdana" pitchFamily="34" charset="0"/>
                          <a:cs typeface="Verdana" pitchFamily="34" charset="0"/>
                        </a:rPr>
                        <a:t>$9 </a:t>
                      </a:r>
                      <a:r>
                        <a:rPr lang="de-DE" sz="1800" i="1" dirty="0" smtClean="0">
                          <a:latin typeface="Verdana" pitchFamily="34" charset="0"/>
                          <a:ea typeface="Verdana" pitchFamily="34" charset="0"/>
                          <a:cs typeface="Verdana" pitchFamily="34" charset="0"/>
                        </a:rPr>
                        <a:t>GND-ID</a:t>
                      </a:r>
                    </a:p>
                  </a:txBody>
                  <a:tcPr anchor="ctr"/>
                </a:tc>
              </a:tr>
              <a:tr h="663378">
                <a:tc vMerge="1">
                  <a:txBody>
                    <a:bodyPr/>
                    <a:lstStyle/>
                    <a:p>
                      <a:pPr>
                        <a:lnSpc>
                          <a:spcPts val="1600"/>
                        </a:lnSpc>
                        <a:spcBef>
                          <a:spcPts val="600"/>
                        </a:spcBef>
                        <a:spcAft>
                          <a:spcPts val="600"/>
                        </a:spcAft>
                      </a:pP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18.5</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latin typeface="Verdana" pitchFamily="34" charset="0"/>
                          <a:ea typeface="Verdana" pitchFamily="34" charset="0"/>
                          <a:cs typeface="Verdana" pitchFamily="34" charset="0"/>
                        </a:rPr>
                        <a:t>Beziehungskennzeichnung</a:t>
                      </a:r>
                      <a:endParaRPr lang="de-DE" sz="18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dirty="0" smtClean="0">
                          <a:solidFill>
                            <a:srgbClr val="FF0000"/>
                          </a:solidFill>
                          <a:latin typeface="Verdana" pitchFamily="34" charset="0"/>
                          <a:ea typeface="Verdana" pitchFamily="34" charset="0"/>
                          <a:cs typeface="Verdana" pitchFamily="34" charset="0"/>
                        </a:rPr>
                        <a:t>$4 </a:t>
                      </a:r>
                      <a:r>
                        <a:rPr lang="de-DE" sz="1800" kern="1200" dirty="0" err="1" smtClean="0">
                          <a:solidFill>
                            <a:schemeClr val="dk1"/>
                          </a:solidFill>
                          <a:latin typeface="Verdana" pitchFamily="34" charset="0"/>
                          <a:ea typeface="Verdana" pitchFamily="34" charset="0"/>
                          <a:cs typeface="Verdana" pitchFamily="34" charset="0"/>
                        </a:rPr>
                        <a:t>lbt</a:t>
                      </a:r>
                      <a:r>
                        <a:rPr lang="de-DE" sz="1800" kern="1200" dirty="0" smtClean="0">
                          <a:solidFill>
                            <a:schemeClr val="dk1"/>
                          </a:solidFill>
                          <a:latin typeface="Verdana" pitchFamily="34" charset="0"/>
                          <a:ea typeface="Verdana" pitchFamily="34" charset="0"/>
                          <a:cs typeface="Verdana" pitchFamily="34" charset="0"/>
                        </a:rPr>
                        <a:t> </a:t>
                      </a:r>
                      <a:r>
                        <a:rPr lang="de-DE" sz="1800" i="1" kern="1200" dirty="0" smtClean="0">
                          <a:solidFill>
                            <a:schemeClr val="dk1"/>
                          </a:solidFill>
                          <a:latin typeface="Verdana" pitchFamily="34" charset="0"/>
                          <a:ea typeface="Verdana" pitchFamily="34" charset="0"/>
                          <a:cs typeface="Verdana" pitchFamily="34" charset="0"/>
                        </a:rPr>
                        <a:t>(Librettist)</a:t>
                      </a:r>
                      <a:endParaRPr lang="de-DE" sz="1800" i="1" dirty="0">
                        <a:latin typeface="Verdana" pitchFamily="34" charset="0"/>
                        <a:ea typeface="Verdana" pitchFamily="34" charset="0"/>
                        <a:cs typeface="Verdana" pitchFamily="34" charset="0"/>
                      </a:endParaRPr>
                    </a:p>
                  </a:txBody>
                  <a:tcPr anchor="ctr"/>
                </a:tc>
              </a:tr>
            </a:tbl>
          </a:graphicData>
        </a:graphic>
      </p:graphicFrame>
    </p:spTree>
    <p:extLst>
      <p:ext uri="{BB962C8B-B14F-4D97-AF65-F5344CB8AC3E}">
        <p14:creationId xmlns:p14="http://schemas.microsoft.com/office/powerpoint/2010/main" val="35675841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Beziehung zu Mitwirkenden (RDA 20.2)</a:t>
            </a:r>
            <a:endParaRPr lang="de-DE" dirty="0"/>
          </a:p>
        </p:txBody>
      </p:sp>
      <p:sp>
        <p:nvSpPr>
          <p:cNvPr id="3" name="Textplatzhalter 2"/>
          <p:cNvSpPr>
            <a:spLocks noGrp="1"/>
          </p:cNvSpPr>
          <p:nvPr>
            <p:ph type="body" sz="quarter" idx="13"/>
          </p:nvPr>
        </p:nvSpPr>
        <p:spPr/>
        <p:txBody>
          <a:bodyPr wrap="square"/>
          <a:lstStyle/>
          <a:p>
            <a:r>
              <a:rPr lang="de-DE" dirty="0" smtClean="0"/>
              <a:t>Mitwirkende erhalten eine Beziehung, wenn sie</a:t>
            </a:r>
          </a:p>
          <a:p>
            <a:pPr lvl="1"/>
            <a:r>
              <a:rPr lang="de-DE" dirty="0" smtClean="0"/>
              <a:t>auf der bevorzugten Informationsquelle genannt </a:t>
            </a:r>
            <a:br>
              <a:rPr lang="de-DE" dirty="0" smtClean="0"/>
            </a:br>
            <a:r>
              <a:rPr lang="de-DE" b="1" dirty="0" smtClean="0"/>
              <a:t>und</a:t>
            </a:r>
            <a:r>
              <a:rPr lang="de-DE" dirty="0" smtClean="0"/>
              <a:t> </a:t>
            </a:r>
          </a:p>
          <a:p>
            <a:pPr lvl="1"/>
            <a:r>
              <a:rPr lang="de-DE" dirty="0" smtClean="0"/>
              <a:t>zur Realisierung einen bedeutenden Teil beigetragen haben.</a:t>
            </a:r>
          </a:p>
          <a:p>
            <a:pPr lvl="1">
              <a:buNone/>
            </a:pPr>
            <a:endParaRPr lang="de-DE" dirty="0" smtClean="0"/>
          </a:p>
          <a:p>
            <a:r>
              <a:rPr lang="de-DE" dirty="0" smtClean="0"/>
              <a:t>Für Musikdrucke relevant:</a:t>
            </a:r>
          </a:p>
          <a:p>
            <a:pPr lvl="1"/>
            <a:r>
              <a:rPr lang="de-DE" dirty="0" smtClean="0"/>
              <a:t>Arrangeur </a:t>
            </a:r>
          </a:p>
          <a:p>
            <a:pPr lvl="1"/>
            <a:r>
              <a:rPr lang="de-DE" dirty="0" smtClean="0"/>
              <a:t>Herausgeber</a:t>
            </a:r>
          </a:p>
          <a:p>
            <a:pPr lvl="1"/>
            <a:r>
              <a:rPr lang="de-DE" dirty="0" smtClean="0"/>
              <a:t>Verfasser von ergänzendem Text</a:t>
            </a:r>
          </a:p>
        </p:txBody>
      </p:sp>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6M.03: Musikdrucke | Stand: 15.09.2015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63</a:t>
            </a:fld>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Beziehung zu Mitwirkenden (RDA 20.2)</a:t>
            </a:r>
            <a:endParaRPr lang="de-DE" dirty="0"/>
          </a:p>
        </p:txBody>
      </p:sp>
      <p:sp>
        <p:nvSpPr>
          <p:cNvPr id="3" name="Textplatzhalter 2"/>
          <p:cNvSpPr>
            <a:spLocks noGrp="1"/>
          </p:cNvSpPr>
          <p:nvPr>
            <p:ph type="body" sz="quarter" idx="13"/>
          </p:nvPr>
        </p:nvSpPr>
        <p:spPr>
          <a:xfrm>
            <a:off x="1043608" y="836712"/>
            <a:ext cx="7848872" cy="5472608"/>
          </a:xfrm>
        </p:spPr>
        <p:txBody>
          <a:bodyPr wrap="square"/>
          <a:lstStyle/>
          <a:p>
            <a:pPr lvl="1"/>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dirty="0" smtClean="0"/>
              <a:t>AG RDA Schulungsunterlagen – Modul 6M.03: Musikdrucke | Stand: 15.09.2015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64</a:t>
            </a:fld>
            <a:endParaRPr lang="de-DE"/>
          </a:p>
        </p:txBody>
      </p:sp>
      <p:pic>
        <p:nvPicPr>
          <p:cNvPr id="6" name="Picture 2"/>
          <p:cNvPicPr>
            <a:picLocks noChangeAspect="1" noChangeArrowheads="1"/>
          </p:cNvPicPr>
          <p:nvPr/>
        </p:nvPicPr>
        <p:blipFill>
          <a:blip r:embed="rId3" cstate="print"/>
          <a:srcRect/>
          <a:stretch>
            <a:fillRect/>
          </a:stretch>
        </p:blipFill>
        <p:spPr bwMode="auto">
          <a:xfrm>
            <a:off x="1043608" y="908720"/>
            <a:ext cx="6624736" cy="54006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Beziehung zu Mitwirkenden (RDA 20.2)</a:t>
            </a:r>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mtClean="0">
                <a:solidFill>
                  <a:srgbClr val="4F81BD">
                    <a:lumMod val="75000"/>
                  </a:srgbClr>
                </a:solidFill>
              </a:rPr>
              <a:t>AG RDA Schulungsunterlagen – Modul 6M.03: Musikdrucke | Aleph | Stand: 15.09.2015 | CC BY-NC-SA</a:t>
            </a:r>
            <a:endParaRPr lang="de-DE" dirty="0">
              <a:solidFill>
                <a:srgbClr val="4F81BD">
                  <a:lumMod val="75000"/>
                </a:srgbClr>
              </a:solidFill>
            </a:endParaRPr>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65</a:t>
            </a:fld>
            <a:endParaRPr lang="de-DE">
              <a:solidFill>
                <a:prstClr val="black">
                  <a:tint val="75000"/>
                </a:prstClr>
              </a:solidFill>
            </a:endParaRPr>
          </a:p>
        </p:txBody>
      </p:sp>
      <p:graphicFrame>
        <p:nvGraphicFramePr>
          <p:cNvPr id="6" name="Tabelle 5"/>
          <p:cNvGraphicFramePr>
            <a:graphicFrameLocks noGrp="1"/>
          </p:cNvGraphicFramePr>
          <p:nvPr>
            <p:extLst>
              <p:ext uri="{D42A27DB-BD31-4B8C-83A1-F6EECF244321}">
                <p14:modId xmlns:p14="http://schemas.microsoft.com/office/powerpoint/2010/main" val="3703769232"/>
              </p:ext>
            </p:extLst>
          </p:nvPr>
        </p:nvGraphicFramePr>
        <p:xfrm>
          <a:off x="323528" y="836712"/>
          <a:ext cx="8363272" cy="5499380"/>
        </p:xfrm>
        <a:graphic>
          <a:graphicData uri="http://schemas.openxmlformats.org/drawingml/2006/table">
            <a:tbl>
              <a:tblPr firstRow="1" bandRow="1">
                <a:tableStyleId>{5C22544A-7EE6-4342-B048-85BDC9FD1C3A}</a:tableStyleId>
              </a:tblPr>
              <a:tblGrid>
                <a:gridCol w="1080120"/>
                <a:gridCol w="936104"/>
                <a:gridCol w="3096344"/>
                <a:gridCol w="3250704"/>
              </a:tblGrid>
              <a:tr h="276620">
                <a:tc>
                  <a:txBody>
                    <a:bodyPr/>
                    <a:lstStyle/>
                    <a:p>
                      <a:pPr algn="l">
                        <a:lnSpc>
                          <a:spcPts val="1440"/>
                        </a:lnSpc>
                        <a:spcBef>
                          <a:spcPts val="600"/>
                        </a:spcBef>
                        <a:spcAft>
                          <a:spcPts val="600"/>
                        </a:spcAft>
                      </a:pPr>
                      <a:r>
                        <a:rPr lang="de-DE" sz="1600" b="1" dirty="0" err="1" smtClean="0">
                          <a:latin typeface="Verdana" pitchFamily="34" charset="0"/>
                          <a:ea typeface="Verdana" pitchFamily="34" charset="0"/>
                          <a:cs typeface="Verdana" pitchFamily="34" charset="0"/>
                        </a:rPr>
                        <a:t>Aleph</a:t>
                      </a:r>
                      <a:endParaRPr lang="de-DE" sz="1600" b="1" dirty="0">
                        <a:latin typeface="Verdana" pitchFamily="34" charset="0"/>
                        <a:ea typeface="Verdana" pitchFamily="34" charset="0"/>
                        <a:cs typeface="Verdana" pitchFamily="34" charset="0"/>
                      </a:endParaRPr>
                    </a:p>
                  </a:txBody>
                  <a:tcPr/>
                </a:tc>
                <a:tc>
                  <a:txBody>
                    <a:bodyPr/>
                    <a:lstStyle/>
                    <a:p>
                      <a:pPr algn="l">
                        <a:lnSpc>
                          <a:spcPts val="1440"/>
                        </a:lnSpc>
                        <a:spcBef>
                          <a:spcPts val="600"/>
                        </a:spcBef>
                        <a:spcAft>
                          <a:spcPts val="600"/>
                        </a:spcAft>
                      </a:pPr>
                      <a:r>
                        <a:rPr lang="de-DE" sz="1600" b="1" dirty="0" smtClean="0">
                          <a:latin typeface="Verdana" pitchFamily="34" charset="0"/>
                          <a:ea typeface="Verdana" pitchFamily="34" charset="0"/>
                          <a:cs typeface="Verdana" pitchFamily="34" charset="0"/>
                        </a:rPr>
                        <a:t>RDA</a:t>
                      </a:r>
                      <a:endParaRPr lang="de-DE" sz="1600" b="1" dirty="0">
                        <a:latin typeface="Verdana" pitchFamily="34" charset="0"/>
                        <a:ea typeface="Verdana" pitchFamily="34" charset="0"/>
                        <a:cs typeface="Verdana" pitchFamily="34" charset="0"/>
                      </a:endParaRPr>
                    </a:p>
                  </a:txBody>
                  <a:tcPr/>
                </a:tc>
                <a:tc>
                  <a:txBody>
                    <a:bodyPr/>
                    <a:lstStyle/>
                    <a:p>
                      <a:pPr algn="l">
                        <a:lnSpc>
                          <a:spcPts val="1440"/>
                        </a:lnSpc>
                        <a:spcBef>
                          <a:spcPts val="600"/>
                        </a:spcBef>
                        <a:spcAft>
                          <a:spcPts val="600"/>
                        </a:spcAft>
                      </a:pPr>
                      <a:r>
                        <a:rPr lang="de-DE" sz="1600" b="1" dirty="0" smtClean="0">
                          <a:latin typeface="Verdana" pitchFamily="34" charset="0"/>
                          <a:ea typeface="Verdana" pitchFamily="34" charset="0"/>
                          <a:cs typeface="Verdana" pitchFamily="34" charset="0"/>
                        </a:rPr>
                        <a:t>Element</a:t>
                      </a:r>
                      <a:endParaRPr lang="de-DE" sz="1600" b="1" dirty="0">
                        <a:latin typeface="Verdana" pitchFamily="34" charset="0"/>
                        <a:ea typeface="Verdana" pitchFamily="34" charset="0"/>
                        <a:cs typeface="Verdana" pitchFamily="34" charset="0"/>
                      </a:endParaRPr>
                    </a:p>
                  </a:txBody>
                  <a:tcPr/>
                </a:tc>
                <a:tc>
                  <a:txBody>
                    <a:bodyPr/>
                    <a:lstStyle/>
                    <a:p>
                      <a:pPr algn="l">
                        <a:lnSpc>
                          <a:spcPts val="1440"/>
                        </a:lnSpc>
                        <a:spcBef>
                          <a:spcPts val="600"/>
                        </a:spcBef>
                        <a:spcAft>
                          <a:spcPts val="600"/>
                        </a:spcAft>
                      </a:pPr>
                      <a:r>
                        <a:rPr lang="de-DE" sz="1600" dirty="0" smtClean="0">
                          <a:latin typeface="Verdana" pitchFamily="34" charset="0"/>
                          <a:ea typeface="Verdana" pitchFamily="34" charset="0"/>
                          <a:cs typeface="Verdana" pitchFamily="34" charset="0"/>
                        </a:rPr>
                        <a:t>Erfassung</a:t>
                      </a:r>
                      <a:endParaRPr lang="de-DE" sz="1600" dirty="0">
                        <a:latin typeface="Verdana" pitchFamily="34" charset="0"/>
                        <a:ea typeface="Verdana" pitchFamily="34" charset="0"/>
                        <a:cs typeface="Verdana" pitchFamily="34" charset="0"/>
                      </a:endParaRPr>
                    </a:p>
                  </a:txBody>
                  <a:tcPr/>
                </a:tc>
              </a:tr>
              <a:tr h="779194">
                <a:tc rowSpan="2">
                  <a:txBody>
                    <a:bodyPr/>
                    <a:lstStyle/>
                    <a:p>
                      <a:pPr algn="l">
                        <a:lnSpc>
                          <a:spcPts val="1440"/>
                        </a:lnSpc>
                        <a:spcBef>
                          <a:spcPts val="600"/>
                        </a:spcBef>
                        <a:spcAft>
                          <a:spcPts val="600"/>
                        </a:spcAft>
                      </a:pPr>
                      <a:r>
                        <a:rPr lang="de-DE" sz="1600" b="1" dirty="0" smtClean="0">
                          <a:latin typeface="Verdana" pitchFamily="34" charset="0"/>
                          <a:ea typeface="Verdana" pitchFamily="34" charset="0"/>
                          <a:cs typeface="Verdana" pitchFamily="34" charset="0"/>
                        </a:rPr>
                        <a:t>104b</a:t>
                      </a:r>
                      <a:endParaRPr lang="de-DE" sz="1600" b="1" dirty="0">
                        <a:latin typeface="Verdana" pitchFamily="34" charset="0"/>
                        <a:ea typeface="Verdana" pitchFamily="34" charset="0"/>
                        <a:cs typeface="Verdana" pitchFamily="34" charset="0"/>
                      </a:endParaRPr>
                    </a:p>
                  </a:txBody>
                  <a:tcPr anchor="ctr"/>
                </a:tc>
                <a:tc>
                  <a:txBody>
                    <a:bodyPr/>
                    <a:lstStyle/>
                    <a:p>
                      <a:pPr algn="l">
                        <a:lnSpc>
                          <a:spcPts val="1440"/>
                        </a:lnSpc>
                        <a:spcBef>
                          <a:spcPts val="600"/>
                        </a:spcBef>
                        <a:spcAft>
                          <a:spcPts val="600"/>
                        </a:spcAft>
                      </a:pPr>
                      <a:r>
                        <a:rPr lang="de-DE" sz="1600" b="1" dirty="0" smtClean="0">
                          <a:latin typeface="Verdana" pitchFamily="34" charset="0"/>
                          <a:ea typeface="Verdana" pitchFamily="34" charset="0"/>
                          <a:cs typeface="Verdana" pitchFamily="34" charset="0"/>
                        </a:rPr>
                        <a:t>20.2</a:t>
                      </a:r>
                      <a:endParaRPr lang="de-DE" sz="1600" b="1" dirty="0">
                        <a:latin typeface="Verdana" pitchFamily="34" charset="0"/>
                        <a:ea typeface="Verdana" pitchFamily="34" charset="0"/>
                        <a:cs typeface="Verdana" pitchFamily="34" charset="0"/>
                      </a:endParaRPr>
                    </a:p>
                  </a:txBody>
                  <a:tcPr anchor="ctr"/>
                </a:tc>
                <a:tc>
                  <a:txBody>
                    <a:bodyPr/>
                    <a:lstStyle/>
                    <a:p>
                      <a:pPr algn="l">
                        <a:lnSpc>
                          <a:spcPts val="1440"/>
                        </a:lnSpc>
                        <a:spcBef>
                          <a:spcPts val="600"/>
                        </a:spcBef>
                        <a:spcAft>
                          <a:spcPts val="600"/>
                        </a:spcAft>
                      </a:pPr>
                      <a:r>
                        <a:rPr lang="de-DE" sz="1600" b="1" dirty="0" smtClean="0">
                          <a:latin typeface="Verdana" pitchFamily="34" charset="0"/>
                          <a:ea typeface="Verdana" pitchFamily="34" charset="0"/>
                          <a:cs typeface="Verdana" pitchFamily="34" charset="0"/>
                        </a:rPr>
                        <a:t>Mitwirkender</a:t>
                      </a:r>
                      <a:endParaRPr lang="de-DE" sz="1600" b="1" dirty="0">
                        <a:latin typeface="Verdana" pitchFamily="34" charset="0"/>
                        <a:ea typeface="Verdana" pitchFamily="34" charset="0"/>
                        <a:cs typeface="Verdana" pitchFamily="34" charset="0"/>
                      </a:endParaRPr>
                    </a:p>
                  </a:txBody>
                  <a:tcPr anchor="ctr"/>
                </a:tc>
                <a:tc>
                  <a:txBody>
                    <a:bodyPr/>
                    <a:lstStyle/>
                    <a:p>
                      <a:pPr algn="l">
                        <a:lnSpc>
                          <a:spcPct val="100000"/>
                        </a:lnSpc>
                        <a:spcBef>
                          <a:spcPts val="0"/>
                        </a:spcBef>
                        <a:spcAft>
                          <a:spcPts val="0"/>
                        </a:spcAft>
                      </a:pPr>
                      <a:r>
                        <a:rPr lang="de-DE" sz="1400" b="0" kern="1200" dirty="0" smtClean="0">
                          <a:solidFill>
                            <a:srgbClr val="FF0000"/>
                          </a:solidFill>
                          <a:latin typeface="Verdana" pitchFamily="34" charset="0"/>
                          <a:ea typeface="Verdana" pitchFamily="34" charset="0"/>
                          <a:cs typeface="Verdana" pitchFamily="34" charset="0"/>
                        </a:rPr>
                        <a:t>$p</a:t>
                      </a:r>
                      <a:r>
                        <a:rPr lang="de-DE" sz="1400" b="0" kern="1200" dirty="0" smtClean="0">
                          <a:solidFill>
                            <a:schemeClr val="dk1"/>
                          </a:solidFill>
                          <a:latin typeface="Verdana" pitchFamily="34" charset="0"/>
                          <a:ea typeface="Verdana" pitchFamily="34" charset="0"/>
                          <a:cs typeface="Verdana" pitchFamily="34" charset="0"/>
                        </a:rPr>
                        <a:t> </a:t>
                      </a:r>
                      <a:r>
                        <a:rPr lang="de-DE" sz="1400" b="0" kern="1200" dirty="0" err="1" smtClean="0">
                          <a:solidFill>
                            <a:schemeClr val="dk1"/>
                          </a:solidFill>
                          <a:latin typeface="Verdana" pitchFamily="34" charset="0"/>
                          <a:ea typeface="Verdana" pitchFamily="34" charset="0"/>
                          <a:cs typeface="Verdana" pitchFamily="34" charset="0"/>
                        </a:rPr>
                        <a:t>Wiesenfeldt</a:t>
                      </a:r>
                      <a:r>
                        <a:rPr lang="de-DE" sz="1400" b="0" kern="1200" dirty="0" smtClean="0">
                          <a:solidFill>
                            <a:schemeClr val="dk1"/>
                          </a:solidFill>
                          <a:latin typeface="Verdana" pitchFamily="34" charset="0"/>
                          <a:ea typeface="Verdana" pitchFamily="34" charset="0"/>
                          <a:cs typeface="Verdana" pitchFamily="34" charset="0"/>
                        </a:rPr>
                        <a:t>, Christiane</a:t>
                      </a:r>
                    </a:p>
                    <a:p>
                      <a:pPr algn="l">
                        <a:lnSpc>
                          <a:spcPct val="100000"/>
                        </a:lnSpc>
                        <a:spcBef>
                          <a:spcPts val="0"/>
                        </a:spcBef>
                        <a:spcAft>
                          <a:spcPts val="0"/>
                        </a:spcAft>
                      </a:pPr>
                      <a:r>
                        <a:rPr lang="de-DE" sz="1400" b="0" kern="1200" dirty="0" smtClean="0">
                          <a:solidFill>
                            <a:srgbClr val="FF0000"/>
                          </a:solidFill>
                          <a:latin typeface="Verdana" pitchFamily="34" charset="0"/>
                          <a:ea typeface="Verdana" pitchFamily="34" charset="0"/>
                          <a:cs typeface="Verdana" pitchFamily="34" charset="0"/>
                        </a:rPr>
                        <a:t>$d</a:t>
                      </a:r>
                      <a:r>
                        <a:rPr lang="de-DE" sz="1400" b="0" kern="1200" dirty="0" smtClean="0">
                          <a:solidFill>
                            <a:schemeClr val="dk1"/>
                          </a:solidFill>
                          <a:latin typeface="Verdana" pitchFamily="34" charset="0"/>
                          <a:ea typeface="Verdana" pitchFamily="34" charset="0"/>
                          <a:cs typeface="Verdana" pitchFamily="34" charset="0"/>
                        </a:rPr>
                        <a:t> 1972-</a:t>
                      </a:r>
                    </a:p>
                    <a:p>
                      <a:pPr algn="l">
                        <a:lnSpc>
                          <a:spcPct val="100000"/>
                        </a:lnSpc>
                        <a:spcBef>
                          <a:spcPts val="0"/>
                        </a:spcBef>
                        <a:spcAft>
                          <a:spcPts val="0"/>
                        </a:spcAft>
                      </a:pPr>
                      <a:r>
                        <a:rPr lang="de-DE" sz="1400" b="0" kern="1200" dirty="0" smtClean="0">
                          <a:solidFill>
                            <a:srgbClr val="FF0000"/>
                          </a:solidFill>
                          <a:latin typeface="Verdana" pitchFamily="34" charset="0"/>
                          <a:ea typeface="Verdana" pitchFamily="34" charset="0"/>
                          <a:cs typeface="Verdana" pitchFamily="34" charset="0"/>
                        </a:rPr>
                        <a:t>$9</a:t>
                      </a:r>
                      <a:r>
                        <a:rPr lang="de-DE" sz="1400" b="0" kern="1200" dirty="0" smtClean="0">
                          <a:solidFill>
                            <a:schemeClr val="dk1"/>
                          </a:solidFill>
                          <a:latin typeface="Verdana" pitchFamily="34" charset="0"/>
                          <a:ea typeface="Verdana" pitchFamily="34" charset="0"/>
                          <a:cs typeface="Verdana" pitchFamily="34" charset="0"/>
                        </a:rPr>
                        <a:t> GND-ID</a:t>
                      </a:r>
                    </a:p>
                  </a:txBody>
                  <a:tcPr anchor="ctr"/>
                </a:tc>
              </a:tr>
              <a:tr h="443566">
                <a:tc vMerge="1">
                  <a:txBody>
                    <a:bodyPr/>
                    <a:lstStyle/>
                    <a:p>
                      <a:pPr>
                        <a:lnSpc>
                          <a:spcPts val="1600"/>
                        </a:lnSpc>
                        <a:spcBef>
                          <a:spcPts val="600"/>
                        </a:spcBef>
                        <a:spcAft>
                          <a:spcPts val="600"/>
                        </a:spcAft>
                      </a:pPr>
                      <a:endParaRPr lang="de-DE" sz="1800" b="0" dirty="0">
                        <a:latin typeface="Verdana" pitchFamily="34" charset="0"/>
                        <a:ea typeface="Verdana" pitchFamily="34" charset="0"/>
                        <a:cs typeface="Verdana" pitchFamily="34" charset="0"/>
                      </a:endParaRPr>
                    </a:p>
                  </a:txBody>
                  <a:tcPr anchor="ctr"/>
                </a:tc>
                <a:tc>
                  <a:txBody>
                    <a:bodyPr/>
                    <a:lstStyle/>
                    <a:p>
                      <a:pPr algn="l">
                        <a:lnSpc>
                          <a:spcPts val="1440"/>
                        </a:lnSpc>
                        <a:spcBef>
                          <a:spcPts val="600"/>
                        </a:spcBef>
                        <a:spcAft>
                          <a:spcPts val="600"/>
                        </a:spcAft>
                      </a:pPr>
                      <a:r>
                        <a:rPr lang="de-DE" sz="1600" b="0" dirty="0" smtClean="0">
                          <a:latin typeface="Verdana" pitchFamily="34" charset="0"/>
                          <a:ea typeface="Verdana" pitchFamily="34" charset="0"/>
                          <a:cs typeface="Verdana" pitchFamily="34" charset="0"/>
                        </a:rPr>
                        <a:t>18.5</a:t>
                      </a:r>
                      <a:endParaRPr lang="de-DE" sz="1600" b="0" dirty="0">
                        <a:latin typeface="Verdana" pitchFamily="34" charset="0"/>
                        <a:ea typeface="Verdana" pitchFamily="34" charset="0"/>
                        <a:cs typeface="Verdana" pitchFamily="34" charset="0"/>
                      </a:endParaRPr>
                    </a:p>
                  </a:txBody>
                  <a:tcPr anchor="ctr"/>
                </a:tc>
                <a:tc>
                  <a:txBody>
                    <a:bodyPr/>
                    <a:lstStyle/>
                    <a:p>
                      <a:pPr algn="l">
                        <a:lnSpc>
                          <a:spcPts val="1440"/>
                        </a:lnSpc>
                        <a:spcBef>
                          <a:spcPts val="600"/>
                        </a:spcBef>
                        <a:spcAft>
                          <a:spcPts val="600"/>
                        </a:spcAft>
                      </a:pPr>
                      <a:r>
                        <a:rPr lang="de-DE" sz="1600" b="0" dirty="0" smtClean="0">
                          <a:latin typeface="Verdana" pitchFamily="34" charset="0"/>
                          <a:ea typeface="Verdana" pitchFamily="34" charset="0"/>
                          <a:cs typeface="Verdana" pitchFamily="34" charset="0"/>
                        </a:rPr>
                        <a:t>Beziehungskennzeichnung</a:t>
                      </a:r>
                      <a:endParaRPr lang="de-DE" sz="1600" b="0" dirty="0">
                        <a:latin typeface="Verdana" pitchFamily="34" charset="0"/>
                        <a:ea typeface="Verdana" pitchFamily="34" charset="0"/>
                        <a:cs typeface="Verdana" pitchFamily="34" charset="0"/>
                      </a:endParaRPr>
                    </a:p>
                  </a:txBody>
                  <a:tcPr anchor="ctr"/>
                </a:tc>
                <a:tc>
                  <a:txBody>
                    <a:bodyPr/>
                    <a:lstStyle/>
                    <a:p>
                      <a:pPr algn="l">
                        <a:lnSpc>
                          <a:spcPct val="100000"/>
                        </a:lnSpc>
                        <a:spcBef>
                          <a:spcPts val="0"/>
                        </a:spcBef>
                        <a:spcAft>
                          <a:spcPts val="0"/>
                        </a:spcAft>
                      </a:pPr>
                      <a:r>
                        <a:rPr lang="de-DE" sz="1400" kern="1200" dirty="0" smtClean="0">
                          <a:solidFill>
                            <a:srgbClr val="FF0000"/>
                          </a:solidFill>
                          <a:latin typeface="Verdana" pitchFamily="34" charset="0"/>
                          <a:ea typeface="Verdana" pitchFamily="34" charset="0"/>
                          <a:cs typeface="Verdana" pitchFamily="34" charset="0"/>
                        </a:rPr>
                        <a:t>$4</a:t>
                      </a:r>
                      <a:r>
                        <a:rPr lang="de-DE" sz="1400" kern="1200" dirty="0" smtClean="0">
                          <a:solidFill>
                            <a:schemeClr val="dk1"/>
                          </a:solidFill>
                          <a:latin typeface="Verdana" pitchFamily="34" charset="0"/>
                          <a:ea typeface="Verdana" pitchFamily="34" charset="0"/>
                          <a:cs typeface="Verdana" pitchFamily="34" charset="0"/>
                        </a:rPr>
                        <a:t> </a:t>
                      </a:r>
                      <a:r>
                        <a:rPr lang="de-DE" sz="1400" kern="1200" dirty="0" err="1" smtClean="0">
                          <a:solidFill>
                            <a:schemeClr val="dk1"/>
                          </a:solidFill>
                          <a:latin typeface="Verdana" pitchFamily="34" charset="0"/>
                          <a:ea typeface="Verdana" pitchFamily="34" charset="0"/>
                          <a:cs typeface="Verdana" pitchFamily="34" charset="0"/>
                        </a:rPr>
                        <a:t>edt</a:t>
                      </a:r>
                      <a:r>
                        <a:rPr lang="de-DE" sz="1400" kern="1200" dirty="0" smtClean="0">
                          <a:solidFill>
                            <a:schemeClr val="dk1"/>
                          </a:solidFill>
                          <a:latin typeface="Verdana" pitchFamily="34" charset="0"/>
                          <a:ea typeface="Verdana" pitchFamily="34" charset="0"/>
                          <a:cs typeface="Verdana" pitchFamily="34" charset="0"/>
                        </a:rPr>
                        <a:t> </a:t>
                      </a:r>
                      <a:r>
                        <a:rPr lang="de-DE" sz="1400" i="1" kern="1200" dirty="0" smtClean="0">
                          <a:solidFill>
                            <a:schemeClr val="dk1"/>
                          </a:solidFill>
                          <a:latin typeface="Verdana" pitchFamily="34" charset="0"/>
                          <a:ea typeface="Verdana" pitchFamily="34" charset="0"/>
                          <a:cs typeface="Verdana" pitchFamily="34" charset="0"/>
                        </a:rPr>
                        <a:t>(Herausgeber)</a:t>
                      </a:r>
                      <a:endParaRPr lang="de-DE" sz="1400" i="1" dirty="0">
                        <a:latin typeface="Verdana" pitchFamily="34" charset="0"/>
                        <a:ea typeface="Verdana" pitchFamily="34" charset="0"/>
                        <a:cs typeface="Verdana" pitchFamily="34" charset="0"/>
                      </a:endParaRPr>
                    </a:p>
                  </a:txBody>
                  <a:tcPr anchor="ctr"/>
                </a:tc>
              </a:tr>
              <a:tr h="779194">
                <a:tc rowSpan="2">
                  <a:txBody>
                    <a:bodyPr/>
                    <a:lstStyle/>
                    <a:p>
                      <a:pPr algn="l">
                        <a:lnSpc>
                          <a:spcPts val="1440"/>
                        </a:lnSpc>
                        <a:spcBef>
                          <a:spcPts val="600"/>
                        </a:spcBef>
                        <a:spcAft>
                          <a:spcPts val="600"/>
                        </a:spcAft>
                      </a:pPr>
                      <a:r>
                        <a:rPr lang="de-DE" sz="1600" b="0" dirty="0" smtClean="0">
                          <a:latin typeface="Verdana" pitchFamily="34" charset="0"/>
                          <a:ea typeface="Verdana" pitchFamily="34" charset="0"/>
                          <a:cs typeface="Verdana" pitchFamily="34" charset="0"/>
                        </a:rPr>
                        <a:t>108b</a:t>
                      </a:r>
                      <a:endParaRPr lang="de-DE" sz="1600" b="0" dirty="0">
                        <a:latin typeface="Verdana" pitchFamily="34" charset="0"/>
                        <a:ea typeface="Verdana" pitchFamily="34" charset="0"/>
                        <a:cs typeface="Verdana" pitchFamily="34" charset="0"/>
                      </a:endParaRPr>
                    </a:p>
                  </a:txBody>
                  <a:tcPr anchor="ctr"/>
                </a:tc>
                <a:tc>
                  <a:txBody>
                    <a:bodyPr/>
                    <a:lstStyle/>
                    <a:p>
                      <a:pPr algn="l">
                        <a:lnSpc>
                          <a:spcPts val="1440"/>
                        </a:lnSpc>
                        <a:spcBef>
                          <a:spcPts val="600"/>
                        </a:spcBef>
                        <a:spcAft>
                          <a:spcPts val="600"/>
                        </a:spcAft>
                      </a:pPr>
                      <a:r>
                        <a:rPr lang="de-DE" sz="1600" b="0" dirty="0" smtClean="0">
                          <a:latin typeface="Verdana" pitchFamily="34" charset="0"/>
                          <a:ea typeface="Verdana" pitchFamily="34" charset="0"/>
                          <a:cs typeface="Verdana" pitchFamily="34" charset="0"/>
                        </a:rPr>
                        <a:t>20.2</a:t>
                      </a:r>
                      <a:endParaRPr lang="de-DE" sz="1600" b="0" dirty="0">
                        <a:latin typeface="Verdana" pitchFamily="34" charset="0"/>
                        <a:ea typeface="Verdana" pitchFamily="34" charset="0"/>
                        <a:cs typeface="Verdana" pitchFamily="34" charset="0"/>
                      </a:endParaRPr>
                    </a:p>
                  </a:txBody>
                  <a:tcPr anchor="ctr"/>
                </a:tc>
                <a:tc>
                  <a:txBody>
                    <a:bodyPr/>
                    <a:lstStyle/>
                    <a:p>
                      <a:pPr algn="l">
                        <a:lnSpc>
                          <a:spcPts val="1440"/>
                        </a:lnSpc>
                        <a:spcBef>
                          <a:spcPts val="600"/>
                        </a:spcBef>
                        <a:spcAft>
                          <a:spcPts val="600"/>
                        </a:spcAft>
                      </a:pPr>
                      <a:r>
                        <a:rPr lang="de-DE" sz="1600" b="0" baseline="0" dirty="0" smtClean="0">
                          <a:latin typeface="Verdana" pitchFamily="34" charset="0"/>
                          <a:ea typeface="Verdana" pitchFamily="34" charset="0"/>
                          <a:cs typeface="Verdana" pitchFamily="34" charset="0"/>
                        </a:rPr>
                        <a:t>Mitwirkender</a:t>
                      </a:r>
                      <a:endParaRPr lang="de-DE" sz="1600" b="0" dirty="0">
                        <a:latin typeface="Verdana" pitchFamily="34" charset="0"/>
                        <a:ea typeface="Verdana" pitchFamily="34" charset="0"/>
                        <a:cs typeface="Verdana" pitchFamily="34" charset="0"/>
                      </a:endParaRPr>
                    </a:p>
                  </a:txBody>
                  <a:tcPr anchor="ctr"/>
                </a:tc>
                <a:tc>
                  <a:txBody>
                    <a:bodyPr/>
                    <a:lstStyle/>
                    <a:p>
                      <a:pPr algn="l">
                        <a:lnSpc>
                          <a:spcPct val="100000"/>
                        </a:lnSpc>
                        <a:spcBef>
                          <a:spcPts val="0"/>
                        </a:spcBef>
                        <a:spcAft>
                          <a:spcPts val="0"/>
                        </a:spcAft>
                      </a:pPr>
                      <a:r>
                        <a:rPr lang="de-AT" sz="1400" kern="1200" smtClean="0">
                          <a:solidFill>
                            <a:srgbClr val="FF0000"/>
                          </a:solidFill>
                          <a:latin typeface="Verdana" pitchFamily="34" charset="0"/>
                          <a:ea typeface="Verdana" pitchFamily="34" charset="0"/>
                          <a:cs typeface="Verdana" pitchFamily="34" charset="0"/>
                        </a:rPr>
                        <a:t>$p</a:t>
                      </a:r>
                      <a:r>
                        <a:rPr lang="de-AT" sz="1400" kern="1200" smtClean="0">
                          <a:solidFill>
                            <a:schemeClr val="dk1"/>
                          </a:solidFill>
                          <a:latin typeface="Verdana" pitchFamily="34" charset="0"/>
                          <a:ea typeface="Verdana" pitchFamily="34" charset="0"/>
                          <a:cs typeface="Verdana" pitchFamily="34" charset="0"/>
                        </a:rPr>
                        <a:t> Schiff, Heinrich</a:t>
                      </a:r>
                    </a:p>
                    <a:p>
                      <a:pPr algn="l">
                        <a:lnSpc>
                          <a:spcPct val="100000"/>
                        </a:lnSpc>
                        <a:spcBef>
                          <a:spcPts val="0"/>
                        </a:spcBef>
                        <a:spcAft>
                          <a:spcPts val="0"/>
                        </a:spcAft>
                      </a:pPr>
                      <a:r>
                        <a:rPr lang="de-AT" sz="1400" kern="1200" smtClean="0">
                          <a:solidFill>
                            <a:srgbClr val="FF0000"/>
                          </a:solidFill>
                          <a:latin typeface="Verdana" pitchFamily="34" charset="0"/>
                          <a:ea typeface="Verdana" pitchFamily="34" charset="0"/>
                          <a:cs typeface="Verdana" pitchFamily="34" charset="0"/>
                        </a:rPr>
                        <a:t>$d</a:t>
                      </a:r>
                      <a:r>
                        <a:rPr lang="de-AT" sz="1400" kern="1200" smtClean="0">
                          <a:solidFill>
                            <a:schemeClr val="dk1"/>
                          </a:solidFill>
                          <a:latin typeface="Verdana" pitchFamily="34" charset="0"/>
                          <a:ea typeface="Verdana" pitchFamily="34" charset="0"/>
                          <a:cs typeface="Verdana" pitchFamily="34" charset="0"/>
                        </a:rPr>
                        <a:t> 1951-</a:t>
                      </a:r>
                    </a:p>
                    <a:p>
                      <a:pPr algn="l">
                        <a:lnSpc>
                          <a:spcPct val="100000"/>
                        </a:lnSpc>
                        <a:spcBef>
                          <a:spcPts val="0"/>
                        </a:spcBef>
                        <a:spcAft>
                          <a:spcPts val="0"/>
                        </a:spcAft>
                      </a:pPr>
                      <a:r>
                        <a:rPr lang="de-AT" sz="1400" kern="1200" smtClean="0">
                          <a:solidFill>
                            <a:srgbClr val="FF0000"/>
                          </a:solidFill>
                          <a:latin typeface="Verdana" pitchFamily="34" charset="0"/>
                          <a:ea typeface="Verdana" pitchFamily="34" charset="0"/>
                          <a:cs typeface="Verdana" pitchFamily="34" charset="0"/>
                        </a:rPr>
                        <a:t>$9</a:t>
                      </a:r>
                      <a:r>
                        <a:rPr lang="de-AT" sz="1400" kern="1200" smtClean="0">
                          <a:solidFill>
                            <a:schemeClr val="dk1"/>
                          </a:solidFill>
                          <a:latin typeface="Verdana" pitchFamily="34" charset="0"/>
                          <a:ea typeface="Verdana" pitchFamily="34" charset="0"/>
                          <a:cs typeface="Verdana" pitchFamily="34" charset="0"/>
                        </a:rPr>
                        <a:t> GND-ID</a:t>
                      </a:r>
                      <a:endParaRPr lang="de-AT" sz="1400" kern="1200" dirty="0" smtClean="0">
                        <a:solidFill>
                          <a:schemeClr val="dk1"/>
                        </a:solidFill>
                        <a:latin typeface="Verdana" pitchFamily="34" charset="0"/>
                        <a:ea typeface="Verdana" pitchFamily="34" charset="0"/>
                        <a:cs typeface="Verdana" pitchFamily="34" charset="0"/>
                      </a:endParaRPr>
                    </a:p>
                  </a:txBody>
                  <a:tcPr anchor="ctr"/>
                </a:tc>
              </a:tr>
              <a:tr h="443566">
                <a:tc vMerge="1">
                  <a:txBody>
                    <a:bodyPr/>
                    <a:lstStyle/>
                    <a:p>
                      <a:pPr>
                        <a:lnSpc>
                          <a:spcPts val="1600"/>
                        </a:lnSpc>
                        <a:spcBef>
                          <a:spcPts val="600"/>
                        </a:spcBef>
                        <a:spcAft>
                          <a:spcPts val="600"/>
                        </a:spcAft>
                      </a:pPr>
                      <a:endParaRPr lang="de-DE" sz="1800" b="0" dirty="0">
                        <a:latin typeface="Verdana" pitchFamily="34" charset="0"/>
                        <a:ea typeface="Verdana" pitchFamily="34" charset="0"/>
                        <a:cs typeface="Verdana" pitchFamily="34" charset="0"/>
                      </a:endParaRPr>
                    </a:p>
                  </a:txBody>
                  <a:tcPr anchor="ctr"/>
                </a:tc>
                <a:tc>
                  <a:txBody>
                    <a:bodyPr/>
                    <a:lstStyle/>
                    <a:p>
                      <a:pPr algn="l">
                        <a:lnSpc>
                          <a:spcPts val="1440"/>
                        </a:lnSpc>
                        <a:spcBef>
                          <a:spcPts val="600"/>
                        </a:spcBef>
                        <a:spcAft>
                          <a:spcPts val="600"/>
                        </a:spcAft>
                      </a:pPr>
                      <a:r>
                        <a:rPr lang="de-DE" sz="1600" b="0" dirty="0" smtClean="0">
                          <a:latin typeface="Verdana" pitchFamily="34" charset="0"/>
                          <a:ea typeface="Verdana" pitchFamily="34" charset="0"/>
                          <a:cs typeface="Verdana" pitchFamily="34" charset="0"/>
                        </a:rPr>
                        <a:t>18.5</a:t>
                      </a:r>
                      <a:endParaRPr lang="de-DE" sz="1600" b="0" dirty="0">
                        <a:latin typeface="Verdana" pitchFamily="34" charset="0"/>
                        <a:ea typeface="Verdana" pitchFamily="34" charset="0"/>
                        <a:cs typeface="Verdana" pitchFamily="34" charset="0"/>
                      </a:endParaRPr>
                    </a:p>
                  </a:txBody>
                  <a:tcPr anchor="ctr"/>
                </a:tc>
                <a:tc>
                  <a:txBody>
                    <a:bodyPr/>
                    <a:lstStyle/>
                    <a:p>
                      <a:pPr algn="l">
                        <a:lnSpc>
                          <a:spcPts val="1440"/>
                        </a:lnSpc>
                        <a:spcBef>
                          <a:spcPts val="600"/>
                        </a:spcBef>
                        <a:spcAft>
                          <a:spcPts val="600"/>
                        </a:spcAft>
                      </a:pPr>
                      <a:r>
                        <a:rPr lang="de-DE" sz="1600" b="0" dirty="0" smtClean="0">
                          <a:latin typeface="Verdana" pitchFamily="34" charset="0"/>
                          <a:ea typeface="Verdana" pitchFamily="34" charset="0"/>
                          <a:cs typeface="Verdana" pitchFamily="34" charset="0"/>
                        </a:rPr>
                        <a:t>Beziehungskennzeichnung</a:t>
                      </a:r>
                      <a:endParaRPr lang="de-DE" sz="1600" b="0" dirty="0">
                        <a:latin typeface="Verdana" pitchFamily="34" charset="0"/>
                        <a:ea typeface="Verdana" pitchFamily="34" charset="0"/>
                        <a:cs typeface="Verdana" pitchFamily="34" charset="0"/>
                      </a:endParaRPr>
                    </a:p>
                  </a:txBody>
                  <a:tcPr anchor="ctr"/>
                </a:tc>
                <a:tc>
                  <a:txBody>
                    <a:bodyPr/>
                    <a:lstStyle/>
                    <a:p>
                      <a:pPr algn="l">
                        <a:lnSpc>
                          <a:spcPct val="100000"/>
                        </a:lnSpc>
                        <a:spcBef>
                          <a:spcPts val="0"/>
                        </a:spcBef>
                        <a:spcAft>
                          <a:spcPts val="0"/>
                        </a:spcAft>
                      </a:pPr>
                      <a:r>
                        <a:rPr lang="de-DE" sz="1400" kern="1200" dirty="0" smtClean="0">
                          <a:solidFill>
                            <a:srgbClr val="FF0000"/>
                          </a:solidFill>
                          <a:latin typeface="Verdana" pitchFamily="34" charset="0"/>
                          <a:ea typeface="Verdana" pitchFamily="34" charset="0"/>
                          <a:cs typeface="Verdana" pitchFamily="34" charset="0"/>
                        </a:rPr>
                        <a:t>$4</a:t>
                      </a:r>
                      <a:r>
                        <a:rPr lang="de-DE" sz="1400" kern="1200" dirty="0" smtClean="0">
                          <a:solidFill>
                            <a:schemeClr val="dk1"/>
                          </a:solidFill>
                          <a:latin typeface="Verdana" pitchFamily="34" charset="0"/>
                          <a:ea typeface="Verdana" pitchFamily="34" charset="0"/>
                          <a:cs typeface="Verdana" pitchFamily="34" charset="0"/>
                        </a:rPr>
                        <a:t> </a:t>
                      </a:r>
                      <a:r>
                        <a:rPr lang="de-DE" sz="1400" kern="1200" dirty="0" err="1" smtClean="0">
                          <a:solidFill>
                            <a:schemeClr val="dk1"/>
                          </a:solidFill>
                          <a:latin typeface="Verdana" pitchFamily="34" charset="0"/>
                          <a:ea typeface="Verdana" pitchFamily="34" charset="0"/>
                          <a:cs typeface="Verdana" pitchFamily="34" charset="0"/>
                        </a:rPr>
                        <a:t>edt</a:t>
                      </a:r>
                      <a:r>
                        <a:rPr lang="de-DE" sz="1400" kern="1200" dirty="0" smtClean="0">
                          <a:solidFill>
                            <a:schemeClr val="dk1"/>
                          </a:solidFill>
                          <a:latin typeface="Verdana" pitchFamily="34" charset="0"/>
                          <a:ea typeface="Verdana" pitchFamily="34" charset="0"/>
                          <a:cs typeface="Verdana" pitchFamily="34" charset="0"/>
                        </a:rPr>
                        <a:t> </a:t>
                      </a:r>
                      <a:r>
                        <a:rPr lang="de-DE" sz="1400" i="1" kern="1200" dirty="0" smtClean="0">
                          <a:solidFill>
                            <a:schemeClr val="dk1"/>
                          </a:solidFill>
                          <a:latin typeface="Verdana" pitchFamily="34" charset="0"/>
                          <a:ea typeface="Verdana" pitchFamily="34" charset="0"/>
                          <a:cs typeface="Verdana" pitchFamily="34" charset="0"/>
                        </a:rPr>
                        <a:t>(Herausgeber)</a:t>
                      </a:r>
                      <a:endParaRPr lang="de-DE" sz="1400" i="1" dirty="0">
                        <a:latin typeface="Verdana" pitchFamily="34" charset="0"/>
                        <a:ea typeface="Verdana" pitchFamily="34" charset="0"/>
                        <a:cs typeface="Verdana" pitchFamily="34" charset="0"/>
                      </a:endParaRPr>
                    </a:p>
                  </a:txBody>
                  <a:tcPr anchor="ctr"/>
                </a:tc>
              </a:tr>
              <a:tr h="498367">
                <a:tc rowSpan="3">
                  <a:txBody>
                    <a:bodyPr/>
                    <a:lstStyle/>
                    <a:p>
                      <a:pPr algn="l">
                        <a:lnSpc>
                          <a:spcPts val="1440"/>
                        </a:lnSpc>
                        <a:spcBef>
                          <a:spcPts val="600"/>
                        </a:spcBef>
                        <a:spcAft>
                          <a:spcPts val="600"/>
                        </a:spcAft>
                      </a:pPr>
                      <a:r>
                        <a:rPr lang="de-DE" sz="1600" b="0" dirty="0" smtClean="0">
                          <a:latin typeface="Verdana" pitchFamily="34" charset="0"/>
                          <a:ea typeface="Verdana" pitchFamily="34" charset="0"/>
                          <a:cs typeface="Verdana" pitchFamily="34" charset="0"/>
                        </a:rPr>
                        <a:t>112b</a:t>
                      </a:r>
                      <a:endParaRPr lang="de-DE" sz="1600" b="0" dirty="0">
                        <a:latin typeface="Verdana" pitchFamily="34" charset="0"/>
                        <a:ea typeface="Verdana" pitchFamily="34" charset="0"/>
                        <a:cs typeface="Verdana" pitchFamily="34" charset="0"/>
                      </a:endParaRPr>
                    </a:p>
                  </a:txBody>
                  <a:tcPr anchor="ctr"/>
                </a:tc>
                <a:tc>
                  <a:txBody>
                    <a:bodyPr/>
                    <a:lstStyle/>
                    <a:p>
                      <a:pPr algn="l">
                        <a:lnSpc>
                          <a:spcPts val="1440"/>
                        </a:lnSpc>
                        <a:spcBef>
                          <a:spcPts val="600"/>
                        </a:spcBef>
                        <a:spcAft>
                          <a:spcPts val="600"/>
                        </a:spcAft>
                      </a:pPr>
                      <a:r>
                        <a:rPr lang="de-DE" sz="1600" b="0" dirty="0" smtClean="0">
                          <a:latin typeface="Verdana" pitchFamily="34" charset="0"/>
                          <a:ea typeface="Verdana" pitchFamily="34" charset="0"/>
                          <a:cs typeface="Verdana" pitchFamily="34" charset="0"/>
                        </a:rPr>
                        <a:t>20.2</a:t>
                      </a:r>
                      <a:endParaRPr lang="de-DE" sz="1600" b="0" dirty="0">
                        <a:latin typeface="Verdana" pitchFamily="34" charset="0"/>
                        <a:ea typeface="Verdana" pitchFamily="34" charset="0"/>
                        <a:cs typeface="Verdana" pitchFamily="34" charset="0"/>
                      </a:endParaRPr>
                    </a:p>
                  </a:txBody>
                  <a:tcPr anchor="ctr"/>
                </a:tc>
                <a:tc>
                  <a:txBody>
                    <a:bodyPr/>
                    <a:lstStyle/>
                    <a:p>
                      <a:pPr algn="l">
                        <a:lnSpc>
                          <a:spcPts val="1440"/>
                        </a:lnSpc>
                        <a:spcBef>
                          <a:spcPts val="600"/>
                        </a:spcBef>
                        <a:spcAft>
                          <a:spcPts val="600"/>
                        </a:spcAft>
                      </a:pPr>
                      <a:r>
                        <a:rPr lang="de-DE" sz="1600" b="0" baseline="0" dirty="0" smtClean="0">
                          <a:latin typeface="Verdana" pitchFamily="34" charset="0"/>
                          <a:ea typeface="Verdana" pitchFamily="34" charset="0"/>
                          <a:cs typeface="Verdana" pitchFamily="34" charset="0"/>
                        </a:rPr>
                        <a:t>Mitwirkender</a:t>
                      </a:r>
                      <a:endParaRPr lang="de-DE" sz="1600" b="0" dirty="0">
                        <a:latin typeface="Verdana" pitchFamily="34" charset="0"/>
                        <a:ea typeface="Verdana" pitchFamily="34" charset="0"/>
                        <a:cs typeface="Verdana" pitchFamily="34" charset="0"/>
                      </a:endParaRPr>
                    </a:p>
                  </a:txBody>
                  <a:tcPr anchor="ctr"/>
                </a:tc>
                <a:tc>
                  <a:txBody>
                    <a:bodyPr/>
                    <a:lstStyle/>
                    <a:p>
                      <a:pPr algn="l">
                        <a:lnSpc>
                          <a:spcPct val="100000"/>
                        </a:lnSpc>
                        <a:spcBef>
                          <a:spcPts val="0"/>
                        </a:spcBef>
                        <a:spcAft>
                          <a:spcPts val="0"/>
                        </a:spcAft>
                      </a:pPr>
                      <a:r>
                        <a:rPr lang="en-US" sz="1400" kern="1200" dirty="0" smtClean="0">
                          <a:solidFill>
                            <a:srgbClr val="FF0000"/>
                          </a:solidFill>
                          <a:latin typeface="Verdana" pitchFamily="34" charset="0"/>
                          <a:ea typeface="Verdana" pitchFamily="34" charset="0"/>
                          <a:cs typeface="Verdana" pitchFamily="34" charset="0"/>
                        </a:rPr>
                        <a:t>$p</a:t>
                      </a:r>
                      <a:r>
                        <a:rPr lang="en-US" sz="1400" kern="1200" dirty="0" smtClean="0">
                          <a:solidFill>
                            <a:schemeClr val="dk1"/>
                          </a:solidFill>
                          <a:latin typeface="Verdana" pitchFamily="34" charset="0"/>
                          <a:ea typeface="Verdana" pitchFamily="34" charset="0"/>
                          <a:cs typeface="Verdana" pitchFamily="34" charset="0"/>
                        </a:rPr>
                        <a:t> </a:t>
                      </a:r>
                      <a:r>
                        <a:rPr lang="en-US" sz="1400" kern="1200" dirty="0" err="1" smtClean="0">
                          <a:solidFill>
                            <a:schemeClr val="dk1"/>
                          </a:solidFill>
                          <a:latin typeface="Verdana" pitchFamily="34" charset="0"/>
                          <a:ea typeface="Verdana" pitchFamily="34" charset="0"/>
                          <a:cs typeface="Verdana" pitchFamily="34" charset="0"/>
                        </a:rPr>
                        <a:t>Ubber</a:t>
                      </a:r>
                      <a:r>
                        <a:rPr lang="en-US" sz="1400" kern="1200" dirty="0" smtClean="0">
                          <a:solidFill>
                            <a:schemeClr val="dk1"/>
                          </a:solidFill>
                          <a:latin typeface="Verdana" pitchFamily="34" charset="0"/>
                          <a:ea typeface="Verdana" pitchFamily="34" charset="0"/>
                          <a:cs typeface="Verdana" pitchFamily="34" charset="0"/>
                        </a:rPr>
                        <a:t>, Christian</a:t>
                      </a:r>
                    </a:p>
                    <a:p>
                      <a:pPr algn="l">
                        <a:lnSpc>
                          <a:spcPct val="100000"/>
                        </a:lnSpc>
                        <a:spcBef>
                          <a:spcPts val="0"/>
                        </a:spcBef>
                        <a:spcAft>
                          <a:spcPts val="0"/>
                        </a:spcAft>
                      </a:pPr>
                      <a:r>
                        <a:rPr lang="en-US" sz="1400" kern="1200" dirty="0" smtClean="0">
                          <a:solidFill>
                            <a:srgbClr val="FF0000"/>
                          </a:solidFill>
                          <a:latin typeface="Verdana" pitchFamily="34" charset="0"/>
                          <a:ea typeface="Verdana" pitchFamily="34" charset="0"/>
                          <a:cs typeface="Verdana" pitchFamily="34" charset="0"/>
                        </a:rPr>
                        <a:t>$9 </a:t>
                      </a:r>
                      <a:r>
                        <a:rPr lang="en-US" sz="1400" kern="1200" dirty="0" smtClean="0">
                          <a:solidFill>
                            <a:schemeClr val="dk1"/>
                          </a:solidFill>
                          <a:latin typeface="Verdana" pitchFamily="34" charset="0"/>
                          <a:ea typeface="Verdana" pitchFamily="34" charset="0"/>
                          <a:cs typeface="Verdana" pitchFamily="34" charset="0"/>
                        </a:rPr>
                        <a:t>GND-ID</a:t>
                      </a:r>
                    </a:p>
                  </a:txBody>
                  <a:tcPr anchor="ctr"/>
                </a:tc>
              </a:tr>
              <a:tr h="443566">
                <a:tc vMerge="1">
                  <a:txBody>
                    <a:bodyPr/>
                    <a:lstStyle/>
                    <a:p>
                      <a:pPr>
                        <a:lnSpc>
                          <a:spcPts val="1600"/>
                        </a:lnSpc>
                        <a:spcBef>
                          <a:spcPts val="600"/>
                        </a:spcBef>
                        <a:spcAft>
                          <a:spcPts val="600"/>
                        </a:spcAft>
                      </a:pPr>
                      <a:endParaRPr lang="de-DE" sz="1800" b="0" dirty="0">
                        <a:latin typeface="Verdana" pitchFamily="34" charset="0"/>
                        <a:ea typeface="Verdana" pitchFamily="34" charset="0"/>
                        <a:cs typeface="Verdana" pitchFamily="34" charset="0"/>
                      </a:endParaRPr>
                    </a:p>
                  </a:txBody>
                  <a:tcPr anchor="ctr"/>
                </a:tc>
                <a:tc>
                  <a:txBody>
                    <a:bodyPr/>
                    <a:lstStyle/>
                    <a:p>
                      <a:pPr algn="l">
                        <a:lnSpc>
                          <a:spcPts val="1440"/>
                        </a:lnSpc>
                        <a:spcBef>
                          <a:spcPts val="600"/>
                        </a:spcBef>
                        <a:spcAft>
                          <a:spcPts val="600"/>
                        </a:spcAft>
                      </a:pPr>
                      <a:r>
                        <a:rPr lang="de-DE" sz="1600" b="0" dirty="0" smtClean="0">
                          <a:latin typeface="Verdana" pitchFamily="34" charset="0"/>
                          <a:ea typeface="Verdana" pitchFamily="34" charset="0"/>
                          <a:cs typeface="Verdana" pitchFamily="34" charset="0"/>
                        </a:rPr>
                        <a:t>18.5</a:t>
                      </a:r>
                      <a:endParaRPr lang="de-DE" sz="1600" b="0" dirty="0">
                        <a:latin typeface="Verdana" pitchFamily="34" charset="0"/>
                        <a:ea typeface="Verdana" pitchFamily="34" charset="0"/>
                        <a:cs typeface="Verdana" pitchFamily="34" charset="0"/>
                      </a:endParaRPr>
                    </a:p>
                  </a:txBody>
                  <a:tcPr anchor="ctr"/>
                </a:tc>
                <a:tc>
                  <a:txBody>
                    <a:bodyPr/>
                    <a:lstStyle/>
                    <a:p>
                      <a:pPr algn="l">
                        <a:lnSpc>
                          <a:spcPts val="1440"/>
                        </a:lnSpc>
                        <a:spcBef>
                          <a:spcPts val="600"/>
                        </a:spcBef>
                        <a:spcAft>
                          <a:spcPts val="600"/>
                        </a:spcAft>
                      </a:pPr>
                      <a:r>
                        <a:rPr lang="de-DE" sz="1600" b="0" dirty="0" smtClean="0">
                          <a:latin typeface="Verdana" pitchFamily="34" charset="0"/>
                          <a:ea typeface="Verdana" pitchFamily="34" charset="0"/>
                          <a:cs typeface="Verdana" pitchFamily="34" charset="0"/>
                        </a:rPr>
                        <a:t>Beziehungskennzeichnung</a:t>
                      </a:r>
                      <a:endParaRPr lang="de-DE" sz="1600" b="0" dirty="0">
                        <a:latin typeface="Verdana" pitchFamily="34" charset="0"/>
                        <a:ea typeface="Verdana" pitchFamily="34" charset="0"/>
                        <a:cs typeface="Verdana" pitchFamily="34" charset="0"/>
                      </a:endParaRPr>
                    </a:p>
                  </a:txBody>
                  <a:tcPr anchor="ctr"/>
                </a:tc>
                <a:tc>
                  <a:txBody>
                    <a:bodyPr/>
                    <a:lstStyle/>
                    <a:p>
                      <a:pPr algn="l">
                        <a:lnSpc>
                          <a:spcPct val="100000"/>
                        </a:lnSpc>
                        <a:spcBef>
                          <a:spcPts val="0"/>
                        </a:spcBef>
                        <a:spcAft>
                          <a:spcPts val="0"/>
                        </a:spcAft>
                      </a:pPr>
                      <a:r>
                        <a:rPr lang="de-DE" sz="1400" kern="1200" dirty="0" smtClean="0">
                          <a:solidFill>
                            <a:srgbClr val="FF0000"/>
                          </a:solidFill>
                          <a:latin typeface="Verdana" pitchFamily="34" charset="0"/>
                          <a:ea typeface="Verdana" pitchFamily="34" charset="0"/>
                          <a:cs typeface="Verdana" pitchFamily="34" charset="0"/>
                        </a:rPr>
                        <a:t>$4</a:t>
                      </a:r>
                      <a:r>
                        <a:rPr lang="de-DE" sz="1400" kern="1200" dirty="0" smtClean="0">
                          <a:solidFill>
                            <a:schemeClr val="dk1"/>
                          </a:solidFill>
                          <a:latin typeface="Verdana" pitchFamily="34" charset="0"/>
                          <a:ea typeface="Verdana" pitchFamily="34" charset="0"/>
                          <a:cs typeface="Verdana" pitchFamily="34" charset="0"/>
                        </a:rPr>
                        <a:t> </a:t>
                      </a:r>
                      <a:r>
                        <a:rPr lang="de-DE" sz="1400" kern="1200" dirty="0" err="1" smtClean="0">
                          <a:solidFill>
                            <a:schemeClr val="dk1"/>
                          </a:solidFill>
                          <a:latin typeface="Verdana" pitchFamily="34" charset="0"/>
                          <a:ea typeface="Verdana" pitchFamily="34" charset="0"/>
                          <a:cs typeface="Verdana" pitchFamily="34" charset="0"/>
                        </a:rPr>
                        <a:t>edt</a:t>
                      </a:r>
                      <a:r>
                        <a:rPr lang="de-DE" sz="1400" kern="1200" dirty="0" smtClean="0">
                          <a:solidFill>
                            <a:schemeClr val="dk1"/>
                          </a:solidFill>
                          <a:latin typeface="Verdana" pitchFamily="34" charset="0"/>
                          <a:ea typeface="Verdana" pitchFamily="34" charset="0"/>
                          <a:cs typeface="Verdana" pitchFamily="34" charset="0"/>
                        </a:rPr>
                        <a:t> </a:t>
                      </a:r>
                      <a:r>
                        <a:rPr lang="de-DE" sz="1400" i="1" kern="1200" dirty="0" smtClean="0">
                          <a:solidFill>
                            <a:schemeClr val="dk1"/>
                          </a:solidFill>
                          <a:latin typeface="Verdana" pitchFamily="34" charset="0"/>
                          <a:ea typeface="Verdana" pitchFamily="34" charset="0"/>
                          <a:cs typeface="Verdana" pitchFamily="34" charset="0"/>
                        </a:rPr>
                        <a:t>(Herausgeber)</a:t>
                      </a:r>
                      <a:endParaRPr lang="de-DE" sz="1400" i="1" dirty="0">
                        <a:latin typeface="Verdana" pitchFamily="34" charset="0"/>
                        <a:ea typeface="Verdana" pitchFamily="34" charset="0"/>
                        <a:cs typeface="Verdana" pitchFamily="34" charset="0"/>
                      </a:endParaRPr>
                    </a:p>
                  </a:txBody>
                  <a:tcPr anchor="ctr"/>
                </a:tc>
              </a:tr>
              <a:tr h="443566">
                <a:tc vMerge="1">
                  <a:txBody>
                    <a:bodyPr/>
                    <a:lstStyle/>
                    <a:p>
                      <a:pPr>
                        <a:lnSpc>
                          <a:spcPts val="1600"/>
                        </a:lnSpc>
                        <a:spcBef>
                          <a:spcPts val="600"/>
                        </a:spcBef>
                        <a:spcAft>
                          <a:spcPts val="600"/>
                        </a:spcAft>
                      </a:pPr>
                      <a:endParaRPr lang="de-DE" sz="1800" b="0" dirty="0">
                        <a:latin typeface="Verdana" pitchFamily="34" charset="0"/>
                        <a:ea typeface="Verdana" pitchFamily="34" charset="0"/>
                        <a:cs typeface="Verdana" pitchFamily="34" charset="0"/>
                      </a:endParaRPr>
                    </a:p>
                  </a:txBody>
                  <a:tcPr anchor="ctr"/>
                </a:tc>
                <a:tc>
                  <a:txBody>
                    <a:bodyPr/>
                    <a:lstStyle/>
                    <a:p>
                      <a:pPr algn="l">
                        <a:lnSpc>
                          <a:spcPts val="1440"/>
                        </a:lnSpc>
                        <a:spcBef>
                          <a:spcPts val="600"/>
                        </a:spcBef>
                        <a:spcAft>
                          <a:spcPts val="600"/>
                        </a:spcAft>
                      </a:pPr>
                      <a:r>
                        <a:rPr lang="de-DE" sz="1600" b="0" dirty="0" smtClean="0">
                          <a:latin typeface="Verdana" pitchFamily="34" charset="0"/>
                          <a:ea typeface="Verdana" pitchFamily="34" charset="0"/>
                          <a:cs typeface="Verdana" pitchFamily="34" charset="0"/>
                        </a:rPr>
                        <a:t>18.5</a:t>
                      </a:r>
                      <a:endParaRPr lang="de-DE" sz="1600" b="0" dirty="0">
                        <a:latin typeface="Verdana" pitchFamily="34" charset="0"/>
                        <a:ea typeface="Verdana" pitchFamily="34" charset="0"/>
                        <a:cs typeface="Verdana" pitchFamily="34" charset="0"/>
                      </a:endParaRPr>
                    </a:p>
                  </a:txBody>
                  <a:tcPr anchor="ctr"/>
                </a:tc>
                <a:tc>
                  <a:txBody>
                    <a:bodyPr/>
                    <a:lstStyle/>
                    <a:p>
                      <a:pPr algn="l">
                        <a:lnSpc>
                          <a:spcPts val="1440"/>
                        </a:lnSpc>
                        <a:spcBef>
                          <a:spcPts val="600"/>
                        </a:spcBef>
                        <a:spcAft>
                          <a:spcPts val="600"/>
                        </a:spcAft>
                      </a:pPr>
                      <a:r>
                        <a:rPr lang="de-DE" sz="1600" b="0" dirty="0" smtClean="0">
                          <a:latin typeface="Verdana" pitchFamily="34" charset="0"/>
                          <a:ea typeface="Verdana" pitchFamily="34" charset="0"/>
                          <a:cs typeface="Verdana" pitchFamily="34" charset="0"/>
                        </a:rPr>
                        <a:t>Beziehungskennzeichnung</a:t>
                      </a:r>
                      <a:endParaRPr lang="de-DE" sz="1600" b="0" dirty="0">
                        <a:latin typeface="Verdana" pitchFamily="34" charset="0"/>
                        <a:ea typeface="Verdana" pitchFamily="34" charset="0"/>
                        <a:cs typeface="Verdana" pitchFamily="34" charset="0"/>
                      </a:endParaRPr>
                    </a:p>
                  </a:txBody>
                  <a:tcPr anchor="ctr"/>
                </a:tc>
                <a:tc>
                  <a:txBody>
                    <a:bodyPr/>
                    <a:lstStyle/>
                    <a:p>
                      <a:pPr algn="l">
                        <a:lnSpc>
                          <a:spcPct val="100000"/>
                        </a:lnSpc>
                        <a:spcBef>
                          <a:spcPts val="0"/>
                        </a:spcBef>
                        <a:spcAft>
                          <a:spcPts val="0"/>
                        </a:spcAft>
                      </a:pPr>
                      <a:r>
                        <a:rPr lang="de-AT" sz="1400" dirty="0" smtClean="0">
                          <a:solidFill>
                            <a:srgbClr val="FF0000"/>
                          </a:solidFill>
                          <a:latin typeface="Verdana" pitchFamily="34" charset="0"/>
                          <a:ea typeface="Verdana" pitchFamily="34" charset="0"/>
                          <a:cs typeface="Verdana" pitchFamily="34" charset="0"/>
                        </a:rPr>
                        <a:t>$4</a:t>
                      </a:r>
                      <a:r>
                        <a:rPr lang="de-AT" sz="1400" dirty="0" smtClean="0">
                          <a:latin typeface="Verdana" pitchFamily="34" charset="0"/>
                          <a:ea typeface="Verdana" pitchFamily="34" charset="0"/>
                          <a:cs typeface="Verdana" pitchFamily="34" charset="0"/>
                        </a:rPr>
                        <a:t> </a:t>
                      </a:r>
                      <a:r>
                        <a:rPr lang="de-AT" sz="1400" dirty="0" err="1" smtClean="0">
                          <a:latin typeface="Verdana" pitchFamily="34" charset="0"/>
                          <a:ea typeface="Verdana" pitchFamily="34" charset="0"/>
                          <a:cs typeface="Verdana" pitchFamily="34" charset="0"/>
                        </a:rPr>
                        <a:t>wat</a:t>
                      </a:r>
                      <a:r>
                        <a:rPr lang="de-AT" sz="1400" dirty="0" smtClean="0">
                          <a:latin typeface="Verdana" pitchFamily="34" charset="0"/>
                          <a:ea typeface="Verdana" pitchFamily="34" charset="0"/>
                          <a:cs typeface="Verdana" pitchFamily="34" charset="0"/>
                        </a:rPr>
                        <a:t> </a:t>
                      </a:r>
                      <a:r>
                        <a:rPr lang="de-AT" sz="1400" i="1" dirty="0" smtClean="0">
                          <a:latin typeface="Verdana" pitchFamily="34" charset="0"/>
                          <a:ea typeface="Verdana" pitchFamily="34" charset="0"/>
                          <a:cs typeface="Verdana" pitchFamily="34" charset="0"/>
                        </a:rPr>
                        <a:t>(Verfasser von Zusatztexten)</a:t>
                      </a:r>
                      <a:endParaRPr lang="de-DE" sz="1400" i="1" dirty="0">
                        <a:latin typeface="Verdana" pitchFamily="34" charset="0"/>
                        <a:ea typeface="Verdana" pitchFamily="34" charset="0"/>
                        <a:cs typeface="Verdana" pitchFamily="34" charset="0"/>
                      </a:endParaRPr>
                    </a:p>
                  </a:txBody>
                  <a:tcPr anchor="ctr"/>
                </a:tc>
              </a:tr>
              <a:tr h="779194">
                <a:tc rowSpan="2">
                  <a:txBody>
                    <a:bodyPr/>
                    <a:lstStyle/>
                    <a:p>
                      <a:pPr algn="l">
                        <a:lnSpc>
                          <a:spcPts val="1440"/>
                        </a:lnSpc>
                        <a:spcBef>
                          <a:spcPts val="600"/>
                        </a:spcBef>
                        <a:spcAft>
                          <a:spcPts val="600"/>
                        </a:spcAft>
                      </a:pPr>
                      <a:r>
                        <a:rPr lang="de-DE" sz="1600" b="0" dirty="0" smtClean="0">
                          <a:latin typeface="Verdana" pitchFamily="34" charset="0"/>
                          <a:ea typeface="Verdana" pitchFamily="34" charset="0"/>
                          <a:cs typeface="Verdana" pitchFamily="34" charset="0"/>
                        </a:rPr>
                        <a:t>116b</a:t>
                      </a:r>
                      <a:endParaRPr lang="de-DE" sz="1600" b="0" dirty="0">
                        <a:latin typeface="Verdana" pitchFamily="34" charset="0"/>
                        <a:ea typeface="Verdana" pitchFamily="34" charset="0"/>
                        <a:cs typeface="Verdana" pitchFamily="34" charset="0"/>
                      </a:endParaRPr>
                    </a:p>
                  </a:txBody>
                  <a:tcPr anchor="ctr"/>
                </a:tc>
                <a:tc>
                  <a:txBody>
                    <a:bodyPr/>
                    <a:lstStyle/>
                    <a:p>
                      <a:pPr algn="l">
                        <a:lnSpc>
                          <a:spcPts val="1440"/>
                        </a:lnSpc>
                        <a:spcBef>
                          <a:spcPts val="600"/>
                        </a:spcBef>
                        <a:spcAft>
                          <a:spcPts val="600"/>
                        </a:spcAft>
                      </a:pPr>
                      <a:r>
                        <a:rPr lang="de-DE" sz="1600" b="0" dirty="0" smtClean="0">
                          <a:latin typeface="Verdana" pitchFamily="34" charset="0"/>
                          <a:ea typeface="Verdana" pitchFamily="34" charset="0"/>
                          <a:cs typeface="Verdana" pitchFamily="34" charset="0"/>
                        </a:rPr>
                        <a:t>20.2</a:t>
                      </a:r>
                      <a:endParaRPr lang="de-DE" sz="1600" b="0" dirty="0">
                        <a:latin typeface="Verdana" pitchFamily="34" charset="0"/>
                        <a:ea typeface="Verdana" pitchFamily="34" charset="0"/>
                        <a:cs typeface="Verdana" pitchFamily="34" charset="0"/>
                      </a:endParaRPr>
                    </a:p>
                  </a:txBody>
                  <a:tcPr anchor="ctr"/>
                </a:tc>
                <a:tc>
                  <a:txBody>
                    <a:bodyPr/>
                    <a:lstStyle/>
                    <a:p>
                      <a:pPr algn="l">
                        <a:lnSpc>
                          <a:spcPts val="1440"/>
                        </a:lnSpc>
                        <a:spcBef>
                          <a:spcPts val="600"/>
                        </a:spcBef>
                        <a:spcAft>
                          <a:spcPts val="600"/>
                        </a:spcAft>
                      </a:pPr>
                      <a:r>
                        <a:rPr lang="de-DE" sz="1600" b="0" dirty="0" smtClean="0">
                          <a:latin typeface="Verdana" pitchFamily="34" charset="0"/>
                          <a:ea typeface="Verdana" pitchFamily="34" charset="0"/>
                          <a:cs typeface="Verdana" pitchFamily="34" charset="0"/>
                        </a:rPr>
                        <a:t>Mitwirkender</a:t>
                      </a:r>
                      <a:endParaRPr lang="de-DE" sz="1600" b="0" dirty="0">
                        <a:latin typeface="Verdana" pitchFamily="34" charset="0"/>
                        <a:ea typeface="Verdana" pitchFamily="34" charset="0"/>
                        <a:cs typeface="Verdana" pitchFamily="34" charset="0"/>
                      </a:endParaRPr>
                    </a:p>
                  </a:txBody>
                  <a:tcPr anchor="ctr"/>
                </a:tc>
                <a:tc>
                  <a:txBody>
                    <a:bodyPr/>
                    <a:lstStyle/>
                    <a:p>
                      <a:pPr algn="l">
                        <a:lnSpc>
                          <a:spcPct val="100000"/>
                        </a:lnSpc>
                        <a:spcBef>
                          <a:spcPts val="0"/>
                        </a:spcBef>
                        <a:spcAft>
                          <a:spcPts val="0"/>
                        </a:spcAft>
                      </a:pPr>
                      <a:r>
                        <a:rPr lang="de-AT" sz="1400" smtClean="0">
                          <a:solidFill>
                            <a:srgbClr val="FF0000"/>
                          </a:solidFill>
                          <a:latin typeface="Verdana" pitchFamily="34" charset="0"/>
                          <a:ea typeface="Verdana" pitchFamily="34" charset="0"/>
                          <a:cs typeface="Verdana" pitchFamily="34" charset="0"/>
                        </a:rPr>
                        <a:t>$p</a:t>
                      </a:r>
                      <a:r>
                        <a:rPr lang="de-AT" sz="1400" smtClean="0">
                          <a:latin typeface="Verdana" pitchFamily="34" charset="0"/>
                          <a:ea typeface="Verdana" pitchFamily="34" charset="0"/>
                          <a:cs typeface="Verdana" pitchFamily="34" charset="0"/>
                        </a:rPr>
                        <a:t> Reutter, Jochen</a:t>
                      </a:r>
                    </a:p>
                    <a:p>
                      <a:pPr algn="l">
                        <a:lnSpc>
                          <a:spcPct val="100000"/>
                        </a:lnSpc>
                        <a:spcBef>
                          <a:spcPts val="0"/>
                        </a:spcBef>
                        <a:spcAft>
                          <a:spcPts val="0"/>
                        </a:spcAft>
                      </a:pPr>
                      <a:r>
                        <a:rPr lang="de-AT" sz="1400" smtClean="0">
                          <a:solidFill>
                            <a:srgbClr val="FF0000"/>
                          </a:solidFill>
                          <a:latin typeface="Verdana" pitchFamily="34" charset="0"/>
                          <a:ea typeface="Verdana" pitchFamily="34" charset="0"/>
                          <a:cs typeface="Verdana" pitchFamily="34" charset="0"/>
                        </a:rPr>
                        <a:t>$d</a:t>
                      </a:r>
                      <a:r>
                        <a:rPr lang="de-AT" sz="1400" smtClean="0">
                          <a:latin typeface="Verdana" pitchFamily="34" charset="0"/>
                          <a:ea typeface="Verdana" pitchFamily="34" charset="0"/>
                          <a:cs typeface="Verdana" pitchFamily="34" charset="0"/>
                        </a:rPr>
                        <a:t> 1958-</a:t>
                      </a:r>
                    </a:p>
                    <a:p>
                      <a:pPr algn="l">
                        <a:lnSpc>
                          <a:spcPct val="100000"/>
                        </a:lnSpc>
                        <a:spcBef>
                          <a:spcPts val="0"/>
                        </a:spcBef>
                        <a:spcAft>
                          <a:spcPts val="0"/>
                        </a:spcAft>
                      </a:pPr>
                      <a:r>
                        <a:rPr lang="de-AT" sz="1400" smtClean="0">
                          <a:solidFill>
                            <a:srgbClr val="FF0000"/>
                          </a:solidFill>
                          <a:latin typeface="Verdana" pitchFamily="34" charset="0"/>
                          <a:ea typeface="Verdana" pitchFamily="34" charset="0"/>
                          <a:cs typeface="Verdana" pitchFamily="34" charset="0"/>
                        </a:rPr>
                        <a:t>$9</a:t>
                      </a:r>
                      <a:r>
                        <a:rPr lang="de-AT" sz="1400" smtClean="0">
                          <a:latin typeface="Verdana" pitchFamily="34" charset="0"/>
                          <a:ea typeface="Verdana" pitchFamily="34" charset="0"/>
                          <a:cs typeface="Verdana" pitchFamily="34" charset="0"/>
                        </a:rPr>
                        <a:t> GND-ID</a:t>
                      </a:r>
                      <a:endParaRPr lang="de-AT" sz="1400" dirty="0" smtClean="0">
                        <a:latin typeface="Verdana" pitchFamily="34" charset="0"/>
                        <a:ea typeface="Verdana" pitchFamily="34" charset="0"/>
                        <a:cs typeface="Verdana" pitchFamily="34" charset="0"/>
                      </a:endParaRPr>
                    </a:p>
                  </a:txBody>
                  <a:tcPr anchor="ctr"/>
                </a:tc>
              </a:tr>
              <a:tr h="443566">
                <a:tc vMerge="1">
                  <a:txBody>
                    <a:bodyPr/>
                    <a:lstStyle/>
                    <a:p>
                      <a:pPr>
                        <a:lnSpc>
                          <a:spcPts val="1600"/>
                        </a:lnSpc>
                        <a:spcBef>
                          <a:spcPts val="600"/>
                        </a:spcBef>
                        <a:spcAft>
                          <a:spcPts val="600"/>
                        </a:spcAft>
                      </a:pPr>
                      <a:endParaRPr lang="de-DE" sz="1800" b="0" dirty="0">
                        <a:latin typeface="Verdana" pitchFamily="34" charset="0"/>
                        <a:ea typeface="Verdana" pitchFamily="34" charset="0"/>
                        <a:cs typeface="Verdana" pitchFamily="34" charset="0"/>
                      </a:endParaRPr>
                    </a:p>
                  </a:txBody>
                  <a:tcPr anchor="ctr"/>
                </a:tc>
                <a:tc>
                  <a:txBody>
                    <a:bodyPr/>
                    <a:lstStyle/>
                    <a:p>
                      <a:pPr algn="l">
                        <a:lnSpc>
                          <a:spcPts val="1440"/>
                        </a:lnSpc>
                        <a:spcBef>
                          <a:spcPts val="600"/>
                        </a:spcBef>
                        <a:spcAft>
                          <a:spcPts val="600"/>
                        </a:spcAft>
                      </a:pPr>
                      <a:r>
                        <a:rPr lang="de-DE" sz="1600" b="0" dirty="0" smtClean="0">
                          <a:latin typeface="Verdana" pitchFamily="34" charset="0"/>
                          <a:ea typeface="Verdana" pitchFamily="34" charset="0"/>
                          <a:cs typeface="Verdana" pitchFamily="34" charset="0"/>
                        </a:rPr>
                        <a:t>18.5</a:t>
                      </a:r>
                      <a:endParaRPr lang="de-DE" sz="1600" b="0" dirty="0">
                        <a:latin typeface="Verdana" pitchFamily="34" charset="0"/>
                        <a:ea typeface="Verdana" pitchFamily="34" charset="0"/>
                        <a:cs typeface="Verdana" pitchFamily="34" charset="0"/>
                      </a:endParaRPr>
                    </a:p>
                  </a:txBody>
                  <a:tcPr anchor="ctr"/>
                </a:tc>
                <a:tc>
                  <a:txBody>
                    <a:bodyPr/>
                    <a:lstStyle/>
                    <a:p>
                      <a:pPr algn="l">
                        <a:lnSpc>
                          <a:spcPts val="1440"/>
                        </a:lnSpc>
                        <a:spcBef>
                          <a:spcPts val="600"/>
                        </a:spcBef>
                        <a:spcAft>
                          <a:spcPts val="600"/>
                        </a:spcAft>
                      </a:pPr>
                      <a:r>
                        <a:rPr lang="de-DE" sz="1600" b="0" dirty="0" smtClean="0">
                          <a:latin typeface="Verdana" pitchFamily="34" charset="0"/>
                          <a:ea typeface="Verdana" pitchFamily="34" charset="0"/>
                          <a:cs typeface="Verdana" pitchFamily="34" charset="0"/>
                        </a:rPr>
                        <a:t>Beziehungskennzeichnung</a:t>
                      </a:r>
                      <a:endParaRPr lang="de-DE" sz="1600" b="0" dirty="0">
                        <a:latin typeface="Verdana" pitchFamily="34" charset="0"/>
                        <a:ea typeface="Verdana" pitchFamily="34" charset="0"/>
                        <a:cs typeface="Verdana" pitchFamily="34" charset="0"/>
                      </a:endParaRPr>
                    </a:p>
                  </a:txBody>
                  <a:tcPr anchor="ctr"/>
                </a:tc>
                <a:tc>
                  <a:txBody>
                    <a:bodyPr/>
                    <a:lstStyle/>
                    <a:p>
                      <a:pPr algn="l">
                        <a:lnSpc>
                          <a:spcPct val="100000"/>
                        </a:lnSpc>
                        <a:spcBef>
                          <a:spcPts val="0"/>
                        </a:spcBef>
                        <a:spcAft>
                          <a:spcPts val="0"/>
                        </a:spcAft>
                      </a:pPr>
                      <a:r>
                        <a:rPr lang="de-AT" sz="1400" dirty="0" smtClean="0">
                          <a:solidFill>
                            <a:srgbClr val="FF0000"/>
                          </a:solidFill>
                          <a:latin typeface="Verdana" pitchFamily="34" charset="0"/>
                          <a:ea typeface="Verdana" pitchFamily="34" charset="0"/>
                          <a:cs typeface="Verdana" pitchFamily="34" charset="0"/>
                        </a:rPr>
                        <a:t>$4</a:t>
                      </a:r>
                      <a:r>
                        <a:rPr lang="de-AT" sz="1400" dirty="0" smtClean="0">
                          <a:latin typeface="Verdana" pitchFamily="34" charset="0"/>
                          <a:ea typeface="Verdana" pitchFamily="34" charset="0"/>
                          <a:cs typeface="Verdana" pitchFamily="34" charset="0"/>
                        </a:rPr>
                        <a:t> </a:t>
                      </a:r>
                      <a:r>
                        <a:rPr lang="de-AT" sz="1400" dirty="0" err="1" smtClean="0">
                          <a:latin typeface="Verdana" pitchFamily="34" charset="0"/>
                          <a:ea typeface="Verdana" pitchFamily="34" charset="0"/>
                          <a:cs typeface="Verdana" pitchFamily="34" charset="0"/>
                        </a:rPr>
                        <a:t>wpr</a:t>
                      </a:r>
                      <a:r>
                        <a:rPr lang="de-AT" sz="1400" dirty="0" smtClean="0">
                          <a:latin typeface="Verdana" pitchFamily="34" charset="0"/>
                          <a:ea typeface="Verdana" pitchFamily="34" charset="0"/>
                          <a:cs typeface="Verdana" pitchFamily="34" charset="0"/>
                        </a:rPr>
                        <a:t> </a:t>
                      </a:r>
                      <a:r>
                        <a:rPr lang="de-AT" sz="1400" i="1" dirty="0" smtClean="0">
                          <a:latin typeface="Verdana" pitchFamily="34" charset="0"/>
                          <a:ea typeface="Verdana" pitchFamily="34" charset="0"/>
                          <a:cs typeface="Verdana" pitchFamily="34" charset="0"/>
                        </a:rPr>
                        <a:t>(Verfasser eines Vorworts)</a:t>
                      </a:r>
                      <a:endParaRPr lang="de-DE" sz="1400" i="1" dirty="0">
                        <a:latin typeface="Verdana" pitchFamily="34" charset="0"/>
                        <a:ea typeface="Verdana" pitchFamily="34" charset="0"/>
                        <a:cs typeface="Verdana" pitchFamily="34" charset="0"/>
                      </a:endParaRPr>
                    </a:p>
                  </a:txBody>
                  <a:tcPr anchor="ctr"/>
                </a:tc>
              </a:tr>
            </a:tbl>
          </a:graphicData>
        </a:graphic>
      </p:graphicFrame>
    </p:spTree>
    <p:extLst>
      <p:ext uri="{BB962C8B-B14F-4D97-AF65-F5344CB8AC3E}">
        <p14:creationId xmlns:p14="http://schemas.microsoft.com/office/powerpoint/2010/main" val="39142054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Beziehung zu Mitwirkenden (RDA 20.2)</a:t>
            </a:r>
            <a:endParaRPr lang="de-DE" dirty="0"/>
          </a:p>
        </p:txBody>
      </p:sp>
      <p:sp>
        <p:nvSpPr>
          <p:cNvPr id="3" name="Textplatzhalter 2"/>
          <p:cNvSpPr>
            <a:spLocks noGrp="1"/>
          </p:cNvSpPr>
          <p:nvPr>
            <p:ph type="body" sz="quarter" idx="13"/>
          </p:nvPr>
        </p:nvSpPr>
        <p:spPr>
          <a:xfrm>
            <a:off x="1619672" y="841485"/>
            <a:ext cx="7272808" cy="5472608"/>
          </a:xfrm>
        </p:spPr>
        <p:txBody>
          <a:bodyPr wrap="square"/>
          <a:lstStyle/>
          <a:p>
            <a:pPr marL="457200" lvl="1" indent="0">
              <a:buNone/>
            </a:pPr>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dirty="0" smtClean="0"/>
              <a:t>AG RDA Schulungsunterlagen – Modul 6M.03: Musikdrucke | Stand: 15.09.2015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66</a:t>
            </a:fld>
            <a:endParaRPr lang="de-DE"/>
          </a:p>
        </p:txBody>
      </p:sp>
      <p:pic>
        <p:nvPicPr>
          <p:cNvPr id="8" name="Grafik 7" descr="Humperdinck_Dornröschen(HTS).jpg"/>
          <p:cNvPicPr>
            <a:picLocks noChangeAspect="1"/>
          </p:cNvPicPr>
          <p:nvPr/>
        </p:nvPicPr>
        <p:blipFill>
          <a:blip r:embed="rId3" cstate="print"/>
          <a:srcRect l="6941" t="9051" r="18819" b="40550"/>
          <a:stretch>
            <a:fillRect/>
          </a:stretch>
        </p:blipFill>
        <p:spPr>
          <a:xfrm>
            <a:off x="1619672" y="854932"/>
            <a:ext cx="5256584" cy="5400600"/>
          </a:xfrm>
          <a:prstGeom prst="rect">
            <a:avLst/>
          </a:prstGeom>
          <a:ln>
            <a:solidFill>
              <a:schemeClr val="tx1"/>
            </a:solidFill>
          </a:ln>
        </p:spPr>
      </p:pic>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Beziehung zu Mitwirkenden (RDA 20.2)</a:t>
            </a:r>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mtClean="0">
                <a:solidFill>
                  <a:srgbClr val="4F81BD">
                    <a:lumMod val="75000"/>
                  </a:srgbClr>
                </a:solidFill>
              </a:rPr>
              <a:t>AG RDA Schulungsunterlagen – Modul 6M.03: Musikdrucke | Aleph | Stand: 15.09.2015 | CC BY-NC-SA</a:t>
            </a:r>
            <a:endParaRPr lang="de-DE" dirty="0">
              <a:solidFill>
                <a:srgbClr val="4F81BD">
                  <a:lumMod val="75000"/>
                </a:srgbClr>
              </a:solidFill>
            </a:endParaRPr>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67</a:t>
            </a:fld>
            <a:endParaRPr lang="de-DE">
              <a:solidFill>
                <a:prstClr val="black">
                  <a:tint val="75000"/>
                </a:prstClr>
              </a:solidFill>
            </a:endParaRPr>
          </a:p>
        </p:txBody>
      </p:sp>
      <p:graphicFrame>
        <p:nvGraphicFramePr>
          <p:cNvPr id="6" name="Tabelle 5"/>
          <p:cNvGraphicFramePr>
            <a:graphicFrameLocks noGrp="1"/>
          </p:cNvGraphicFramePr>
          <p:nvPr>
            <p:extLst>
              <p:ext uri="{D42A27DB-BD31-4B8C-83A1-F6EECF244321}">
                <p14:modId xmlns:p14="http://schemas.microsoft.com/office/powerpoint/2010/main" val="582465991"/>
              </p:ext>
            </p:extLst>
          </p:nvPr>
        </p:nvGraphicFramePr>
        <p:xfrm>
          <a:off x="323528" y="908720"/>
          <a:ext cx="8568952" cy="3086617"/>
        </p:xfrm>
        <a:graphic>
          <a:graphicData uri="http://schemas.openxmlformats.org/drawingml/2006/table">
            <a:tbl>
              <a:tblPr firstRow="1" bandRow="1">
                <a:tableStyleId>{5C22544A-7EE6-4342-B048-85BDC9FD1C3A}</a:tableStyleId>
              </a:tblPr>
              <a:tblGrid>
                <a:gridCol w="864096"/>
                <a:gridCol w="792088"/>
                <a:gridCol w="2952328"/>
                <a:gridCol w="3960440"/>
              </a:tblGrid>
              <a:tr h="530335">
                <a:tc>
                  <a:txBody>
                    <a:bodyPr/>
                    <a:lstStyle/>
                    <a:p>
                      <a:r>
                        <a:rPr lang="de-DE" sz="1600" b="1" dirty="0" err="1" smtClean="0">
                          <a:latin typeface="Verdana" pitchFamily="34" charset="0"/>
                          <a:ea typeface="Verdana" pitchFamily="34" charset="0"/>
                          <a:cs typeface="Verdana" pitchFamily="34" charset="0"/>
                        </a:rPr>
                        <a:t>Aleph</a:t>
                      </a:r>
                      <a:endParaRPr lang="de-DE" sz="1600" b="1" dirty="0">
                        <a:latin typeface="Verdana" pitchFamily="34" charset="0"/>
                        <a:ea typeface="Verdana" pitchFamily="34" charset="0"/>
                        <a:cs typeface="Verdana" pitchFamily="34" charset="0"/>
                      </a:endParaRPr>
                    </a:p>
                  </a:txBody>
                  <a:tcPr/>
                </a:tc>
                <a:tc>
                  <a:txBody>
                    <a:bodyPr/>
                    <a:lstStyle/>
                    <a:p>
                      <a:r>
                        <a:rPr lang="de-DE" sz="1600" b="1" dirty="0" smtClean="0">
                          <a:latin typeface="Verdana" pitchFamily="34" charset="0"/>
                          <a:ea typeface="Verdana" pitchFamily="34" charset="0"/>
                          <a:cs typeface="Verdana" pitchFamily="34" charset="0"/>
                        </a:rPr>
                        <a:t>RDA</a:t>
                      </a:r>
                      <a:endParaRPr lang="de-DE" sz="1600" b="1" dirty="0">
                        <a:latin typeface="Verdana" pitchFamily="34" charset="0"/>
                        <a:ea typeface="Verdana" pitchFamily="34" charset="0"/>
                        <a:cs typeface="Verdana" pitchFamily="34" charset="0"/>
                      </a:endParaRPr>
                    </a:p>
                  </a:txBody>
                  <a:tcPr/>
                </a:tc>
                <a:tc>
                  <a:txBody>
                    <a:bodyPr/>
                    <a:lstStyle/>
                    <a:p>
                      <a:r>
                        <a:rPr lang="de-DE" sz="1600" b="1" dirty="0" smtClean="0">
                          <a:latin typeface="Verdana" pitchFamily="34" charset="0"/>
                          <a:ea typeface="Verdana" pitchFamily="34" charset="0"/>
                          <a:cs typeface="Verdana" pitchFamily="34" charset="0"/>
                        </a:rPr>
                        <a:t>Element</a:t>
                      </a:r>
                      <a:endParaRPr lang="de-DE" sz="1600" b="1" dirty="0">
                        <a:latin typeface="Verdana" pitchFamily="34" charset="0"/>
                        <a:ea typeface="Verdana" pitchFamily="34" charset="0"/>
                        <a:cs typeface="Verdana" pitchFamily="34" charset="0"/>
                      </a:endParaRPr>
                    </a:p>
                  </a:txBody>
                  <a:tcPr/>
                </a:tc>
                <a:tc>
                  <a:txBody>
                    <a:bodyPr/>
                    <a:lstStyle/>
                    <a:p>
                      <a:r>
                        <a:rPr lang="de-DE" sz="1600" dirty="0" smtClean="0">
                          <a:latin typeface="Verdana" pitchFamily="34" charset="0"/>
                          <a:ea typeface="Verdana" pitchFamily="34" charset="0"/>
                          <a:cs typeface="Verdana" pitchFamily="34" charset="0"/>
                        </a:rPr>
                        <a:t>Erfassung</a:t>
                      </a:r>
                      <a:endParaRPr lang="de-DE" sz="1600" dirty="0">
                        <a:latin typeface="Verdana" pitchFamily="34" charset="0"/>
                        <a:ea typeface="Verdana" pitchFamily="34" charset="0"/>
                        <a:cs typeface="Verdana" pitchFamily="34" charset="0"/>
                      </a:endParaRPr>
                    </a:p>
                  </a:txBody>
                  <a:tcPr/>
                </a:tc>
              </a:tr>
              <a:tr h="627901">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112b</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20.2</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1" dirty="0" smtClean="0">
                          <a:latin typeface="Verdana" pitchFamily="34" charset="0"/>
                          <a:ea typeface="Verdana" pitchFamily="34" charset="0"/>
                          <a:cs typeface="Verdana" pitchFamily="34" charset="0"/>
                        </a:rPr>
                        <a:t>Mitwirkender</a:t>
                      </a:r>
                      <a:endParaRPr lang="de-DE" sz="1600"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kern="1200" dirty="0" smtClean="0">
                          <a:solidFill>
                            <a:srgbClr val="FF0000"/>
                          </a:solidFill>
                          <a:latin typeface="Verdana" pitchFamily="34" charset="0"/>
                          <a:ea typeface="Verdana" pitchFamily="34" charset="0"/>
                          <a:cs typeface="Verdana" pitchFamily="34" charset="0"/>
                        </a:rPr>
                        <a:t>$p</a:t>
                      </a:r>
                      <a:r>
                        <a:rPr lang="de-DE" sz="1600" kern="1200" dirty="0" smtClean="0">
                          <a:solidFill>
                            <a:schemeClr val="dk1"/>
                          </a:solidFill>
                          <a:latin typeface="Verdana" pitchFamily="34" charset="0"/>
                          <a:ea typeface="Verdana" pitchFamily="34" charset="0"/>
                          <a:cs typeface="Verdana" pitchFamily="34" charset="0"/>
                        </a:rPr>
                        <a:t> Brüggemann, Alfred</a:t>
                      </a:r>
                    </a:p>
                    <a:p>
                      <a:pPr>
                        <a:lnSpc>
                          <a:spcPts val="1600"/>
                        </a:lnSpc>
                        <a:spcBef>
                          <a:spcPts val="600"/>
                        </a:spcBef>
                        <a:spcAft>
                          <a:spcPts val="600"/>
                        </a:spcAft>
                      </a:pPr>
                      <a:r>
                        <a:rPr lang="de-DE" sz="1600" kern="1200" dirty="0" smtClean="0">
                          <a:solidFill>
                            <a:srgbClr val="FF0000"/>
                          </a:solidFill>
                          <a:latin typeface="Verdana" pitchFamily="34" charset="0"/>
                          <a:ea typeface="Verdana" pitchFamily="34" charset="0"/>
                          <a:cs typeface="Verdana" pitchFamily="34" charset="0"/>
                        </a:rPr>
                        <a:t>$d</a:t>
                      </a:r>
                      <a:r>
                        <a:rPr lang="de-DE" sz="1600" kern="1200" dirty="0" smtClean="0">
                          <a:solidFill>
                            <a:schemeClr val="dk1"/>
                          </a:solidFill>
                          <a:latin typeface="Verdana" pitchFamily="34" charset="0"/>
                          <a:ea typeface="Verdana" pitchFamily="34" charset="0"/>
                          <a:cs typeface="Verdana" pitchFamily="34" charset="0"/>
                        </a:rPr>
                        <a:t> 1874-1944</a:t>
                      </a:r>
                    </a:p>
                  </a:txBody>
                  <a:tcPr anchor="ctr"/>
                </a:tc>
              </a:tr>
              <a:tr h="627901">
                <a:tc>
                  <a:txBody>
                    <a:bodyPr/>
                    <a:lstStyle/>
                    <a:p>
                      <a:pPr>
                        <a:lnSpc>
                          <a:spcPts val="1600"/>
                        </a:lnSpc>
                        <a:spcBef>
                          <a:spcPts val="600"/>
                        </a:spcBef>
                        <a:spcAft>
                          <a:spcPts val="600"/>
                        </a:spcAft>
                      </a:pP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latin typeface="Verdana" pitchFamily="34" charset="0"/>
                          <a:ea typeface="Verdana" pitchFamily="34" charset="0"/>
                          <a:cs typeface="Verdana" pitchFamily="34" charset="0"/>
                        </a:rPr>
                        <a:t>18.5</a:t>
                      </a: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latin typeface="Verdana" pitchFamily="34" charset="0"/>
                          <a:ea typeface="Verdana" pitchFamily="34" charset="0"/>
                          <a:cs typeface="Verdana" pitchFamily="34" charset="0"/>
                        </a:rPr>
                        <a:t>Beziehungskennzeichnung</a:t>
                      </a: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kern="1200" dirty="0" smtClean="0">
                          <a:solidFill>
                            <a:srgbClr val="FF0000"/>
                          </a:solidFill>
                          <a:latin typeface="Verdana" pitchFamily="34" charset="0"/>
                          <a:ea typeface="Verdana" pitchFamily="34" charset="0"/>
                          <a:cs typeface="Verdana" pitchFamily="34" charset="0"/>
                        </a:rPr>
                        <a:t>$4</a:t>
                      </a:r>
                      <a:r>
                        <a:rPr lang="de-DE" sz="1600" kern="1200" dirty="0" smtClean="0">
                          <a:solidFill>
                            <a:schemeClr val="dk1"/>
                          </a:solidFill>
                          <a:latin typeface="Verdana" pitchFamily="34" charset="0"/>
                          <a:ea typeface="Verdana" pitchFamily="34" charset="0"/>
                          <a:cs typeface="Verdana" pitchFamily="34" charset="0"/>
                        </a:rPr>
                        <a:t> </a:t>
                      </a:r>
                      <a:r>
                        <a:rPr lang="de-DE" sz="1600" kern="1200" dirty="0" err="1" smtClean="0">
                          <a:solidFill>
                            <a:schemeClr val="dk1"/>
                          </a:solidFill>
                          <a:latin typeface="Verdana" pitchFamily="34" charset="0"/>
                          <a:ea typeface="Verdana" pitchFamily="34" charset="0"/>
                          <a:cs typeface="Verdana" pitchFamily="34" charset="0"/>
                        </a:rPr>
                        <a:t>arr</a:t>
                      </a:r>
                      <a:r>
                        <a:rPr lang="de-DE" sz="1600" kern="1200" dirty="0" smtClean="0">
                          <a:solidFill>
                            <a:schemeClr val="dk1"/>
                          </a:solidFill>
                          <a:latin typeface="Verdana" pitchFamily="34" charset="0"/>
                          <a:ea typeface="Verdana" pitchFamily="34" charset="0"/>
                          <a:cs typeface="Verdana" pitchFamily="34" charset="0"/>
                        </a:rPr>
                        <a:t> </a:t>
                      </a:r>
                      <a:r>
                        <a:rPr lang="de-DE" sz="1600" i="1" kern="1200" dirty="0" smtClean="0">
                          <a:solidFill>
                            <a:schemeClr val="dk1"/>
                          </a:solidFill>
                          <a:latin typeface="Verdana" pitchFamily="34" charset="0"/>
                          <a:ea typeface="Verdana" pitchFamily="34" charset="0"/>
                          <a:cs typeface="Verdana" pitchFamily="34" charset="0"/>
                        </a:rPr>
                        <a:t>(Arrangeur)</a:t>
                      </a:r>
                      <a:endParaRPr lang="de-DE" sz="1600" i="1" dirty="0">
                        <a:latin typeface="Verdana" pitchFamily="34" charset="0"/>
                        <a:ea typeface="Verdana" pitchFamily="34" charset="0"/>
                        <a:cs typeface="Verdana" pitchFamily="34" charset="0"/>
                      </a:endParaRPr>
                    </a:p>
                  </a:txBody>
                  <a:tcPr anchor="ctr"/>
                </a:tc>
              </a:tr>
              <a:tr h="627901">
                <a:tc>
                  <a:txBody>
                    <a:bodyPr/>
                    <a:lstStyle/>
                    <a:p>
                      <a:pPr>
                        <a:lnSpc>
                          <a:spcPts val="1600"/>
                        </a:lnSpc>
                        <a:spcBef>
                          <a:spcPts val="600"/>
                        </a:spcBef>
                        <a:spcAft>
                          <a:spcPts val="600"/>
                        </a:spcAft>
                      </a:pPr>
                      <a:r>
                        <a:rPr lang="de-DE" sz="1600" b="0" dirty="0" smtClean="0">
                          <a:latin typeface="Verdana" pitchFamily="34" charset="0"/>
                          <a:ea typeface="Verdana" pitchFamily="34" charset="0"/>
                          <a:cs typeface="Verdana" pitchFamily="34" charset="0"/>
                        </a:rPr>
                        <a:t>116b</a:t>
                      </a: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latin typeface="Verdana" pitchFamily="34" charset="0"/>
                          <a:ea typeface="Verdana" pitchFamily="34" charset="0"/>
                          <a:cs typeface="Verdana" pitchFamily="34" charset="0"/>
                        </a:rPr>
                        <a:t>20.2</a:t>
                      </a: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baseline="0" dirty="0" smtClean="0">
                          <a:latin typeface="Verdana" pitchFamily="34" charset="0"/>
                          <a:ea typeface="Verdana" pitchFamily="34" charset="0"/>
                          <a:cs typeface="Verdana" pitchFamily="34" charset="0"/>
                        </a:rPr>
                        <a:t>Mitwirkender</a:t>
                      </a: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kern="1200" dirty="0" smtClean="0">
                          <a:solidFill>
                            <a:srgbClr val="FF0000"/>
                          </a:solidFill>
                          <a:latin typeface="Verdana" pitchFamily="34" charset="0"/>
                          <a:ea typeface="Verdana" pitchFamily="34" charset="0"/>
                          <a:cs typeface="Verdana" pitchFamily="34" charset="0"/>
                        </a:rPr>
                        <a:t>$p</a:t>
                      </a:r>
                      <a:r>
                        <a:rPr lang="de-DE" sz="1600" kern="1200" dirty="0" smtClean="0">
                          <a:solidFill>
                            <a:schemeClr val="dk1"/>
                          </a:solidFill>
                          <a:latin typeface="Verdana" pitchFamily="34" charset="0"/>
                          <a:ea typeface="Verdana" pitchFamily="34" charset="0"/>
                          <a:cs typeface="Verdana" pitchFamily="34" charset="0"/>
                        </a:rPr>
                        <a:t> </a:t>
                      </a:r>
                      <a:r>
                        <a:rPr lang="de-DE" sz="1600" kern="1200" dirty="0" err="1" smtClean="0">
                          <a:solidFill>
                            <a:schemeClr val="dk1"/>
                          </a:solidFill>
                          <a:latin typeface="Verdana" pitchFamily="34" charset="0"/>
                          <a:ea typeface="Verdana" pitchFamily="34" charset="0"/>
                          <a:cs typeface="Verdana" pitchFamily="34" charset="0"/>
                        </a:rPr>
                        <a:t>Rödelberger</a:t>
                      </a:r>
                      <a:r>
                        <a:rPr lang="de-DE" sz="1600" kern="1200" dirty="0" smtClean="0">
                          <a:solidFill>
                            <a:schemeClr val="dk1"/>
                          </a:solidFill>
                          <a:latin typeface="Verdana" pitchFamily="34" charset="0"/>
                          <a:ea typeface="Verdana" pitchFamily="34" charset="0"/>
                          <a:cs typeface="Verdana" pitchFamily="34" charset="0"/>
                        </a:rPr>
                        <a:t>, Philipp</a:t>
                      </a:r>
                    </a:p>
                    <a:p>
                      <a:pPr>
                        <a:lnSpc>
                          <a:spcPts val="1600"/>
                        </a:lnSpc>
                        <a:spcBef>
                          <a:spcPts val="600"/>
                        </a:spcBef>
                        <a:spcAft>
                          <a:spcPts val="600"/>
                        </a:spcAft>
                      </a:pPr>
                      <a:r>
                        <a:rPr lang="de-DE" sz="1600" kern="1200" dirty="0" smtClean="0">
                          <a:solidFill>
                            <a:srgbClr val="FF0000"/>
                          </a:solidFill>
                          <a:latin typeface="Verdana" pitchFamily="34" charset="0"/>
                          <a:ea typeface="Verdana" pitchFamily="34" charset="0"/>
                          <a:cs typeface="Verdana" pitchFamily="34" charset="0"/>
                        </a:rPr>
                        <a:t>$d</a:t>
                      </a:r>
                      <a:r>
                        <a:rPr lang="de-DE" sz="1600" kern="1200" dirty="0" smtClean="0">
                          <a:solidFill>
                            <a:schemeClr val="dk1"/>
                          </a:solidFill>
                          <a:latin typeface="Verdana" pitchFamily="34" charset="0"/>
                          <a:ea typeface="Verdana" pitchFamily="34" charset="0"/>
                          <a:cs typeface="Verdana" pitchFamily="34" charset="0"/>
                        </a:rPr>
                        <a:t> 1865-?</a:t>
                      </a:r>
                    </a:p>
                  </a:txBody>
                  <a:tcPr anchor="ctr"/>
                </a:tc>
              </a:tr>
              <a:tr h="627901">
                <a:tc>
                  <a:txBody>
                    <a:bodyPr/>
                    <a:lstStyle/>
                    <a:p>
                      <a:pPr>
                        <a:lnSpc>
                          <a:spcPts val="1600"/>
                        </a:lnSpc>
                        <a:spcBef>
                          <a:spcPts val="600"/>
                        </a:spcBef>
                        <a:spcAft>
                          <a:spcPts val="600"/>
                        </a:spcAft>
                      </a:pP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latin typeface="Verdana" pitchFamily="34" charset="0"/>
                          <a:ea typeface="Verdana" pitchFamily="34" charset="0"/>
                          <a:cs typeface="Verdana" pitchFamily="34" charset="0"/>
                        </a:rPr>
                        <a:t>18.5</a:t>
                      </a: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b="0" dirty="0" smtClean="0">
                          <a:latin typeface="Verdana" pitchFamily="34" charset="0"/>
                          <a:ea typeface="Verdana" pitchFamily="34" charset="0"/>
                          <a:cs typeface="Verdana" pitchFamily="34" charset="0"/>
                        </a:rPr>
                        <a:t>Beziehungskennzeichnung</a:t>
                      </a:r>
                      <a:endParaRPr lang="de-DE" sz="1600"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kern="1200" dirty="0" smtClean="0">
                          <a:solidFill>
                            <a:srgbClr val="FF0000"/>
                          </a:solidFill>
                          <a:latin typeface="Verdana" pitchFamily="34" charset="0"/>
                          <a:ea typeface="Verdana" pitchFamily="34" charset="0"/>
                          <a:cs typeface="Verdana" pitchFamily="34" charset="0"/>
                        </a:rPr>
                        <a:t>$4</a:t>
                      </a:r>
                      <a:r>
                        <a:rPr lang="de-DE" sz="1600" kern="1200" dirty="0" smtClean="0">
                          <a:solidFill>
                            <a:schemeClr val="dk1"/>
                          </a:solidFill>
                          <a:latin typeface="Verdana" pitchFamily="34" charset="0"/>
                          <a:ea typeface="Verdana" pitchFamily="34" charset="0"/>
                          <a:cs typeface="Verdana" pitchFamily="34" charset="0"/>
                        </a:rPr>
                        <a:t> </a:t>
                      </a:r>
                      <a:r>
                        <a:rPr lang="de-DE" sz="1600" kern="1200" dirty="0" err="1" smtClean="0">
                          <a:solidFill>
                            <a:schemeClr val="dk1"/>
                          </a:solidFill>
                          <a:latin typeface="Verdana" pitchFamily="34" charset="0"/>
                          <a:ea typeface="Verdana" pitchFamily="34" charset="0"/>
                          <a:cs typeface="Verdana" pitchFamily="34" charset="0"/>
                        </a:rPr>
                        <a:t>arr</a:t>
                      </a:r>
                      <a:r>
                        <a:rPr lang="de-DE" sz="1600" kern="1200" dirty="0" smtClean="0">
                          <a:solidFill>
                            <a:schemeClr val="dk1"/>
                          </a:solidFill>
                          <a:latin typeface="Verdana" pitchFamily="34" charset="0"/>
                          <a:ea typeface="Verdana" pitchFamily="34" charset="0"/>
                          <a:cs typeface="Verdana" pitchFamily="34" charset="0"/>
                        </a:rPr>
                        <a:t> </a:t>
                      </a:r>
                      <a:r>
                        <a:rPr lang="de-DE" sz="1600" i="1" kern="1200" dirty="0" smtClean="0">
                          <a:solidFill>
                            <a:schemeClr val="dk1"/>
                          </a:solidFill>
                          <a:latin typeface="Verdana" pitchFamily="34" charset="0"/>
                          <a:ea typeface="Verdana" pitchFamily="34" charset="0"/>
                          <a:cs typeface="Verdana" pitchFamily="34" charset="0"/>
                        </a:rPr>
                        <a:t>(Arrangeur)</a:t>
                      </a:r>
                      <a:endParaRPr lang="de-DE" sz="1600" i="1" dirty="0">
                        <a:latin typeface="Verdana" pitchFamily="34" charset="0"/>
                        <a:ea typeface="Verdana" pitchFamily="34" charset="0"/>
                        <a:cs typeface="Verdana" pitchFamily="34" charset="0"/>
                      </a:endParaRPr>
                    </a:p>
                  </a:txBody>
                  <a:tcPr anchor="ctr"/>
                </a:tc>
              </a:tr>
            </a:tbl>
          </a:graphicData>
        </a:graphic>
      </p:graphicFrame>
    </p:spTree>
    <p:extLst>
      <p:ext uri="{BB962C8B-B14F-4D97-AF65-F5344CB8AC3E}">
        <p14:creationId xmlns:p14="http://schemas.microsoft.com/office/powerpoint/2010/main" val="3606445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(RDA 2.3)</a:t>
            </a:r>
            <a:endParaRPr lang="de-DE" dirty="0"/>
          </a:p>
        </p:txBody>
      </p:sp>
      <p:sp>
        <p:nvSpPr>
          <p:cNvPr id="3" name="Textplatzhalter 2"/>
          <p:cNvSpPr>
            <a:spLocks noGrp="1"/>
          </p:cNvSpPr>
          <p:nvPr>
            <p:ph type="body" sz="quarter" idx="13"/>
          </p:nvPr>
        </p:nvSpPr>
        <p:spPr/>
        <p:txBody>
          <a:bodyPr wrap="square"/>
          <a:lstStyle/>
          <a:p>
            <a:r>
              <a:rPr lang="de-DE" dirty="0" smtClean="0"/>
              <a:t>Standardelement (außer RDA 2.3.5 und 2.3.6)</a:t>
            </a:r>
          </a:p>
          <a:p>
            <a:endParaRPr lang="de-DE" dirty="0" smtClean="0"/>
          </a:p>
          <a:p>
            <a:r>
              <a:rPr lang="de-DE" dirty="0" smtClean="0"/>
              <a:t>Grundregeln (Modul 3.02.01)</a:t>
            </a:r>
          </a:p>
          <a:p>
            <a:endParaRPr lang="de-DE" dirty="0" smtClean="0"/>
          </a:p>
          <a:p>
            <a:r>
              <a:rPr lang="de-DE" dirty="0" smtClean="0"/>
              <a:t>Bevorzugte Informationsquelle (RDA 2.2.2.2)</a:t>
            </a:r>
          </a:p>
          <a:p>
            <a:pPr lvl="1"/>
            <a:r>
              <a:rPr lang="de-DE" dirty="0" smtClean="0"/>
              <a:t>Titelseite</a:t>
            </a:r>
          </a:p>
          <a:p>
            <a:pPr lvl="1"/>
            <a:r>
              <a:rPr lang="de-DE" dirty="0" smtClean="0"/>
              <a:t>Buchdeckel oder Schutzumschlag</a:t>
            </a:r>
          </a:p>
          <a:p>
            <a:pPr lvl="1"/>
            <a:r>
              <a:rPr lang="de-DE" dirty="0" smtClean="0"/>
              <a:t>Beschriftung</a:t>
            </a:r>
          </a:p>
          <a:p>
            <a:pPr lvl="1"/>
            <a:r>
              <a:rPr lang="de-DE" dirty="0" smtClean="0"/>
              <a:t>Impressum</a:t>
            </a:r>
          </a:p>
          <a:p>
            <a:pPr lvl="1"/>
            <a:r>
              <a:rPr lang="de-DE" dirty="0" err="1" smtClean="0"/>
              <a:t>Kolophon</a:t>
            </a:r>
            <a:endParaRPr lang="de-DE" dirty="0" smtClean="0"/>
          </a:p>
          <a:p>
            <a:pPr lvl="1"/>
            <a:endParaRPr lang="de-DE" dirty="0" smtClean="0"/>
          </a:p>
          <a:p>
            <a:r>
              <a:rPr lang="de-DE" dirty="0" smtClean="0"/>
              <a:t>Kopftitel kann als abweichender Titel berücksichtigt werden</a:t>
            </a:r>
          </a:p>
        </p:txBody>
      </p:sp>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6M.03: Musikdrucke | Stand: 15.09.2015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7</a:t>
            </a:fld>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(RDA 2.3)</a:t>
            </a:r>
            <a:endParaRPr lang="de-DE" dirty="0"/>
          </a:p>
        </p:txBody>
      </p:sp>
      <p:sp>
        <p:nvSpPr>
          <p:cNvPr id="3" name="Textplatzhalter 2"/>
          <p:cNvSpPr>
            <a:spLocks noGrp="1"/>
          </p:cNvSpPr>
          <p:nvPr>
            <p:ph type="body" sz="quarter" idx="13"/>
          </p:nvPr>
        </p:nvSpPr>
        <p:spPr/>
        <p:txBody>
          <a:bodyPr/>
          <a:lstStyle/>
          <a:p>
            <a:endParaRPr lang="de-DE" dirty="0"/>
          </a:p>
        </p:txBody>
      </p:sp>
      <p:sp>
        <p:nvSpPr>
          <p:cNvPr id="4" name="Fußzeilenplatzhalter 3"/>
          <p:cNvSpPr>
            <a:spLocks noGrp="1"/>
          </p:cNvSpPr>
          <p:nvPr>
            <p:ph type="ftr" sz="quarter" idx="14"/>
          </p:nvPr>
        </p:nvSpPr>
        <p:spPr>
          <a:xfrm>
            <a:off x="467544" y="6376243"/>
            <a:ext cx="7704856" cy="365125"/>
          </a:xfrm>
        </p:spPr>
        <p:txBody>
          <a:bodyPr/>
          <a:lstStyle/>
          <a:p>
            <a:r>
              <a:rPr lang="de-DE" smtClean="0"/>
              <a:t>AG RDA Schulungsunterlagen – Modul 6M.03: Musikdrucke | Stand: 15.09.2015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8</a:t>
            </a:fld>
            <a:endParaRPr lang="de-DE"/>
          </a:p>
        </p:txBody>
      </p:sp>
      <p:pic>
        <p:nvPicPr>
          <p:cNvPr id="6" name="Grafik 5" descr="BeethovenCoriolan(HTS).jpg"/>
          <p:cNvPicPr>
            <a:picLocks noChangeAspect="1"/>
          </p:cNvPicPr>
          <p:nvPr/>
        </p:nvPicPr>
        <p:blipFill>
          <a:blip r:embed="rId3" cstate="print"/>
          <a:srcRect l="23274" t="6951" r="9910" b="67849"/>
          <a:stretch>
            <a:fillRect/>
          </a:stretch>
        </p:blipFill>
        <p:spPr>
          <a:xfrm>
            <a:off x="323528" y="908720"/>
            <a:ext cx="5832648" cy="3110746"/>
          </a:xfrm>
          <a:prstGeom prst="rect">
            <a:avLst/>
          </a:prstGeom>
          <a:ln>
            <a:solidFill>
              <a:schemeClr val="tx1"/>
            </a:solidFill>
          </a:ln>
        </p:spPr>
      </p:pic>
      <p:pic>
        <p:nvPicPr>
          <p:cNvPr id="7" name="Grafik 6" descr="BeethovenCoriolan(Noten).jpg"/>
          <p:cNvPicPr>
            <a:picLocks noChangeAspect="1"/>
          </p:cNvPicPr>
          <p:nvPr/>
        </p:nvPicPr>
        <p:blipFill>
          <a:blip r:embed="rId4" cstate="print"/>
          <a:srcRect l="25989" t="14301" r="21926" b="68900"/>
          <a:stretch>
            <a:fillRect/>
          </a:stretch>
        </p:blipFill>
        <p:spPr>
          <a:xfrm>
            <a:off x="3851920" y="4221087"/>
            <a:ext cx="4896544" cy="2036319"/>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(RDA 2.3)</a:t>
            </a:r>
            <a:endParaRPr lang="de-DE" dirty="0"/>
          </a:p>
        </p:txBody>
      </p:sp>
      <p:sp>
        <p:nvSpPr>
          <p:cNvPr id="3" name="Textplatzhalter 2"/>
          <p:cNvSpPr>
            <a:spLocks noGrp="1"/>
          </p:cNvSpPr>
          <p:nvPr>
            <p:ph type="body" sz="quarter" idx="13"/>
          </p:nvPr>
        </p:nvSpPr>
        <p:spPr/>
        <p:txBody>
          <a:bodyPr/>
          <a:lstStyle/>
          <a:p>
            <a:endParaRPr lang="de-DE" dirty="0"/>
          </a:p>
        </p:txBody>
      </p:sp>
      <p:sp>
        <p:nvSpPr>
          <p:cNvPr id="4" name="Fußzeilenplatzhalter 3"/>
          <p:cNvSpPr>
            <a:spLocks noGrp="1"/>
          </p:cNvSpPr>
          <p:nvPr>
            <p:ph type="ftr" sz="quarter" idx="14"/>
          </p:nvPr>
        </p:nvSpPr>
        <p:spPr>
          <a:xfrm>
            <a:off x="467544" y="6376243"/>
            <a:ext cx="7344816" cy="365125"/>
          </a:xfrm>
        </p:spPr>
        <p:txBody>
          <a:bodyPr/>
          <a:lstStyle/>
          <a:p>
            <a:r>
              <a:rPr lang="de-DE" dirty="0" smtClean="0"/>
              <a:t>AG RDA Schulungsunterlagen – Modul 6M.03: Musikdrucke | Stand: 15.09.2015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9</a:t>
            </a:fld>
            <a:endParaRPr lang="de-DE"/>
          </a:p>
        </p:txBody>
      </p:sp>
      <p:graphicFrame>
        <p:nvGraphicFramePr>
          <p:cNvPr id="10" name="Tabelle 9"/>
          <p:cNvGraphicFramePr>
            <a:graphicFrameLocks noGrp="1"/>
          </p:cNvGraphicFramePr>
          <p:nvPr>
            <p:extLst>
              <p:ext uri="{D42A27DB-BD31-4B8C-83A1-F6EECF244321}">
                <p14:modId xmlns:p14="http://schemas.microsoft.com/office/powerpoint/2010/main" val="1276758475"/>
              </p:ext>
            </p:extLst>
          </p:nvPr>
        </p:nvGraphicFramePr>
        <p:xfrm>
          <a:off x="395537" y="1395173"/>
          <a:ext cx="8352926" cy="2897923"/>
        </p:xfrm>
        <a:graphic>
          <a:graphicData uri="http://schemas.openxmlformats.org/drawingml/2006/table">
            <a:tbl>
              <a:tblPr firstRow="1" bandRow="1">
                <a:tableStyleId>{5C22544A-7EE6-4342-B048-85BDC9FD1C3A}</a:tableStyleId>
              </a:tblPr>
              <a:tblGrid>
                <a:gridCol w="1028983"/>
                <a:gridCol w="1028983"/>
                <a:gridCol w="2190505"/>
                <a:gridCol w="4104455"/>
              </a:tblGrid>
              <a:tr h="386319">
                <a:tc>
                  <a:txBody>
                    <a:bodyPr/>
                    <a:lstStyle/>
                    <a:p>
                      <a:r>
                        <a:rPr lang="de-DE" b="1" dirty="0" err="1" smtClean="0">
                          <a:latin typeface="Verdana" pitchFamily="34" charset="0"/>
                          <a:ea typeface="Verdana" pitchFamily="34" charset="0"/>
                          <a:cs typeface="Verdana" pitchFamily="34" charset="0"/>
                        </a:rPr>
                        <a:t>Aleph</a:t>
                      </a:r>
                      <a:endParaRPr lang="de-DE" b="1" dirty="0">
                        <a:latin typeface="Verdana" pitchFamily="34" charset="0"/>
                        <a:ea typeface="Verdana" pitchFamily="34" charset="0"/>
                        <a:cs typeface="Verdana" pitchFamily="34" charset="0"/>
                      </a:endParaRPr>
                    </a:p>
                  </a:txBody>
                  <a:tcPr/>
                </a:tc>
                <a:tc>
                  <a:txBody>
                    <a:bodyPr/>
                    <a:lstStyle/>
                    <a:p>
                      <a:r>
                        <a:rPr lang="de-DE" b="1" dirty="0" smtClean="0">
                          <a:latin typeface="Verdana" pitchFamily="34" charset="0"/>
                          <a:ea typeface="Verdana" pitchFamily="34" charset="0"/>
                          <a:cs typeface="Verdana" pitchFamily="34" charset="0"/>
                        </a:rPr>
                        <a:t>RDA</a:t>
                      </a:r>
                      <a:endParaRPr lang="de-DE" b="1" dirty="0">
                        <a:latin typeface="Verdana" pitchFamily="34" charset="0"/>
                        <a:ea typeface="Verdana" pitchFamily="34" charset="0"/>
                        <a:cs typeface="Verdana" pitchFamily="34" charset="0"/>
                      </a:endParaRPr>
                    </a:p>
                  </a:txBody>
                  <a:tcPr/>
                </a:tc>
                <a:tc>
                  <a:txBody>
                    <a:bodyPr/>
                    <a:lstStyle/>
                    <a:p>
                      <a:r>
                        <a:rPr lang="de-DE" b="1" dirty="0" smtClean="0">
                          <a:latin typeface="Verdana" pitchFamily="34" charset="0"/>
                          <a:ea typeface="Verdana" pitchFamily="34" charset="0"/>
                          <a:cs typeface="Verdana" pitchFamily="34" charset="0"/>
                        </a:rPr>
                        <a:t>Element</a:t>
                      </a:r>
                      <a:endParaRPr lang="de-DE" b="1" dirty="0">
                        <a:latin typeface="Verdana" pitchFamily="34" charset="0"/>
                        <a:ea typeface="Verdana" pitchFamily="34" charset="0"/>
                        <a:cs typeface="Verdana" pitchFamily="34" charset="0"/>
                      </a:endParaRPr>
                    </a:p>
                  </a:txBody>
                  <a:tcPr/>
                </a:tc>
                <a:tc>
                  <a:txBody>
                    <a:bodyPr/>
                    <a:lstStyle/>
                    <a:p>
                      <a:r>
                        <a:rPr lang="de-DE" dirty="0" smtClean="0">
                          <a:latin typeface="Verdana" pitchFamily="34" charset="0"/>
                          <a:ea typeface="Verdana" pitchFamily="34" charset="0"/>
                          <a:cs typeface="Verdana" pitchFamily="34" charset="0"/>
                        </a:rPr>
                        <a:t>Erfassung</a:t>
                      </a:r>
                      <a:endParaRPr lang="de-DE" dirty="0">
                        <a:latin typeface="Verdana" pitchFamily="34" charset="0"/>
                        <a:ea typeface="Verdana" pitchFamily="34" charset="0"/>
                        <a:cs typeface="Verdana" pitchFamily="34" charset="0"/>
                      </a:endParaRPr>
                    </a:p>
                  </a:txBody>
                  <a:tcPr/>
                </a:tc>
              </a:tr>
              <a:tr h="627901">
                <a:tc>
                  <a:txBody>
                    <a:bodyPr/>
                    <a:lstStyle/>
                    <a:p>
                      <a:pPr>
                        <a:lnSpc>
                          <a:spcPts val="1600"/>
                        </a:lnSpc>
                        <a:spcBef>
                          <a:spcPts val="600"/>
                        </a:spcBef>
                        <a:spcAft>
                          <a:spcPts val="600"/>
                        </a:spcAft>
                      </a:pPr>
                      <a:r>
                        <a:rPr lang="de-DE" b="1" dirty="0" smtClean="0">
                          <a:latin typeface="Verdana" pitchFamily="34" charset="0"/>
                          <a:ea typeface="Verdana" pitchFamily="34" charset="0"/>
                          <a:cs typeface="Verdana" pitchFamily="34" charset="0"/>
                        </a:rPr>
                        <a:t>331</a:t>
                      </a:r>
                      <a:endParaRPr lang="de-DE"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1" dirty="0" smtClean="0">
                          <a:latin typeface="Verdana" pitchFamily="34" charset="0"/>
                          <a:ea typeface="Verdana" pitchFamily="34" charset="0"/>
                          <a:cs typeface="Verdana" pitchFamily="34" charset="0"/>
                        </a:rPr>
                        <a:t>2.3.2</a:t>
                      </a:r>
                      <a:endParaRPr lang="de-DE"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1" dirty="0" smtClean="0">
                          <a:latin typeface="Verdana" pitchFamily="34" charset="0"/>
                          <a:ea typeface="Verdana" pitchFamily="34" charset="0"/>
                          <a:cs typeface="Verdana" pitchFamily="34" charset="0"/>
                        </a:rPr>
                        <a:t>Haupttitel</a:t>
                      </a:r>
                      <a:endParaRPr lang="de-DE"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kern="1200" dirty="0" smtClean="0">
                          <a:solidFill>
                            <a:srgbClr val="FF0000"/>
                          </a:solidFill>
                          <a:latin typeface="Verdana" pitchFamily="34" charset="0"/>
                          <a:ea typeface="Verdana" pitchFamily="34" charset="0"/>
                          <a:cs typeface="Verdana" pitchFamily="34" charset="0"/>
                        </a:rPr>
                        <a:t>$a</a:t>
                      </a:r>
                      <a:r>
                        <a:rPr lang="de-DE" sz="1800" kern="1200" dirty="0" smtClean="0">
                          <a:solidFill>
                            <a:schemeClr val="dk1"/>
                          </a:solidFill>
                          <a:latin typeface="Verdana" pitchFamily="34" charset="0"/>
                          <a:ea typeface="Verdana" pitchFamily="34" charset="0"/>
                          <a:cs typeface="Verdana" pitchFamily="34" charset="0"/>
                        </a:rPr>
                        <a:t> Ouvertüre zu  „</a:t>
                      </a:r>
                      <a:r>
                        <a:rPr lang="de-DE" sz="1800" kern="1200" dirty="0" err="1" smtClean="0">
                          <a:solidFill>
                            <a:schemeClr val="dk1"/>
                          </a:solidFill>
                          <a:latin typeface="Verdana" pitchFamily="34" charset="0"/>
                          <a:ea typeface="Verdana" pitchFamily="34" charset="0"/>
                          <a:cs typeface="Verdana" pitchFamily="34" charset="0"/>
                        </a:rPr>
                        <a:t>Coriolan</a:t>
                      </a:r>
                      <a:r>
                        <a:rPr lang="de-DE" sz="1800" kern="1200" dirty="0" smtClean="0">
                          <a:solidFill>
                            <a:schemeClr val="dk1"/>
                          </a:solidFill>
                          <a:latin typeface="Verdana" pitchFamily="34" charset="0"/>
                          <a:ea typeface="Verdana" pitchFamily="34" charset="0"/>
                          <a:cs typeface="Verdana" pitchFamily="34" charset="0"/>
                        </a:rPr>
                        <a:t>”</a:t>
                      </a:r>
                      <a:endParaRPr lang="de-DE" dirty="0">
                        <a:latin typeface="Verdana" pitchFamily="34" charset="0"/>
                        <a:ea typeface="Verdana" pitchFamily="34" charset="0"/>
                        <a:cs typeface="Verdana" pitchFamily="34" charset="0"/>
                      </a:endParaRPr>
                    </a:p>
                  </a:txBody>
                  <a:tcPr anchor="ctr"/>
                </a:tc>
              </a:tr>
              <a:tr h="627901">
                <a:tc>
                  <a:txBody>
                    <a:bodyPr/>
                    <a:lstStyle/>
                    <a:p>
                      <a:pPr>
                        <a:lnSpc>
                          <a:spcPts val="1600"/>
                        </a:lnSpc>
                        <a:spcBef>
                          <a:spcPts val="600"/>
                        </a:spcBef>
                        <a:spcAft>
                          <a:spcPts val="600"/>
                        </a:spcAft>
                      </a:pPr>
                      <a:r>
                        <a:rPr lang="de-DE" b="1" dirty="0" smtClean="0">
                          <a:latin typeface="Verdana" pitchFamily="34" charset="0"/>
                          <a:ea typeface="Verdana" pitchFamily="34" charset="0"/>
                          <a:cs typeface="Verdana" pitchFamily="34" charset="0"/>
                        </a:rPr>
                        <a:t>335</a:t>
                      </a:r>
                      <a:endParaRPr lang="de-DE"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1" dirty="0" smtClean="0">
                          <a:latin typeface="Verdana" pitchFamily="34" charset="0"/>
                          <a:ea typeface="Verdana" pitchFamily="34" charset="0"/>
                          <a:cs typeface="Verdana" pitchFamily="34" charset="0"/>
                        </a:rPr>
                        <a:t>2.3.4</a:t>
                      </a:r>
                      <a:endParaRPr lang="de-DE"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1" dirty="0" smtClean="0">
                          <a:latin typeface="Verdana" pitchFamily="34" charset="0"/>
                          <a:ea typeface="Verdana" pitchFamily="34" charset="0"/>
                          <a:cs typeface="Verdana" pitchFamily="34" charset="0"/>
                        </a:rPr>
                        <a:t>Titelzusatz</a:t>
                      </a:r>
                      <a:endParaRPr lang="de-DE" b="1"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kern="1200" dirty="0" smtClean="0">
                          <a:solidFill>
                            <a:srgbClr val="FF0000"/>
                          </a:solidFill>
                          <a:latin typeface="Verdana" pitchFamily="34" charset="0"/>
                          <a:ea typeface="Verdana" pitchFamily="34" charset="0"/>
                          <a:cs typeface="Verdana" pitchFamily="34" charset="0"/>
                        </a:rPr>
                        <a:t>$a</a:t>
                      </a:r>
                      <a:r>
                        <a:rPr lang="de-DE" sz="1800" kern="1200" dirty="0" smtClean="0">
                          <a:solidFill>
                            <a:schemeClr val="dk1"/>
                          </a:solidFill>
                          <a:latin typeface="Verdana" pitchFamily="34" charset="0"/>
                          <a:ea typeface="Verdana" pitchFamily="34" charset="0"/>
                          <a:cs typeface="Verdana" pitchFamily="34" charset="0"/>
                        </a:rPr>
                        <a:t> </a:t>
                      </a:r>
                      <a:r>
                        <a:rPr lang="de-DE" sz="1800" kern="1200" dirty="0" err="1" smtClean="0">
                          <a:solidFill>
                            <a:schemeClr val="dk1"/>
                          </a:solidFill>
                          <a:latin typeface="Verdana" pitchFamily="34" charset="0"/>
                          <a:ea typeface="Verdana" pitchFamily="34" charset="0"/>
                          <a:cs typeface="Verdana" pitchFamily="34" charset="0"/>
                        </a:rPr>
                        <a:t>opus</a:t>
                      </a:r>
                      <a:r>
                        <a:rPr lang="de-DE" sz="1800" kern="1200" dirty="0" smtClean="0">
                          <a:solidFill>
                            <a:schemeClr val="dk1"/>
                          </a:solidFill>
                          <a:latin typeface="Verdana" pitchFamily="34" charset="0"/>
                          <a:ea typeface="Verdana" pitchFamily="34" charset="0"/>
                          <a:cs typeface="Verdana" pitchFamily="34" charset="0"/>
                        </a:rPr>
                        <a:t> 62</a:t>
                      </a:r>
                      <a:endParaRPr lang="de-DE" dirty="0">
                        <a:latin typeface="Verdana" pitchFamily="34" charset="0"/>
                        <a:ea typeface="Verdana" pitchFamily="34" charset="0"/>
                        <a:cs typeface="Verdana" pitchFamily="34" charset="0"/>
                      </a:endParaRPr>
                    </a:p>
                  </a:txBody>
                  <a:tcPr anchor="ctr"/>
                </a:tc>
              </a:tr>
              <a:tr h="627901">
                <a:tc>
                  <a:txBody>
                    <a:bodyPr/>
                    <a:lstStyle/>
                    <a:p>
                      <a:pPr>
                        <a:lnSpc>
                          <a:spcPts val="1600"/>
                        </a:lnSpc>
                        <a:spcBef>
                          <a:spcPts val="600"/>
                        </a:spcBef>
                        <a:spcAft>
                          <a:spcPts val="600"/>
                        </a:spcAft>
                      </a:pPr>
                      <a:r>
                        <a:rPr lang="de-DE" b="0" dirty="0" smtClean="0">
                          <a:latin typeface="Verdana" pitchFamily="34" charset="0"/>
                          <a:ea typeface="Verdana" pitchFamily="34" charset="0"/>
                          <a:cs typeface="Verdana" pitchFamily="34" charset="0"/>
                        </a:rPr>
                        <a:t>370a</a:t>
                      </a:r>
                      <a:endParaRPr lang="de-DE"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0" dirty="0" smtClean="0">
                          <a:latin typeface="Verdana" pitchFamily="34" charset="0"/>
                          <a:ea typeface="Verdana" pitchFamily="34" charset="0"/>
                          <a:cs typeface="Verdana" pitchFamily="34" charset="0"/>
                        </a:rPr>
                        <a:t>2.3.6</a:t>
                      </a:r>
                      <a:endParaRPr lang="de-DE"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0" dirty="0" smtClean="0">
                          <a:latin typeface="Verdana" pitchFamily="34" charset="0"/>
                          <a:ea typeface="Verdana" pitchFamily="34" charset="0"/>
                          <a:cs typeface="Verdana" pitchFamily="34" charset="0"/>
                        </a:rPr>
                        <a:t>Abweichender Titel</a:t>
                      </a:r>
                      <a:endParaRPr lang="de-DE" b="0" dirty="0">
                        <a:latin typeface="Verdana" pitchFamily="34" charset="0"/>
                        <a:ea typeface="Verdana" pitchFamily="34" charset="0"/>
                        <a:cs typeface="Verdana" pitchFamily="34" charset="0"/>
                      </a:endParaRPr>
                    </a:p>
                  </a:txBody>
                  <a:tcPr anchor="ctr"/>
                </a:tc>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sz="1800" kern="1200" dirty="0" smtClean="0">
                          <a:solidFill>
                            <a:srgbClr val="FF0000"/>
                          </a:solidFill>
                          <a:latin typeface="Verdana" pitchFamily="34" charset="0"/>
                          <a:ea typeface="Verdana" pitchFamily="34" charset="0"/>
                          <a:cs typeface="Verdana" pitchFamily="34" charset="0"/>
                        </a:rPr>
                        <a:t>$a</a:t>
                      </a:r>
                      <a:r>
                        <a:rPr lang="de-DE" sz="1800" kern="1200" dirty="0" smtClean="0">
                          <a:solidFill>
                            <a:schemeClr val="dk1"/>
                          </a:solidFill>
                          <a:latin typeface="Verdana" pitchFamily="34" charset="0"/>
                          <a:ea typeface="Verdana" pitchFamily="34" charset="0"/>
                          <a:cs typeface="Verdana" pitchFamily="34" charset="0"/>
                        </a:rPr>
                        <a:t> Ouvertüre zu Heinrich Joseph v. Collins Trauerspiel „</a:t>
                      </a:r>
                      <a:r>
                        <a:rPr lang="de-DE" sz="1800" kern="1200" dirty="0" err="1" smtClean="0">
                          <a:solidFill>
                            <a:schemeClr val="dk1"/>
                          </a:solidFill>
                          <a:latin typeface="Verdana" pitchFamily="34" charset="0"/>
                          <a:ea typeface="Verdana" pitchFamily="34" charset="0"/>
                          <a:cs typeface="Verdana" pitchFamily="34" charset="0"/>
                        </a:rPr>
                        <a:t>Coriolan</a:t>
                      </a:r>
                      <a:r>
                        <a:rPr lang="de-DE" sz="1800" kern="1200" dirty="0" smtClean="0">
                          <a:solidFill>
                            <a:schemeClr val="dk1"/>
                          </a:solidFill>
                          <a:latin typeface="Verdana" pitchFamily="34" charset="0"/>
                          <a:ea typeface="Verdana" pitchFamily="34" charset="0"/>
                          <a:cs typeface="Verdana" pitchFamily="34" charset="0"/>
                        </a:rPr>
                        <a:t>”</a:t>
                      </a:r>
                      <a:endParaRPr lang="de-DE" dirty="0" smtClean="0">
                        <a:latin typeface="Verdana" pitchFamily="34" charset="0"/>
                        <a:ea typeface="Verdana" pitchFamily="34" charset="0"/>
                        <a:cs typeface="Verdana" pitchFamily="34" charset="0"/>
                      </a:endParaRPr>
                    </a:p>
                  </a:txBody>
                  <a:tcPr anchor="ctr"/>
                </a:tc>
              </a:tr>
              <a:tr h="627901">
                <a:tc>
                  <a:txBody>
                    <a:bodyPr/>
                    <a:lstStyle/>
                    <a:p>
                      <a:pPr>
                        <a:lnSpc>
                          <a:spcPts val="1600"/>
                        </a:lnSpc>
                        <a:spcBef>
                          <a:spcPts val="600"/>
                        </a:spcBef>
                        <a:spcAft>
                          <a:spcPts val="600"/>
                        </a:spcAft>
                      </a:pPr>
                      <a:r>
                        <a:rPr lang="de-DE" b="0" dirty="0" smtClean="0">
                          <a:latin typeface="Verdana" pitchFamily="34" charset="0"/>
                          <a:ea typeface="Verdana" pitchFamily="34" charset="0"/>
                          <a:cs typeface="Verdana" pitchFamily="34" charset="0"/>
                        </a:rPr>
                        <a:t>501</a:t>
                      </a:r>
                      <a:endParaRPr lang="de-DE"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0" dirty="0" smtClean="0">
                          <a:latin typeface="Verdana" pitchFamily="34" charset="0"/>
                          <a:ea typeface="Verdana" pitchFamily="34" charset="0"/>
                          <a:cs typeface="Verdana" pitchFamily="34" charset="0"/>
                        </a:rPr>
                        <a:t>2.17.2</a:t>
                      </a:r>
                      <a:endParaRPr lang="de-DE"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b="0" dirty="0" smtClean="0">
                          <a:latin typeface="Verdana" pitchFamily="34" charset="0"/>
                          <a:ea typeface="Verdana" pitchFamily="34" charset="0"/>
                          <a:cs typeface="Verdana" pitchFamily="34" charset="0"/>
                        </a:rPr>
                        <a:t>Anmerkung zum Titel</a:t>
                      </a:r>
                      <a:endParaRPr lang="de-DE" b="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kern="1200" dirty="0" smtClean="0">
                          <a:solidFill>
                            <a:srgbClr val="FF0000"/>
                          </a:solidFill>
                          <a:latin typeface="Verdana" pitchFamily="34" charset="0"/>
                          <a:ea typeface="Verdana" pitchFamily="34" charset="0"/>
                          <a:cs typeface="Verdana" pitchFamily="34" charset="0"/>
                        </a:rPr>
                        <a:t>$a</a:t>
                      </a:r>
                      <a:r>
                        <a:rPr lang="de-DE" sz="1800" kern="1200" dirty="0" smtClean="0">
                          <a:solidFill>
                            <a:schemeClr val="dk1"/>
                          </a:solidFill>
                          <a:latin typeface="Verdana" pitchFamily="34" charset="0"/>
                          <a:ea typeface="Verdana" pitchFamily="34" charset="0"/>
                          <a:cs typeface="Verdana" pitchFamily="34" charset="0"/>
                        </a:rPr>
                        <a:t> </a:t>
                      </a:r>
                      <a:r>
                        <a:rPr lang="de-DE" dirty="0" smtClean="0">
                          <a:latin typeface="Verdana" pitchFamily="34" charset="0"/>
                          <a:ea typeface="Verdana" pitchFamily="34" charset="0"/>
                          <a:cs typeface="Verdana" pitchFamily="34" charset="0"/>
                        </a:rPr>
                        <a:t>Abweichender Titel ist Kopftitel</a:t>
                      </a:r>
                      <a:endParaRPr lang="de-DE" dirty="0">
                        <a:latin typeface="Verdana" pitchFamily="34" charset="0"/>
                        <a:ea typeface="Verdana" pitchFamily="34" charset="0"/>
                        <a:cs typeface="Verdana" pitchFamily="34" charset="0"/>
                      </a:endParaRPr>
                    </a:p>
                  </a:txBody>
                  <a:tcPr anchor="ct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a:solidFill>
            <a:schemeClr val="tx1"/>
          </a:solidFill>
        </a:ln>
      </a:spPr>
      <a:bodyPr wrap="square" rtlCol="0">
        <a:spAutoFit/>
      </a:bodyPr>
      <a:lstStyle>
        <a:defPPr>
          <a:defRPr dirty="0" smtClean="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theme>
</file>

<file path=ppt/theme/theme2.xml><?xml version="1.0" encoding="utf-8"?>
<a:theme xmlns:a="http://schemas.openxmlformats.org/drawingml/2006/main" name="5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a:solidFill>
            <a:schemeClr val="tx1"/>
          </a:solidFill>
        </a:ln>
      </a:spPr>
      <a:bodyPr wrap="square" rtlCol="0">
        <a:spAutoFit/>
      </a:bodyPr>
      <a:lstStyle>
        <a:defPPr>
          <a:defRPr dirty="0" smtClean="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theme>
</file>

<file path=ppt/theme/theme3.xml><?xml version="1.0" encoding="utf-8"?>
<a:theme xmlns:a="http://schemas.openxmlformats.org/drawingml/2006/main" name="12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a:solidFill>
            <a:schemeClr val="tx1"/>
          </a:solidFill>
        </a:ln>
      </a:spPr>
      <a:bodyPr wrap="square" rtlCol="0">
        <a:spAutoFit/>
      </a:bodyPr>
      <a:lstStyle>
        <a:defPPr>
          <a:defRPr dirty="0" smtClean="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theme>
</file>

<file path=ppt/theme/theme4.xml><?xml version="1.0" encoding="utf-8"?>
<a:theme xmlns:a="http://schemas.openxmlformats.org/drawingml/2006/main" name="22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a:solidFill>
            <a:schemeClr val="tx1"/>
          </a:solidFill>
        </a:ln>
      </a:spPr>
      <a:bodyPr wrap="square" rtlCol="0">
        <a:spAutoFit/>
      </a:bodyPr>
      <a:lstStyle>
        <a:defPPr>
          <a:defRPr dirty="0" smtClean="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theme>
</file>

<file path=ppt/theme/theme5.xml><?xml version="1.0" encoding="utf-8"?>
<a:theme xmlns:a="http://schemas.openxmlformats.org/drawingml/2006/main" name="27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a:solidFill>
            <a:schemeClr val="tx1"/>
          </a:solidFill>
        </a:ln>
      </a:spPr>
      <a:bodyPr wrap="square" rtlCol="0">
        <a:spAutoFit/>
      </a:bodyPr>
      <a:lstStyle>
        <a:defPPr>
          <a:defRPr dirty="0" smtClean="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theme>
</file>

<file path=ppt/theme/theme6.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7723</Words>
  <Application>Microsoft Office PowerPoint</Application>
  <PresentationFormat>Bildschirmpräsentation (4:3)</PresentationFormat>
  <Paragraphs>1384</Paragraphs>
  <Slides>67</Slides>
  <Notes>67</Notes>
  <HiddenSlides>0</HiddenSlides>
  <MMClips>0</MMClips>
  <ScaleCrop>false</ScaleCrop>
  <HeadingPairs>
    <vt:vector size="4" baseType="variant">
      <vt:variant>
        <vt:lpstr>Design</vt:lpstr>
      </vt:variant>
      <vt:variant>
        <vt:i4>5</vt:i4>
      </vt:variant>
      <vt:variant>
        <vt:lpstr>Folientitel</vt:lpstr>
      </vt:variant>
      <vt:variant>
        <vt:i4>67</vt:i4>
      </vt:variant>
    </vt:vector>
  </HeadingPairs>
  <TitlesOfParts>
    <vt:vector size="72" baseType="lpstr">
      <vt:lpstr>Larissa</vt:lpstr>
      <vt:lpstr>5_Larissa</vt:lpstr>
      <vt:lpstr>12_Larissa</vt:lpstr>
      <vt:lpstr>22_Larissa</vt:lpstr>
      <vt:lpstr>27_Larissa</vt:lpstr>
      <vt:lpstr>Schulungsunterlagen der AG RDA</vt:lpstr>
      <vt:lpstr>Musikdrucke</vt:lpstr>
      <vt:lpstr>Inhaltsübersicht</vt:lpstr>
      <vt:lpstr>Inhaltsübersicht</vt:lpstr>
      <vt:lpstr>Beschreibung der Manifestation</vt:lpstr>
      <vt:lpstr>Identifizierung der Manifestation</vt:lpstr>
      <vt:lpstr>Titel (RDA 2.3)</vt:lpstr>
      <vt:lpstr>Titel (RDA 2.3)</vt:lpstr>
      <vt:lpstr>Titel (RDA 2.3)</vt:lpstr>
      <vt:lpstr>Titel (RDA 2.3)</vt:lpstr>
      <vt:lpstr>Titel (RDA 2.3)</vt:lpstr>
      <vt:lpstr>Titel (RDA 2.3)</vt:lpstr>
      <vt:lpstr>Titel (RDA 2.3)</vt:lpstr>
      <vt:lpstr>Titel (RDA 2.3)</vt:lpstr>
      <vt:lpstr>Verantwortlichkeitsangabe (RDA 2.4)</vt:lpstr>
      <vt:lpstr>Verantwortlichkeitsangabe (RDA 2.4)</vt:lpstr>
      <vt:lpstr>Verantwortlichkeitsangabe (RDA 2.4)</vt:lpstr>
      <vt:lpstr>Ausgabevermerk (RDA 2.5)</vt:lpstr>
      <vt:lpstr>Ausgabevermerk (RDA 2.5)</vt:lpstr>
      <vt:lpstr>Ausgabevermerk (RDA 2.5)</vt:lpstr>
      <vt:lpstr>Ausgabevermerk (RDA 2.5)</vt:lpstr>
      <vt:lpstr>Ausgabevermerk (RDA 2.5)</vt:lpstr>
      <vt:lpstr>Ausgabevermerk (RDA 2.5)</vt:lpstr>
      <vt:lpstr>Veröffentlichungsangabe (RDA 2.8)</vt:lpstr>
      <vt:lpstr>Veröffentlichungsangabe (RDA 2.8)</vt:lpstr>
      <vt:lpstr>Veröffentlichungsangabe (RDA 2.8)</vt:lpstr>
      <vt:lpstr>Veröffentlichungsangabe (RDA 2.8)</vt:lpstr>
      <vt:lpstr>Veröffentlichungsangabe (RDA 2.8)</vt:lpstr>
      <vt:lpstr>Copyright-Datum (RDA 2.11)</vt:lpstr>
      <vt:lpstr>Erscheinungsweise (RDA 2.13)</vt:lpstr>
      <vt:lpstr>Erscheinungsweise (RDA 2.13)</vt:lpstr>
      <vt:lpstr>Identifikator für die Manifestation (RDA 2.15)</vt:lpstr>
      <vt:lpstr>Identifikator für die Manifestation (RDA 2.15)</vt:lpstr>
      <vt:lpstr>Identifikator für die Manifestation (RDA 2.15)</vt:lpstr>
      <vt:lpstr>Identifikator für die Manifestation (RDA 2.15)</vt:lpstr>
      <vt:lpstr>Medien-und Datenträgertyp (RDA  3.2, 3.3)</vt:lpstr>
      <vt:lpstr>Medien-und Datenträgertyp (RDA  3.2, 3.3)</vt:lpstr>
      <vt:lpstr>Medien-und Datenträgertyp (RDA  3.2, 3.3)</vt:lpstr>
      <vt:lpstr>Umfang von Noten (RDA 3.4.3)</vt:lpstr>
      <vt:lpstr>Umfang von Noten (RDA 3.4.3)</vt:lpstr>
      <vt:lpstr>Umfang von Noten (RDA 3.4.3)</vt:lpstr>
      <vt:lpstr>Umfang von Noten (RDA 3.4.3)</vt:lpstr>
      <vt:lpstr>Werk und Expression</vt:lpstr>
      <vt:lpstr>Inhaltstyp (RDA 6.9)</vt:lpstr>
      <vt:lpstr>Sprache der Expression (RDA 6.11)</vt:lpstr>
      <vt:lpstr>Sprache des Inhalts (RDA 7.12)</vt:lpstr>
      <vt:lpstr>Musikalische Ausgabeform (RDA 7.20)</vt:lpstr>
      <vt:lpstr>Musikalische Ausgabeform (RDA 7.20)</vt:lpstr>
      <vt:lpstr>Musikalische Ausgabeform (RDA 7.20)</vt:lpstr>
      <vt:lpstr>Musikalische Ausgabeform (RDA 7.20)</vt:lpstr>
      <vt:lpstr>Musikalische Ausgabeform (RDA 7.20)</vt:lpstr>
      <vt:lpstr>Musikalische Ausgabeform (RDA 7.20)</vt:lpstr>
      <vt:lpstr>Musikalische Ausgabeform (RDA 7.20)</vt:lpstr>
      <vt:lpstr>Besetzung für musikal. Inhalt (RDA 7.21) </vt:lpstr>
      <vt:lpstr>Besetzung für musikal. Inhalt (RDA 7.21) </vt:lpstr>
      <vt:lpstr>Besetzung für musikal. Inhalt (RDA 7.21) </vt:lpstr>
      <vt:lpstr>Beziehungen zu Personen, Familien und Körperschaften</vt:lpstr>
      <vt:lpstr>Beziehung zu geistigen Schöpfern (RDA 19.2)</vt:lpstr>
      <vt:lpstr>Beziehung zu geistigen Schöpfern (RDA 19.2)</vt:lpstr>
      <vt:lpstr>Beziehung zu geistigen Schöpfern (RDA 19.2)</vt:lpstr>
      <vt:lpstr>Beziehung zu geistigen Schöpfern (RDA 19.2)</vt:lpstr>
      <vt:lpstr>Beziehung zu geistigen Schöpfern (RDA 19.2)</vt:lpstr>
      <vt:lpstr>Beziehung zu Mitwirkenden (RDA 20.2)</vt:lpstr>
      <vt:lpstr>Beziehung zu Mitwirkenden (RDA 20.2)</vt:lpstr>
      <vt:lpstr>Beziehung zu Mitwirkenden (RDA 20.2)</vt:lpstr>
      <vt:lpstr>Beziehung zu Mitwirkenden (RDA 20.2)</vt:lpstr>
      <vt:lpstr>Beziehung zu Mitwirkenden (RDA 20.2)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Schulungsunterlagen der AG RDA</dc:title>
  <dc:creator>Bufalino, Cinzia</dc:creator>
  <cp:lastModifiedBy>Michael Beer</cp:lastModifiedBy>
  <cp:revision>446</cp:revision>
  <cp:lastPrinted>2015-11-10T10:19:37Z</cp:lastPrinted>
  <dcterms:created xsi:type="dcterms:W3CDTF">2014-02-18T07:01:40Z</dcterms:created>
  <dcterms:modified xsi:type="dcterms:W3CDTF">2015-12-10T08:24:28Z</dcterms:modified>
</cp:coreProperties>
</file>