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8"/>
  </p:notesMasterIdLst>
  <p:handoutMasterIdLst>
    <p:handoutMasterId r:id="rId19"/>
  </p:handoutMasterIdLst>
  <p:sldIdLst>
    <p:sldId id="285" r:id="rId3"/>
    <p:sldId id="259" r:id="rId4"/>
    <p:sldId id="305" r:id="rId5"/>
    <p:sldId id="331" r:id="rId6"/>
    <p:sldId id="306" r:id="rId7"/>
    <p:sldId id="302" r:id="rId8"/>
    <p:sldId id="298" r:id="rId9"/>
    <p:sldId id="310" r:id="rId10"/>
    <p:sldId id="311" r:id="rId11"/>
    <p:sldId id="312" r:id="rId12"/>
    <p:sldId id="309" r:id="rId13"/>
    <p:sldId id="325" r:id="rId14"/>
    <p:sldId id="327" r:id="rId15"/>
    <p:sldId id="328" r:id="rId16"/>
    <p:sldId id="337" r:id="rId17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82446" autoAdjust="0"/>
  </p:normalViewPr>
  <p:slideViewPr>
    <p:cSldViewPr>
      <p:cViewPr>
        <p:scale>
          <a:sx n="80" d="100"/>
          <a:sy n="80" d="100"/>
        </p:scale>
        <p:origin x="-936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30.11.2015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30.11.2015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672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i="0" dirty="0" smtClean="0"/>
              <a:t>Grundsätzlich</a:t>
            </a:r>
            <a:r>
              <a:rPr lang="de-DE" i="0" baseline="0" dirty="0" smtClean="0"/>
              <a:t> ist man bei Anmerkungen frei in der Formulierung; zu achten ist dabei auf:</a:t>
            </a:r>
          </a:p>
          <a:p>
            <a:pPr marL="171450" indent="-171450">
              <a:buFontTx/>
              <a:buChar char="-"/>
            </a:pPr>
            <a:r>
              <a:rPr lang="de-DE" i="0" baseline="0" dirty="0" smtClean="0"/>
              <a:t>bevorzugt auf deutsch formulieren und dabei gültige Rechtschreibung beachten</a:t>
            </a:r>
          </a:p>
          <a:p>
            <a:pPr marL="171450" indent="-171450">
              <a:buFontTx/>
              <a:buChar char="-"/>
            </a:pPr>
            <a:r>
              <a:rPr lang="de-DE" i="0" baseline="0" dirty="0" smtClean="0"/>
              <a:t>Zitate in Anführungszeichen setzen</a:t>
            </a:r>
          </a:p>
          <a:p>
            <a:pPr marL="171450" indent="-171450">
              <a:buFontTx/>
              <a:buChar char="-"/>
            </a:pPr>
            <a:r>
              <a:rPr lang="de-DE" i="0" baseline="0" dirty="0" smtClean="0"/>
              <a:t>formale Aspekte einhalten wie z. B. keine Abkürzungen (Seiten, nicht S.), Seitenerstreckung </a:t>
            </a:r>
            <a:r>
              <a:rPr lang="de-DE" dirty="0" smtClean="0"/>
              <a:t>ohne</a:t>
            </a:r>
            <a:r>
              <a:rPr lang="de-DE" baseline="0" dirty="0" smtClean="0"/>
              <a:t> Leerzeichen vor und nach </a:t>
            </a:r>
            <a:r>
              <a:rPr lang="de-DE" dirty="0" err="1" smtClean="0"/>
              <a:t>Bisstrich</a:t>
            </a:r>
            <a:r>
              <a:rPr lang="de-DE" dirty="0" smtClean="0"/>
              <a:t> (254-256,</a:t>
            </a:r>
            <a:r>
              <a:rPr lang="de-DE" baseline="0" dirty="0" smtClean="0"/>
              <a:t> nicht 254 - 256)</a:t>
            </a:r>
            <a:endParaRPr lang="de-DE" i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943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Schulungsunterlage beschreibt diverse Möglichkeiten, in der Titelaufnahme Informationen zum Inhalt zu erfassen; für B3Kat deutlich gekürzt (ausgegraute Punkte nicht mehr enthalten)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7634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Elemente gehören überwiegend nicht zum Standardelemente-Set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859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Für B3Kat-Bibliotheken ist die Angabe der hier angegebenen Begriff</a:t>
            </a:r>
            <a:r>
              <a:rPr lang="de-DE" baseline="0" dirty="0" smtClean="0"/>
              <a:t>e in der Liste verpflichtend. Es gibt noch weitere Begriffe, die in 064a eingegeben werden können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Auswahlliste soll benutzt werden, da so die GND-Nr. in der Titelaufnahme mit angegeben werden (jedoch keine echte Verknüpfung zum GND-Normdatensatz)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Festschrift, Hochschulschrift und Konferenzschrift waren bislang auch schon verpflichtend anzugeben durch Codierung in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-Feld 051, Pos. 1 -&gt; diese Codes sind weiterhin zu erfassen, sie werden nun automatisch aus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-Feld 064a geholt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auch verpflichten war/ist Report anzugeben; da nicht in der Liste, kann die Codierung für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-Feld 051, Pos. 1 nicht automatisch aus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-Feld 064a geholt werden und muss daher weiterhin manuell eingetragen werden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86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dirty="0" err="1" smtClean="0"/>
              <a:t>Aleph</a:t>
            </a:r>
            <a:r>
              <a:rPr lang="de-DE" dirty="0" smtClean="0"/>
              <a:t>-Feld 516_ ist unspezifisch, für Sprache und Schrift des Inhalts</a:t>
            </a:r>
          </a:p>
          <a:p>
            <a:pPr marL="171450" indent="-171450">
              <a:buFontTx/>
              <a:buChar char="-"/>
            </a:pPr>
            <a:r>
              <a:rPr lang="de-DE" baseline="0" dirty="0" err="1" smtClean="0"/>
              <a:t>Aleph</a:t>
            </a:r>
            <a:r>
              <a:rPr lang="de-DE" baseline="0" dirty="0" smtClean="0"/>
              <a:t>-Feld 516a ist spezifisch für die Sprache des Inhalts</a:t>
            </a:r>
          </a:p>
          <a:p>
            <a:pPr marL="171450" indent="-171450">
              <a:buFontTx/>
              <a:buChar char="-"/>
            </a:pPr>
            <a:r>
              <a:rPr lang="de-DE" baseline="0" dirty="0" err="1" smtClean="0"/>
              <a:t>Aleph</a:t>
            </a:r>
            <a:r>
              <a:rPr lang="de-DE" baseline="0" dirty="0" smtClean="0"/>
              <a:t>-Feld 516b ist spezifisch für die Schrift des Inhalts und ein Standardelement für alle nichtlateinischen Schriften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es gibt über strg+F8 umfangreiche Auswahllisten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55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i="1" dirty="0" smtClean="0"/>
              <a:t>RDA</a:t>
            </a:r>
            <a:r>
              <a:rPr lang="de-DE" i="1" baseline="0" dirty="0" smtClean="0"/>
              <a:t> 7.15.1.3  zeigen: </a:t>
            </a:r>
            <a:r>
              <a:rPr lang="de-DE" i="0" baseline="0" dirty="0" smtClean="0"/>
              <a:t>Regelwerkstext, dass Illustration bzw. Illustrationen zu verwenden ist und dass Tabellen mit Wörtern und/oder Zahlen kein illustrierender Inhalt sind</a:t>
            </a:r>
            <a:endParaRPr lang="de-DE" i="1" baseline="0" dirty="0" smtClean="0"/>
          </a:p>
          <a:p>
            <a:pPr marL="171450" indent="-171450">
              <a:buFontTx/>
              <a:buChar char="-"/>
            </a:pPr>
            <a:r>
              <a:rPr lang="de-DE" i="1" dirty="0" smtClean="0"/>
              <a:t>RDA</a:t>
            </a:r>
            <a:r>
              <a:rPr lang="de-DE" i="1" baseline="0" dirty="0" smtClean="0"/>
              <a:t> 7.15.1.3  D-A-CH zeigen: </a:t>
            </a:r>
            <a:r>
              <a:rPr lang="de-DE" baseline="0" dirty="0" smtClean="0"/>
              <a:t>Erläuterung, die erklärt, was unter illustrierendem Inhalt zu verstehen ist, und wie andernfalls zu verfahren ist</a:t>
            </a:r>
            <a:endParaRPr lang="de-DE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587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i="0" dirty="0" smtClean="0"/>
              <a:t>als Grenze wird</a:t>
            </a:r>
            <a:r>
              <a:rPr lang="de-DE" i="0" baseline="0" dirty="0" smtClean="0"/>
              <a:t> in RDA ein Prozentsatz von 40% angesehen</a:t>
            </a:r>
            <a:endParaRPr lang="de-DE" i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175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Notizen B3Kat:</a:t>
            </a:r>
          </a:p>
          <a:p>
            <a:pPr marL="171450" indent="-171450">
              <a:buFontTx/>
              <a:buChar char="-"/>
            </a:pPr>
            <a:r>
              <a:rPr lang="de-DE" i="1" dirty="0" smtClean="0"/>
              <a:t>RDA</a:t>
            </a:r>
            <a:r>
              <a:rPr lang="de-DE" i="1" baseline="0" dirty="0" smtClean="0"/>
              <a:t> 7.15.1.3  zeigen: </a:t>
            </a:r>
            <a:r>
              <a:rPr lang="de-DE" i="0" baseline="0" dirty="0" smtClean="0"/>
              <a:t>Alternative, dass die Art des illustrierenden Inhalts zusätzlich oder statt Illustration bzw. Illustrationen mit Begriff aus Liste angegeben werden kann</a:t>
            </a:r>
          </a:p>
          <a:p>
            <a:pPr marL="171450" indent="-171450">
              <a:buFontTx/>
              <a:buChar char="-"/>
            </a:pPr>
            <a:r>
              <a:rPr lang="de-DE" i="1" dirty="0" smtClean="0"/>
              <a:t>RDA</a:t>
            </a:r>
            <a:r>
              <a:rPr lang="de-DE" i="1" baseline="0" dirty="0" smtClean="0"/>
              <a:t> 7.15.1.3  D-A-CH zeigen: </a:t>
            </a:r>
            <a:r>
              <a:rPr lang="de-DE" i="0" baseline="0" dirty="0" smtClean="0"/>
              <a:t>Anwendungsregel zur Alternative, dass Anwenden in eigenem Ermessen liegt</a:t>
            </a:r>
            <a:endParaRPr lang="de-DE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------------------------------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49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981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00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3" y="6376243"/>
            <a:ext cx="7511231" cy="365125"/>
          </a:xfrm>
        </p:spPr>
        <p:txBody>
          <a:bodyPr/>
          <a:lstStyle/>
          <a:p>
            <a:r>
              <a:rPr lang="de-DE" dirty="0" smtClean="0"/>
              <a:t>AG RDA Schulungsunterlagen – Modul 3.03.01: Inhalt - </a:t>
            </a:r>
            <a:r>
              <a:rPr lang="de-DE" dirty="0" err="1" smtClean="0"/>
              <a:t>Aleph</a:t>
            </a:r>
            <a:r>
              <a:rPr lang="de-DE" dirty="0" smtClean="0"/>
              <a:t>-Version | Stand: 22.06.2015 | CC BY-NC-SA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840474"/>
              </p:ext>
            </p:extLst>
          </p:nvPr>
        </p:nvGraphicFramePr>
        <p:xfrm>
          <a:off x="467544" y="2439189"/>
          <a:ext cx="8424934" cy="1026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367207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5885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516a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7.12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Sprache des Inhalts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Russischer und sorbischer Text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Sprache des Inhalts (RDA 7.12)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738927"/>
            <a:ext cx="825110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ine Sprache, die verwendet wird, um den Inhalt einer Ressource auszudrücken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Beispiele:</a:t>
            </a: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961317"/>
              </p:ext>
            </p:extLst>
          </p:nvPr>
        </p:nvGraphicFramePr>
        <p:xfrm>
          <a:off x="442452" y="4140022"/>
          <a:ext cx="842493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516a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7.12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Sprache des Inhalts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Tschechischer Text. Deutsche und englische Zusammenfassung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Rechteck 3"/>
          <p:cNvSpPr/>
          <p:nvPr/>
        </p:nvSpPr>
        <p:spPr>
          <a:xfrm>
            <a:off x="467544" y="3465251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Titel liegt sorbisch vor. Der Inhaltstext ist sorbisch und russisch.</a:t>
            </a:r>
          </a:p>
        </p:txBody>
      </p:sp>
      <p:sp>
        <p:nvSpPr>
          <p:cNvPr id="10" name="Rechteck 9"/>
          <p:cNvSpPr/>
          <p:nvPr/>
        </p:nvSpPr>
        <p:spPr>
          <a:xfrm>
            <a:off x="467544" y="572991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Titel und Sprache des Inhalts sind tschechisch. Hinweis auf die englische und deutsche Zusammenfassung.</a:t>
            </a:r>
          </a:p>
        </p:txBody>
      </p:sp>
    </p:spTree>
    <p:extLst>
      <p:ext uri="{BB962C8B-B14F-4D97-AF65-F5344CB8AC3E}">
        <p14:creationId xmlns:p14="http://schemas.microsoft.com/office/powerpoint/2010/main" val="416612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Illustrierender Inhalt (RDA 7.15)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Standardelement, Angabe gemäß der Grundregel  (RDA 7.15.1.3)</a:t>
            </a:r>
          </a:p>
          <a:p>
            <a:endParaRPr lang="de-DE" dirty="0"/>
          </a:p>
          <a:p>
            <a:r>
              <a:rPr lang="de-DE" dirty="0" smtClean="0"/>
              <a:t>Inhalt, der dazu konzipiert ist, den primären Inhalt einer Ressource zu illustrieren                          (RDA 7.15.1.3 D-A-CH)</a:t>
            </a:r>
          </a:p>
          <a:p>
            <a:pPr lvl="1"/>
            <a:r>
              <a:rPr lang="de-DE" dirty="0" smtClean="0"/>
              <a:t>Erfassung nur vorgesehen als Ergänzung des primären Inhalts</a:t>
            </a:r>
          </a:p>
          <a:p>
            <a:pPr lvl="1"/>
            <a:r>
              <a:rPr lang="de-DE" dirty="0" smtClean="0"/>
              <a:t>keine Erfassung, wenn ein wesentlicher Teil aus Bildern etc. besteht</a:t>
            </a:r>
          </a:p>
          <a:p>
            <a:pPr lvl="2"/>
            <a:r>
              <a:rPr lang="de-DE" sz="1800" dirty="0"/>
              <a:t>n</a:t>
            </a:r>
            <a:r>
              <a:rPr lang="de-DE" sz="1800" dirty="0" smtClean="0"/>
              <a:t>ach RDA 7.2 wird ein Begriff aus der normierten Liste  in RDA 7.2.1.3 D-A-CH gewählt</a:t>
            </a:r>
          </a:p>
          <a:p>
            <a:pPr lvl="2"/>
            <a:r>
              <a:rPr lang="de-DE" sz="1800" dirty="0"/>
              <a:t>e</a:t>
            </a:r>
            <a:r>
              <a:rPr lang="de-DE" sz="1800" dirty="0" smtClean="0"/>
              <a:t>rfassen Sie zusätzlich „unbewegtes Bild“ als Inhaltstyp nach RDA 6.9</a:t>
            </a:r>
          </a:p>
          <a:p>
            <a:pPr lvl="1"/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7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Illustrierender Inhalt (RDA 7.15)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56157"/>
              </p:ext>
            </p:extLst>
          </p:nvPr>
        </p:nvGraphicFramePr>
        <p:xfrm>
          <a:off x="395537" y="1514120"/>
          <a:ext cx="8352927" cy="1038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011"/>
                <a:gridCol w="1280011"/>
                <a:gridCol w="2947267"/>
                <a:gridCol w="2845638"/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7299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7.15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Illustrierender Inhalt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Illustrationen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201756"/>
              </p:ext>
            </p:extLst>
          </p:nvPr>
        </p:nvGraphicFramePr>
        <p:xfrm>
          <a:off x="395536" y="3861048"/>
          <a:ext cx="8424934" cy="104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5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7.15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Illustrierender Inhalt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Diagramme, Illustrationen, Karten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Rechteck 8"/>
          <p:cNvSpPr/>
          <p:nvPr/>
        </p:nvSpPr>
        <p:spPr>
          <a:xfrm>
            <a:off x="251520" y="764704"/>
            <a:ext cx="5575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Beispiele:</a:t>
            </a:r>
            <a:endParaRPr lang="de-D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97788" y="2636912"/>
            <a:ext cx="8363272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Weniger als 40 % Abbildungen.</a:t>
            </a:r>
          </a:p>
        </p:txBody>
      </p:sp>
      <p:sp>
        <p:nvSpPr>
          <p:cNvPr id="8" name="Rechteck 7"/>
          <p:cNvSpPr/>
          <p:nvPr/>
        </p:nvSpPr>
        <p:spPr>
          <a:xfrm>
            <a:off x="383736" y="4896879"/>
            <a:ext cx="8377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 Reiseführer enthält Abbildungen, Karten und Diagramme (Höhenprofile).</a:t>
            </a:r>
          </a:p>
        </p:txBody>
      </p:sp>
    </p:spTree>
    <p:extLst>
      <p:ext uri="{BB962C8B-B14F-4D97-AF65-F5344CB8AC3E}">
        <p14:creationId xmlns:p14="http://schemas.microsoft.com/office/powerpoint/2010/main" val="209316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13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887202"/>
              </p:ext>
            </p:extLst>
          </p:nvPr>
        </p:nvGraphicFramePr>
        <p:xfrm>
          <a:off x="395536" y="2420888"/>
          <a:ext cx="8424934" cy="104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7.15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Illustrierender Inhalt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20 Diagramme, 45 Illustrationen,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Karten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Illustrierender Inhalt (RDA 7.15)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836712"/>
            <a:ext cx="82511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</a:t>
            </a: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eiteres Beispiel:</a:t>
            </a:r>
          </a:p>
        </p:txBody>
      </p:sp>
      <p:sp>
        <p:nvSpPr>
          <p:cNvPr id="2" name="Rechteck 1"/>
          <p:cNvSpPr/>
          <p:nvPr/>
        </p:nvSpPr>
        <p:spPr>
          <a:xfrm>
            <a:off x="459452" y="3501008"/>
            <a:ext cx="83610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Anzahl wird angegeben, wenn sie einfach zu ermitteln ist. (Anzahl lt. Vorlage)</a:t>
            </a:r>
          </a:p>
        </p:txBody>
      </p:sp>
    </p:spTree>
    <p:extLst>
      <p:ext uri="{BB962C8B-B14F-4D97-AF65-F5344CB8AC3E}">
        <p14:creationId xmlns:p14="http://schemas.microsoft.com/office/powerpoint/2010/main" val="414950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Illustrierender Inhalt (RDA 7.15)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Zusätzlich oder statt </a:t>
            </a:r>
            <a:r>
              <a:rPr lang="de-DE" smtClean="0"/>
              <a:t>„Illustration/Illustrationen“:</a:t>
            </a:r>
            <a:br>
              <a:rPr lang="de-DE" smtClean="0"/>
            </a:br>
            <a:r>
              <a:rPr lang="de-DE" smtClean="0"/>
              <a:t>Erweiterte </a:t>
            </a:r>
            <a:r>
              <a:rPr lang="de-DE" dirty="0" smtClean="0"/>
              <a:t>Liste der zu verwendenden Begriffe in RDA </a:t>
            </a:r>
            <a:r>
              <a:rPr lang="de-DE" dirty="0"/>
              <a:t>7.15.1.3 + RDA 7.15.1.3 D-A-CH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sz="1800" dirty="0" smtClean="0"/>
              <a:t>Buchmalereien</a:t>
            </a:r>
          </a:p>
          <a:p>
            <a:pPr lvl="1"/>
            <a:r>
              <a:rPr lang="de-DE" sz="1800" dirty="0" smtClean="0"/>
              <a:t>Diagramme</a:t>
            </a:r>
          </a:p>
          <a:p>
            <a:pPr lvl="1"/>
            <a:r>
              <a:rPr lang="de-DE" sz="1800" dirty="0" smtClean="0"/>
              <a:t>Faksimiles</a:t>
            </a:r>
          </a:p>
          <a:p>
            <a:pPr lvl="1"/>
            <a:r>
              <a:rPr lang="de-DE" sz="1800" dirty="0" smtClean="0"/>
              <a:t>Formulare</a:t>
            </a:r>
          </a:p>
          <a:p>
            <a:pPr lvl="1"/>
            <a:r>
              <a:rPr lang="de-DE" sz="1800" dirty="0" smtClean="0"/>
              <a:t>Fotografien</a:t>
            </a:r>
          </a:p>
          <a:p>
            <a:pPr lvl="1"/>
            <a:r>
              <a:rPr lang="de-DE" sz="1800" dirty="0" smtClean="0"/>
              <a:t>Genealogische Tafeln</a:t>
            </a:r>
          </a:p>
          <a:p>
            <a:pPr lvl="1"/>
            <a:r>
              <a:rPr lang="de-DE" sz="1800" dirty="0" smtClean="0"/>
              <a:t>Karten</a:t>
            </a:r>
          </a:p>
          <a:p>
            <a:pPr lvl="1"/>
            <a:r>
              <a:rPr lang="de-DE" sz="1800" dirty="0" smtClean="0"/>
              <a:t>Muster</a:t>
            </a:r>
          </a:p>
          <a:p>
            <a:pPr lvl="1"/>
            <a:r>
              <a:rPr lang="de-DE" sz="1800" dirty="0" smtClean="0"/>
              <a:t>Notenbeispiele</a:t>
            </a:r>
          </a:p>
          <a:p>
            <a:pPr lvl="1"/>
            <a:r>
              <a:rPr lang="de-DE" sz="1800" dirty="0" smtClean="0"/>
              <a:t>Pläne</a:t>
            </a:r>
          </a:p>
          <a:p>
            <a:pPr lvl="1"/>
            <a:r>
              <a:rPr lang="de-DE" sz="1800" dirty="0" smtClean="0"/>
              <a:t>Porträts</a:t>
            </a:r>
          </a:p>
          <a:p>
            <a:pPr lvl="1"/>
            <a:r>
              <a:rPr lang="de-DE" sz="1800" dirty="0" smtClean="0"/>
              <a:t>Wappen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64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z="800" smtClean="0">
                <a:solidFill>
                  <a:prstClr val="black">
                    <a:tint val="7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15</a:t>
            </a:fld>
            <a:endParaRPr lang="de-DE" sz="800" dirty="0">
              <a:solidFill>
                <a:prstClr val="black">
                  <a:tint val="7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518968"/>
              </p:ext>
            </p:extLst>
          </p:nvPr>
        </p:nvGraphicFramePr>
        <p:xfrm>
          <a:off x="395536" y="2420888"/>
          <a:ext cx="8424934" cy="104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7.16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Ergänzender Inhalt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Discografie: Seite 254-256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Ergänzender Inhalt (RDA 7.16)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sz="8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836712"/>
            <a:ext cx="8251104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Inhalt, der den primären Inhalt ergänzt</a:t>
            </a:r>
          </a:p>
          <a:p>
            <a:pPr marL="800100" lvl="1" indent="-342900">
              <a:buFont typeface="Symbol" panose="05050102010706020507" pitchFamily="18" charset="2"/>
              <a:buChar char="-"/>
            </a:pPr>
            <a:r>
              <a:rPr lang="de-DE" sz="2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RDA 7.16 D-A-CH finden Sie weitere Beispiele</a:t>
            </a:r>
          </a:p>
          <a:p>
            <a:pPr lvl="1"/>
            <a:endParaRPr lang="de-DE" sz="20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Beispiele:</a:t>
            </a:r>
            <a:endParaRPr lang="de-DE" sz="2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475103"/>
              </p:ext>
            </p:extLst>
          </p:nvPr>
        </p:nvGraphicFramePr>
        <p:xfrm>
          <a:off x="395536" y="3789040"/>
          <a:ext cx="8424934" cy="104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7.16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Ergänzender Inhalt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Enthält Index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022936"/>
              </p:ext>
            </p:extLst>
          </p:nvPr>
        </p:nvGraphicFramePr>
        <p:xfrm>
          <a:off x="395536" y="5085184"/>
          <a:ext cx="8424934" cy="104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7.16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Ergänzender Inhalt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Literaturangaben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4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Beschreibung des Inhalts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3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39552" y="1074222"/>
            <a:ext cx="219261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.11.2015</a:t>
            </a: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Inhaltsverzeichnis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sz="2000" dirty="0" smtClean="0"/>
              <a:t>Allgemeines</a:t>
            </a:r>
          </a:p>
          <a:p>
            <a:r>
              <a:rPr lang="de-DE" sz="2000" dirty="0" smtClean="0"/>
              <a:t>Art des Inhalts</a:t>
            </a:r>
          </a:p>
          <a:p>
            <a:r>
              <a:rPr lang="de-DE" sz="2000" dirty="0" smtClean="0"/>
              <a:t>Inhaltlicher Bezugsrahmen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Zielgruppe</a:t>
            </a:r>
          </a:p>
          <a:p>
            <a:r>
              <a:rPr lang="de-DE" sz="2000" dirty="0" smtClean="0"/>
              <a:t>Zusammenfassung des Inhalts</a:t>
            </a:r>
          </a:p>
          <a:p>
            <a:r>
              <a:rPr lang="de-DE" sz="2000" dirty="0" smtClean="0"/>
              <a:t>Sprache des Inhalts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Form der Notation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Barrierefreier Inhalt</a:t>
            </a:r>
          </a:p>
          <a:p>
            <a:r>
              <a:rPr lang="de-DE" sz="2000" dirty="0" smtClean="0"/>
              <a:t>Illustrierender Inhalt</a:t>
            </a:r>
          </a:p>
          <a:p>
            <a:r>
              <a:rPr lang="de-DE" sz="2000" dirty="0" smtClean="0"/>
              <a:t>Ergänzender Inhalt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Farbinhalt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Bildformat</a:t>
            </a:r>
          </a:p>
          <a:p>
            <a:r>
              <a:rPr lang="de-DE" sz="2000" dirty="0" smtClean="0">
                <a:solidFill>
                  <a:schemeClr val="bg1">
                    <a:lumMod val="65000"/>
                  </a:schemeClr>
                </a:solidFill>
              </a:rPr>
              <a:t>Dauer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Hinweis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marL="400050"/>
            <a:r>
              <a:rPr lang="de-DE" dirty="0" smtClean="0"/>
              <a:t>Spezielle Angaben zu Hochschulschriften, Karten und Musik werden in gesonderten Lehreinheiten behandelt.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02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Allgemeine Information Kapitel 7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Erfassung von beschreibenden Merkmalen des intellektuellen oder künstlerischen Inhalts</a:t>
            </a:r>
          </a:p>
          <a:p>
            <a:endParaRPr lang="de-DE" dirty="0" smtClean="0"/>
          </a:p>
          <a:p>
            <a:r>
              <a:rPr lang="de-DE" dirty="0" smtClean="0"/>
              <a:t>verwendet, um die Benutzeranforderungen bezüglich des Inhalts zu erfüllen</a:t>
            </a:r>
          </a:p>
          <a:p>
            <a:pPr lvl="1"/>
            <a:r>
              <a:rPr lang="de-DE" dirty="0" smtClean="0"/>
              <a:t>(z. B. Art des Inhalts, Zielgruppe, Sprache)</a:t>
            </a:r>
          </a:p>
          <a:p>
            <a:pPr marL="457200" lvl="1" indent="0">
              <a:buNone/>
            </a:pPr>
            <a:endParaRPr lang="de-DE" dirty="0" smtClean="0"/>
          </a:p>
          <a:p>
            <a:r>
              <a:rPr lang="de-DE" dirty="0" smtClean="0"/>
              <a:t>Informationsquellen:</a:t>
            </a:r>
          </a:p>
          <a:p>
            <a:pPr lvl="1"/>
            <a:r>
              <a:rPr lang="de-DE" dirty="0" smtClean="0"/>
              <a:t>die Ressource selbst</a:t>
            </a:r>
          </a:p>
          <a:p>
            <a:pPr lvl="1"/>
            <a:r>
              <a:rPr lang="de-DE" dirty="0" smtClean="0"/>
              <a:t>Quellen außerhalb der Ressource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3.03.01: Inhalt - Aleph-Version | Stand: 22.06.2015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Art des Inhalts (RDA 7.2)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Art des Inhalts wird erfasst, wenn zur Abgrenzung oder eindeutigen Identifizierung notwendig </a:t>
            </a:r>
          </a:p>
          <a:p>
            <a:r>
              <a:rPr lang="de-DE" dirty="0" smtClean="0"/>
              <a:t>Liste nach RDA 7.2 D-A-CH:</a:t>
            </a:r>
          </a:p>
          <a:p>
            <a:pPr lvl="1"/>
            <a:endParaRPr lang="de-DE" sz="1800" dirty="0" smtClean="0"/>
          </a:p>
          <a:p>
            <a:pPr lvl="1"/>
            <a:r>
              <a:rPr lang="de-DE" sz="1800" dirty="0" smtClean="0"/>
              <a:t>Ausstellungskatalog</a:t>
            </a:r>
            <a:r>
              <a:rPr lang="de-DE" sz="1800"/>
              <a:t>	</a:t>
            </a:r>
            <a:r>
              <a:rPr lang="de-DE" sz="1800"/>
              <a:t>- Konferenzschrift</a:t>
            </a:r>
          </a:p>
          <a:p>
            <a:pPr lvl="1"/>
            <a:r>
              <a:rPr lang="de-DE" sz="1800" smtClean="0"/>
              <a:t>Autobiografie</a:t>
            </a:r>
            <a:r>
              <a:rPr lang="de-DE" sz="1800" dirty="0"/>
              <a:t>	</a:t>
            </a:r>
            <a:r>
              <a:rPr lang="de-DE" sz="1800" smtClean="0"/>
              <a:t>	</a:t>
            </a:r>
            <a:r>
              <a:rPr lang="de-DE" sz="1800" smtClean="0"/>
              <a:t>- </a:t>
            </a:r>
            <a:r>
              <a:rPr lang="de-DE" sz="1800" smtClean="0"/>
              <a:t>Monografische </a:t>
            </a:r>
            <a:r>
              <a:rPr lang="de-DE" sz="1800"/>
              <a:t>Reihe</a:t>
            </a:r>
            <a:endParaRPr lang="de-DE" sz="1800" dirty="0" smtClean="0"/>
          </a:p>
          <a:p>
            <a:pPr lvl="1"/>
            <a:r>
              <a:rPr lang="de-DE" sz="1800" dirty="0"/>
              <a:t>Bibliografie	</a:t>
            </a:r>
            <a:r>
              <a:rPr lang="de-DE" sz="1800" smtClean="0"/>
              <a:t>	</a:t>
            </a:r>
            <a:r>
              <a:rPr lang="de-DE" sz="1800" smtClean="0"/>
              <a:t>- </a:t>
            </a:r>
            <a:r>
              <a:rPr lang="de-DE" sz="1800"/>
              <a:t>Schulbuch</a:t>
            </a:r>
            <a:endParaRPr lang="de-DE" sz="1800" dirty="0" smtClean="0"/>
          </a:p>
          <a:p>
            <a:pPr lvl="1"/>
            <a:r>
              <a:rPr lang="de-DE" sz="1800"/>
              <a:t>Bildband		</a:t>
            </a:r>
            <a:r>
              <a:rPr lang="de-DE" sz="1800"/>
              <a:t>	</a:t>
            </a:r>
            <a:r>
              <a:rPr lang="de-DE" sz="1800" smtClean="0"/>
              <a:t>- </a:t>
            </a:r>
            <a:r>
              <a:rPr lang="de-DE" sz="1800"/>
              <a:t>Website</a:t>
            </a:r>
          </a:p>
          <a:p>
            <a:pPr lvl="1"/>
            <a:r>
              <a:rPr lang="de-DE" sz="1800" smtClean="0"/>
              <a:t>Biografie</a:t>
            </a:r>
            <a:r>
              <a:rPr lang="de-DE" sz="1800" dirty="0"/>
              <a:t>	</a:t>
            </a:r>
            <a:r>
              <a:rPr lang="de-DE" sz="1800"/>
              <a:t>		</a:t>
            </a:r>
            <a:r>
              <a:rPr lang="de-DE" sz="1800" smtClean="0"/>
              <a:t>- Zeitschrift</a:t>
            </a:r>
            <a:endParaRPr lang="de-DE" sz="1800" dirty="0" smtClean="0"/>
          </a:p>
          <a:p>
            <a:pPr lvl="1"/>
            <a:r>
              <a:rPr lang="de-DE" sz="1800" smtClean="0"/>
              <a:t>Festschrift		- Zeitung</a:t>
            </a:r>
            <a:endParaRPr lang="de-DE" sz="1800" dirty="0" smtClean="0"/>
          </a:p>
          <a:p>
            <a:pPr lvl="1"/>
            <a:r>
              <a:rPr lang="de-DE" sz="1800" smtClean="0"/>
              <a:t>Hochschulschrift</a:t>
            </a:r>
          </a:p>
          <a:p>
            <a:pPr marL="457200" lvl="1" indent="0">
              <a:buNone/>
            </a:pPr>
            <a:endParaRPr lang="de-DE" sz="2000" dirty="0" smtClean="0"/>
          </a:p>
          <a:p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Für 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B3Kat-Bibliotheken </a:t>
            </a:r>
            <a:r>
              <a:rPr lang="de-DE" dirty="0">
                <a:ea typeface="Verdana" panose="020B0604030504040204" pitchFamily="34" charset="0"/>
                <a:cs typeface="Verdana" panose="020B0604030504040204" pitchFamily="34" charset="0"/>
              </a:rPr>
              <a:t>ist die Angabe 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der hier aufgelisteten Begriffe in </a:t>
            </a:r>
            <a:r>
              <a:rPr lang="de-DE" dirty="0" err="1" smtClean="0">
                <a:ea typeface="Verdana" panose="020B0604030504040204" pitchFamily="34" charset="0"/>
                <a:cs typeface="Verdana" panose="020B0604030504040204" pitchFamily="34" charset="0"/>
              </a:rPr>
              <a:t>Aleph</a:t>
            </a:r>
            <a:r>
              <a:rPr lang="de-DE" dirty="0" smtClean="0">
                <a:ea typeface="Verdana" panose="020B0604030504040204" pitchFamily="34" charset="0"/>
                <a:cs typeface="Verdana" panose="020B0604030504040204" pitchFamily="34" charset="0"/>
              </a:rPr>
              <a:t> 064a verpflichtend (Auswahlliste über strg+F8 benutzen!)</a:t>
            </a:r>
            <a:endParaRPr lang="de-DE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85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094164"/>
              </p:ext>
            </p:extLst>
          </p:nvPr>
        </p:nvGraphicFramePr>
        <p:xfrm>
          <a:off x="395536" y="2546280"/>
          <a:ext cx="8424934" cy="2767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356371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642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Glas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88102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7.3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Inhaltlicher Bezugsrahmen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Basiert auf Beiträgen, die in den Jahren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von 2007 bis 2013 in der Fachzeitschrift “Detail“ erschienen sind.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Inhaltlicher Bezugsrahmen (RDA 7.3)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836712"/>
            <a:ext cx="825110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hronologischer oder geographischer Bezugsrahmen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Beispiel:</a:t>
            </a:r>
          </a:p>
        </p:txBody>
      </p:sp>
      <p:sp>
        <p:nvSpPr>
          <p:cNvPr id="2" name="Rechteck 1"/>
          <p:cNvSpPr/>
          <p:nvPr/>
        </p:nvSpPr>
        <p:spPr>
          <a:xfrm>
            <a:off x="467544" y="5381715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Haupttitel zu unspezifisch, daher inhaltlicher Bezugsrahmen für eindeutige Abgrenzung als notwendig erachtet.</a:t>
            </a:r>
          </a:p>
        </p:txBody>
      </p:sp>
    </p:spTree>
    <p:extLst>
      <p:ext uri="{BB962C8B-B14F-4D97-AF65-F5344CB8AC3E}">
        <p14:creationId xmlns:p14="http://schemas.microsoft.com/office/powerpoint/2010/main" val="417030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72767"/>
              </p:ext>
            </p:extLst>
          </p:nvPr>
        </p:nvGraphicFramePr>
        <p:xfrm>
          <a:off x="377220" y="2535763"/>
          <a:ext cx="8496944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716"/>
                <a:gridCol w="1301716"/>
                <a:gridCol w="2998453"/>
                <a:gridCol w="2895059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Die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Stadt Merseburg und ihre Papier- und Mühlengeschichte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750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7.10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Zusammenfassung des Inhalts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Es werden mehrere Mühlen mit ihren unterschiedlichen Benennungen aufgeführt und über die Geschichte der Buntpapierfabrik Merseburg berichtet.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Zusammenfassung des Inhalts (RDA 7.10)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836712"/>
            <a:ext cx="825110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 Abstract, eine Zusammenfassung, eine Synopse usw.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Beispiel:</a:t>
            </a:r>
          </a:p>
        </p:txBody>
      </p:sp>
    </p:spTree>
    <p:extLst>
      <p:ext uri="{BB962C8B-B14F-4D97-AF65-F5344CB8AC3E}">
        <p14:creationId xmlns:p14="http://schemas.microsoft.com/office/powerpoint/2010/main" val="360894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394607"/>
              </p:ext>
            </p:extLst>
          </p:nvPr>
        </p:nvGraphicFramePr>
        <p:xfrm>
          <a:off x="395536" y="1988840"/>
          <a:ext cx="8424934" cy="3150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14973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Mühlen-Talk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ein Gespräch des neuen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mit dem alten Leiter der Basler Papiermühle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750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7.10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Zusammenfassung des Inhalts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Gespräch zwischen Stephan Schneider und Stefan Meier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Zusammenfassung des Inhalts (RDA 7.10)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3.03.01: Inhalt - Aleph-Version | Stand: 22.06.2015 | CC BY-NC-SA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836712"/>
            <a:ext cx="82511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weiteres Beispiel:</a:t>
            </a:r>
          </a:p>
        </p:txBody>
      </p:sp>
      <p:sp>
        <p:nvSpPr>
          <p:cNvPr id="2" name="Rechteck 1"/>
          <p:cNvSpPr/>
          <p:nvPr/>
        </p:nvSpPr>
        <p:spPr>
          <a:xfrm>
            <a:off x="395536" y="5286335"/>
            <a:ext cx="8352928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Namen der Personen sind aus der Ressource ermittelt</a:t>
            </a:r>
          </a:p>
        </p:txBody>
      </p:sp>
    </p:spTree>
    <p:extLst>
      <p:ext uri="{BB962C8B-B14F-4D97-AF65-F5344CB8AC3E}">
        <p14:creationId xmlns:p14="http://schemas.microsoft.com/office/powerpoint/2010/main" val="134229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5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1314</Words>
  <Application>Microsoft Office PowerPoint</Application>
  <PresentationFormat>Bildschirmpräsentation (4:3)</PresentationFormat>
  <Paragraphs>274</Paragraphs>
  <Slides>15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Larissa</vt:lpstr>
      <vt:lpstr>5_Larissa</vt:lpstr>
      <vt:lpstr>Schulungsunterlagen der AG RDA</vt:lpstr>
      <vt:lpstr>Beschreibung des Inhalts</vt:lpstr>
      <vt:lpstr>Inhaltsverzeichnis</vt:lpstr>
      <vt:lpstr>Hinweis</vt:lpstr>
      <vt:lpstr>Allgemeine Information Kapitel 7</vt:lpstr>
      <vt:lpstr>Art des Inhalts (RDA 7.2)</vt:lpstr>
      <vt:lpstr>Inhaltlicher Bezugsrahmen (RDA 7.3)</vt:lpstr>
      <vt:lpstr>Zusammenfassung des Inhalts (RDA 7.10)</vt:lpstr>
      <vt:lpstr>Zusammenfassung des Inhalts (RDA 7.10)</vt:lpstr>
      <vt:lpstr>Sprache des Inhalts (RDA 7.12)</vt:lpstr>
      <vt:lpstr>Illustrierender Inhalt (RDA 7.15)</vt:lpstr>
      <vt:lpstr>Illustrierender Inhalt (RDA 7.15)</vt:lpstr>
      <vt:lpstr>Illustrierender Inhalt (RDA 7.15)</vt:lpstr>
      <vt:lpstr>Illustrierender Inhalt (RDA 7.15)</vt:lpstr>
      <vt:lpstr>Ergänzender Inhalt (RDA 7.16)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Reiter</cp:lastModifiedBy>
  <cp:revision>136</cp:revision>
  <cp:lastPrinted>2015-04-22T13:07:36Z</cp:lastPrinted>
  <dcterms:created xsi:type="dcterms:W3CDTF">2014-02-18T07:01:40Z</dcterms:created>
  <dcterms:modified xsi:type="dcterms:W3CDTF">2015-11-30T08:22:26Z</dcterms:modified>
</cp:coreProperties>
</file>