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9" r:id="rId2"/>
    <p:sldId id="260" r:id="rId3"/>
    <p:sldId id="269" r:id="rId4"/>
    <p:sldId id="261" r:id="rId5"/>
    <p:sldId id="270" r:id="rId6"/>
    <p:sldId id="262" r:id="rId7"/>
    <p:sldId id="266" r:id="rId8"/>
    <p:sldId id="267" r:id="rId9"/>
    <p:sldId id="263" r:id="rId10"/>
    <p:sldId id="271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59" autoAdjust="0"/>
    <p:restoredTop sz="89825" autoAdjust="0"/>
  </p:normalViewPr>
  <p:slideViewPr>
    <p:cSldViewPr>
      <p:cViewPr>
        <p:scale>
          <a:sx n="90" d="100"/>
          <a:sy n="90" d="100"/>
        </p:scale>
        <p:origin x="-2232" y="-7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937E4-8306-4256-98BE-2853E1A1DDAD}" type="datetimeFigureOut">
              <a:rPr lang="de-DE" smtClean="0"/>
              <a:pPr/>
              <a:t>16.10.2015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CA550-704A-4CEF-B7C9-46B62E56443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35291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DB1F4-BB4F-44BD-AC26-B758B395BD23}" type="datetimeFigureOut">
              <a:rPr lang="de-DE" smtClean="0"/>
              <a:pPr/>
              <a:t>16.10.2015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F8FF6-6F64-48B5-AF7B-675846B3447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201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8FF6-6F64-48B5-AF7B-675846B3447E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464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einzelne Einheit: der Titel des Werkes weicht vom Titel der Manifestation ab (keine Übersetzung!)</a:t>
            </a:r>
            <a:endParaRPr lang="de-DE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8FF6-6F64-48B5-AF7B-675846B3447E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464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Monografie: Mitwirkende der Expression (Übersetzerin und Illustratorin), Übersetzung, Titel des Werks weicht von Titel der Manifestation ab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8FF6-6F64-48B5-AF7B-675846B3447E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464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Monografie: Mitwirkende der Expression (Übersetzerin und Illustratorin), Übersetzung, Titel des Werks weicht von Titel der Manifestation ab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8FF6-6F64-48B5-AF7B-675846B3447E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464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Monografie: Wörterbuch, Paralleltitel/parallele Titelzusätze, mehrsprachige Verantwortlichkeitsangabe, ergänzender Inhalt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8FF6-6F64-48B5-AF7B-675846B3447E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464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Monografie: Wörterbuch, Paralleltitel/parallele Titelzusätze, mehrsprachige Verantwortlichkeitsangabe, ergänzender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Inhalt. 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419 $b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dictionnaire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kleingeschrieben nach RDA A.40.2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8FF6-6F64-48B5-AF7B-675846B3447E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464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Monografie in monografischer Reihe: Hochschulschrift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8FF6-6F64-48B5-AF7B-675846B3447E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464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Monografie in monografischer Reihe: Hochschulschrift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8FF6-6F64-48B5-AF7B-675846B3447E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464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Monografie in monografischer Reihe: Hochschulschrift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8FF6-6F64-48B5-AF7B-675846B3447E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464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einzelne Einheit: der Titel des Werkes weicht vom Titel der Manifestation ab (keine Übersetzung!)</a:t>
            </a:r>
            <a:endParaRPr lang="de-DE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F8FF6-6F64-48B5-AF7B-675846B3447E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464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83778"/>
            <a:ext cx="8640960" cy="508918"/>
          </a:xfrm>
        </p:spPr>
        <p:txBody>
          <a:bodyPr/>
          <a:lstStyle>
            <a:lvl1pPr algn="l"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251520" y="836712"/>
            <a:ext cx="8640960" cy="5472608"/>
          </a:xfrm>
        </p:spPr>
        <p:txBody>
          <a:bodyPr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4"/>
          </p:nvPr>
        </p:nvSpPr>
        <p:spPr>
          <a:xfrm>
            <a:off x="467544" y="6376243"/>
            <a:ext cx="6120680" cy="365125"/>
          </a:xfr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de-DE" smtClean="0"/>
              <a:t>AG RDA Schulungsunterlagen – Modul 5A.05: Reproduktionen | Stand: 18.05.2015 | CC BY-NC-SA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236296" y="6376243"/>
            <a:ext cx="1450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690F1-7CA1-4166-A522-50046096198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779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467544" y="6381328"/>
            <a:ext cx="62646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r>
              <a:rPr lang="de-DE" smtClean="0"/>
              <a:t>AG RDA Schulungsunterlagen – Modul 5A.05: Reproduktionen | Stand: 18.05.2015 | CC BY-NC-SA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106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tx1"/>
          </a:solidFill>
          <a:latin typeface="Verdana" panose="020B060403050404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/>
          <a:lstStyle/>
          <a:p>
            <a:pPr algn="ctr"/>
            <a:r>
              <a:rPr lang="de-DE" sz="2800" dirty="0" smtClean="0"/>
              <a:t>Übungsbeispiele</a:t>
            </a:r>
            <a:br>
              <a:rPr lang="de-DE" sz="2800" dirty="0" smtClean="0"/>
            </a:br>
            <a:endParaRPr lang="de-DE" sz="2800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690F1-7CA1-4166-A522-500460961984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625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690F1-7CA1-4166-A522-500460961984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Übung 4</a:t>
            </a:r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764704"/>
            <a:ext cx="8524875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701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690F1-7CA1-4166-A522-500460961984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Übung 1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18" y="1397997"/>
            <a:ext cx="3578695" cy="4994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788024" y="842151"/>
            <a:ext cx="3456384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 </a:t>
            </a:r>
            <a:r>
              <a:rPr lang="de-DE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Kolophon</a:t>
            </a:r>
            <a:r>
              <a:rPr lang="de-DE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0767"/>
            <a:ext cx="3744416" cy="301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4768164" y="4653136"/>
            <a:ext cx="36724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Weitere </a:t>
            </a:r>
            <a:r>
              <a:rPr lang="de-DE" sz="1400" dirty="0"/>
              <a:t>bibliografische Informationen: 63 Seiten, Illustrationen, </a:t>
            </a:r>
            <a:r>
              <a:rPr lang="de-DE" sz="1400" dirty="0" err="1"/>
              <a:t>Haruki</a:t>
            </a:r>
            <a:r>
              <a:rPr lang="de-DE" sz="1400" dirty="0"/>
              <a:t> </a:t>
            </a:r>
            <a:r>
              <a:rPr lang="de-DE" sz="1400" dirty="0" err="1"/>
              <a:t>Murakami</a:t>
            </a:r>
            <a:r>
              <a:rPr lang="de-DE" sz="1400" dirty="0"/>
              <a:t> wurde 1949 in Kyoto geboren, Kat </a:t>
            </a:r>
            <a:r>
              <a:rPr lang="de-DE" sz="1400" dirty="0" err="1"/>
              <a:t>Menschik</a:t>
            </a:r>
            <a:r>
              <a:rPr lang="de-DE" sz="1400" dirty="0"/>
              <a:t> ist freie Illustratorin aus Berlin und wurde 1968 geboren, Ursula Gräfe wurde 1956 geboren.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67544" y="828091"/>
            <a:ext cx="18722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Titelseite:</a:t>
            </a:r>
          </a:p>
        </p:txBody>
      </p:sp>
    </p:spTree>
    <p:extLst>
      <p:ext uri="{BB962C8B-B14F-4D97-AF65-F5344CB8AC3E}">
        <p14:creationId xmlns:p14="http://schemas.microsoft.com/office/powerpoint/2010/main" val="6703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690F1-7CA1-4166-A522-500460961984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Übung 1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836712"/>
            <a:ext cx="8687737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350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690F1-7CA1-4166-A522-500460961984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Übung 2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39552" y="899097"/>
            <a:ext cx="216024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Titelseite: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51" y="1508114"/>
            <a:ext cx="3332253" cy="48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4572000" y="761958"/>
            <a:ext cx="3294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 </a:t>
            </a:r>
            <a:r>
              <a:rPr lang="de-DE" dirty="0"/>
              <a:t>Rückseite der Titelseite: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161" y="1285121"/>
            <a:ext cx="3888432" cy="22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482" y="1628800"/>
            <a:ext cx="2746053" cy="120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4954482" y="3140968"/>
            <a:ext cx="273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 </a:t>
            </a:r>
            <a:r>
              <a:rPr lang="de-DE" dirty="0"/>
              <a:t>Rückseite Umschlag: </a:t>
            </a:r>
          </a:p>
        </p:txBody>
      </p:sp>
      <p:sp>
        <p:nvSpPr>
          <p:cNvPr id="7" name="Rechteck 6"/>
          <p:cNvSpPr/>
          <p:nvPr/>
        </p:nvSpPr>
        <p:spPr>
          <a:xfrm>
            <a:off x="4131772" y="3556253"/>
            <a:ext cx="47525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smtClean="0"/>
              <a:t>Dictionnaire </a:t>
            </a:r>
            <a:r>
              <a:rPr lang="fr-FR" sz="1200" b="1" dirty="0"/>
              <a:t>trilingue de l'électroménager et des meubles de cuisine </a:t>
            </a:r>
            <a:endParaRPr lang="de-DE" sz="1200" b="1" dirty="0"/>
          </a:p>
        </p:txBody>
      </p:sp>
      <p:sp>
        <p:nvSpPr>
          <p:cNvPr id="9" name="Rechteck 8"/>
          <p:cNvSpPr/>
          <p:nvPr/>
        </p:nvSpPr>
        <p:spPr>
          <a:xfrm>
            <a:off x="4222036" y="429309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 smtClean="0"/>
              <a:t>Zusätzliche </a:t>
            </a:r>
            <a:r>
              <a:rPr lang="de-DE" sz="1400" dirty="0"/>
              <a:t>Informationen: IX, 180 Seiten (Seite 172 ist leer, Seite 173-180 ist liniert für eigene Notizen); enthält auf Seite 101-171 alphabetische Register für jede Sprache ; Jean-Marc Dalla-</a:t>
            </a:r>
            <a:r>
              <a:rPr lang="de-DE" sz="1400" dirty="0" err="1"/>
              <a:t>Zuanna</a:t>
            </a:r>
            <a:r>
              <a:rPr lang="de-DE" sz="1400" dirty="0"/>
              <a:t> wurde 1964 geboren </a:t>
            </a:r>
          </a:p>
        </p:txBody>
      </p:sp>
    </p:spTree>
    <p:extLst>
      <p:ext uri="{BB962C8B-B14F-4D97-AF65-F5344CB8AC3E}">
        <p14:creationId xmlns:p14="http://schemas.microsoft.com/office/powerpoint/2010/main" val="61735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690F1-7CA1-4166-A522-500460961984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Übung 2</a:t>
            </a:r>
            <a:endParaRPr lang="de-DE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665035"/>
            <a:ext cx="1500444" cy="6148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549" y="692493"/>
            <a:ext cx="7203947" cy="600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8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690F1-7CA1-4166-A522-500460961984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Übung 3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22" y="1412776"/>
            <a:ext cx="3694156" cy="320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24530" y="816597"/>
            <a:ext cx="18722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Titelseite: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856" y="6035077"/>
            <a:ext cx="1446287" cy="289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5052770" y="940078"/>
            <a:ext cx="273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 </a:t>
            </a:r>
            <a:r>
              <a:rPr lang="de-DE" dirty="0"/>
              <a:t>G</a:t>
            </a:r>
            <a:r>
              <a:rPr lang="de-DE" dirty="0" smtClean="0"/>
              <a:t>egenüber </a:t>
            </a:r>
            <a:r>
              <a:rPr lang="de-DE" dirty="0"/>
              <a:t>der Titelseite: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280" y="1434413"/>
            <a:ext cx="3567683" cy="56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220" y="2120622"/>
            <a:ext cx="1080120" cy="46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>
          <a:xfrm>
            <a:off x="5033017" y="2768196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 </a:t>
            </a:r>
            <a:r>
              <a:rPr lang="de-DE" dirty="0"/>
              <a:t>Auf der Rückseite der Titelseite: </a:t>
            </a:r>
          </a:p>
        </p:txBody>
      </p:sp>
      <p:sp>
        <p:nvSpPr>
          <p:cNvPr id="9" name="Rechteck 8"/>
          <p:cNvSpPr/>
          <p:nvPr/>
        </p:nvSpPr>
        <p:spPr>
          <a:xfrm>
            <a:off x="4782595" y="3989963"/>
            <a:ext cx="362936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Weitere </a:t>
            </a:r>
            <a:r>
              <a:rPr lang="de-DE" sz="1400" dirty="0"/>
              <a:t>Informationen: 357 Seiten. Enthält einige Abbildungen. Max Bloch wurde 1977 geboren. Aus dem Vorwort: „Es handelt sich hierbei um die leicht überarbeitete Fassung meiner Dissertation, die im Juli 2006 vom Fachbereich Geschichts- und Kulturwissenschaften der Freien Universität Berlin angenommen worden ist.“ Der erste Band der monografischen Reihe erschien 1952. 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371" y="3165374"/>
            <a:ext cx="230981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01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690F1-7CA1-4166-A522-500460961984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Übung </a:t>
            </a:r>
            <a:r>
              <a:rPr lang="de-DE" dirty="0"/>
              <a:t>3</a:t>
            </a:r>
            <a:r>
              <a:rPr lang="de-DE" sz="2000" dirty="0"/>
              <a:t>, hierarchische </a:t>
            </a:r>
            <a:r>
              <a:rPr lang="de-DE" sz="2000" dirty="0" smtClean="0"/>
              <a:t>Beschreibung: übergeordnete Aufnahme</a:t>
            </a:r>
            <a:endParaRPr lang="de-DE" sz="20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424936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468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690F1-7CA1-4166-A522-500460961984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42643" y="183778"/>
            <a:ext cx="8749837" cy="508918"/>
          </a:xfrm>
        </p:spPr>
        <p:txBody>
          <a:bodyPr/>
          <a:lstStyle/>
          <a:p>
            <a:r>
              <a:rPr lang="de-DE" sz="2400" dirty="0" smtClean="0"/>
              <a:t>Übung 3, </a:t>
            </a:r>
            <a:r>
              <a:rPr lang="de-DE" sz="2000" dirty="0" smtClean="0"/>
              <a:t>hierarchische Beschreibung: </a:t>
            </a:r>
            <a:r>
              <a:rPr lang="de-DE" sz="2000" u="sng" dirty="0" smtClean="0"/>
              <a:t>untergeordnete Aufnahme</a:t>
            </a:r>
            <a:endParaRPr lang="de-DE" sz="2000" u="sng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43" y="908720"/>
            <a:ext cx="8821845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49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6690F1-7CA1-4166-A522-500460961984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Übung 4</a:t>
            </a:r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62" y="1419885"/>
            <a:ext cx="3292915" cy="2880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683568" y="843954"/>
            <a:ext cx="158417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Titelseite: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527544"/>
            <a:ext cx="2697845" cy="77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4683132" y="815704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 </a:t>
            </a:r>
            <a:r>
              <a:rPr lang="de-DE" dirty="0"/>
              <a:t>Rückseite der Haupttitelseite: 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225" y="1208155"/>
            <a:ext cx="3368026" cy="102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225" y="2257570"/>
            <a:ext cx="3492650" cy="265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4770062" y="5157192"/>
            <a:ext cx="31683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Weitere </a:t>
            </a:r>
            <a:r>
              <a:rPr lang="de-DE" sz="1400" dirty="0"/>
              <a:t>Informationen: </a:t>
            </a:r>
          </a:p>
          <a:p>
            <a:r>
              <a:rPr lang="de-DE" sz="1400" dirty="0"/>
              <a:t>Umfang: römisch VIII, dann 534 Seiten, enthält Abbildungen, Lebensdaten von Hr. </a:t>
            </a:r>
            <a:r>
              <a:rPr lang="de-DE" sz="1400" dirty="0" err="1"/>
              <a:t>Goez</a:t>
            </a:r>
            <a:r>
              <a:rPr lang="de-DE" sz="1400" dirty="0"/>
              <a:t>: * 1929, † 2003 </a:t>
            </a:r>
          </a:p>
        </p:txBody>
      </p:sp>
    </p:spTree>
    <p:extLst>
      <p:ext uri="{BB962C8B-B14F-4D97-AF65-F5344CB8AC3E}">
        <p14:creationId xmlns:p14="http://schemas.microsoft.com/office/powerpoint/2010/main" val="399243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  <a:ln>
          <a:solidFill>
            <a:schemeClr val="tx1"/>
          </a:solidFill>
        </a:ln>
      </a:spPr>
      <a:bodyPr wrap="square" rtlCol="0">
        <a:spAutoFit/>
      </a:bodyPr>
      <a:lstStyle>
        <a:defPPr>
          <a:defRPr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347</Words>
  <Application>Microsoft Office PowerPoint</Application>
  <PresentationFormat>Bildschirmpräsentation (4:3)</PresentationFormat>
  <Paragraphs>58</Paragraphs>
  <Slides>10</Slides>
  <Notes>10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Larissa</vt:lpstr>
      <vt:lpstr>Übungsbeispiele </vt:lpstr>
      <vt:lpstr>Übung 1</vt:lpstr>
      <vt:lpstr>Übung 1</vt:lpstr>
      <vt:lpstr>Übung 2</vt:lpstr>
      <vt:lpstr>Übung 2</vt:lpstr>
      <vt:lpstr>Übung 3</vt:lpstr>
      <vt:lpstr>Übung 3, hierarchische Beschreibung: übergeordnete Aufnahme</vt:lpstr>
      <vt:lpstr>Übung 3, hierarchische Beschreibung: untergeordnete Aufnahme</vt:lpstr>
      <vt:lpstr>Übung 4</vt:lpstr>
      <vt:lpstr>Übung 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Schulungsunterlagen der AG RDA</dc:title>
  <dc:creator>Bufalino, Cinzia</dc:creator>
  <cp:lastModifiedBy>Manfred Müller</cp:lastModifiedBy>
  <cp:revision>178</cp:revision>
  <cp:lastPrinted>2015-09-08T08:01:35Z</cp:lastPrinted>
  <dcterms:created xsi:type="dcterms:W3CDTF">2014-02-18T07:01:40Z</dcterms:created>
  <dcterms:modified xsi:type="dcterms:W3CDTF">2015-10-16T10:43:10Z</dcterms:modified>
</cp:coreProperties>
</file>