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71" r:id="rId3"/>
    <p:sldId id="275" r:id="rId4"/>
    <p:sldId id="281" r:id="rId5"/>
    <p:sldId id="282" r:id="rId6"/>
    <p:sldId id="294" r:id="rId7"/>
    <p:sldId id="302" r:id="rId8"/>
    <p:sldId id="303" r:id="rId9"/>
    <p:sldId id="316" r:id="rId10"/>
    <p:sldId id="323" r:id="rId11"/>
    <p:sldId id="327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28" autoAdjust="0"/>
  </p:normalViewPr>
  <p:slideViewPr>
    <p:cSldViewPr>
      <p:cViewPr>
        <p:scale>
          <a:sx n="90" d="100"/>
          <a:sy n="90" d="100"/>
        </p:scale>
        <p:origin x="-600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75B57-087E-4085-BE69-E18E6490C386}" type="datetimeFigureOut">
              <a:rPr lang="de-DE" smtClean="0"/>
              <a:t>30.11.2015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F9762-AE0F-4106-AA62-15EDF454C0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6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34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3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>
                <a:solidFill>
                  <a:prstClr val="black"/>
                </a:solidFill>
              </a:rPr>
              <a:pPr/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3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>
                <a:solidFill>
                  <a:srgbClr val="4F81BD">
                    <a:lumMod val="75000"/>
                  </a:srgbClr>
                </a:solidFill>
              </a:rPr>
              <a:t>AG RDA Schulungsunterlagen – Modul 6M.03: Musikdrucke | Stand: 15.09.2015 | CC BY-NC-SA</a:t>
            </a:r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17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AG RDA Schulungsunterlagen – Modul 6M.03: Musikdrucke | Stand: 15.09.2015 | CC BY-NC-SA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84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868958"/>
          </a:xfrm>
        </p:spPr>
        <p:txBody>
          <a:bodyPr/>
          <a:lstStyle/>
          <a:p>
            <a:r>
              <a:rPr lang="de-DE" sz="2400" dirty="0" smtClean="0"/>
              <a:t>Übung für einen nichtspezifischen Werktitel Musik: Klaviertrio </a:t>
            </a:r>
            <a:r>
              <a:rPr lang="de-DE" sz="2400" dirty="0"/>
              <a:t>Es-Dur opus 100 D </a:t>
            </a:r>
            <a:r>
              <a:rPr lang="de-DE" sz="2400" dirty="0" smtClean="0"/>
              <a:t>929 </a:t>
            </a:r>
            <a:r>
              <a:rPr lang="de-DE" sz="2400" dirty="0"/>
              <a:t>/ Franz Schubert </a:t>
            </a:r>
            <a:endParaRPr lang="de-DE" sz="2400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052736"/>
            <a:ext cx="8640960" cy="5256584"/>
          </a:xfrm>
        </p:spPr>
        <p:txBody>
          <a:bodyPr wrap="square"/>
          <a:lstStyle/>
          <a:p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Vorliegende </a:t>
            </a:r>
            <a:r>
              <a:rPr lang="de-DE" sz="2000" dirty="0"/>
              <a:t>Ressource: </a:t>
            </a:r>
          </a:p>
          <a:p>
            <a:pPr marL="0" indent="0">
              <a:buNone/>
            </a:pPr>
            <a:r>
              <a:rPr lang="de-DE" sz="2000" dirty="0"/>
              <a:t>Klaviertrio Es-Dur opus 100 D 929 / Franz Schubert </a:t>
            </a:r>
            <a:endParaRPr lang="de-DE" sz="2000" dirty="0" smtClean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Eintrag </a:t>
            </a:r>
            <a:r>
              <a:rPr lang="de-DE" sz="2000" dirty="0"/>
              <a:t>im Werkverzeichnis: 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929 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Trio in Es für Klavier, Violine und Violoncello op. 100 </a:t>
            </a:r>
          </a:p>
          <a:p>
            <a:pPr marL="0" indent="0">
              <a:buNone/>
            </a:pPr>
            <a:r>
              <a:rPr lang="de-DE" sz="2000" dirty="0"/>
              <a:t>Begonnen November 1827 […] Erste Aufführung 26. Dez. 1827 </a:t>
            </a:r>
            <a:endParaRPr lang="de-DE" sz="2000" dirty="0" smtClean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/>
              <a:t>Schubert hat mehr als ein Trio komponiert. </a:t>
            </a:r>
            <a:endParaRPr lang="de-DE" sz="2000" dirty="0" smtClean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/>
              <a:t>Normierter Sucheinstieg des Komponisten: </a:t>
            </a:r>
          </a:p>
          <a:p>
            <a:pPr marL="0" indent="0">
              <a:buNone/>
            </a:pPr>
            <a:r>
              <a:rPr lang="de-DE" sz="2000" dirty="0"/>
              <a:t>Schubert, Franz, 1797-1828 </a:t>
            </a:r>
            <a:endParaRPr lang="de-DE" sz="200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 </a:t>
            </a:r>
            <a:r>
              <a:rPr lang="de-DE" dirty="0" err="1" smtClean="0"/>
              <a:t>Coriolan</a:t>
            </a:r>
            <a:r>
              <a:rPr lang="de-DE" dirty="0" smtClean="0"/>
              <a:t>-Ouvertüre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340768"/>
            <a:ext cx="8640960" cy="504056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20207"/>
              </p:ext>
            </p:extLst>
          </p:nvPr>
        </p:nvGraphicFramePr>
        <p:xfrm>
          <a:off x="251521" y="737945"/>
          <a:ext cx="8640961" cy="582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296144"/>
                <a:gridCol w="5040561"/>
              </a:tblGrid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Feldbezeichnung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Aleph (Nr.)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Inhalt</a:t>
                      </a:r>
                      <a:endParaRPr lang="de-DE" b="1" dirty="0"/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Werktitel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/>
                        <a:t>$p Beethoven, Ludwig &lt;&lt;van&gt;&gt;</a:t>
                      </a:r>
                      <a:r>
                        <a:rPr lang="de-DE" sz="1800" b="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baseline="0" dirty="0" smtClean="0"/>
                        <a:t>$d 1770-1827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baseline="0" dirty="0" smtClean="0"/>
                        <a:t>$t Ouvertüre zum Trauerspiel „Coriolan“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baseline="0" dirty="0" smtClean="0"/>
                        <a:t>$9 </a:t>
                      </a:r>
                      <a:r>
                        <a:rPr lang="de-DE" sz="1800" b="0" i="1" baseline="0" dirty="0" smtClean="0"/>
                        <a:t>GND-ID</a:t>
                      </a:r>
                      <a:endParaRPr lang="de-DE" sz="1800" b="0" i="1" dirty="0" smtClean="0"/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Haupttitel</a:t>
                      </a:r>
                      <a:r>
                        <a:rPr lang="de-DE" b="1" baseline="0" dirty="0" smtClean="0"/>
                        <a:t> 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/>
                        <a:t>$a Ouvertüre</a:t>
                      </a:r>
                      <a:r>
                        <a:rPr lang="de-DE" sz="1800" b="0" baseline="0" dirty="0" smtClean="0"/>
                        <a:t> </a:t>
                      </a:r>
                      <a:r>
                        <a:rPr lang="de-DE" sz="1800" b="0" baseline="0" smtClean="0"/>
                        <a:t>zu „Coriolan“</a:t>
                      </a:r>
                      <a:endParaRPr lang="de-DE" sz="1800" b="0" dirty="0" smtClean="0"/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Titelzusatz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335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/>
                        <a:t>$a</a:t>
                      </a:r>
                      <a:r>
                        <a:rPr lang="de-DE" b="0" baseline="0" dirty="0" smtClean="0"/>
                        <a:t> opus 62</a:t>
                      </a:r>
                      <a:endParaRPr lang="de-DE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0" dirty="0" smtClean="0"/>
                        <a:t>Abweichender Titel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/>
                        <a:t>370a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/>
                        <a:t>$a Ouvertüre zu Heinrich Joseph v. Collins Trauerspiel „Coriolan“</a:t>
                      </a:r>
                      <a:endParaRPr lang="de-DE" b="0" i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de-DE" b="1" dirty="0" smtClean="0"/>
                        <a:t>Verantw. Haupttitel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/>
                        <a:t>Verantw. Haupttitel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359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solidFill>
                            <a:schemeClr val="dk1"/>
                          </a:solidFill>
                        </a:rPr>
                        <a:t>$a</a:t>
                      </a:r>
                      <a:r>
                        <a:rPr lang="de-DE" sz="1800" b="0" baseline="0" dirty="0" smtClean="0">
                          <a:solidFill>
                            <a:schemeClr val="dk1"/>
                          </a:solidFill>
                        </a:rPr>
                        <a:t> Beethoven</a:t>
                      </a:r>
                      <a:r>
                        <a:rPr lang="de-DE" sz="1800" b="0" baseline="0" dirty="0" smtClean="0">
                          <a:solidFill>
                            <a:srgbClr val="FF0000"/>
                          </a:solidFill>
                        </a:rPr>
                        <a:t>_; _</a:t>
                      </a:r>
                    </a:p>
                    <a:p>
                      <a:r>
                        <a:rPr lang="de-DE" sz="1800" b="0" baseline="0" dirty="0" smtClean="0">
                          <a:solidFill>
                            <a:schemeClr val="dk1"/>
                          </a:solidFill>
                        </a:rPr>
                        <a:t>herausgegeben von Hans-Werner Küthen</a:t>
                      </a:r>
                      <a:endParaRPr lang="de-DE" sz="1800" b="0" dirty="0" smtClean="0"/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Ausgabebezeichnung</a:t>
                      </a:r>
                      <a:r>
                        <a:rPr lang="de-DE" b="1" baseline="0" dirty="0" smtClean="0"/>
                        <a:t> 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403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/>
                        <a:t>$a</a:t>
                      </a:r>
                      <a:r>
                        <a:rPr lang="de-DE" sz="1800" b="0" baseline="0" dirty="0" smtClean="0"/>
                        <a:t> Urtext</a:t>
                      </a:r>
                      <a:endParaRPr lang="de-DE" b="0" i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Erscheinungsort</a:t>
                      </a:r>
                    </a:p>
                    <a:p>
                      <a:r>
                        <a:rPr lang="de-DE" b="1" dirty="0" smtClean="0"/>
                        <a:t>Verlagsname</a:t>
                      </a:r>
                    </a:p>
                    <a:p>
                      <a:r>
                        <a:rPr lang="de-DE" b="1" dirty="0" smtClean="0"/>
                        <a:t>Erscheinungsdatum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419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i="0" dirty="0" smtClean="0">
                          <a:solidFill>
                            <a:schemeClr val="tx1"/>
                          </a:solidFill>
                        </a:rPr>
                        <a:t>$a München</a:t>
                      </a:r>
                    </a:p>
                    <a:p>
                      <a:r>
                        <a:rPr lang="de-DE" b="0" i="0" dirty="0" smtClean="0">
                          <a:solidFill>
                            <a:schemeClr val="tx1"/>
                          </a:solidFill>
                        </a:rPr>
                        <a:t>$b G. Henle Verlag</a:t>
                      </a:r>
                    </a:p>
                    <a:p>
                      <a:r>
                        <a:rPr lang="de-DE" b="0" i="0" dirty="0" smtClean="0">
                          <a:solidFill>
                            <a:schemeClr val="tx1"/>
                          </a:solidFill>
                        </a:rPr>
                        <a:t>$c [2013]</a:t>
                      </a:r>
                      <a:endParaRPr lang="de-DE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Copyright-Datum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419d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i="0" dirty="0" smtClean="0">
                          <a:solidFill>
                            <a:schemeClr val="tx1"/>
                          </a:solidFill>
                        </a:rPr>
                        <a:t>$c</a:t>
                      </a:r>
                      <a:r>
                        <a:rPr lang="de-DE" b="0" i="0" baseline="0" dirty="0" smtClean="0">
                          <a:solidFill>
                            <a:schemeClr val="tx1"/>
                          </a:solidFill>
                        </a:rPr>
                        <a:t> © 2013</a:t>
                      </a:r>
                      <a:endParaRPr lang="de-DE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Erscheinungsjahr SF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425a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i="0" dirty="0" smtClean="0">
                          <a:solidFill>
                            <a:schemeClr val="tx1"/>
                          </a:solidFill>
                        </a:rPr>
                        <a:t>$a 2013</a:t>
                      </a:r>
                      <a:endParaRPr lang="de-DE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62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 </a:t>
            </a:r>
            <a:r>
              <a:rPr lang="de-DE" dirty="0" err="1" smtClean="0"/>
              <a:t>Coriolan</a:t>
            </a:r>
            <a:r>
              <a:rPr lang="de-DE" dirty="0" smtClean="0"/>
              <a:t>-Ouvertüre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340768"/>
            <a:ext cx="8640960" cy="504056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673683"/>
              </p:ext>
            </p:extLst>
          </p:nvPr>
        </p:nvGraphicFramePr>
        <p:xfrm>
          <a:off x="251521" y="737945"/>
          <a:ext cx="8640961" cy="2030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296144"/>
                <a:gridCol w="5040561"/>
              </a:tblGrid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Feldbezeichnung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Aleph (Nr.)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Inhalt</a:t>
                      </a:r>
                      <a:endParaRPr lang="de-DE" b="1" dirty="0"/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Haupttitel</a:t>
                      </a:r>
                      <a:r>
                        <a:rPr lang="de-DE" b="1" baseline="0" dirty="0" smtClean="0"/>
                        <a:t> der Reihe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451b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/>
                        <a:t>$a</a:t>
                      </a:r>
                      <a:r>
                        <a:rPr lang="de-DE" sz="1800" b="0" baseline="0" dirty="0" smtClean="0"/>
                        <a:t> Studien-Edition</a:t>
                      </a:r>
                      <a:endParaRPr lang="de-DE" sz="1800" b="0" dirty="0" smtClean="0"/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0" dirty="0" smtClean="0"/>
                        <a:t>Anmerkungen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/>
                        <a:t>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/>
                        <a:t>$a</a:t>
                      </a:r>
                      <a:r>
                        <a:rPr lang="de-DE" sz="1800" b="0" baseline="0" dirty="0" smtClean="0"/>
                        <a:t> Abweichender Titel ist Kopftitel</a:t>
                      </a:r>
                      <a:endParaRPr lang="de-DE" sz="1800" b="0" dirty="0" smtClean="0"/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ISMN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541a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/>
                        <a:t>$a 979-0-2018-9042-5</a:t>
                      </a:r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0" dirty="0" smtClean="0"/>
                        <a:t>Musik-Bestellnummer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/>
                        <a:t>551a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dk1"/>
                          </a:solidFill>
                        </a:rPr>
                        <a:t>$a</a:t>
                      </a:r>
                      <a:r>
                        <a:rPr lang="de-DE" b="0" baseline="0" dirty="0" smtClean="0">
                          <a:solidFill>
                            <a:schemeClr val="dk1"/>
                          </a:solidFill>
                        </a:rPr>
                        <a:t> HN 9042</a:t>
                      </a:r>
                      <a:endParaRPr lang="de-DE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2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4056"/>
          </a:xfrm>
        </p:spPr>
        <p:txBody>
          <a:bodyPr/>
          <a:lstStyle/>
          <a:p>
            <a:r>
              <a:rPr lang="de-DE" dirty="0" smtClean="0"/>
              <a:t>Lösung Trio D 929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340768"/>
            <a:ext cx="8640960" cy="504056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671917"/>
              </p:ext>
            </p:extLst>
          </p:nvPr>
        </p:nvGraphicFramePr>
        <p:xfrm>
          <a:off x="179512" y="815788"/>
          <a:ext cx="8640961" cy="5925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296144"/>
                <a:gridCol w="5040561"/>
              </a:tblGrid>
              <a:tr h="449079">
                <a:tc>
                  <a:txBody>
                    <a:bodyPr/>
                    <a:lstStyle/>
                    <a:p>
                      <a:r>
                        <a:rPr lang="de-DE" dirty="0" smtClean="0"/>
                        <a:t>Feldbezeichnung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Aleph (Nr.)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Inhalt</a:t>
                      </a:r>
                      <a:endParaRPr lang="de-DE" dirty="0"/>
                    </a:p>
                  </a:txBody>
                  <a:tcPr/>
                </a:tc>
              </a:tr>
              <a:tr h="449079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Entitätencode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093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$a wim</a:t>
                      </a:r>
                    </a:p>
                  </a:txBody>
                  <a:tcPr/>
                </a:tc>
              </a:tr>
              <a:tr h="449079">
                <a:tc>
                  <a:txBody>
                    <a:bodyPr/>
                    <a:lstStyle/>
                    <a:p>
                      <a:r>
                        <a:rPr lang="de-DE" b="1" dirty="0" smtClean="0"/>
                        <a:t>Ländercode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043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$a XA-AT</a:t>
                      </a:r>
                    </a:p>
                  </a:txBody>
                  <a:tcPr/>
                </a:tc>
              </a:tr>
              <a:tr h="449079">
                <a:tc>
                  <a:txBody>
                    <a:bodyPr/>
                    <a:lstStyle/>
                    <a:p>
                      <a:r>
                        <a:rPr lang="de-DE" b="1" dirty="0" smtClean="0"/>
                        <a:t>KatalogLevel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095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$a ≤3</a:t>
                      </a:r>
                      <a:endParaRPr lang="de-DE" dirty="0"/>
                    </a:p>
                  </a:txBody>
                  <a:tcPr/>
                </a:tc>
              </a:tr>
              <a:tr h="449079">
                <a:tc>
                  <a:txBody>
                    <a:bodyPr/>
                    <a:lstStyle/>
                    <a:p>
                      <a:r>
                        <a:rPr lang="de-DE" b="1" dirty="0" smtClean="0"/>
                        <a:t>Satztyp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097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$a</a:t>
                      </a:r>
                      <a:r>
                        <a:rPr lang="de-DE" baseline="0" dirty="0" smtClean="0"/>
                        <a:t> u</a:t>
                      </a:r>
                      <a:endParaRPr lang="de-DE" dirty="0"/>
                    </a:p>
                  </a:txBody>
                  <a:tcPr/>
                </a:tc>
              </a:tr>
              <a:tr h="706804">
                <a:tc>
                  <a:txBody>
                    <a:bodyPr/>
                    <a:lstStyle/>
                    <a:p>
                      <a:r>
                        <a:rPr lang="de-DE" b="1" dirty="0" smtClean="0"/>
                        <a:t>Teilbestandskennz.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098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$a f</a:t>
                      </a:r>
                    </a:p>
                    <a:p>
                      <a:r>
                        <a:rPr lang="de-DE" dirty="0" smtClean="0"/>
                        <a:t>$a m</a:t>
                      </a:r>
                      <a:endParaRPr lang="de-DE" dirty="0"/>
                    </a:p>
                  </a:txBody>
                  <a:tcPr/>
                </a:tc>
              </a:tr>
              <a:tr h="2524300">
                <a:tc>
                  <a:txBody>
                    <a:bodyPr/>
                    <a:lstStyle/>
                    <a:p>
                      <a:r>
                        <a:rPr lang="de-DE" dirty="0" smtClean="0"/>
                        <a:t>Normierter</a:t>
                      </a:r>
                      <a:r>
                        <a:rPr lang="de-DE" baseline="0" dirty="0" smtClean="0"/>
                        <a:t> Sucheinstieg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$p </a:t>
                      </a:r>
                      <a:r>
                        <a:rPr lang="de-DE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Schubert, Franz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$d </a:t>
                      </a:r>
                      <a:r>
                        <a:rPr lang="de-DE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1797-1828</a:t>
                      </a:r>
                      <a:r>
                        <a:rPr lang="de-DE" sz="1800" dirty="0" smtClean="0"/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$t Trios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$m Violine</a:t>
                      </a:r>
                    </a:p>
                    <a:p>
                      <a:r>
                        <a:rPr lang="de-DE" sz="1800" dirty="0" smtClean="0"/>
                        <a:t>$m Violoncello</a:t>
                      </a:r>
                    </a:p>
                    <a:p>
                      <a:r>
                        <a:rPr lang="de-DE" sz="1800" dirty="0" smtClean="0"/>
                        <a:t>$m Klavier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$n  D 929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$r  Es-Dur</a:t>
                      </a:r>
                      <a:endParaRPr lang="de-DE" dirty="0"/>
                    </a:p>
                  </a:txBody>
                  <a:tcPr/>
                </a:tc>
              </a:tr>
              <a:tr h="449079">
                <a:tc>
                  <a:txBody>
                    <a:bodyPr/>
                    <a:lstStyle/>
                    <a:p>
                      <a:r>
                        <a:rPr lang="de-DE" dirty="0" smtClean="0"/>
                        <a:t>Sprachencode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377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$a </a:t>
                      </a:r>
                      <a:r>
                        <a:rPr lang="de-DE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zxx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(fakultativ bei Werken ohne Sprache)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7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 Trio D 929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340768"/>
            <a:ext cx="8640960" cy="504056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156702"/>
              </p:ext>
            </p:extLst>
          </p:nvPr>
        </p:nvGraphicFramePr>
        <p:xfrm>
          <a:off x="251520" y="885991"/>
          <a:ext cx="8640960" cy="5783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854"/>
                <a:gridCol w="1318112"/>
                <a:gridCol w="5125994"/>
              </a:tblGrid>
              <a:tr h="423032">
                <a:tc>
                  <a:txBody>
                    <a:bodyPr/>
                    <a:lstStyle/>
                    <a:p>
                      <a:r>
                        <a:rPr lang="de-DE" dirty="0" smtClean="0"/>
                        <a:t>Feldbezeichnung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Aleph (Nr.)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Inhalt</a:t>
                      </a:r>
                      <a:endParaRPr lang="de-DE" dirty="0"/>
                    </a:p>
                  </a:txBody>
                  <a:tcPr/>
                </a:tc>
              </a:tr>
              <a:tr h="740308">
                <a:tc>
                  <a:txBody>
                    <a:bodyPr/>
                    <a:lstStyle/>
                    <a:p>
                      <a:r>
                        <a:rPr lang="de-DE" dirty="0" smtClean="0"/>
                        <a:t>Form</a:t>
                      </a:r>
                      <a:r>
                        <a:rPr lang="de-DE" baseline="0" dirty="0" smtClean="0"/>
                        <a:t> des Werks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380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$a  Trios</a:t>
                      </a:r>
                    </a:p>
                    <a:p>
                      <a:r>
                        <a:rPr lang="de-DE" dirty="0" smtClean="0"/>
                        <a:t>$9</a:t>
                      </a:r>
                      <a:r>
                        <a:rPr lang="de-DE" baseline="0" dirty="0" smtClean="0"/>
                        <a:t>  </a:t>
                      </a:r>
                      <a:r>
                        <a:rPr lang="de-DE" i="1" baseline="0" dirty="0" smtClean="0"/>
                        <a:t>GND-ID</a:t>
                      </a:r>
                      <a:endParaRPr lang="de-DE" i="1" dirty="0"/>
                    </a:p>
                  </a:txBody>
                  <a:tcPr/>
                </a:tc>
              </a:tr>
              <a:tr h="740308">
                <a:tc>
                  <a:txBody>
                    <a:bodyPr/>
                    <a:lstStyle/>
                    <a:p>
                      <a:r>
                        <a:rPr lang="de-DE" b="1" dirty="0" smtClean="0"/>
                        <a:t>Besetzung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382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$a Violine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$9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i="1" baseline="0" dirty="0" smtClean="0"/>
                        <a:t>GND-ID</a:t>
                      </a:r>
                      <a:endParaRPr lang="de-DE" sz="1800" i="1" dirty="0" smtClean="0"/>
                    </a:p>
                  </a:txBody>
                  <a:tcPr/>
                </a:tc>
              </a:tr>
              <a:tr h="740308">
                <a:tc>
                  <a:txBody>
                    <a:bodyPr/>
                    <a:lstStyle/>
                    <a:p>
                      <a:r>
                        <a:rPr lang="de-DE" b="1" dirty="0" smtClean="0"/>
                        <a:t>Besetzung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382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$a Violoncello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$9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i="1" baseline="0" dirty="0" smtClean="0"/>
                        <a:t>GND-ID</a:t>
                      </a:r>
                      <a:endParaRPr lang="de-DE" sz="1800" i="1" dirty="0" smtClean="0"/>
                    </a:p>
                  </a:txBody>
                  <a:tcPr/>
                </a:tc>
              </a:tr>
              <a:tr h="740308">
                <a:tc>
                  <a:txBody>
                    <a:bodyPr/>
                    <a:lstStyle/>
                    <a:p>
                      <a:r>
                        <a:rPr lang="de-DE" b="1" dirty="0" smtClean="0"/>
                        <a:t>Besetzung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382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$a Klavier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$9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i="1" baseline="0" dirty="0" smtClean="0"/>
                        <a:t>GND-ID</a:t>
                      </a:r>
                      <a:endParaRPr lang="de-DE" sz="1800" i="1" dirty="0" smtClean="0"/>
                    </a:p>
                  </a:txBody>
                  <a:tcPr/>
                </a:tc>
              </a:tr>
              <a:tr h="74030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382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$s 3</a:t>
                      </a:r>
                    </a:p>
                    <a:p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</a:tr>
              <a:tr h="423032">
                <a:tc>
                  <a:txBody>
                    <a:bodyPr/>
                    <a:lstStyle/>
                    <a:p>
                      <a:r>
                        <a:rPr lang="de-DE" dirty="0" smtClean="0"/>
                        <a:t>Numerische Bez.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383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$b op. 100</a:t>
                      </a:r>
                      <a:endParaRPr lang="de-DE" dirty="0"/>
                    </a:p>
                  </a:txBody>
                  <a:tcPr/>
                </a:tc>
              </a:tr>
              <a:tr h="423032">
                <a:tc>
                  <a:txBody>
                    <a:bodyPr/>
                    <a:lstStyle/>
                    <a:p>
                      <a:r>
                        <a:rPr lang="de-DE" b="1" dirty="0" smtClean="0"/>
                        <a:t>Numerische</a:t>
                      </a:r>
                      <a:r>
                        <a:rPr lang="de-DE" b="1" baseline="0" dirty="0" smtClean="0"/>
                        <a:t> Bez.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383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$c</a:t>
                      </a:r>
                      <a:r>
                        <a:rPr lang="de-DE" sz="1800" baseline="0" dirty="0" smtClean="0"/>
                        <a:t> D 929</a:t>
                      </a:r>
                      <a:endParaRPr lang="de-DE" dirty="0"/>
                    </a:p>
                  </a:txBody>
                  <a:tcPr/>
                </a:tc>
              </a:tr>
              <a:tr h="812732">
                <a:tc>
                  <a:txBody>
                    <a:bodyPr/>
                    <a:lstStyle/>
                    <a:p>
                      <a:r>
                        <a:rPr lang="de-DE" b="1" dirty="0" smtClean="0"/>
                        <a:t>Tonart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384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$a Es-Dur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2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Lösung </a:t>
            </a:r>
            <a:r>
              <a:rPr lang="de-DE" dirty="0" smtClean="0"/>
              <a:t>Trio D 929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340768"/>
            <a:ext cx="8640960" cy="504056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839712"/>
              </p:ext>
            </p:extLst>
          </p:nvPr>
        </p:nvGraphicFramePr>
        <p:xfrm>
          <a:off x="251520" y="891334"/>
          <a:ext cx="864096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854"/>
                <a:gridCol w="1318112"/>
                <a:gridCol w="5125994"/>
              </a:tblGrid>
              <a:tr h="0">
                <a:tc>
                  <a:txBody>
                    <a:bodyPr/>
                    <a:lstStyle/>
                    <a:p>
                      <a:r>
                        <a:rPr lang="de-DE" dirty="0" smtClean="0"/>
                        <a:t>Feldbezeichnung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Aleph (Nr.)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Inhalt</a:t>
                      </a:r>
                      <a:endParaRPr lang="de-DE" dirty="0"/>
                    </a:p>
                  </a:txBody>
                  <a:tcPr/>
                </a:tc>
              </a:tr>
              <a:tr h="2085029">
                <a:tc>
                  <a:txBody>
                    <a:bodyPr/>
                    <a:lstStyle/>
                    <a:p>
                      <a:r>
                        <a:rPr lang="de-DE" dirty="0" smtClean="0"/>
                        <a:t>Zusätzlicher</a:t>
                      </a:r>
                      <a:r>
                        <a:rPr lang="de-DE" baseline="0" dirty="0" smtClean="0"/>
                        <a:t> Sucheinstieg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$p </a:t>
                      </a:r>
                      <a:r>
                        <a:rPr lang="de-DE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Schubert, Franz</a:t>
                      </a:r>
                    </a:p>
                    <a:p>
                      <a:r>
                        <a:rPr lang="de-DE" sz="1800" dirty="0" smtClean="0"/>
                        <a:t>$d </a:t>
                      </a:r>
                      <a:r>
                        <a:rPr lang="de-DE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1797-1828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$t Trios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$m Violine</a:t>
                      </a:r>
                      <a:endParaRPr lang="de-DE" sz="18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$m Violoncello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$m Klavier</a:t>
                      </a:r>
                      <a:endParaRPr lang="de-DE" sz="18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de-DE" sz="1800" dirty="0" smtClean="0"/>
                        <a:t>$n op. 100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$r Es-Dur</a:t>
                      </a:r>
                      <a:endParaRPr lang="de-DE" dirty="0" smtClean="0"/>
                    </a:p>
                  </a:txBody>
                  <a:tcPr/>
                </a:tc>
              </a:tr>
              <a:tr h="108421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Geistiger</a:t>
                      </a:r>
                      <a:r>
                        <a:rPr lang="de-DE" b="1" baseline="0" dirty="0" smtClean="0"/>
                        <a:t> Schöpfer</a:t>
                      </a:r>
                    </a:p>
                    <a:p>
                      <a:endParaRPr lang="de-DE" baseline="0" dirty="0" smtClean="0"/>
                    </a:p>
                    <a:p>
                      <a:endParaRPr lang="de-DE" baseline="0" dirty="0" smtClean="0"/>
                    </a:p>
                    <a:p>
                      <a:r>
                        <a:rPr lang="de-DE" sz="1800" dirty="0" smtClean="0"/>
                        <a:t>Beziehungskennz.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500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$p Schubert, Franz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$d 1797-1828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$9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i="1" baseline="0" dirty="0" smtClean="0"/>
                        <a:t>GND-ID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aseline="0" dirty="0" smtClean="0"/>
                        <a:t>$4 kom1</a:t>
                      </a:r>
                      <a:endParaRPr lang="de-DE" sz="1800" dirty="0" smtClean="0"/>
                    </a:p>
                  </a:txBody>
                  <a:tcPr/>
                </a:tc>
              </a:tr>
              <a:tr h="583808">
                <a:tc>
                  <a:txBody>
                    <a:bodyPr/>
                    <a:lstStyle/>
                    <a:p>
                      <a:r>
                        <a:rPr lang="de-DE" dirty="0" smtClean="0"/>
                        <a:t>Datum des Werks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548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$a 1827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$4 dats</a:t>
                      </a:r>
                    </a:p>
                  </a:txBody>
                  <a:tcPr/>
                </a:tc>
              </a:tr>
              <a:tr h="583808">
                <a:tc>
                  <a:txBody>
                    <a:bodyPr/>
                    <a:lstStyle/>
                    <a:p>
                      <a:r>
                        <a:rPr lang="de-DE" sz="1800" b="1" dirty="0" smtClean="0"/>
                        <a:t>Red. Bem. (Regelwerk)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667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$a rda</a:t>
                      </a:r>
                    </a:p>
                  </a:txBody>
                  <a:tcPr/>
                </a:tc>
              </a:tr>
              <a:tr h="33360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Quellenangaben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670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$a Deutsch-Verzeichnis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62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1084982"/>
          </a:xfrm>
        </p:spPr>
        <p:txBody>
          <a:bodyPr/>
          <a:lstStyle/>
          <a:p>
            <a:r>
              <a:rPr lang="de-DE" sz="2400" dirty="0" smtClean="0"/>
              <a:t>Werktitel-Übung für einen Teil eines Musikwerks: </a:t>
            </a:r>
            <a:br>
              <a:rPr lang="de-DE" sz="2400" dirty="0" smtClean="0"/>
            </a:br>
            <a:r>
              <a:rPr lang="de-DE" sz="2400" dirty="0" smtClean="0"/>
              <a:t>2. rhapsodie hongroise : für Klavier / Franz Liszt </a:t>
            </a:r>
            <a:endParaRPr lang="de-DE" sz="2400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052736"/>
            <a:ext cx="8640960" cy="5256584"/>
          </a:xfrm>
        </p:spPr>
        <p:txBody>
          <a:bodyPr wrap="square"/>
          <a:lstStyle/>
          <a:p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Vorliegende </a:t>
            </a:r>
            <a:r>
              <a:rPr lang="de-DE" sz="2000" dirty="0"/>
              <a:t>Ressource: </a:t>
            </a:r>
          </a:p>
          <a:p>
            <a:pPr marL="0" indent="0">
              <a:buNone/>
            </a:pPr>
            <a:r>
              <a:rPr lang="de-DE" sz="2000" dirty="0" smtClean="0"/>
              <a:t>2. Rhapsodie hongroise : für Klavier / </a:t>
            </a:r>
            <a:r>
              <a:rPr lang="de-DE" sz="2000" dirty="0"/>
              <a:t>Franz </a:t>
            </a:r>
            <a:r>
              <a:rPr lang="de-DE" sz="2000" dirty="0" smtClean="0"/>
              <a:t>Liszt 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Eintrag </a:t>
            </a:r>
            <a:r>
              <a:rPr lang="de-DE" sz="2000" dirty="0"/>
              <a:t>im Werkverzeichnis: 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Abschnitt „Klavier für zwei Hände“ </a:t>
            </a:r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[R] 106 Ungarische Rhapsodien […] </a:t>
            </a:r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2. […] Entstanden: 1847 laut Urschrift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/>
              <a:t>Normierter Sucheinstieg des Komponisten: </a:t>
            </a:r>
          </a:p>
          <a:p>
            <a:pPr marL="0" indent="0">
              <a:buNone/>
            </a:pPr>
            <a:r>
              <a:rPr lang="de-DE" sz="2000" dirty="0" smtClean="0"/>
              <a:t>Liszt, </a:t>
            </a:r>
            <a:r>
              <a:rPr lang="de-DE" sz="2000" dirty="0"/>
              <a:t>Franz, </a:t>
            </a:r>
            <a:r>
              <a:rPr lang="de-DE" sz="2000" dirty="0" smtClean="0"/>
              <a:t>1811-1886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6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 2. rhapsodie hongroise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340768"/>
            <a:ext cx="8640960" cy="504056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134041"/>
              </p:ext>
            </p:extLst>
          </p:nvPr>
        </p:nvGraphicFramePr>
        <p:xfrm>
          <a:off x="251521" y="837639"/>
          <a:ext cx="8640961" cy="5831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296144"/>
                <a:gridCol w="5040561"/>
              </a:tblGrid>
              <a:tr h="394354">
                <a:tc>
                  <a:txBody>
                    <a:bodyPr/>
                    <a:lstStyle/>
                    <a:p>
                      <a:r>
                        <a:rPr lang="de-DE" dirty="0" smtClean="0"/>
                        <a:t>Feldbezeichnung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Aleph (Nr.)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Inhalt</a:t>
                      </a:r>
                      <a:endParaRPr lang="de-DE" dirty="0"/>
                    </a:p>
                  </a:txBody>
                  <a:tcPr/>
                </a:tc>
              </a:tr>
              <a:tr h="621651">
                <a:tc>
                  <a:txBody>
                    <a:bodyPr/>
                    <a:lstStyle/>
                    <a:p>
                      <a:r>
                        <a:rPr lang="de-DE" b="1" dirty="0" smtClean="0"/>
                        <a:t>Ländercode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043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$a XA-HU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$a XA-DE</a:t>
                      </a:r>
                    </a:p>
                  </a:txBody>
                  <a:tcPr/>
                </a:tc>
              </a:tr>
              <a:tr h="394354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Entitätencode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093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$a wim</a:t>
                      </a:r>
                    </a:p>
                  </a:txBody>
                  <a:tcPr/>
                </a:tc>
              </a:tr>
              <a:tr h="394354">
                <a:tc>
                  <a:txBody>
                    <a:bodyPr/>
                    <a:lstStyle/>
                    <a:p>
                      <a:r>
                        <a:rPr lang="de-DE" b="1" dirty="0" smtClean="0"/>
                        <a:t>KatalogLevel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095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$a ≤3</a:t>
                      </a:r>
                      <a:endParaRPr lang="de-DE" dirty="0"/>
                    </a:p>
                  </a:txBody>
                  <a:tcPr/>
                </a:tc>
              </a:tr>
              <a:tr h="394354">
                <a:tc>
                  <a:txBody>
                    <a:bodyPr/>
                    <a:lstStyle/>
                    <a:p>
                      <a:r>
                        <a:rPr lang="de-DE" b="1" dirty="0" smtClean="0"/>
                        <a:t>Satztyp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097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$a</a:t>
                      </a:r>
                      <a:r>
                        <a:rPr lang="de-DE" baseline="0" dirty="0" smtClean="0"/>
                        <a:t> u</a:t>
                      </a:r>
                      <a:endParaRPr lang="de-DE" dirty="0"/>
                    </a:p>
                  </a:txBody>
                  <a:tcPr/>
                </a:tc>
              </a:tr>
              <a:tr h="621651">
                <a:tc>
                  <a:txBody>
                    <a:bodyPr/>
                    <a:lstStyle/>
                    <a:p>
                      <a:r>
                        <a:rPr lang="de-DE" b="1" dirty="0" smtClean="0"/>
                        <a:t>Teilbestandskennz.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098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$a f</a:t>
                      </a:r>
                    </a:p>
                    <a:p>
                      <a:r>
                        <a:rPr lang="de-DE" dirty="0" smtClean="0"/>
                        <a:t>$a m</a:t>
                      </a:r>
                      <a:endParaRPr lang="de-DE" dirty="0"/>
                    </a:p>
                  </a:txBody>
                  <a:tcPr/>
                </a:tc>
              </a:tr>
              <a:tr h="1154495">
                <a:tc>
                  <a:txBody>
                    <a:bodyPr/>
                    <a:lstStyle/>
                    <a:p>
                      <a:r>
                        <a:rPr lang="de-DE" dirty="0" smtClean="0"/>
                        <a:t>Normierter </a:t>
                      </a:r>
                    </a:p>
                    <a:p>
                      <a:r>
                        <a:rPr lang="de-DE" dirty="0" smtClean="0"/>
                        <a:t>Sucheinstieg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$p </a:t>
                      </a:r>
                      <a:r>
                        <a:rPr lang="de-DE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Liszt,</a:t>
                      </a:r>
                      <a:r>
                        <a:rPr lang="de-DE" sz="18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</a:t>
                      </a:r>
                      <a:r>
                        <a:rPr lang="de-DE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Franz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$d </a:t>
                      </a:r>
                      <a:r>
                        <a:rPr lang="de-DE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1811-1886</a:t>
                      </a:r>
                      <a:r>
                        <a:rPr lang="de-DE" sz="1800" dirty="0" smtClean="0"/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$t Ungarische Rhapsodien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$u Nr. 2</a:t>
                      </a:r>
                      <a:endParaRPr lang="de-DE" dirty="0" smtClean="0"/>
                    </a:p>
                  </a:txBody>
                  <a:tcPr/>
                </a:tc>
              </a:tr>
              <a:tr h="394354">
                <a:tc>
                  <a:txBody>
                    <a:bodyPr/>
                    <a:lstStyle/>
                    <a:p>
                      <a:r>
                        <a:rPr lang="de-DE" dirty="0" smtClean="0"/>
                        <a:t>Sprachencode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377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$a </a:t>
                      </a:r>
                      <a:r>
                        <a:rPr lang="de-DE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zxx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(fakultativ bei Werken ohne Sprache)</a:t>
                      </a:r>
                      <a:endParaRPr lang="de-DE" dirty="0"/>
                    </a:p>
                  </a:txBody>
                  <a:tcPr/>
                </a:tc>
              </a:tr>
              <a:tr h="1391071">
                <a:tc>
                  <a:txBody>
                    <a:bodyPr/>
                    <a:lstStyle/>
                    <a:p>
                      <a:r>
                        <a:rPr lang="de-DE" dirty="0" smtClean="0"/>
                        <a:t>Form</a:t>
                      </a:r>
                      <a:r>
                        <a:rPr lang="de-DE" baseline="0" dirty="0" smtClean="0"/>
                        <a:t> des Werks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380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$a  Rhapsodie</a:t>
                      </a:r>
                    </a:p>
                    <a:p>
                      <a:r>
                        <a:rPr lang="de-DE" dirty="0" smtClean="0"/>
                        <a:t>$9</a:t>
                      </a:r>
                      <a:r>
                        <a:rPr lang="de-DE" baseline="0" dirty="0" smtClean="0"/>
                        <a:t>  </a:t>
                      </a:r>
                      <a:r>
                        <a:rPr lang="de-DE" i="1" baseline="0" dirty="0" smtClean="0"/>
                        <a:t>GND-ID</a:t>
                      </a:r>
                      <a:endParaRPr lang="de-DE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0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 2. rhapsodie hongroise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340768"/>
            <a:ext cx="8640960" cy="504056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884238"/>
              </p:ext>
            </p:extLst>
          </p:nvPr>
        </p:nvGraphicFramePr>
        <p:xfrm>
          <a:off x="251521" y="836706"/>
          <a:ext cx="8640961" cy="583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296144"/>
                <a:gridCol w="5040561"/>
              </a:tblGrid>
              <a:tr h="406045">
                <a:tc>
                  <a:txBody>
                    <a:bodyPr/>
                    <a:lstStyle/>
                    <a:p>
                      <a:r>
                        <a:rPr lang="de-DE" dirty="0" smtClean="0"/>
                        <a:t>Feldbezeichnung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Aleph (Nr.)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Inhalt</a:t>
                      </a:r>
                      <a:endParaRPr lang="de-DE" dirty="0"/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aseline="0" dirty="0" smtClean="0"/>
                        <a:t>Besetzung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382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$a Klavier</a:t>
                      </a:r>
                    </a:p>
                    <a:p>
                      <a:r>
                        <a:rPr lang="de-DE" dirty="0" smtClean="0"/>
                        <a:t>$9 </a:t>
                      </a:r>
                      <a:r>
                        <a:rPr lang="de-DE" i="1" dirty="0" smtClean="0"/>
                        <a:t>GND-ID</a:t>
                      </a:r>
                      <a:endParaRPr lang="de-DE" i="1" dirty="0"/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382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$s 1</a:t>
                      </a:r>
                      <a:endParaRPr lang="de-DE" dirty="0"/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dirty="0" smtClean="0"/>
                        <a:t>Zusätzlicher Sucheinstieg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$p</a:t>
                      </a:r>
                      <a:r>
                        <a:rPr lang="de-DE" sz="1800" baseline="0" dirty="0" smtClean="0"/>
                        <a:t> </a:t>
                      </a:r>
                      <a:r>
                        <a:rPr lang="de-DE" sz="18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Liszt, Franz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aseline="0" dirty="0" smtClean="0"/>
                        <a:t>$d </a:t>
                      </a:r>
                      <a:r>
                        <a:rPr lang="de-DE" sz="18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1811-1886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</a:rPr>
                        <a:t>$t Rhapsodies hongroises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</a:rPr>
                        <a:t>$u No. 2</a:t>
                      </a:r>
                      <a:endParaRPr lang="de-DE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Geistiger Schöpfer</a:t>
                      </a: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Beziehungskennz.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500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$p Liszt, Franz</a:t>
                      </a:r>
                    </a:p>
                    <a:p>
                      <a:r>
                        <a:rPr lang="de-DE" dirty="0" smtClean="0"/>
                        <a:t>$d 1811-1886</a:t>
                      </a:r>
                    </a:p>
                    <a:p>
                      <a:r>
                        <a:rPr lang="de-DE" dirty="0" smtClean="0"/>
                        <a:t>$9 </a:t>
                      </a:r>
                      <a:r>
                        <a:rPr lang="de-DE" i="1" dirty="0" smtClean="0"/>
                        <a:t>GND-ID </a:t>
                      </a:r>
                    </a:p>
                    <a:p>
                      <a:r>
                        <a:rPr lang="de-DE" dirty="0" smtClean="0"/>
                        <a:t>$4 kom1</a:t>
                      </a:r>
                      <a:endParaRPr lang="de-DE" dirty="0"/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dirty="0" smtClean="0"/>
                        <a:t>Datum des Werks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548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$a</a:t>
                      </a:r>
                      <a:r>
                        <a:rPr lang="de-DE" baseline="0" dirty="0" smtClean="0"/>
                        <a:t> 1847</a:t>
                      </a:r>
                    </a:p>
                    <a:p>
                      <a:r>
                        <a:rPr lang="de-DE" baseline="0" dirty="0" smtClean="0"/>
                        <a:t>$4 dats</a:t>
                      </a:r>
                      <a:endParaRPr lang="de-DE" dirty="0"/>
                    </a:p>
                  </a:txBody>
                  <a:tcPr/>
                </a:tc>
              </a:tr>
              <a:tr h="634502">
                <a:tc>
                  <a:txBody>
                    <a:bodyPr/>
                    <a:lstStyle/>
                    <a:p>
                      <a:r>
                        <a:rPr lang="de-DE" sz="1800" b="1" dirty="0" smtClean="0"/>
                        <a:t>Red. Bem. (Regelwerk)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667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$a rda</a:t>
                      </a:r>
                    </a:p>
                  </a:txBody>
                  <a:tcPr/>
                </a:tc>
              </a:tr>
              <a:tr h="728462">
                <a:tc>
                  <a:txBody>
                    <a:bodyPr/>
                    <a:lstStyle/>
                    <a:p>
                      <a:r>
                        <a:rPr lang="de-DE" b="1" dirty="0" smtClean="0"/>
                        <a:t>Quellenangaben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670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$a Liszt-WV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6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940966"/>
          </a:xfrm>
        </p:spPr>
        <p:txBody>
          <a:bodyPr/>
          <a:lstStyle/>
          <a:p>
            <a:r>
              <a:rPr lang="de-DE" sz="2400" dirty="0" smtClean="0"/>
              <a:t>Übung Musikdruck (einzelne Einheit, Orchesterwerk mit spezifischem Titel): Coriolan-Ouvertüre / Ludwig van Beethoven </a:t>
            </a:r>
            <a:endParaRPr lang="de-DE" sz="24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340768"/>
            <a:ext cx="8640960" cy="5112568"/>
          </a:xfrm>
        </p:spPr>
        <p:txBody>
          <a:bodyPr wrap="square"/>
          <a:lstStyle/>
          <a:p>
            <a:pPr marL="0" indent="0">
              <a:buNone/>
            </a:pPr>
            <a:r>
              <a:rPr lang="de-DE" sz="1800" b="1" dirty="0" smtClean="0"/>
              <a:t>Titelseite</a:t>
            </a:r>
            <a:r>
              <a:rPr lang="de-DE" sz="1800" dirty="0" smtClean="0"/>
              <a:t>:</a:t>
            </a:r>
            <a:r>
              <a:rPr lang="de-DE" sz="1800" b="1" dirty="0" smtClean="0"/>
              <a:t> </a:t>
            </a:r>
            <a:r>
              <a:rPr lang="de-DE" sz="1800" dirty="0" smtClean="0"/>
              <a:t>Beethoven | Ouvertüre zu „Coriolan“ | OPUS 62 | Herausgegeben von | Hans-Werner Küthen | G. Henle Verlage München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b="1" dirty="0" smtClean="0"/>
              <a:t>Einband</a:t>
            </a:r>
            <a:r>
              <a:rPr lang="de-DE" sz="1800" dirty="0" smtClean="0"/>
              <a:t>: ISMN 979-0-2018-9042-5 | HN 9042 | Urtext | Studien-Edition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b="1" dirty="0" smtClean="0"/>
              <a:t>Kopftitel</a:t>
            </a:r>
            <a:r>
              <a:rPr lang="de-DE" sz="1800" dirty="0" smtClean="0"/>
              <a:t>: Ouvertüre | zu Heinrich Joseph v. Collins Trauerspiel | „Coriolan“ […]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b="1" dirty="0" smtClean="0"/>
              <a:t>Relevant bzw. im Werkverzeichnis nachzusehen</a:t>
            </a:r>
            <a:r>
              <a:rPr lang="de-DE" sz="1800" dirty="0" smtClean="0"/>
              <a:t>: </a:t>
            </a:r>
          </a:p>
          <a:p>
            <a:pPr marL="0" indent="0">
              <a:buNone/>
            </a:pPr>
            <a:r>
              <a:rPr lang="de-DE" sz="1800" dirty="0" smtClean="0"/>
              <a:t>Beethoven, Ludwig van, 1770-1827</a:t>
            </a:r>
          </a:p>
          <a:p>
            <a:pPr marL="0" indent="0">
              <a:buNone/>
            </a:pPr>
            <a:r>
              <a:rPr lang="de-DE" sz="1800" dirty="0" smtClean="0"/>
              <a:t>Küthen, Hans-Werner, 1938-</a:t>
            </a:r>
          </a:p>
          <a:p>
            <a:pPr marL="0" indent="0">
              <a:buNone/>
            </a:pPr>
            <a:r>
              <a:rPr lang="de-DE" sz="1800" dirty="0" smtClean="0"/>
              <a:t>© 2013</a:t>
            </a:r>
          </a:p>
          <a:p>
            <a:pPr marL="0" indent="0">
              <a:buNone/>
            </a:pPr>
            <a:r>
              <a:rPr lang="de-DE" sz="1800" dirty="0" smtClean="0"/>
              <a:t>Titel des Werks: Ouvertüre zum Trauerspiel „Coriolan“</a:t>
            </a:r>
          </a:p>
          <a:p>
            <a:pPr marL="0" indent="0">
              <a:buNone/>
            </a:pPr>
            <a:r>
              <a:rPr lang="de-DE" sz="1800" dirty="0" smtClean="0"/>
              <a:t>Studienpartitur: XII, 24 Seiten </a:t>
            </a:r>
          </a:p>
          <a:p>
            <a:pPr marL="0" indent="0">
              <a:buNone/>
            </a:pPr>
            <a:r>
              <a:rPr lang="de-DE" sz="1800" dirty="0" smtClean="0"/>
              <a:t>Vorwort deutsch, englisch und französisch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4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 </a:t>
            </a:r>
            <a:r>
              <a:rPr lang="de-DE" dirty="0" err="1" smtClean="0"/>
              <a:t>Coriolan</a:t>
            </a:r>
            <a:r>
              <a:rPr lang="de-DE" dirty="0" smtClean="0"/>
              <a:t>-Ouvertüre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340768"/>
            <a:ext cx="8640960" cy="504056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e-DE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568269"/>
              </p:ext>
            </p:extLst>
          </p:nvPr>
        </p:nvGraphicFramePr>
        <p:xfrm>
          <a:off x="251521" y="737945"/>
          <a:ext cx="8640961" cy="547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296144"/>
                <a:gridCol w="5040561"/>
              </a:tblGrid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Feldbezeichnung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Aleph (Nr.)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Inhalt</a:t>
                      </a:r>
                      <a:endParaRPr lang="de-DE" b="1" dirty="0"/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Sprachencode (Expr.)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037b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/>
                        <a:t>$a zxx</a:t>
                      </a:r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Erscheinungsweise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/>
                        <a:t>051, Pos.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/>
                        <a:t>m </a:t>
                      </a:r>
                      <a:r>
                        <a:rPr lang="de-DE" sz="1800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(Einzelne Einheit)</a:t>
                      </a:r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Inhaltstyp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060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/>
                        <a:t>$b ntm </a:t>
                      </a:r>
                      <a:r>
                        <a:rPr lang="de-DE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</a:t>
                      </a:r>
                      <a:r>
                        <a:rPr lang="de-DE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Noten</a:t>
                      </a:r>
                      <a:r>
                        <a:rPr lang="de-DE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)</a:t>
                      </a:r>
                      <a:endParaRPr lang="de-DE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Medientyp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061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/>
                        <a:t>$b</a:t>
                      </a:r>
                      <a:r>
                        <a:rPr lang="de-DE" b="0" baseline="0" dirty="0" smtClean="0"/>
                        <a:t> n </a:t>
                      </a:r>
                      <a:r>
                        <a:rPr lang="de-DE" b="0" i="1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(ohne Hilfsmittel zu benutzen)</a:t>
                      </a:r>
                      <a:endParaRPr lang="de-DE" b="0" i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8803">
                <a:tc>
                  <a:txBody>
                    <a:bodyPr/>
                    <a:lstStyle/>
                    <a:p>
                      <a:r>
                        <a:rPr lang="de-DE" b="1" dirty="0" smtClean="0"/>
                        <a:t>Datenträgertyp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062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/>
                        <a:t>$b nc </a:t>
                      </a:r>
                      <a:r>
                        <a:rPr lang="de-DE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(Band)</a:t>
                      </a:r>
                      <a:endParaRPr lang="de-DE" b="0" i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de-DE" b="1" dirty="0" smtClean="0"/>
                        <a:t>Musikal.</a:t>
                      </a:r>
                      <a:r>
                        <a:rPr lang="de-DE" b="1" baseline="0" dirty="0" smtClean="0"/>
                        <a:t> </a:t>
                      </a:r>
                      <a:r>
                        <a:rPr lang="de-DE" b="1" dirty="0" smtClean="0"/>
                        <a:t> Ausgabeform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064c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solidFill>
                            <a:schemeClr val="dk1"/>
                          </a:solidFill>
                        </a:rPr>
                        <a:t>$a</a:t>
                      </a:r>
                      <a:r>
                        <a:rPr lang="de-DE" sz="1800" b="0" baseline="0" dirty="0" smtClean="0">
                          <a:solidFill>
                            <a:schemeClr val="dk1"/>
                          </a:solidFill>
                        </a:rPr>
                        <a:t> Studienpartitur</a:t>
                      </a:r>
                    </a:p>
                    <a:p>
                      <a:r>
                        <a:rPr lang="de-DE" sz="1800" b="0" baseline="0" dirty="0" smtClean="0">
                          <a:solidFill>
                            <a:schemeClr val="dk1"/>
                          </a:solidFill>
                        </a:rPr>
                        <a:t>$9 </a:t>
                      </a:r>
                      <a:r>
                        <a:rPr lang="de-DE" sz="1800" b="0" i="1" baseline="0" dirty="0" smtClean="0">
                          <a:solidFill>
                            <a:schemeClr val="dk1"/>
                          </a:solidFill>
                        </a:rPr>
                        <a:t>GND-ID</a:t>
                      </a:r>
                      <a:endParaRPr lang="de-DE" sz="1800" b="0" i="1" dirty="0" smtClean="0"/>
                    </a:p>
                  </a:txBody>
                  <a:tcPr/>
                </a:tc>
              </a:tr>
              <a:tr h="406045">
                <a:tc>
                  <a:txBody>
                    <a:bodyPr/>
                    <a:lstStyle/>
                    <a:p>
                      <a:r>
                        <a:rPr lang="de-DE" b="1" dirty="0" smtClean="0"/>
                        <a:t>Geistiger</a:t>
                      </a:r>
                      <a:r>
                        <a:rPr lang="de-DE" b="1" baseline="0" dirty="0" smtClean="0"/>
                        <a:t> Schöpfer</a:t>
                      </a:r>
                    </a:p>
                    <a:p>
                      <a:endParaRPr lang="de-DE" b="0" baseline="0" dirty="0" smtClean="0"/>
                    </a:p>
                    <a:p>
                      <a:endParaRPr lang="de-DE" b="0" baseline="0" dirty="0" smtClean="0"/>
                    </a:p>
                    <a:p>
                      <a:r>
                        <a:rPr lang="de-DE" b="0" baseline="0" dirty="0" smtClean="0"/>
                        <a:t>Beziehungskennz. 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100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/>
                        <a:t>$p</a:t>
                      </a:r>
                      <a:r>
                        <a:rPr lang="de-DE" sz="1800" b="0" baseline="0" dirty="0" smtClean="0"/>
                        <a:t> Beethoven, Ludwig &lt;&lt;van&gt;&gt;</a:t>
                      </a:r>
                    </a:p>
                    <a:p>
                      <a:r>
                        <a:rPr lang="de-DE" sz="1800" b="0" baseline="0" dirty="0" smtClean="0"/>
                        <a:t>$d 1770-1827</a:t>
                      </a:r>
                    </a:p>
                    <a:p>
                      <a:r>
                        <a:rPr lang="de-DE" sz="1800" b="0" baseline="0" dirty="0" smtClean="0"/>
                        <a:t>$9 </a:t>
                      </a:r>
                      <a:r>
                        <a:rPr lang="de-DE" sz="1800" b="0" i="1" baseline="0" dirty="0" smtClean="0"/>
                        <a:t>GND-ID</a:t>
                      </a:r>
                    </a:p>
                    <a:p>
                      <a:r>
                        <a:rPr lang="de-DE" sz="1800" b="0" baseline="0" dirty="0" smtClean="0"/>
                        <a:t>$4 cmp </a:t>
                      </a:r>
                      <a:r>
                        <a:rPr lang="de-DE" sz="1800" b="0" i="1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(Komponist)</a:t>
                      </a:r>
                      <a:endParaRPr lang="de-DE" b="0" i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34502">
                <a:tc>
                  <a:txBody>
                    <a:bodyPr/>
                    <a:lstStyle/>
                    <a:p>
                      <a:r>
                        <a:rPr lang="de-DE" b="1" baseline="0" dirty="0" smtClean="0"/>
                        <a:t>Mitwirkender</a:t>
                      </a:r>
                    </a:p>
                    <a:p>
                      <a:endParaRPr lang="de-DE" b="0" baseline="0" dirty="0" smtClean="0"/>
                    </a:p>
                    <a:p>
                      <a:endParaRPr lang="de-DE" b="0" baseline="0" dirty="0" smtClean="0"/>
                    </a:p>
                    <a:p>
                      <a:r>
                        <a:rPr lang="de-DE" b="0" baseline="0" dirty="0" smtClean="0"/>
                        <a:t>Beziehungskennz. 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104b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/>
                        <a:t>$p Küthen, Hans-Werner</a:t>
                      </a:r>
                    </a:p>
                    <a:p>
                      <a:r>
                        <a:rPr lang="de-DE" b="0" dirty="0" smtClean="0"/>
                        <a:t>$d</a:t>
                      </a:r>
                      <a:r>
                        <a:rPr lang="de-DE" b="0" baseline="0" dirty="0" smtClean="0"/>
                        <a:t> 1938-</a:t>
                      </a:r>
                    </a:p>
                    <a:p>
                      <a:r>
                        <a:rPr lang="de-DE" b="0" baseline="0" dirty="0" smtClean="0"/>
                        <a:t>$9 </a:t>
                      </a:r>
                      <a:r>
                        <a:rPr lang="de-DE" b="0" i="1" baseline="0" dirty="0" smtClean="0"/>
                        <a:t>GND-ID</a:t>
                      </a:r>
                    </a:p>
                    <a:p>
                      <a:r>
                        <a:rPr lang="de-DE" b="0" baseline="0" dirty="0" smtClean="0"/>
                        <a:t>$4 edt </a:t>
                      </a:r>
                      <a:r>
                        <a:rPr lang="de-DE" b="0" i="1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(Herausgeber)</a:t>
                      </a:r>
                      <a:endParaRPr lang="de-DE" b="0" i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897</Words>
  <Application>Microsoft Office PowerPoint</Application>
  <PresentationFormat>Bildschirmpräsentation (4:3)</PresentationFormat>
  <Paragraphs>319</Paragraphs>
  <Slides>11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1_Larissa</vt:lpstr>
      <vt:lpstr>Übung für einen nichtspezifischen Werktitel Musik: Klaviertrio Es-Dur opus 100 D 929 / Franz Schubert </vt:lpstr>
      <vt:lpstr>Lösung Trio D 929 </vt:lpstr>
      <vt:lpstr>Lösung Trio D 929 </vt:lpstr>
      <vt:lpstr>Lösung Trio D 929 </vt:lpstr>
      <vt:lpstr>Werktitel-Übung für einen Teil eines Musikwerks:  2. rhapsodie hongroise : für Klavier / Franz Liszt </vt:lpstr>
      <vt:lpstr>Lösung 2. rhapsodie hongroise </vt:lpstr>
      <vt:lpstr>Lösung 2. rhapsodie hongroise </vt:lpstr>
      <vt:lpstr>Übung Musikdruck (einzelne Einheit, Orchesterwerk mit spezifischem Titel): Coriolan-Ouvertüre / Ludwig van Beethoven </vt:lpstr>
      <vt:lpstr>Lösung Coriolan-Ouvertüre </vt:lpstr>
      <vt:lpstr>Lösung Coriolan-Ouvertüre </vt:lpstr>
      <vt:lpstr>Lösung Coriolan-Ouvertüre </vt:lpstr>
    </vt:vector>
  </TitlesOfParts>
  <Company>BSB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Inhaltsübersicht</dc:title>
  <dc:creator>Vera Möllering</dc:creator>
  <cp:lastModifiedBy>Vera Möllering</cp:lastModifiedBy>
  <cp:revision>54</cp:revision>
  <dcterms:created xsi:type="dcterms:W3CDTF">2015-11-26T10:43:39Z</dcterms:created>
  <dcterms:modified xsi:type="dcterms:W3CDTF">2015-11-30T09:27:34Z</dcterms:modified>
</cp:coreProperties>
</file>