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5" r:id="rId2"/>
    <p:sldId id="259" r:id="rId3"/>
    <p:sldId id="287" r:id="rId4"/>
    <p:sldId id="302" r:id="rId5"/>
    <p:sldId id="303" r:id="rId6"/>
    <p:sldId id="308" r:id="rId7"/>
    <p:sldId id="309" r:id="rId8"/>
    <p:sldId id="310" r:id="rId9"/>
    <p:sldId id="311" r:id="rId10"/>
    <p:sldId id="312" r:id="rId11"/>
    <p:sldId id="315" r:id="rId12"/>
    <p:sldId id="316" r:id="rId13"/>
    <p:sldId id="314" r:id="rId14"/>
    <p:sldId id="326" r:id="rId15"/>
    <p:sldId id="321" r:id="rId16"/>
    <p:sldId id="331" r:id="rId17"/>
    <p:sldId id="337" r:id="rId18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89845" autoAdjust="0"/>
  </p:normalViewPr>
  <p:slideViewPr>
    <p:cSldViewPr>
      <p:cViewPr varScale="1">
        <p:scale>
          <a:sx n="71" d="100"/>
          <a:sy n="71" d="100"/>
        </p:scale>
        <p:origin x="12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9F539D0-157D-4DFC-B045-DEE9A0CAD12F}" type="datetimeFigureOut">
              <a:rPr lang="de-DE"/>
              <a:pPr>
                <a:defRPr/>
              </a:pPr>
              <a:t>28.09.2015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7D41D77-C1A5-4F81-85BE-FD3064D8F81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531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46A2D27-4AAC-4513-AB30-D0CC2BA1FF35}" type="datetimeFigureOut">
              <a:rPr lang="de-DE"/>
              <a:pPr>
                <a:defRPr/>
              </a:pPr>
              <a:t>28.09.2015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de-DE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F1305D-3738-458D-B22D-2BB63734900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388975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dirty="0" smtClean="0"/>
          </a:p>
        </p:txBody>
      </p:sp>
      <p:sp>
        <p:nvSpPr>
          <p:cNvPr id="16388" name="Foliennummernplatzhalt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036296-CB9A-45A5-A3C1-66A095E84188}" type="slidenum">
              <a:rPr lang="de-DE" altLang="de-DE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de-DE" altLang="de-DE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645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>
              <a:latin typeface="Arial" charset="0"/>
              <a:cs typeface="Arial" charset="0"/>
            </a:endParaRPr>
          </a:p>
        </p:txBody>
      </p:sp>
      <p:sp>
        <p:nvSpPr>
          <p:cNvPr id="17412" name="Foliennummernplatzhalt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B00FDB-733B-4947-893D-1401C70349AC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2849522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Auf die Form der Erfassung, die Wahl des bevorzugten</a:t>
            </a:r>
            <a:r>
              <a:rPr lang="de-DE" baseline="0" dirty="0" smtClean="0"/>
              <a:t> Namens etc. gehen wir in dieser Präsentation nicht ein, da sich daran mit dem RDA-Umstieg jetzt nichts ändert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1305D-3738-458D-B22D-2BB637349002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1827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de-DE" altLang="de-DE" b="1" dirty="0" smtClean="0"/>
              <a:t>Hier</a:t>
            </a:r>
            <a:r>
              <a:rPr lang="de-DE" altLang="de-DE" b="1" baseline="0" dirty="0" smtClean="0"/>
              <a:t> ins RDA-Toolkit  </a:t>
            </a:r>
            <a:r>
              <a:rPr lang="de-DE" altLang="de-DE" b="1" baseline="0" dirty="0" smtClean="0">
                <a:sym typeface="Wingdings" panose="05000000000000000000" pitchFamily="2" charset="2"/>
              </a:rPr>
              <a:t> </a:t>
            </a:r>
            <a:r>
              <a:rPr lang="de-DE" altLang="de-DE" b="1" baseline="0" dirty="0" smtClean="0"/>
              <a:t>0.0 D-A-CH, Erläuterung 2.5 monografische Behandlung</a:t>
            </a:r>
            <a:endParaRPr lang="de-DE" altLang="de-DE" b="1" dirty="0" smtClean="0"/>
          </a:p>
          <a:p>
            <a:endParaRPr lang="de-DE" altLang="de-DE" dirty="0" smtClean="0"/>
          </a:p>
          <a:p>
            <a:r>
              <a:rPr lang="de-DE" altLang="de-DE" dirty="0" smtClean="0"/>
              <a:t>Ausnahme: Wenn die Ressourcen Eigenschaften von fortlaufenden Ressourcen aufweisen, werden sie z.B. bei Newslettern zu Ereignissen fortlaufend behandelt.</a:t>
            </a:r>
          </a:p>
          <a:p>
            <a:endParaRPr lang="de-DE" alt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EB73BF-6003-41CC-BBE0-EDA528F5E528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829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27A8E42-601F-428C-B9E8-542AA9B05440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7560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Nach eigenem Ermessen kann man auch Mitwirkende berücksichtigen, die nicht der bevorzugten Informationsquelle</a:t>
            </a:r>
            <a:r>
              <a:rPr lang="de-DE" baseline="0" dirty="0" smtClean="0"/>
              <a:t> entnommen wurden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1305D-3738-458D-B22D-2BB637349002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1472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064a : „Konferenzschrift“ ; festgelegt für </a:t>
            </a:r>
            <a:r>
              <a:rPr lang="de-DE" dirty="0" err="1" smtClean="0"/>
              <a:t>dt.spr</a:t>
            </a:r>
            <a:r>
              <a:rPr lang="de-DE" dirty="0" smtClean="0"/>
              <a:t>. Verbünde</a:t>
            </a:r>
          </a:p>
          <a:p>
            <a:r>
              <a:rPr lang="de-DE" dirty="0" smtClean="0"/>
              <a:t>Keine </a:t>
            </a:r>
            <a:r>
              <a:rPr lang="de-DE" dirty="0" smtClean="0"/>
              <a:t>Beziehung zu den drei Körperschaften, die aufgeführt sind, aber Angabe in der Verantwortlichkeitsangabe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1305D-3738-458D-B22D-2BB637349002}" type="slidenum">
              <a:rPr lang="de-DE" smtClean="0"/>
              <a:pPr>
                <a:defRPr/>
              </a:pPr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78190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Haupttitel problematisch wegen Pipe-Zeichen;</a:t>
            </a:r>
            <a:r>
              <a:rPr lang="de-DE" baseline="0" dirty="0" smtClean="0"/>
              <a:t> bei „Erfassen und Übertragen“ ist ein Beispiel mit </a:t>
            </a:r>
            <a:r>
              <a:rPr lang="de-DE" baseline="0" dirty="0" err="1" smtClean="0"/>
              <a:t>Pipezeichen</a:t>
            </a:r>
            <a:r>
              <a:rPr lang="de-DE" baseline="0" dirty="0" smtClean="0"/>
              <a:t>, hier steht: „Ignoriert werden als Trennzeichen verwendete graphische Symbole“, in der Lösung wurde ein </a:t>
            </a:r>
            <a:r>
              <a:rPr lang="de-DE" baseline="0" dirty="0" err="1" smtClean="0"/>
              <a:t>Pipezeichen</a:t>
            </a:r>
            <a:r>
              <a:rPr lang="de-DE" baseline="0" dirty="0" smtClean="0"/>
              <a:t> durch ein Komma ersetzt; hier wird durch Bindestrich ersetzt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CF1305D-3738-458D-B22D-2BB637349002}" type="slidenum">
              <a:rPr lang="de-DE" smtClean="0"/>
              <a:pPr>
                <a:defRPr/>
              </a:pPr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203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4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6119812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5"/>
          </p:nvPr>
        </p:nvSpPr>
        <p:spPr>
          <a:xfrm>
            <a:off x="7235825" y="6376988"/>
            <a:ext cx="1450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AEBC90A-5DF3-4089-AD35-649710BFA61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976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8313" y="6381750"/>
            <a:ext cx="626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altLang="de-DE" sz="3200" b="1" dirty="0" smtClean="0"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Grafik 29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0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16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12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de-DE" altLang="de-DE" sz="1000" b="1">
                  <a:solidFill>
                    <a:srgbClr val="000000"/>
                  </a:solidFill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91" name="Grafik 1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17175" b="17717"/>
          <a:stretch>
            <a:fillRect/>
          </a:stretch>
        </p:blipFill>
        <p:spPr bwMode="auto">
          <a:xfrm>
            <a:off x="677863" y="2349500"/>
            <a:ext cx="16510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965BA12-FC7E-42BE-8D45-0DDA4F9E150D}" type="slidenum">
              <a:rPr lang="de-DE"/>
              <a:pPr>
                <a:defRPr/>
              </a:pPr>
              <a:t>10</a:t>
            </a:fld>
            <a:endParaRPr lang="de-DE"/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Beispiel für Veranstalter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0400305"/>
              </p:ext>
            </p:extLst>
          </p:nvPr>
        </p:nvGraphicFramePr>
        <p:xfrm>
          <a:off x="395536" y="1124744"/>
          <a:ext cx="8352928" cy="37357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2000"/>
                <a:gridCol w="1188000"/>
                <a:gridCol w="2376504"/>
                <a:gridCol w="3816424"/>
              </a:tblGrid>
              <a:tr h="419507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/>
                </a:tc>
              </a:tr>
              <a:tr h="41950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EUROCORR 2014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</a:tr>
              <a:tr h="701067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2.4.3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European Corrosion Congress, the annual event of the European Federation of Corrosion, 8–12 September 2014, Pisa, Italy </a:t>
                      </a: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: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book of abstracts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</a:tr>
              <a:tr h="701067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200b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19.3.1.3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Sonstige Körperschaft, die mit einem Werk in Verbindung steht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European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Federation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Corrosion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orm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(Veranstalter)</a:t>
                      </a:r>
                      <a:br>
                        <a:rPr lang="de-DE" sz="1800" i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$9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GND-IDN</a:t>
                      </a:r>
                      <a:endParaRPr lang="de-DE" sz="1800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</a:tr>
              <a:tr h="681845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18.5.1.3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Beziehungs-kennzeichnung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800" i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7" marB="45727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Titelzusatz (RDA 2.3)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Eine </a:t>
            </a:r>
            <a:r>
              <a:rPr lang="de-DE" b="1" dirty="0" smtClean="0"/>
              <a:t>Jahres- oder Datumsangabe </a:t>
            </a:r>
            <a:r>
              <a:rPr lang="de-DE" dirty="0" smtClean="0"/>
              <a:t>wird als Teil des Haupttitels erfasst (RDA 2.3.4.3 D-A-CH, 3)</a:t>
            </a:r>
          </a:p>
          <a:p>
            <a:pPr lvl="1" eaLnBrk="1" hangingPunct="1">
              <a:defRPr/>
            </a:pPr>
            <a:r>
              <a:rPr lang="de-DE" altLang="de-DE" dirty="0" smtClean="0"/>
              <a:t>unabhängig davon, ob sie vor oder nach dem Haupttitel steht.</a:t>
            </a:r>
          </a:p>
          <a:p>
            <a:pPr lvl="1" eaLnBrk="1" hangingPunct="1">
              <a:defRPr/>
            </a:pPr>
            <a:r>
              <a:rPr lang="de-DE" dirty="0"/>
              <a:t>Bei entsprechender graphischer Gestaltung in Ausnahmefällen auch im </a:t>
            </a:r>
            <a:r>
              <a:rPr lang="de-DE" dirty="0" smtClean="0"/>
              <a:t>Titelzusatz.</a:t>
            </a:r>
          </a:p>
          <a:p>
            <a:pPr lvl="1" eaLnBrk="1" hangingPunct="1">
              <a:defRPr/>
            </a:pPr>
            <a:endParaRPr lang="de-DE" altLang="de-DE" dirty="0" smtClean="0"/>
          </a:p>
          <a:p>
            <a:pPr>
              <a:defRPr/>
            </a:pPr>
            <a:r>
              <a:rPr lang="de-DE" dirty="0" smtClean="0"/>
              <a:t>Festlegung für Konferenzen bei Vorliegen von </a:t>
            </a:r>
            <a:r>
              <a:rPr lang="de-DE" b="1" dirty="0" smtClean="0"/>
              <a:t>Thema und Namen der Konferenz </a:t>
            </a:r>
            <a:r>
              <a:rPr lang="de-DE" dirty="0"/>
              <a:t>(RDA 2.3.4.3 D-A-CH, </a:t>
            </a:r>
            <a:r>
              <a:rPr lang="de-DE" dirty="0" smtClean="0"/>
              <a:t>5)</a:t>
            </a:r>
            <a:endParaRPr lang="de-DE" dirty="0"/>
          </a:p>
          <a:p>
            <a:pPr lvl="1" eaLnBrk="1" hangingPunct="1">
              <a:defRPr/>
            </a:pPr>
            <a:r>
              <a:rPr lang="de-DE" altLang="de-DE" dirty="0" smtClean="0"/>
              <a:t>Thema wird Haupttitel. </a:t>
            </a:r>
          </a:p>
          <a:p>
            <a:pPr lvl="1" eaLnBrk="1" hangingPunct="1">
              <a:defRPr/>
            </a:pPr>
            <a:r>
              <a:rPr lang="de-DE" dirty="0" smtClean="0"/>
              <a:t>Konferenz wird Titelzusatz.</a:t>
            </a:r>
            <a:endParaRPr lang="de-DE" altLang="de-DE" dirty="0"/>
          </a:p>
          <a:p>
            <a:pPr>
              <a:defRPr/>
            </a:pPr>
            <a:endParaRPr lang="de-DE" dirty="0"/>
          </a:p>
          <a:p>
            <a:pPr marL="0" indent="0">
              <a:buFont typeface="Arial" charset="0"/>
              <a:buNone/>
              <a:defRPr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848103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2B74048D-9977-437C-8504-A83CDB1F18FA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605C760D-F422-4D64-891B-F684A8EC74FF}" type="slidenum">
              <a:rPr lang="de-DE"/>
              <a:pPr>
                <a:defRPr/>
              </a:pPr>
              <a:t>12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315097"/>
              </p:ext>
            </p:extLst>
          </p:nvPr>
        </p:nvGraphicFramePr>
        <p:xfrm>
          <a:off x="323528" y="764704"/>
          <a:ext cx="8568951" cy="13239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920"/>
                <a:gridCol w="1229458"/>
                <a:gridCol w="2157110"/>
                <a:gridCol w="4176463"/>
              </a:tblGrid>
              <a:tr h="419569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/>
                </a:tc>
              </a:tr>
              <a:tr h="90440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Fachtagung „Thermoplastische Faserverbundwerkstoffe“, 5.-6. November 2014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34" marB="45734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Beispiele für Titelzusatz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938723"/>
              </p:ext>
            </p:extLst>
          </p:nvPr>
        </p:nvGraphicFramePr>
        <p:xfrm>
          <a:off x="323528" y="2276872"/>
          <a:ext cx="8568951" cy="1784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920"/>
                <a:gridCol w="1229458"/>
                <a:gridCol w="2157110"/>
                <a:gridCol w="4176463"/>
              </a:tblGrid>
              <a:tr h="419778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/>
                </a:tc>
              </a:tr>
              <a:tr h="68228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Bridging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the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sciences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–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crossing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borders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/>
                </a:tc>
              </a:tr>
              <a:tr h="68228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800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Danube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Conference, 22-24</a:t>
                      </a:r>
                      <a:r>
                        <a:rPr lang="de-DE" sz="1800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September 2014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57" marB="45757" anchor="ctr"/>
                </a:tc>
              </a:tr>
            </a:tbl>
          </a:graphicData>
        </a:graphic>
      </p:graphicFrame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301152"/>
              </p:ext>
            </p:extLst>
          </p:nvPr>
        </p:nvGraphicFramePr>
        <p:xfrm>
          <a:off x="323528" y="4221088"/>
          <a:ext cx="8568951" cy="2115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920"/>
                <a:gridCol w="1229458"/>
                <a:gridCol w="2157110"/>
                <a:gridCol w="4176463"/>
              </a:tblGrid>
              <a:tr h="491803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</a:tr>
              <a:tr h="516294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EUROCORR 2014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/>
                </a:tc>
              </a:tr>
              <a:tr h="70102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European Corrosion Congress, the annual event of the European Federation of Corrosion, 8–12 September 2014, Pisa, Italy : book of abstracts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5" marB="4571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Verantwortlichkeitsangabe (RDA 2.4)</a:t>
            </a:r>
            <a:endParaRPr lang="de-DE" dirty="0"/>
          </a:p>
        </p:txBody>
      </p:sp>
      <p:sp>
        <p:nvSpPr>
          <p:cNvPr id="21507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endParaRPr lang="de-DE" altLang="de-DE" dirty="0" smtClean="0"/>
          </a:p>
          <a:p>
            <a:r>
              <a:rPr lang="de-DE" altLang="de-DE" dirty="0" smtClean="0"/>
              <a:t>Verantwortlichkeitsangaben werden so übertragen, wie sie vorliegen (RDA 2.4.2.1).</a:t>
            </a:r>
          </a:p>
          <a:p>
            <a:pPr marL="0" indent="0">
              <a:buNone/>
            </a:pPr>
            <a:endParaRPr lang="de-DE" altLang="de-DE" dirty="0" smtClean="0"/>
          </a:p>
          <a:p>
            <a:r>
              <a:rPr lang="de-DE" altLang="de-DE" dirty="0" smtClean="0"/>
              <a:t>Bei mehreren Verantwortlichkeitsangaben werden aufgeführt (RDA 2.4.2.3 D-A-CH):</a:t>
            </a:r>
          </a:p>
          <a:p>
            <a:pPr lvl="1" eaLnBrk="1" hangingPunct="1"/>
            <a:r>
              <a:rPr lang="de-DE" altLang="de-DE" dirty="0" smtClean="0"/>
              <a:t>Konferenz als geistiger Schöpfer.</a:t>
            </a:r>
          </a:p>
          <a:p>
            <a:pPr lvl="1" eaLnBrk="1" hangingPunct="1"/>
            <a:r>
              <a:rPr lang="de-DE" altLang="de-DE" dirty="0" smtClean="0"/>
              <a:t>Sonstige Körperschaften und Personen, für die eine Beziehung angelegt wird.</a:t>
            </a:r>
          </a:p>
          <a:p>
            <a:pPr lvl="1" eaLnBrk="1" hangingPunct="1"/>
            <a:r>
              <a:rPr lang="de-DE" altLang="de-DE" dirty="0" smtClean="0"/>
              <a:t>Fakultativ auch Körperschaften und Personen, für die keine Beziehung angelegt wird, die aber als wichtig angesehen werden.</a:t>
            </a:r>
          </a:p>
          <a:p>
            <a:endParaRPr lang="de-DE" alt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848103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142E5FBC-8D34-4177-86E3-60EE8DF39A53}" type="slidenum">
              <a:rPr lang="de-DE" smtClean="0"/>
              <a:pPr>
                <a:defRPr/>
              </a:pPr>
              <a:t>13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D1C5F1CD-B21B-4A50-B612-0F45BF8A52FA}" type="slidenum">
              <a:rPr lang="de-DE"/>
              <a:pPr>
                <a:defRPr/>
              </a:pPr>
              <a:t>14</a:t>
            </a:fld>
            <a:endParaRPr lang="de-DE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/>
              <a:t>Beispiel 1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pic>
        <p:nvPicPr>
          <p:cNvPr id="25605" name="Grafik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412875"/>
            <a:ext cx="3506787" cy="3170238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C13A8AF3-B23B-4BDC-B709-799A172EC035}" type="slidenum">
              <a:rPr lang="de-DE"/>
              <a:pPr>
                <a:defRPr/>
              </a:pPr>
              <a:t>15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3261232"/>
              </p:ext>
            </p:extLst>
          </p:nvPr>
        </p:nvGraphicFramePr>
        <p:xfrm>
          <a:off x="395288" y="718516"/>
          <a:ext cx="8388000" cy="5463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00"/>
                <a:gridCol w="972000"/>
                <a:gridCol w="2700000"/>
                <a:gridCol w="3960000"/>
              </a:tblGrid>
              <a:tr h="419352"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/>
                </a:tc>
              </a:tr>
              <a:tr h="444443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EUROCORR 2014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  <a:tr h="108042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2.3.4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European Corrosion Congress, the annual event of the European Federation of Corrosion, 8–12 September 2014, Pisa, Italy : book of abstracts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  <a:tr h="700945"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359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Verantwortlichkeits-   angabe,</a:t>
                      </a:r>
                      <a:r>
                        <a:rPr lang="de-DE" sz="1400" b="1" baseline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die sich auf den Haupttitel bezieht</a:t>
                      </a:r>
                      <a:endParaRPr lang="de-DE" sz="1400" b="1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Associazione italiana di metallurgica, EFC, DECHEMA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  <a:tr h="43641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064a</a:t>
                      </a: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7.2.1.3</a:t>
                      </a: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Art des Inhalts</a:t>
                      </a: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Konferenzschrift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  <a:tr h="924976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19.2.1.1.1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 (hauptverantwortlich)</a:t>
                      </a:r>
                      <a:endParaRPr lang="de-DE" sz="1400" b="1" kern="1200" dirty="0" smtClean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$e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EUROCORR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$d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2014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$c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Pisa</a:t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$9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GND-IDN</a:t>
                      </a:r>
                      <a:br>
                        <a:rPr lang="en-US" sz="14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</a:br>
                      <a:r>
                        <a:rPr lang="de-DE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$4 </a:t>
                      </a:r>
                      <a:r>
                        <a:rPr lang="de-DE" sz="14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aut</a:t>
                      </a:r>
                      <a:r>
                        <a:rPr lang="de-DE" sz="14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4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(Verfasser)</a:t>
                      </a:r>
                      <a:endParaRPr kumimoji="0" lang="de-DE" altLang="de-DE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9" marR="91439" marT="45710" marB="45710" anchor="ctr"/>
                </a:tc>
              </a:tr>
              <a:tr h="429718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6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18.5.1.3</a:t>
                      </a:r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4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9" marR="91439" marT="45710" marB="45710" anchor="ctr"/>
                </a:tc>
              </a:tr>
              <a:tr h="700945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204b</a:t>
                      </a:r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19.3.1.3</a:t>
                      </a:r>
                      <a:endParaRPr lang="de-DE" sz="1400" b="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Sonstige Körperschaft, die mit einem Werk in Verbindung steht</a:t>
                      </a:r>
                      <a:endParaRPr lang="de-DE" sz="1400" b="1" dirty="0" smtClean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European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Federation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of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kern="1200" dirty="0" err="1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Corrosion</a:t>
                      </a: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/>
                      </a:r>
                      <a:b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de-DE" sz="14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$4</a:t>
                      </a:r>
                      <a:r>
                        <a:rPr lang="de-DE" sz="1400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dirty="0" err="1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orm</a:t>
                      </a:r>
                      <a:r>
                        <a:rPr lang="de-DE" sz="1400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(Veranstalter)</a:t>
                      </a:r>
                      <a:br>
                        <a:rPr lang="de-DE" sz="1400" i="1" dirty="0" smtClean="0">
                          <a:latin typeface="Verdana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14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$9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GND-IDN</a:t>
                      </a:r>
                      <a:endParaRPr lang="de-DE" sz="1400" i="1" dirty="0" smtClean="0">
                        <a:latin typeface="Verdana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  <a:tr h="325700">
                <a:tc vMerge="1"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18.5.1.3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de-DE" sz="14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 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400" i="1" dirty="0" smtClean="0">
                        <a:latin typeface="Verdana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0" marB="45710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Beispiel 1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5607089-0995-4497-AD47-CABDC9AA3530}" type="slidenum">
              <a:rPr lang="de-DE"/>
              <a:pPr>
                <a:defRPr/>
              </a:pPr>
              <a:t>16</a:t>
            </a:fld>
            <a:endParaRPr lang="de-DE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/>
              <a:t>Beispiel 2</a:t>
            </a:r>
            <a:endParaRPr lang="de-DE" dirty="0"/>
          </a:p>
        </p:txBody>
      </p:sp>
      <p:sp>
        <p:nvSpPr>
          <p:cNvPr id="8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836613"/>
            <a:ext cx="3625850" cy="516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303DB1B-D95F-4E43-9584-5D7623CE6EBF}" type="slidenum">
              <a:rPr lang="de-DE"/>
              <a:pPr>
                <a:defRPr/>
              </a:pPr>
              <a:t>17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091004"/>
              </p:ext>
            </p:extLst>
          </p:nvPr>
        </p:nvGraphicFramePr>
        <p:xfrm>
          <a:off x="395288" y="1268411"/>
          <a:ext cx="8280000" cy="4328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352"/>
                <a:gridCol w="1224136"/>
                <a:gridCol w="2880320"/>
                <a:gridCol w="3239192"/>
              </a:tblGrid>
              <a:tr h="439242"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/>
                </a:tc>
                <a:tc>
                  <a:txBody>
                    <a:bodyPr/>
                    <a:lstStyle/>
                    <a:p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/>
                </a:tc>
              </a:tr>
              <a:tr h="734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Haupttitel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DOSB-Leitfaden für den Umgang mit Werbung und PR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</a:tr>
              <a:tr h="713921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335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2.3.4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Titelzusatz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60" marB="4576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Olympische Spiele London 2012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</a:tr>
              <a:tr h="73404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359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2.4.2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Verantwortlichkeits-angabe, die sich auf den Haupttitel bezieht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$a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Deutscher Olympischer Sportbund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</a:tr>
              <a:tr h="835474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9" marB="4571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19.2.1.1.1</a:t>
                      </a:r>
                      <a:endParaRPr lang="de-DE" sz="18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9" marB="4571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b="1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Geistiger</a:t>
                      </a:r>
                      <a:r>
                        <a:rPr lang="de-DE" sz="1800" b="1" kern="1200" baseline="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Schöpfer</a:t>
                      </a:r>
                      <a:endParaRPr lang="de-DE" sz="1800" b="1" kern="1200" dirty="0" smtClean="0">
                        <a:solidFill>
                          <a:schemeClr val="dk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19" marB="45719" anchor="ctr"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kern="1200" dirty="0" smtClean="0">
                          <a:solidFill>
                            <a:srgbClr val="FF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$k</a:t>
                      </a:r>
                      <a: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Deutscher Olympischer Sportbund</a:t>
                      </a:r>
                      <a:br>
                        <a:rPr lang="de-DE" sz="1800" kern="1200" dirty="0" smtClean="0">
                          <a:solidFill>
                            <a:schemeClr val="dk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</a:br>
                      <a:r>
                        <a:rPr lang="en-US" sz="1800" kern="1200" dirty="0" smtClean="0">
                          <a:solidFill>
                            <a:srgbClr val="FF0000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$9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GND-IDN</a:t>
                      </a:r>
                      <a:br>
                        <a:rPr lang="en-US" sz="1800" i="1" kern="1200" dirty="0" smtClean="0">
                          <a:solidFill>
                            <a:schemeClr val="dk1"/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</a:br>
                      <a:r>
                        <a:rPr lang="de-DE" sz="18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$4 </a:t>
                      </a:r>
                      <a:r>
                        <a:rPr lang="de-DE" sz="1800" kern="1200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itchFamily="34" charset="0"/>
                          <a:ea typeface="+mn-ea"/>
                          <a:cs typeface="+mn-cs"/>
                        </a:rPr>
                        <a:t>aut</a:t>
                      </a:r>
                      <a:r>
                        <a:rPr lang="de-DE" sz="1800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80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(Verfasser)</a:t>
                      </a:r>
                      <a:endParaRPr kumimoji="0" lang="de-DE" altLang="de-DE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9" marR="91439" marT="45729" marB="45729" anchor="ctr"/>
                </a:tc>
              </a:tr>
              <a:tr h="521252">
                <a:tc vMerge="1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18.5.1.3</a:t>
                      </a:r>
                      <a:endParaRPr lang="de-DE" sz="18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91439" marR="91439" marT="45729" marB="45729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Beziehungskennzeichnung</a:t>
                      </a:r>
                    </a:p>
                  </a:txBody>
                  <a:tcPr marL="91439" marR="91439" marT="45729" marB="45729" anchor="ctr"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1800" b="0" i="1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marL="91439" marR="91439" marT="45729" marB="45729" anchor="ctr"/>
                </a:tc>
              </a:tr>
            </a:tbl>
          </a:graphicData>
        </a:graphic>
      </p:graphicFrame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dirty="0" smtClean="0"/>
              <a:t>Beispiel 2</a:t>
            </a:r>
            <a:endParaRPr lang="de-DE" dirty="0"/>
          </a:p>
        </p:txBody>
      </p:sp>
      <p:sp>
        <p:nvSpPr>
          <p:cNvPr id="7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288" y="2565400"/>
            <a:ext cx="8229600" cy="1143000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de-DE" dirty="0" smtClean="0"/>
              <a:t>Konferenzen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409575" y="549275"/>
            <a:ext cx="2362200" cy="431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5A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5737A6A3-19BE-426C-B54C-8A8AA068D630}" type="slidenum">
              <a:rPr lang="de-DE"/>
              <a:pPr>
                <a:defRPr/>
              </a:pPr>
              <a:t>2</a:t>
            </a:fld>
            <a:endParaRPr lang="de-DE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775575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805308" y="1052735"/>
            <a:ext cx="2002417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/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 </a:t>
            </a:r>
            <a:r>
              <a:rPr lang="de-DE" sz="1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28.09.2015</a:t>
            </a:r>
            <a:endParaRPr lang="de-DE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de-DE" dirty="0" smtClean="0"/>
              <a:t>Inhalt</a:t>
            </a:r>
            <a:endParaRPr lang="de-DE" dirty="0"/>
          </a:p>
        </p:txBody>
      </p:sp>
      <p:sp>
        <p:nvSpPr>
          <p:cNvPr id="512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de-DE" altLang="de-DE" dirty="0" smtClean="0"/>
              <a:t>Konferenzen als Körperschaften </a:t>
            </a:r>
          </a:p>
          <a:p>
            <a:pPr lvl="1" eaLnBrk="1" hangingPunct="1">
              <a:defRPr/>
            </a:pPr>
            <a:r>
              <a:rPr lang="de-DE" altLang="de-DE" dirty="0" smtClean="0"/>
              <a:t>Definition </a:t>
            </a:r>
          </a:p>
          <a:p>
            <a:pPr lvl="1" eaLnBrk="1" hangingPunct="1">
              <a:defRPr/>
            </a:pPr>
            <a:r>
              <a:rPr lang="de-DE" altLang="de-DE" dirty="0" smtClean="0"/>
              <a:t>Erfassung als Körperschaften</a:t>
            </a:r>
          </a:p>
          <a:p>
            <a:pPr lvl="1" eaLnBrk="1" hangingPunct="1">
              <a:defRPr/>
            </a:pPr>
            <a:r>
              <a:rPr lang="de-DE" altLang="de-DE" dirty="0" smtClean="0"/>
              <a:t>Erfassung als untergeordnete Körperschaften </a:t>
            </a:r>
          </a:p>
          <a:p>
            <a:pPr marL="0" lvl="1" indent="0" eaLnBrk="1" hangingPunct="1">
              <a:buFont typeface="Arial" charset="0"/>
              <a:buNone/>
              <a:defRPr/>
            </a:pPr>
            <a:r>
              <a:rPr lang="de-DE" altLang="de-DE" sz="2400" dirty="0" smtClean="0"/>
              <a:t>Abgrenzung</a:t>
            </a:r>
          </a:p>
          <a:p>
            <a:pPr marL="0" lvl="1" indent="0" eaLnBrk="1" hangingPunct="1">
              <a:buFont typeface="Arial" charset="0"/>
              <a:buNone/>
              <a:defRPr/>
            </a:pPr>
            <a:r>
              <a:rPr lang="de-DE" altLang="de-DE" sz="2400" dirty="0" smtClean="0"/>
              <a:t>Art des Inhalts</a:t>
            </a:r>
          </a:p>
          <a:p>
            <a:pPr marL="0" lvl="1" indent="0" eaLnBrk="1" hangingPunct="1">
              <a:buFont typeface="Arial" charset="0"/>
              <a:buNone/>
              <a:defRPr/>
            </a:pPr>
            <a:r>
              <a:rPr lang="de-DE" altLang="de-DE" sz="2400" dirty="0" smtClean="0"/>
              <a:t>Konferenzen als geistige Schöpfer</a:t>
            </a:r>
          </a:p>
          <a:p>
            <a:pPr lvl="1" eaLnBrk="1" hangingPunct="1">
              <a:defRPr/>
            </a:pPr>
            <a:r>
              <a:rPr lang="de-DE" altLang="de-DE" dirty="0" smtClean="0"/>
              <a:t>Definition</a:t>
            </a:r>
          </a:p>
          <a:p>
            <a:pPr lvl="1" eaLnBrk="1" hangingPunct="1">
              <a:defRPr/>
            </a:pPr>
            <a:r>
              <a:rPr lang="de-DE" altLang="de-DE" dirty="0" smtClean="0"/>
              <a:t>Sonstige Körperschaften und Personen</a:t>
            </a:r>
          </a:p>
          <a:p>
            <a:pPr lvl="1" eaLnBrk="1" hangingPunct="1">
              <a:defRPr/>
            </a:pPr>
            <a:r>
              <a:rPr lang="de-DE" altLang="de-DE" dirty="0" smtClean="0"/>
              <a:t>Titelzusatz</a:t>
            </a:r>
          </a:p>
          <a:p>
            <a:pPr lvl="1" eaLnBrk="1" hangingPunct="1">
              <a:defRPr/>
            </a:pPr>
            <a:r>
              <a:rPr lang="de-DE" altLang="de-DE" dirty="0" smtClean="0"/>
              <a:t>Verantwortlichkeitsangabe</a:t>
            </a:r>
          </a:p>
          <a:p>
            <a:pPr lvl="1" eaLnBrk="1" hangingPunct="1">
              <a:defRPr/>
            </a:pPr>
            <a:r>
              <a:rPr lang="de-DE" altLang="de-DE" dirty="0" smtClean="0"/>
              <a:t>Beispiele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3" y="6376988"/>
            <a:ext cx="7632700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499A4CC-702A-483E-87A9-CE44440C27D6}" type="slidenum">
              <a:rPr lang="de-DE"/>
              <a:pPr>
                <a:defRPr/>
              </a:pPr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Konferenzen als Körperschaften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Definition </a:t>
            </a:r>
            <a:r>
              <a:rPr lang="de-DE" dirty="0" smtClean="0"/>
              <a:t>(Glossar)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  <a:p>
            <a:pPr>
              <a:defRPr/>
            </a:pPr>
            <a:r>
              <a:rPr lang="de-DE" dirty="0" smtClean="0"/>
              <a:t>Tagung von Personen oder Vertretern verschiedener Gruppen zum Zwecke der Diskussion und/oder Behandlung von </a:t>
            </a:r>
            <a:r>
              <a:rPr lang="de-DE" dirty="0"/>
              <a:t>T</a:t>
            </a:r>
            <a:r>
              <a:rPr lang="de-DE" dirty="0" smtClean="0"/>
              <a:t>hemen von gemeinsamem Interesse</a:t>
            </a:r>
          </a:p>
          <a:p>
            <a:pPr>
              <a:defRPr/>
            </a:pPr>
            <a:r>
              <a:rPr lang="de-DE" dirty="0" smtClean="0"/>
              <a:t>Tagung von Vertretern einer Körperschaft, die deren direktives oder ausführendes Organ darstellt</a:t>
            </a:r>
          </a:p>
          <a:p>
            <a:pPr>
              <a:defRPr/>
            </a:pPr>
            <a:endParaRPr lang="de-DE" dirty="0"/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Konferenzen werden als Körperschaften behandelt (RDA 11.1)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920111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8653D131-8D68-4D20-A4E0-70C33346BF28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Konferenzen als Körperschaften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Erfassung als Körperschaften</a:t>
            </a:r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Als Konferenzen gelten auch Ereignisse wie Sportwettkämpfe, Messen und Feste.</a:t>
            </a:r>
          </a:p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Neu:</a:t>
            </a:r>
          </a:p>
          <a:p>
            <a:pPr>
              <a:defRPr/>
            </a:pPr>
            <a:r>
              <a:rPr lang="de-DE" dirty="0" smtClean="0"/>
              <a:t>Kein Konferenzbegriff erforderlich, auch Thema kann Konferenzname werden.</a:t>
            </a:r>
          </a:p>
          <a:p>
            <a:pPr>
              <a:defRPr/>
            </a:pPr>
            <a:r>
              <a:rPr lang="de-DE" dirty="0" smtClean="0"/>
              <a:t>Ausstellungen nur noch als Körperschaften, wenn sie regelmäßig unter demselben Namen wiederkehren.</a:t>
            </a:r>
          </a:p>
          <a:p>
            <a:pPr>
              <a:defRPr/>
            </a:pPr>
            <a:r>
              <a:rPr lang="de-DE" dirty="0" smtClean="0"/>
              <a:t>Expeditionen werden als Körperschaften erfasst.</a:t>
            </a:r>
          </a:p>
          <a:p>
            <a:pPr>
              <a:defRPr/>
            </a:pPr>
            <a:r>
              <a:rPr lang="de-DE" dirty="0" smtClean="0"/>
              <a:t>Untergeordnete Konferenzen werden als Körperschaften erfasst.</a:t>
            </a:r>
            <a:endParaRPr lang="de-DE" dirty="0"/>
          </a:p>
          <a:p>
            <a:pPr marL="0" indent="0"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920111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BD8D55EB-B805-4145-8879-FB4173AAE8A6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Abgrenzung / Art des Inhalts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de-DE" b="1" dirty="0" smtClean="0"/>
          </a:p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Abgrenzung (RDA 0.0 D-A-CH, Erläuterung 2.5)</a:t>
            </a:r>
          </a:p>
          <a:p>
            <a:pPr>
              <a:defRPr/>
            </a:pPr>
            <a:r>
              <a:rPr lang="de-DE" dirty="0" smtClean="0"/>
              <a:t>Konferenzen werden grundsätzlich monografisch erfasst.</a:t>
            </a:r>
          </a:p>
          <a:p>
            <a:pPr>
              <a:defRPr/>
            </a:pPr>
            <a:r>
              <a:rPr lang="de-DE" dirty="0" smtClean="0"/>
              <a:t>Je nach Sachverhalt als einzelne Einheit oder mehrteilige Monografie.</a:t>
            </a:r>
          </a:p>
          <a:p>
            <a:pPr>
              <a:defRPr/>
            </a:pPr>
            <a:endParaRPr lang="de-DE" dirty="0"/>
          </a:p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Art des Inhalts (RDA 7.2.1.3)</a:t>
            </a:r>
          </a:p>
          <a:p>
            <a:pPr marL="0" indent="0">
              <a:buFont typeface="Arial" charset="0"/>
              <a:buNone/>
              <a:defRPr/>
            </a:pPr>
            <a:endParaRPr lang="de-DE" b="1" dirty="0"/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Für Konferenzen usw. wird als Art des Inhalts erfasst</a:t>
            </a:r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„Konferenzschrift“ (RDA 7.2.1.3 D-A-CH).</a:t>
            </a:r>
          </a:p>
          <a:p>
            <a:pPr marL="0" indent="0">
              <a:buFont typeface="Arial" charset="0"/>
              <a:buNone/>
              <a:defRPr/>
            </a:pPr>
            <a:r>
              <a:rPr lang="de-DE" i="1" dirty="0" smtClean="0"/>
              <a:t>(festgelegt für deutschsprachige Verbünde)</a:t>
            </a:r>
            <a:endParaRPr lang="de-DE" i="1" dirty="0"/>
          </a:p>
          <a:p>
            <a:pPr marL="0" indent="0">
              <a:buFont typeface="Arial" charset="0"/>
              <a:buNone/>
              <a:defRPr/>
            </a:pPr>
            <a:endParaRPr lang="de-DE" b="1" dirty="0" smtClean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776095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7C459AD-9136-4262-B142-226B404BADF9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Konferenzen als geistige Schöpfer 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Geistiger Schöpfer </a:t>
            </a:r>
            <a:r>
              <a:rPr lang="de-DE" dirty="0" smtClean="0"/>
              <a:t>ist eine Konferenz, die für die Schaffung eines Werkes verantwortlich ist (19.2.1.1.1 Punkt d) = Kernelement.</a:t>
            </a:r>
          </a:p>
          <a:p>
            <a:pPr marL="0" indent="0">
              <a:buFont typeface="Arial" charset="0"/>
              <a:buNone/>
              <a:defRPr/>
            </a:pPr>
            <a:endParaRPr lang="de-DE" sz="800" dirty="0" smtClean="0"/>
          </a:p>
          <a:p>
            <a:pPr marL="0" indent="0">
              <a:buFont typeface="Arial" charset="0"/>
              <a:buNone/>
              <a:defRPr/>
            </a:pPr>
            <a:r>
              <a:rPr lang="de-DE" b="1" dirty="0" smtClean="0"/>
              <a:t>Voraussetzungen:</a:t>
            </a:r>
          </a:p>
          <a:p>
            <a:pPr>
              <a:defRPr/>
            </a:pPr>
            <a:r>
              <a:rPr lang="de-DE" dirty="0" smtClean="0"/>
              <a:t>Über kollektive Aktivität der Konferenz oder Expedition, oder Ereignisses wird berichtet.</a:t>
            </a:r>
          </a:p>
          <a:p>
            <a:pPr>
              <a:defRPr/>
            </a:pPr>
            <a:r>
              <a:rPr lang="de-DE" dirty="0" smtClean="0"/>
              <a:t>Konferenz usw. muss in der Ressource benannt sein.</a:t>
            </a:r>
          </a:p>
          <a:p>
            <a:pPr>
              <a:defRPr/>
            </a:pPr>
            <a:endParaRPr lang="de-DE" sz="800" dirty="0"/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Trifft eine der Voraussetzungen nicht zu, ist die Konferenz usw. kein geistiger Schöpfer, z.B. bei Einzelbeiträgen einer Konferenz oder Berichten von Personen über Konferenzen.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776095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9E47C65E-3B0F-4BF5-89EE-4121D7A910D3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Sonstige </a:t>
            </a:r>
            <a:r>
              <a:rPr lang="de-DE" dirty="0"/>
              <a:t>Körperschaften und Personen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de-DE" dirty="0" smtClean="0"/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Nach </a:t>
            </a:r>
            <a:r>
              <a:rPr lang="de-DE" b="1" dirty="0" smtClean="0"/>
              <a:t>RDA 19.3.1.1 </a:t>
            </a:r>
            <a:r>
              <a:rPr lang="de-DE" i="1" dirty="0" smtClean="0"/>
              <a:t>(Werkebene) </a:t>
            </a:r>
            <a:r>
              <a:rPr lang="de-DE" dirty="0" smtClean="0"/>
              <a:t>sind</a:t>
            </a:r>
            <a:r>
              <a:rPr lang="de-DE" b="1" dirty="0" smtClean="0"/>
              <a:t> </a:t>
            </a:r>
            <a:r>
              <a:rPr lang="de-DE" dirty="0" smtClean="0"/>
              <a:t>zu erfassen, wenn sie als wichtig angesehen werden: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  <a:p>
            <a:pPr>
              <a:defRPr/>
            </a:pPr>
            <a:r>
              <a:rPr lang="de-DE" dirty="0" smtClean="0"/>
              <a:t>Sponsoren, Veranstalter, gastgebende Institutionen.</a:t>
            </a:r>
          </a:p>
          <a:p>
            <a:pPr>
              <a:defRPr/>
            </a:pPr>
            <a:r>
              <a:rPr lang="de-DE" dirty="0" smtClean="0"/>
              <a:t>Beziehungskennzeichnung „Veranstalter“, „Sponsor“, „Gastgebende Institution“ (RDA 18.5.1.3 und        Anhang I).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704087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4F8934DB-FACC-49D9-949B-0CECA9DFC563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0825" y="184150"/>
            <a:ext cx="8642350" cy="508000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Sonstige Körperschaften und Personen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0825" y="836613"/>
            <a:ext cx="8642350" cy="5472112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de-DE" dirty="0" smtClean="0"/>
              <a:t>Nach </a:t>
            </a:r>
            <a:r>
              <a:rPr lang="de-DE" b="1" dirty="0"/>
              <a:t>RDA </a:t>
            </a:r>
            <a:r>
              <a:rPr lang="de-DE" b="1" dirty="0" smtClean="0"/>
              <a:t>20.2.1.3</a:t>
            </a:r>
            <a:r>
              <a:rPr lang="de-DE" dirty="0" smtClean="0"/>
              <a:t> und </a:t>
            </a:r>
            <a:r>
              <a:rPr lang="de-DE" dirty="0"/>
              <a:t>RDA </a:t>
            </a:r>
            <a:r>
              <a:rPr lang="de-DE" b="1" dirty="0"/>
              <a:t>20.2.1.3 D-A-CH </a:t>
            </a:r>
            <a:r>
              <a:rPr lang="de-DE" i="1" dirty="0" smtClean="0"/>
              <a:t>(Expressionsebene) </a:t>
            </a:r>
            <a:r>
              <a:rPr lang="de-DE" dirty="0"/>
              <a:t>sind </a:t>
            </a:r>
            <a:r>
              <a:rPr lang="de-DE" dirty="0" smtClean="0"/>
              <a:t>Mitwirkende zu erfassen</a:t>
            </a:r>
          </a:p>
          <a:p>
            <a:pPr>
              <a:defRPr/>
            </a:pPr>
            <a:r>
              <a:rPr lang="de-DE" dirty="0"/>
              <a:t>w</a:t>
            </a:r>
            <a:r>
              <a:rPr lang="de-DE" dirty="0" smtClean="0"/>
              <a:t>enn sie in der bevorzugten Informationsquelle genannt sind</a:t>
            </a:r>
          </a:p>
          <a:p>
            <a:pPr>
              <a:defRPr/>
            </a:pPr>
            <a:r>
              <a:rPr lang="de-DE" dirty="0"/>
              <a:t>w</a:t>
            </a:r>
            <a:r>
              <a:rPr lang="de-DE" dirty="0" smtClean="0"/>
              <a:t>enn sie einen bedeutenden Teil beigetragen haben</a:t>
            </a:r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 </a:t>
            </a:r>
          </a:p>
          <a:p>
            <a:pPr marL="0" indent="0">
              <a:buFont typeface="Arial" charset="0"/>
              <a:buNone/>
              <a:defRPr/>
            </a:pPr>
            <a:r>
              <a:rPr lang="de-DE" dirty="0" smtClean="0"/>
              <a:t>Für Konferenzen usw.:</a:t>
            </a:r>
            <a:endParaRPr lang="de-DE" dirty="0"/>
          </a:p>
          <a:p>
            <a:pPr>
              <a:defRPr/>
            </a:pPr>
            <a:r>
              <a:rPr lang="de-DE" dirty="0"/>
              <a:t>Herausgeber (Beziehungskennzeichnung „Herausgeber“).</a:t>
            </a:r>
          </a:p>
          <a:p>
            <a:pPr>
              <a:defRPr/>
            </a:pPr>
            <a:r>
              <a:rPr lang="de-DE" dirty="0" smtClean="0"/>
              <a:t>Weitere nach Ermessen, </a:t>
            </a:r>
            <a:r>
              <a:rPr lang="de-DE" dirty="0"/>
              <a:t>wenn sie als wichtig angesehen werden</a:t>
            </a:r>
            <a:r>
              <a:rPr lang="de-DE" dirty="0" smtClean="0"/>
              <a:t>.</a:t>
            </a:r>
          </a:p>
          <a:p>
            <a:pPr marL="0" indent="0">
              <a:buFont typeface="Arial" charset="0"/>
              <a:buNone/>
              <a:defRPr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468312" y="6376988"/>
            <a:ext cx="7704087" cy="365125"/>
          </a:xfrm>
        </p:spPr>
        <p:txBody>
          <a:bodyPr/>
          <a:lstStyle/>
          <a:p>
            <a:pPr>
              <a:defRPr/>
            </a:pPr>
            <a:r>
              <a:rPr lang="de-DE" dirty="0" smtClean="0"/>
              <a:t>AG RDA Schulungsunterlagen – Modul 5A.07: Konferenzen | Stand: 29.05.2015 | CC BY-NC-SA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E6DF80D0-6462-448E-933A-E9EE3D877F1B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1250</Words>
  <Application>Microsoft Office PowerPoint</Application>
  <PresentationFormat>Bildschirmpräsentation (4:3)</PresentationFormat>
  <Paragraphs>241</Paragraphs>
  <Slides>17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</vt:lpstr>
      <vt:lpstr>Verdana</vt:lpstr>
      <vt:lpstr>Wingdings</vt:lpstr>
      <vt:lpstr>Larissa</vt:lpstr>
      <vt:lpstr>Schulungsunterlagen der AG RDA</vt:lpstr>
      <vt:lpstr>Konferenzen </vt:lpstr>
      <vt:lpstr>Inhalt</vt:lpstr>
      <vt:lpstr>Konferenzen als Körperschaften</vt:lpstr>
      <vt:lpstr>Konferenzen als Körperschaften</vt:lpstr>
      <vt:lpstr>Abgrenzung / Art des Inhalts</vt:lpstr>
      <vt:lpstr>Konferenzen als geistige Schöpfer </vt:lpstr>
      <vt:lpstr>Sonstige Körperschaften und Personen</vt:lpstr>
      <vt:lpstr>Sonstige Körperschaften und Personen</vt:lpstr>
      <vt:lpstr>Beispiel für Veranstalter</vt:lpstr>
      <vt:lpstr>Titelzusatz (RDA 2.3)</vt:lpstr>
      <vt:lpstr>Beispiele für Titelzusatz</vt:lpstr>
      <vt:lpstr>Verantwortlichkeitsangabe (RDA 2.4)</vt:lpstr>
      <vt:lpstr>Beispiel 1</vt:lpstr>
      <vt:lpstr>Beispiel 1</vt:lpstr>
      <vt:lpstr>Beispiel 2</vt:lpstr>
      <vt:lpstr>Beispiel 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Weith, Siegfried</cp:lastModifiedBy>
  <cp:revision>118</cp:revision>
  <dcterms:created xsi:type="dcterms:W3CDTF">2014-02-18T07:01:40Z</dcterms:created>
  <dcterms:modified xsi:type="dcterms:W3CDTF">2015-09-28T12:45:58Z</dcterms:modified>
</cp:coreProperties>
</file>