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5" r:id="rId2"/>
    <p:sldId id="259" r:id="rId3"/>
    <p:sldId id="302" r:id="rId4"/>
    <p:sldId id="324" r:id="rId5"/>
    <p:sldId id="303" r:id="rId6"/>
    <p:sldId id="337" r:id="rId7"/>
    <p:sldId id="306" r:id="rId8"/>
    <p:sldId id="338" r:id="rId9"/>
    <p:sldId id="339" r:id="rId10"/>
    <p:sldId id="341" r:id="rId11"/>
    <p:sldId id="340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88284" autoAdjust="0"/>
  </p:normalViewPr>
  <p:slideViewPr>
    <p:cSldViewPr>
      <p:cViewPr>
        <p:scale>
          <a:sx n="90" d="100"/>
          <a:sy n="90" d="100"/>
        </p:scale>
        <p:origin x="-66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27.01.2016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27.01.2016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Wenig ändert sich.</a:t>
            </a:r>
          </a:p>
          <a:p>
            <a:r>
              <a:rPr lang="de-DE" baseline="0" dirty="0" smtClean="0"/>
              <a:t>Geregelt in DACH-Erläuterung zu 1.7.3.  </a:t>
            </a:r>
          </a:p>
          <a:p>
            <a:r>
              <a:rPr lang="de-DE" baseline="0" dirty="0" smtClean="0"/>
              <a:t>Suchproblematik Schrägstrich am Ende des Wortes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79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Diakritische Zeichen: Zeichen, die eine vom </a:t>
            </a:r>
            <a:r>
              <a:rPr lang="de-DE" dirty="0" err="1" smtClean="0"/>
              <a:t>unmarkierten</a:t>
            </a:r>
            <a:r>
              <a:rPr lang="de-DE" dirty="0" smtClean="0"/>
              <a:t> Buchstaben abweichende Aussprache und Betonung anzeigen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548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Form „</a:t>
            </a:r>
            <a:r>
              <a:rPr lang="de-DE" dirty="0" err="1" smtClean="0"/>
              <a:t>Éstat</a:t>
            </a:r>
            <a:r>
              <a:rPr lang="de-DE" dirty="0" smtClean="0"/>
              <a:t>“ ist sprachgeschichtlich nicht richtig.</a:t>
            </a:r>
            <a:r>
              <a:rPr lang="de-DE" baseline="0" dirty="0" smtClean="0"/>
              <a:t> Die Buchstabenkombination „es“ entwickelte sich im Französischen zu „é“. Eine Übertragung von „</a:t>
            </a:r>
            <a:r>
              <a:rPr lang="de-DE" baseline="0" dirty="0" err="1" smtClean="0"/>
              <a:t>Estat</a:t>
            </a:r>
            <a:r>
              <a:rPr lang="de-DE" baseline="0" dirty="0" smtClean="0"/>
              <a:t>“ in „</a:t>
            </a:r>
            <a:r>
              <a:rPr lang="de-DE" baseline="0" dirty="0" err="1" smtClean="0"/>
              <a:t>état</a:t>
            </a:r>
            <a:r>
              <a:rPr lang="de-DE" baseline="0" dirty="0" smtClean="0"/>
              <a:t>“ ist ein Eingriff der die Beschreibung Informationsquelle so stark verändert, dass eine sichere Identifikation nicht mehr gegeben ist.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Ob Umlaute Ligaturen</a:t>
            </a:r>
            <a:r>
              <a:rPr lang="de-DE" baseline="0" dirty="0" smtClean="0"/>
              <a:t> oder durch Diakritische Zeichen ergänzte Buchstaben darstellen ist für alte Drucke unklar.</a:t>
            </a:r>
          </a:p>
          <a:p>
            <a:r>
              <a:rPr lang="de-DE" baseline="0" dirty="0" smtClean="0"/>
              <a:t>Moderne Zeit </a:t>
            </a:r>
            <a:r>
              <a:rPr lang="de-DE" baseline="0" dirty="0" smtClean="0">
                <a:sym typeface="Wingdings" panose="05000000000000000000" pitchFamily="2" charset="2"/>
              </a:rPr>
              <a:t> eher diakritische Zeichen.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Eigentlich werden Abkürzungen vorlagegemäß übernommen.</a:t>
            </a:r>
          </a:p>
          <a:p>
            <a:r>
              <a:rPr lang="de-DE" dirty="0" smtClean="0"/>
              <a:t>Abbreviaturen können aber in der Regel nicht übernommen werden, sind deshalb als Symbole anzusehen. Z.B. tironische Note</a:t>
            </a:r>
          </a:p>
          <a:p>
            <a:r>
              <a:rPr lang="de-DE" dirty="0" smtClean="0"/>
              <a:t>Kommen noch aus der HS-Zeit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Accent grave</a:t>
            </a:r>
            <a:r>
              <a:rPr lang="de-DE" baseline="0" dirty="0" smtClean="0"/>
              <a:t> über q würde auch in vielen Systemen Probleme machen. (In Unicode habe ich es nicht gefunden).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Abweichung von RDA? </a:t>
            </a:r>
            <a:br>
              <a:rPr lang="de-DE" dirty="0" smtClean="0"/>
            </a:br>
            <a:r>
              <a:rPr lang="de-DE" dirty="0" smtClean="0"/>
              <a:t>Fraglich. Man sieht</a:t>
            </a:r>
            <a:r>
              <a:rPr lang="de-DE" baseline="0" dirty="0" smtClean="0"/>
              <a:t> an dem Beispiel, dass auch bei Versalien das I größer geschrieben ist.</a:t>
            </a:r>
          </a:p>
          <a:p>
            <a:r>
              <a:rPr lang="de-DE" baseline="0" dirty="0" smtClean="0"/>
              <a:t>Wir betrachten es als Symbol.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Achtung: Unterscheidung &amp;-Zeichen und tironische</a:t>
            </a:r>
            <a:r>
              <a:rPr lang="de-DE" baseline="0" dirty="0" smtClean="0"/>
              <a:t> Note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Æ/æ und Œ/œ keine Probleme bei der Recherche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Erfassung über Sonderzeichen Hauptauswahl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Exkurs: Erfassung</a:t>
            </a:r>
            <a:r>
              <a:rPr lang="de-DE" baseline="0" dirty="0" smtClean="0"/>
              <a:t> Sonderzeichen (z.B. </a:t>
            </a:r>
            <a:r>
              <a:rPr lang="de-DE" baseline="0" smtClean="0"/>
              <a:t>griechische Buchstaben).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</a:t>
            </a:r>
            <a:r>
              <a:rPr lang="de-DE" baseline="0" dirty="0" smtClean="0"/>
              <a:t> Regelung für die Werkebene ist hier anders. Werk- Manifestationsebene muss gut unterschieden werden.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Übertragen gilt</a:t>
            </a:r>
            <a:r>
              <a:rPr lang="de-DE" baseline="0" dirty="0" smtClean="0"/>
              <a:t> auch für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Zählung von Teilen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Erscheinungsjahre (in römischen Zahlen)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Nicht in RDA geregelt. TG Alte Drucke hat sich auf dieses </a:t>
            </a:r>
            <a:r>
              <a:rPr lang="de-DE" smtClean="0"/>
              <a:t>Vorgehen geeinigt.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Gleich erstes</a:t>
            </a:r>
            <a:r>
              <a:rPr lang="de-DE" baseline="0" dirty="0" smtClean="0"/>
              <a:t> Problem:</a:t>
            </a:r>
            <a:endParaRPr lang="de-DE" dirty="0" smtClean="0"/>
          </a:p>
          <a:p>
            <a:r>
              <a:rPr lang="de-DE" dirty="0" smtClean="0"/>
              <a:t>Definition im Glossar: </a:t>
            </a:r>
          </a:p>
          <a:p>
            <a:r>
              <a:rPr lang="de-DE" dirty="0" smtClean="0"/>
              <a:t>Materialien, die vor der Einführung des Maschinendrucks circa 1825 - 1830 hergestellt wurden</a:t>
            </a:r>
          </a:p>
          <a:p>
            <a:r>
              <a:rPr lang="de-DE" dirty="0" smtClean="0"/>
              <a:t>Englisch: </a:t>
            </a:r>
            <a:r>
              <a:rPr lang="de-DE" dirty="0" err="1" smtClean="0"/>
              <a:t>early</a:t>
            </a:r>
            <a:r>
              <a:rPr lang="de-DE" dirty="0" smtClean="0"/>
              <a:t> </a:t>
            </a:r>
            <a:r>
              <a:rPr lang="de-DE" dirty="0" err="1" smtClean="0"/>
              <a:t>printed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endParaRPr lang="de-DE" dirty="0" smtClean="0"/>
          </a:p>
          <a:p>
            <a:r>
              <a:rPr lang="de-DE" dirty="0" smtClean="0"/>
              <a:t>Man kann das ganze aber</a:t>
            </a:r>
            <a:r>
              <a:rPr lang="de-DE" baseline="0" dirty="0" smtClean="0"/>
              <a:t> auch als Chance sehen.</a:t>
            </a:r>
          </a:p>
          <a:p>
            <a:r>
              <a:rPr lang="de-DE" baseline="0" dirty="0" smtClean="0"/>
              <a:t>Man sollte in Übergangszeit erkennen ob Sonderregeln für Alte Drucke angewendet wurden. Wenn problematisch könnte man evtl. an Kennzeichnung denken.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44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Gilt für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Titel, Verantwortlichkeitsangabe, Ausgabevermerk, Erscheinungsort und Verlagsname sowie die Gesamttitelangabe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732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DACH zu A.1: Bei der Katalogisierung Alter Drucke geben Sie die Groß- und Kleinschreibung gemäß der Informationsquelle wieder (auch bei Komposita wie </a:t>
            </a:r>
            <a:r>
              <a:rPr lang="de-DE" dirty="0" err="1" smtClean="0"/>
              <a:t>HaußEhre</a:t>
            </a:r>
            <a:r>
              <a:rPr lang="de-DE" dirty="0" smtClean="0"/>
              <a:t>). Aber: Schreiben Sie bei vollständig groß geschriebenen Wörtern im Allgemeinen nur den ersten Buchstaben groß.</a:t>
            </a:r>
          </a:p>
          <a:p>
            <a:endParaRPr lang="de-DE" dirty="0" smtClean="0"/>
          </a:p>
          <a:p>
            <a:r>
              <a:rPr lang="de-DE" dirty="0" smtClean="0"/>
              <a:t>Grund: Identifizierung der Ressource und manchmal unklare Regeln für Groß- und Kleinschreibung</a:t>
            </a:r>
            <a:r>
              <a:rPr lang="de-DE" baseline="0" dirty="0" smtClean="0"/>
              <a:t> vom 15. bis ins 19. Jh.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823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Beispiel im Toolkit: eBay</a:t>
            </a:r>
          </a:p>
          <a:p>
            <a:r>
              <a:rPr lang="de-DE" dirty="0" smtClean="0"/>
              <a:t>Noch eindeutiger ist es in DACH zu A.1. geregelt.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952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37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nkunabeln.ub.uni-koeln.de/vdibDevelop/handapparat/nachs_w/cappelli/cappelli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dz-nbn-resolving.de/urn/resolver.pl?urn=urn:nbn:de:bvb:12-bsb10867018-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e.bibliothek.uni-halle.de/vd16/content/pageview/4621830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jstor.org/stable/625810" TargetMode="External"/><Relationship Id="rId5" Type="http://schemas.openxmlformats.org/officeDocument/2006/relationships/hyperlink" Target="http://digital.slub-dresden.de/werkansicht/dlf/24767/179/cache.off" TargetMode="External"/><Relationship Id="rId4" Type="http://schemas.openxmlformats.org/officeDocument/2006/relationships/hyperlink" Target="http://www.uni-mannheim.de/mateo/camenatools/docs/Faulmann-Das-Buch-der-Schrift-Graeca.pd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7543" y="6376243"/>
            <a:ext cx="7511231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Zeichensetzung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Virgeln werden durch „/“ (Schrägstrich) erfasst.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10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683568" y="1700808"/>
          <a:ext cx="7272808" cy="169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[…]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Blandina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Siberin</a:t>
                      </a: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Des … Herrn M. Jacobi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Furmani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Probsts zu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oͤ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geliebte </a:t>
                      </a:r>
                      <a:r>
                        <a:rPr lang="de-DE" sz="1800" b="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HaußEhre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[…]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[…]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Blandina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Siberin</a:t>
                      </a: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Des … Herrn M. Jacobi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Furmani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Probsts zu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Clöden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geliebte </a:t>
                      </a:r>
                      <a:r>
                        <a:rPr lang="de-DE" sz="1800" b="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HaußEhre</a:t>
                      </a: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[…]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Zeichensetzung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Alternativ können Virgeln durch „,“ (Komma) wiedergegeben werden.</a:t>
            </a:r>
          </a:p>
          <a:p>
            <a:r>
              <a:rPr lang="de-DE" dirty="0" smtClean="0"/>
              <a:t>In einer Anmerkung kann darauf hingewiesen werden.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11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683568" y="2636912"/>
          <a:ext cx="7272808" cy="279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[…]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Blandina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Siberin</a:t>
                      </a: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Des … Herrn M. Jacobi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Furmani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Probsts zu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oͤ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geliebte </a:t>
                      </a:r>
                      <a:r>
                        <a:rPr lang="de-DE" sz="1800" b="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HaußEhre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[…]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[…]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Blandina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Siberin</a:t>
                      </a: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Des … Herrn M. Jacobi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Furmani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Probsts zu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Clöden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geliebte </a:t>
                      </a:r>
                      <a:r>
                        <a:rPr lang="de-DE" sz="1800" b="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HaußEhre</a:t>
                      </a: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[…]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Anmerkung: In der Vorlage Virgeln statt Kommata hinter Wörtern in Fraktur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Diakritische Zeichen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Diakritische Zeichen werden – soweit möglich – so übertragen, wie sie in der Informationsquelle erscheinen.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12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683568" y="2636912"/>
          <a:ext cx="7560840" cy="141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924436"/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Nunc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primùm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è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suâ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Bibliotheca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edidit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&amp;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vertit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r>
                        <a:rPr lang="en-US" sz="1800" kern="1200" cap="small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etrus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</a:t>
                      </a:r>
                      <a:r>
                        <a:rPr lang="en-US" sz="1800" kern="1200" cap="small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auremberg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Nunc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primùm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è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suâ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Bibliotheca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edidit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&amp;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vertit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Petrus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Lauremberg</a:t>
                      </a:r>
                      <a:endParaRPr lang="de-DE" sz="18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Diakritische Zeichen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In der Vorlage fehlende Akzente sollten bei Alten Drucken nicht ergänzt werden.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13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611560" y="1988840"/>
          <a:ext cx="7704856" cy="2241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Fait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au Conseil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d’Estat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 SA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de-DE" sz="1800" kern="1200" cap="small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aiesté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</a:t>
                      </a:r>
                      <a:r>
                        <a:rPr lang="de-DE" sz="1800" kern="1200" cap="small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mperiale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Fait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au Conseil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d’Estat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 Sa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Maiesté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Imperiale</a:t>
                      </a:r>
                    </a:p>
                    <a:p>
                      <a:endParaRPr lang="de-DE" sz="18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nicht:</a:t>
                      </a:r>
                    </a:p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Fait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au Conseil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d’Éstat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 Sa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Maiesté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Impériale</a:t>
                      </a:r>
                      <a:endParaRPr lang="de-DE" sz="18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Umlaute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Umlaute, die in der Informationsquelle mit übergestelltem kleinen „e“ gebildet werden, werden als „normale“ Umlaute erfasst.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14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683568" y="2060848"/>
          <a:ext cx="7992888" cy="4161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[…]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Bey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dem 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Begr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aͤ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bn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uͤ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ß</a:t>
                      </a: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der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Erbarn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vnd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Ehren-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Tugentsamen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Fraw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Blandina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Siberin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 Des ... Herrn M. Jacobi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Furmani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Probsts zu 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oͤ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</a:t>
                      </a: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geliebte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HaußEhre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 Welche den 28.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Aprilis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...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entschlaffen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vnd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folgendts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30. desselben Monats dieses instehenden 1611. Jahrs/ Ehrlich zur Erden bestattet worden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[…]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[…]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Bey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dem 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Begräbnüß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der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Erbarn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vnd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Ehren-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Tugentsamen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Fraw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Blandina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Siberin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 Des … Herrn M. Jacobi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Furmani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Probsts zu 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Clöden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geliebte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HaußEhre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 Welche den 28.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Aprilis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...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entschlaffen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vnd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folgendts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30. desselben Monats dieses instehenden 1611. Jahrs/ Ehrlich zur Erden bestattet worden […]</a:t>
                      </a:r>
                    </a:p>
                    <a:p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Anmerkung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 Umlaute in der Vorlage mit übergestelltem „e“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Abbreviaturen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Abbreviaturen sind Formen von Abkürzungen, die nicht unter RDA 1.7.8 fallen.</a:t>
            </a:r>
          </a:p>
          <a:p>
            <a:r>
              <a:rPr lang="de-DE" dirty="0" smtClean="0"/>
              <a:t>Zwei Arten von Abbreviaturen:</a:t>
            </a:r>
          </a:p>
          <a:p>
            <a:pPr lvl="1"/>
            <a:r>
              <a:rPr lang="de-DE" dirty="0" smtClean="0"/>
              <a:t>Ein Wort oder eine Buchstabengruppe wird durch ein Zeichen dargestellt (z. B. das Zeichen „   “ für „et“)</a:t>
            </a:r>
          </a:p>
          <a:p>
            <a:pPr lvl="1"/>
            <a:r>
              <a:rPr lang="de-DE" dirty="0" smtClean="0"/>
              <a:t>Eine Buchstabengruppe wird durch ein (definiertes) Kürzungszeichen ersetzt, das einem (Grund-)Buchstaben beigefügt wird. Diese Kürzungszeichen können dieselbe Form wie diakritische Zeichen haben (z. B. eine Tilde)</a:t>
            </a:r>
          </a:p>
          <a:p>
            <a:r>
              <a:rPr lang="de-DE" dirty="0" smtClean="0"/>
              <a:t>Abbreviaturen werden als Symbole (RDA 1.7.5) aufgefasst.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15</a:t>
            </a:fld>
            <a:endParaRPr lang="de-DE" dirty="0"/>
          </a:p>
        </p:txBody>
      </p:sp>
      <p:pic>
        <p:nvPicPr>
          <p:cNvPr id="7" name="Grafik 2" descr="tironisch-et.png"/>
          <p:cNvPicPr/>
          <p:nvPr/>
        </p:nvPicPr>
        <p:blipFill>
          <a:blip r:embed="rId3" cstate="print">
            <a:biLevel thresh="50000"/>
          </a:blip>
          <a:stretch>
            <a:fillRect/>
          </a:stretch>
        </p:blipFill>
        <p:spPr>
          <a:xfrm>
            <a:off x="6156176" y="2492896"/>
            <a:ext cx="216024" cy="19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Abbreviaturen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Abbreviaturen werden durch ein ausgeschriebenes Äquivalent in eckigen Klammern erfasst.</a:t>
            </a:r>
          </a:p>
          <a:p>
            <a:pPr lvl="1"/>
            <a:r>
              <a:rPr lang="de-DE" dirty="0" smtClean="0"/>
              <a:t>Ein ggf. vorhandener Grundbuchstabe wird außerhalb der eckigen Klammern erfasst.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16</a:t>
            </a:fld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755576" y="2492896"/>
          <a:ext cx="777686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 Elector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filio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primogenito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cedere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ex duob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Electoratib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unum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possit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?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 Elector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filio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primogenito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cedere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ex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duob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[us]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Electoratib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[us]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unum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possit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?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Belli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Pacisq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̀;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Sincera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CONSIDERATIO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Belli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Pacisq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]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Sincera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Consideratio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Abbreviaturen (3)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Die lateinische Kasus-Endung „-</a:t>
            </a:r>
            <a:r>
              <a:rPr lang="de-DE" dirty="0" err="1" smtClean="0"/>
              <a:t>ii</a:t>
            </a:r>
            <a:r>
              <a:rPr lang="de-DE" dirty="0" smtClean="0"/>
              <a:t>“ wird häufig durch ein großes „I“ abgekürzt.</a:t>
            </a:r>
          </a:p>
          <a:p>
            <a:r>
              <a:rPr lang="de-DE" dirty="0" smtClean="0"/>
              <a:t>Die Wiedergabe erfolgt in der Form „i[i]“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17</a:t>
            </a:fld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683568" y="2420888"/>
          <a:ext cx="7704856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it-IT" cap="small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eorg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</a:t>
                      </a:r>
                      <a:r>
                        <a:rPr lang="it-IT" cap="small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dam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it-IT" cap="small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truv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JC</a:t>
                      </a:r>
                      <a:r>
                        <a:rPr lang="it-IT" cap="small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it-IT" cap="all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Jurisprudentia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Romano-Germanica </a:t>
                      </a:r>
                      <a:r>
                        <a:rPr lang="it-IT" cap="all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Forensis</a:t>
                      </a:r>
                      <a:endParaRPr lang="de-DE" cap="all" baseline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Georgi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[i]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Adami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[i]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Struvi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[i],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JCti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Jurisprudentia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Romano-Germanica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Forensis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</a:t>
                      </a:r>
                      <a:r>
                        <a:rPr lang="de-DE" cap="small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elmaestad</a:t>
                      </a:r>
                      <a:r>
                        <a:rPr lang="de-D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Helmaestadi</a:t>
                      </a:r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[i]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Ligaturen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Ligaturen sind Verschmelzungen von 2 oder mehr Buchstaben zu einer Glyphe.</a:t>
            </a:r>
          </a:p>
          <a:p>
            <a:pPr lvl="1"/>
            <a:r>
              <a:rPr lang="de-DE" dirty="0" smtClean="0"/>
              <a:t>Für zwei oder mehr Buchstaben wird eine Drucktype hergestellt </a:t>
            </a:r>
          </a:p>
          <a:p>
            <a:r>
              <a:rPr lang="de-DE" dirty="0" smtClean="0"/>
              <a:t>Ligaturen werden i. d. R. aufgelöst, die verschmolzenen Buchstaben separat erfasst</a:t>
            </a:r>
          </a:p>
          <a:p>
            <a:r>
              <a:rPr lang="de-DE" dirty="0" smtClean="0"/>
              <a:t>Unverändert übernommen werden die Ligaturen </a:t>
            </a:r>
          </a:p>
          <a:p>
            <a:pPr lvl="1"/>
            <a:r>
              <a:rPr lang="de-DE" dirty="0" smtClean="0"/>
              <a:t>Æ/æ und Œ/œ</a:t>
            </a:r>
          </a:p>
          <a:p>
            <a:pPr lvl="1"/>
            <a:r>
              <a:rPr lang="de-DE" dirty="0" smtClean="0"/>
              <a:t>ß</a:t>
            </a:r>
          </a:p>
          <a:p>
            <a:pPr lvl="1"/>
            <a:r>
              <a:rPr lang="de-DE" dirty="0" smtClean="0"/>
              <a:t>&amp; (auch die et-Ligatur in Kursivschriften)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18</a:t>
            </a:fld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611560" y="4869160"/>
          <a:ext cx="813690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Informationsquelle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Erfassung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</a:t>
                      </a: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ﬅ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GLOROSISSIM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Æ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RESURRECTIONIS CHRISTI,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eiusdemq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́;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Ascensionis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œ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missionis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Spiritus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sancti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Historia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Gloriosissimæ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Resurrectionis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Christi,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eiusdemq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Ascensionis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cœlum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missionis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Spiritus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sancti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Abbreviaturen, Ligaturen: Arbeitshilfen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Zur Auflösung von Abbreviaturen:</a:t>
            </a:r>
          </a:p>
          <a:p>
            <a:pPr lvl="1"/>
            <a:r>
              <a:rPr lang="de-DE" dirty="0" err="1" smtClean="0"/>
              <a:t>Cappelli</a:t>
            </a:r>
            <a:r>
              <a:rPr lang="de-DE" dirty="0" smtClean="0"/>
              <a:t>, Adriano. </a:t>
            </a:r>
            <a:r>
              <a:rPr lang="de-DE" dirty="0" err="1" smtClean="0"/>
              <a:t>Lexicon</a:t>
            </a:r>
            <a:r>
              <a:rPr lang="de-DE" dirty="0" smtClean="0"/>
              <a:t> </a:t>
            </a:r>
            <a:r>
              <a:rPr lang="de-DE" dirty="0" err="1" smtClean="0"/>
              <a:t>abbreviaturarum</a:t>
            </a:r>
            <a:r>
              <a:rPr lang="de-DE" dirty="0" smtClean="0"/>
              <a:t> - </a:t>
            </a:r>
            <a:r>
              <a:rPr lang="de-DE" u="sng" dirty="0" smtClean="0">
                <a:hlinkClick r:id="rId3"/>
              </a:rPr>
              <a:t>http://inkunabeln.ub.uni-koeln.de/vdibDevelop/handapparat/nachs_w/cappelli/cappelli.html</a:t>
            </a:r>
            <a:r>
              <a:rPr lang="de-DE" dirty="0" smtClean="0"/>
              <a:t>   </a:t>
            </a:r>
          </a:p>
          <a:p>
            <a:pPr lvl="1"/>
            <a:r>
              <a:rPr lang="en-US" dirty="0" smtClean="0"/>
              <a:t>Walther, Johann </a:t>
            </a:r>
            <a:r>
              <a:rPr lang="en-US" dirty="0" err="1" smtClean="0"/>
              <a:t>Ludolph</a:t>
            </a:r>
            <a:r>
              <a:rPr lang="en-US" dirty="0" smtClean="0"/>
              <a:t>. Lexicon </a:t>
            </a:r>
            <a:r>
              <a:rPr lang="en-US" dirty="0" err="1" smtClean="0"/>
              <a:t>diplomaticum</a:t>
            </a:r>
            <a:r>
              <a:rPr lang="en-US" dirty="0" smtClean="0"/>
              <a:t> - </a:t>
            </a:r>
            <a:r>
              <a:rPr lang="en-US" u="sng" dirty="0" smtClean="0">
                <a:hlinkClick r:id="rId4"/>
              </a:rPr>
              <a:t>http://www.mdz-nbn-resolving.de/urn/resolver.pl?urn=urn:nbn:de:bvb:12-bsb10867018-0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Definition</a:t>
            </a:r>
            <a:r>
              <a:rPr lang="de-DE" dirty="0" smtClean="0"/>
              <a:t> – Übertragen</a:t>
            </a: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3010529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6: Alte Drucke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488832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Abbreviaturen, Ligaturen: Arbeitshilfen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Zur Auflösung von griechischen Ligaturen:</a:t>
            </a:r>
          </a:p>
          <a:p>
            <a:pPr lvl="1"/>
            <a:r>
              <a:rPr lang="en-US" dirty="0" err="1" smtClean="0"/>
              <a:t>Gualtperius</a:t>
            </a:r>
            <a:r>
              <a:rPr lang="en-US" dirty="0" smtClean="0"/>
              <a:t>, </a:t>
            </a:r>
            <a:r>
              <a:rPr lang="en-US" dirty="0" err="1" smtClean="0"/>
              <a:t>Otho</a:t>
            </a:r>
            <a:r>
              <a:rPr lang="en-US" dirty="0" smtClean="0"/>
              <a:t>. </a:t>
            </a:r>
            <a:r>
              <a:rPr lang="en-US" dirty="0" err="1" smtClean="0"/>
              <a:t>Grammatica</a:t>
            </a:r>
            <a:r>
              <a:rPr lang="en-US" dirty="0" smtClean="0"/>
              <a:t> </a:t>
            </a:r>
            <a:r>
              <a:rPr lang="en-US" dirty="0" err="1" smtClean="0"/>
              <a:t>Graeca</a:t>
            </a:r>
            <a:r>
              <a:rPr lang="en-US" dirty="0" smtClean="0"/>
              <a:t> - </a:t>
            </a:r>
            <a:r>
              <a:rPr lang="en-US" u="sng" dirty="0" smtClean="0">
                <a:hlinkClick r:id="rId3"/>
              </a:rPr>
              <a:t>http://digitale.bibliothek.uni-halle.de/vd16/content/pageview/4621830</a:t>
            </a:r>
            <a:r>
              <a:rPr lang="en-US" dirty="0" smtClean="0"/>
              <a:t>  </a:t>
            </a:r>
            <a:endParaRPr lang="de-DE" dirty="0" smtClean="0"/>
          </a:p>
          <a:p>
            <a:pPr lvl="1"/>
            <a:r>
              <a:rPr lang="de-DE" dirty="0" err="1" smtClean="0"/>
              <a:t>Faulmann</a:t>
            </a:r>
            <a:r>
              <a:rPr lang="de-DE" dirty="0" smtClean="0"/>
              <a:t>, Carl. Das Buch der Schrift - </a:t>
            </a:r>
            <a:r>
              <a:rPr lang="de-DE" u="sng" dirty="0" smtClean="0">
                <a:hlinkClick r:id="rId4"/>
              </a:rPr>
              <a:t>http://www.uni-mannheim.de/mateo/camenatools/docs/Faulmann-Das-Buch-der-Schrift-Graeca.pdf</a:t>
            </a:r>
            <a:endParaRPr lang="de-DE" dirty="0" smtClean="0"/>
          </a:p>
          <a:p>
            <a:pPr lvl="1"/>
            <a:r>
              <a:rPr lang="de-DE" dirty="0" smtClean="0"/>
              <a:t>Struck, Samuel. Neu-</a:t>
            </a:r>
            <a:r>
              <a:rPr lang="de-DE" dirty="0" err="1" smtClean="0"/>
              <a:t>verfassetes</a:t>
            </a:r>
            <a:r>
              <a:rPr lang="de-DE" dirty="0" smtClean="0"/>
              <a:t>, </a:t>
            </a:r>
            <a:r>
              <a:rPr lang="de-DE" dirty="0" err="1" smtClean="0"/>
              <a:t>Auff</a:t>
            </a:r>
            <a:r>
              <a:rPr lang="de-DE" dirty="0" smtClean="0"/>
              <a:t> der </a:t>
            </a:r>
            <a:r>
              <a:rPr lang="de-DE" dirty="0" err="1" smtClean="0"/>
              <a:t>löbl</a:t>
            </a:r>
            <a:r>
              <a:rPr lang="de-DE" dirty="0" smtClean="0"/>
              <a:t>. Kunst-</a:t>
            </a:r>
            <a:r>
              <a:rPr lang="de-DE" dirty="0" err="1" smtClean="0"/>
              <a:t>Buchdruckerey</a:t>
            </a:r>
            <a:r>
              <a:rPr lang="de-DE" dirty="0" smtClean="0"/>
              <a:t> nützlich zu gebrauchendes Format-Buch - </a:t>
            </a:r>
            <a:r>
              <a:rPr lang="de-DE" u="sng" dirty="0" smtClean="0">
                <a:hlinkClick r:id="rId5"/>
              </a:rPr>
              <a:t>http://digital.slub-dresden.de/werkansicht/dlf/24767/179/cache.off</a:t>
            </a:r>
            <a:endParaRPr lang="de-DE" dirty="0" smtClean="0"/>
          </a:p>
          <a:p>
            <a:pPr lvl="1"/>
            <a:r>
              <a:rPr lang="en-US" dirty="0" smtClean="0"/>
              <a:t>Wallace, William. Index of Greek ligatures and contractions. In: Journal of Hellenic Studies 42 (1923), </a:t>
            </a:r>
            <a:r>
              <a:rPr lang="en-US" dirty="0" err="1" smtClean="0"/>
              <a:t>Seite</a:t>
            </a:r>
            <a:r>
              <a:rPr lang="en-US" dirty="0" smtClean="0"/>
              <a:t> 183-193 - </a:t>
            </a:r>
            <a:r>
              <a:rPr lang="en-US" u="sng" dirty="0" smtClean="0">
                <a:hlinkClick r:id="rId6"/>
              </a:rPr>
              <a:t>http://www.jstor.org/stable/625810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Typografische Besonderheiten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Titel, Verantwortlichkeitsangabe, Ausgabevermerk, Erscheinungsort, Verlag und Gesamttitelangabe werden so übertragen, wie sie in der Informationsquelle erscheinen</a:t>
            </a:r>
          </a:p>
          <a:p>
            <a:pPr>
              <a:buNone/>
            </a:pPr>
            <a:r>
              <a:rPr lang="de-DE" dirty="0" smtClean="0"/>
              <a:t>	(RDA 2.3.1.4, 2.4.1.4, 2.5.1.4, 2.8.1.4, 2.12.1.4).</a:t>
            </a:r>
          </a:p>
          <a:p>
            <a:r>
              <a:rPr lang="de-DE" dirty="0" smtClean="0"/>
              <a:t>Typografische Besonderheiten müssen deshalb vorlagegemäß erfasst werden.</a:t>
            </a:r>
          </a:p>
          <a:p>
            <a:r>
              <a:rPr lang="de-DE" dirty="0" smtClean="0"/>
              <a:t>Das betrifft besonders die alternierende Verwendung von I/i und J/j, von U/u und V/v sowie die Verwendung von UU/</a:t>
            </a:r>
            <a:r>
              <a:rPr lang="de-DE" dirty="0" err="1" smtClean="0"/>
              <a:t>uu</a:t>
            </a:r>
            <a:r>
              <a:rPr lang="de-DE" dirty="0" smtClean="0"/>
              <a:t> und VV/</a:t>
            </a:r>
            <a:r>
              <a:rPr lang="de-DE" dirty="0" err="1" smtClean="0"/>
              <a:t>vv</a:t>
            </a:r>
            <a:r>
              <a:rPr lang="de-DE" dirty="0" smtClean="0"/>
              <a:t> für W/w.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21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755576" y="4941168"/>
          <a:ext cx="748883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en-US" sz="1800" kern="1200" cap="small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eorg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</a:t>
                      </a:r>
                      <a:r>
                        <a:rPr lang="en-US" sz="1800" kern="1200" cap="small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orn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RERVM BRITANNICARVM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Libri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Septem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Georgi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]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Horni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]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Rervm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Britannicarvm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Libri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Septem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Zahlen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Zahlen werden in allen Elementen, die übertragen werden, so erfasst, wie sie in der Informationsquelle erscheinen.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22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683568" y="2276872"/>
          <a:ext cx="784887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EDITIO SECVNDA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emendatior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Editio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Secvnda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emendatior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Die III. Edition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Die III. Edition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Jahr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M. DC. LXI.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Gedruckt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…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… M.DC.LXI. …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Gedruckt […]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Jm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Jahr tausend Sechshundert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eylff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vnd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zwantzig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Jm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Jahr tausend Sechshundert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eylff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vnd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zwantzig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Zahlen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Aber: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 lvl="1">
              <a:buNone/>
            </a:pPr>
            <a:r>
              <a:rPr lang="de-DE" dirty="0" smtClean="0"/>
              <a:t>(Erscheinungsjahr)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23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683568" y="1412776"/>
          <a:ext cx="7848872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Gedruckt Anno, quo cum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piè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Defuncta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vovemus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In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reqVIe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anIMa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Læta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IaCens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[1661]</a:t>
                      </a:r>
                    </a:p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Anmerkung: Erscheinungsjahr nach einem Chronogramm: „Gedruckt Anno, quo cum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piè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Defuncta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vovemus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In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reqVIe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anIMa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Læta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IaCens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“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Zahlen (3)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Auf die exakte Wiedergabe von neulateinischen Zahlzeichen römischer Zahlen wird verzichtet:</a:t>
            </a:r>
          </a:p>
          <a:p>
            <a:r>
              <a:rPr lang="de-DE" dirty="0" smtClean="0"/>
              <a:t>CI </a:t>
            </a:r>
            <a:r>
              <a:rPr lang="de-DE" sz="2800" dirty="0" smtClean="0"/>
              <a:t>Ↄ</a:t>
            </a:r>
            <a:r>
              <a:rPr lang="de-DE" dirty="0" smtClean="0"/>
              <a:t>“ wird als „M“ erfasst, „I </a:t>
            </a:r>
            <a:r>
              <a:rPr lang="de-DE" sz="2800" dirty="0" smtClean="0"/>
              <a:t>Ↄ</a:t>
            </a:r>
            <a:r>
              <a:rPr lang="de-DE" dirty="0" smtClean="0"/>
              <a:t>“ als „D“.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24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755576" y="2564904"/>
          <a:ext cx="7848872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Quibus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Res in Anglia, Scotia, Hibernia,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ab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Anno CI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Ↄ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Ↄ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CXLV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bello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gestæ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exponuntur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Quibus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Res in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Anglia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Scotia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Hibernia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ab Anno MDCXLV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bello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gestæ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exponuntur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Definition: Was ist ein Alter Druck?</a:t>
            </a:r>
          </a:p>
          <a:p>
            <a:r>
              <a:rPr lang="de-DE" dirty="0" smtClean="0"/>
              <a:t>Erfassen und Übertragen von</a:t>
            </a:r>
          </a:p>
          <a:p>
            <a:pPr lvl="1"/>
            <a:r>
              <a:rPr lang="de-DE" dirty="0" smtClean="0"/>
              <a:t>Großschreibung</a:t>
            </a:r>
          </a:p>
          <a:p>
            <a:pPr lvl="1"/>
            <a:r>
              <a:rPr lang="de-DE" dirty="0" smtClean="0"/>
              <a:t>Zeichensetzung</a:t>
            </a:r>
          </a:p>
          <a:p>
            <a:pPr lvl="1"/>
            <a:r>
              <a:rPr lang="de-DE" dirty="0" smtClean="0"/>
              <a:t>Diakritischen Zeichen</a:t>
            </a:r>
          </a:p>
          <a:p>
            <a:pPr lvl="1"/>
            <a:r>
              <a:rPr lang="de-DE" dirty="0" smtClean="0"/>
              <a:t>Abbreviaturen und Ligaturen</a:t>
            </a:r>
          </a:p>
          <a:p>
            <a:pPr lvl="1"/>
            <a:r>
              <a:rPr lang="de-DE" dirty="0" smtClean="0"/>
              <a:t>Sonstigen typografischen Besonderheiten </a:t>
            </a:r>
          </a:p>
          <a:p>
            <a:pPr lvl="1"/>
            <a:r>
              <a:rPr lang="de-DE" dirty="0" smtClean="0"/>
              <a:t>Zahlen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488832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1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Definition</a:t>
            </a:r>
            <a:br>
              <a:rPr lang="de-DE" sz="2800" dirty="0" smtClean="0"/>
            </a:br>
            <a:r>
              <a:rPr lang="de-DE" dirty="0" smtClean="0"/>
              <a:t>Glossar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3010529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6: Alte Drucke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488832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10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Laut Glossar:</a:t>
            </a:r>
          </a:p>
          <a:p>
            <a:pPr>
              <a:buNone/>
            </a:pPr>
            <a:r>
              <a:rPr lang="de-DE" dirty="0" smtClean="0"/>
              <a:t>	Drucke, die bis ca. 1825/1830 erschienen sind.</a:t>
            </a:r>
          </a:p>
          <a:p>
            <a:r>
              <a:rPr lang="de-DE" dirty="0" smtClean="0"/>
              <a:t>Traditionell: </a:t>
            </a:r>
          </a:p>
          <a:p>
            <a:pPr>
              <a:buNone/>
            </a:pPr>
            <a:r>
              <a:rPr lang="de-DE" dirty="0" smtClean="0"/>
              <a:t>	Drucke, die vor 1801, oder vor 1851 erschienen sind.</a:t>
            </a:r>
          </a:p>
          <a:p>
            <a:r>
              <a:rPr lang="de-DE" dirty="0" smtClean="0"/>
              <a:t>Ermessenspielraum für Zeitraum 1825-1830 („</a:t>
            </a:r>
            <a:r>
              <a:rPr lang="de-DE" dirty="0" err="1" smtClean="0"/>
              <a:t>cataloger‘s</a:t>
            </a:r>
            <a:r>
              <a:rPr lang="de-DE" dirty="0" smtClean="0"/>
              <a:t> </a:t>
            </a:r>
            <a:r>
              <a:rPr lang="de-DE" dirty="0" err="1" smtClean="0"/>
              <a:t>judgement</a:t>
            </a:r>
            <a:r>
              <a:rPr lang="de-DE" dirty="0" smtClean="0"/>
              <a:t>“).</a:t>
            </a:r>
          </a:p>
          <a:p>
            <a:r>
              <a:rPr lang="de-DE" dirty="0" smtClean="0"/>
              <a:t>Ob Ermessenspielraum auch auf den Zeitraum 1801-1850 ausgedehnt werden kann, ist fraglich.</a:t>
            </a:r>
          </a:p>
          <a:p>
            <a:r>
              <a:rPr lang="de-DE" dirty="0" smtClean="0"/>
              <a:t>Anwendbarkeit auf spätere Handpressendrucke ist ebenfalls fraglich.</a:t>
            </a:r>
          </a:p>
          <a:p>
            <a:r>
              <a:rPr lang="de-DE" dirty="0" smtClean="0"/>
              <a:t>Alle Regelungen für Alte Drucke (inkl. D-A-CH-AWR) müssen angewendet werden.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Übertragen</a:t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3010529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6: Alte Drucke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488832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10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Besondere Regelungen für Alte Drucke sind notwendig, um der wenig standardisierten Orthografie und der ausgeprägten typografischen Gestaltung gerecht zu werden.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Spezifische Regelungen für </a:t>
            </a:r>
            <a:r>
              <a:rPr lang="de-DE" smtClean="0"/>
              <a:t>Alte Drucke erleichtern </a:t>
            </a:r>
            <a:r>
              <a:rPr lang="de-DE" dirty="0" smtClean="0"/>
              <a:t>die Identifizierung und Unterscheidung ähnlicher Manifestationen.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Großschreibung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Unveränderte Übernahme von Groß- und Kleinschreibung.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Wörter, die in Versalien gesetzt sind: nur der 1. Buchstabe wird unverändert übernommen.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8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755576" y="3284984"/>
          <a:ext cx="7272808" cy="141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REMARQUES Sur le DISCOURS DU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Commandeur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 GREMONVILLE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Remarques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Sur le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Discours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Du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Commandeur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Gremonville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Großschreibung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12968" cy="5472608"/>
          </a:xfrm>
        </p:spPr>
        <p:txBody>
          <a:bodyPr/>
          <a:lstStyle/>
          <a:p>
            <a:r>
              <a:rPr lang="de-DE" dirty="0" smtClean="0"/>
              <a:t>Komposita, die nicht vollständig in Versalien gesetzt sind, deren Teilwörter aber mit Großbuchstaben beginnen, werden unverändert übertragen </a:t>
            </a:r>
          </a:p>
          <a:p>
            <a:pPr>
              <a:buNone/>
            </a:pPr>
            <a:r>
              <a:rPr lang="de-DE" dirty="0" smtClean="0"/>
              <a:t>	(RDA A.4.1, Ausnahmen: ungewöhnliche Großschreibung).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mtClean="0"/>
              <a:t>AG RDA Schulungsunterlagen – Modul 6.AD – Definition, Übertragen | Stand: 19.11.2015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9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755576" y="2996952"/>
          <a:ext cx="7560840" cy="141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Informationsquelle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[…] Herrn M. Jacobi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Furmani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Probsts zu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oͤ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geliebte 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HaußEhre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[…]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[…] Herrn M. Jacobi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Furmani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Probsts zu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Clöden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geliebte 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HaußEhre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[…]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2062</Words>
  <Application>Microsoft Office PowerPoint</Application>
  <PresentationFormat>Bildschirmpräsentation (4:3)</PresentationFormat>
  <Paragraphs>277</Paragraphs>
  <Slides>24</Slides>
  <Notes>23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Larissa</vt:lpstr>
      <vt:lpstr>Schulungsunterlagen der AG RDA</vt:lpstr>
      <vt:lpstr>Definition – Übertragen</vt:lpstr>
      <vt:lpstr>Inhalt</vt:lpstr>
      <vt:lpstr>Definition Glossar </vt:lpstr>
      <vt:lpstr>Definition</vt:lpstr>
      <vt:lpstr>Übertragen </vt:lpstr>
      <vt:lpstr>Allgemeines</vt:lpstr>
      <vt:lpstr>Großschreibung (1)</vt:lpstr>
      <vt:lpstr>Großschreibung (2)</vt:lpstr>
      <vt:lpstr>Zeichensetzung (1)</vt:lpstr>
      <vt:lpstr>Zeichensetzung (2)</vt:lpstr>
      <vt:lpstr>Diakritische Zeichen (1)</vt:lpstr>
      <vt:lpstr>Diakritische Zeichen (2)</vt:lpstr>
      <vt:lpstr>Umlaute</vt:lpstr>
      <vt:lpstr>Abbreviaturen (1)</vt:lpstr>
      <vt:lpstr>Abbreviaturen (2)</vt:lpstr>
      <vt:lpstr>Abbreviaturen (3)</vt:lpstr>
      <vt:lpstr>Ligaturen</vt:lpstr>
      <vt:lpstr>Abbreviaturen, Ligaturen: Arbeitshilfen (1)</vt:lpstr>
      <vt:lpstr>Abbreviaturen, Ligaturen: Arbeitshilfen (2)</vt:lpstr>
      <vt:lpstr>Typografische Besonderheiten</vt:lpstr>
      <vt:lpstr>Zahlen (1)</vt:lpstr>
      <vt:lpstr>Zahlen (2)</vt:lpstr>
      <vt:lpstr>Zahlen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Claudia Reiter</cp:lastModifiedBy>
  <cp:revision>110</cp:revision>
  <cp:lastPrinted>2016-01-18T17:50:46Z</cp:lastPrinted>
  <dcterms:created xsi:type="dcterms:W3CDTF">2014-02-18T07:01:40Z</dcterms:created>
  <dcterms:modified xsi:type="dcterms:W3CDTF">2016-01-27T07:46:52Z</dcterms:modified>
</cp:coreProperties>
</file>