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01"/>
  </p:notesMasterIdLst>
  <p:handoutMasterIdLst>
    <p:handoutMasterId r:id="rId102"/>
  </p:handoutMasterIdLst>
  <p:sldIdLst>
    <p:sldId id="285" r:id="rId3"/>
    <p:sldId id="259" r:id="rId4"/>
    <p:sldId id="507"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47" r:id="rId45"/>
    <p:sldId id="548" r:id="rId46"/>
    <p:sldId id="549" r:id="rId47"/>
    <p:sldId id="550" r:id="rId48"/>
    <p:sldId id="551" r:id="rId49"/>
    <p:sldId id="552" r:id="rId50"/>
    <p:sldId id="553" r:id="rId51"/>
    <p:sldId id="554" r:id="rId52"/>
    <p:sldId id="555" r:id="rId53"/>
    <p:sldId id="556" r:id="rId54"/>
    <p:sldId id="557" r:id="rId55"/>
    <p:sldId id="558" r:id="rId56"/>
    <p:sldId id="559" r:id="rId57"/>
    <p:sldId id="560" r:id="rId58"/>
    <p:sldId id="561" r:id="rId59"/>
    <p:sldId id="562" r:id="rId60"/>
    <p:sldId id="563" r:id="rId61"/>
    <p:sldId id="390" r:id="rId62"/>
    <p:sldId id="345" r:id="rId63"/>
    <p:sldId id="346" r:id="rId64"/>
    <p:sldId id="348" r:id="rId65"/>
    <p:sldId id="347" r:id="rId66"/>
    <p:sldId id="349" r:id="rId67"/>
    <p:sldId id="409" r:id="rId68"/>
    <p:sldId id="488" r:id="rId69"/>
    <p:sldId id="505" r:id="rId70"/>
    <p:sldId id="506" r:id="rId71"/>
    <p:sldId id="461" r:id="rId72"/>
    <p:sldId id="462" r:id="rId73"/>
    <p:sldId id="463" r:id="rId74"/>
    <p:sldId id="458" r:id="rId75"/>
    <p:sldId id="459" r:id="rId76"/>
    <p:sldId id="460" r:id="rId77"/>
    <p:sldId id="489" r:id="rId78"/>
    <p:sldId id="491" r:id="rId79"/>
    <p:sldId id="492" r:id="rId80"/>
    <p:sldId id="493" r:id="rId81"/>
    <p:sldId id="494" r:id="rId82"/>
    <p:sldId id="495" r:id="rId83"/>
    <p:sldId id="496" r:id="rId84"/>
    <p:sldId id="498" r:id="rId85"/>
    <p:sldId id="499" r:id="rId86"/>
    <p:sldId id="500" r:id="rId87"/>
    <p:sldId id="501" r:id="rId88"/>
    <p:sldId id="502" r:id="rId89"/>
    <p:sldId id="503" r:id="rId90"/>
    <p:sldId id="504" r:id="rId91"/>
    <p:sldId id="393" r:id="rId92"/>
    <p:sldId id="385" r:id="rId93"/>
    <p:sldId id="464" r:id="rId94"/>
    <p:sldId id="465" r:id="rId95"/>
    <p:sldId id="466" r:id="rId96"/>
    <p:sldId id="467" r:id="rId97"/>
    <p:sldId id="454" r:id="rId98"/>
    <p:sldId id="386" r:id="rId99"/>
    <p:sldId id="414" r:id="rId10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92219" autoAdjust="0"/>
  </p:normalViewPr>
  <p:slideViewPr>
    <p:cSldViewPr>
      <p:cViewPr>
        <p:scale>
          <a:sx n="80" d="100"/>
          <a:sy n="80" d="100"/>
        </p:scale>
        <p:origin x="-2520"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D807B-0569-4C3C-A028-B2B2B1BD65AE}"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de-DE"/>
        </a:p>
      </dgm:t>
    </dgm:pt>
    <dgm:pt modelId="{95D753E7-CC68-487A-AFBC-8EEEFF3D62D4}">
      <dgm:prSet phldrT="[Text]" custT="1"/>
      <dgm:spPr/>
      <dgm:t>
        <a:bodyPr/>
        <a:lstStyle/>
        <a:p>
          <a:r>
            <a:rPr lang="de-DE" sz="1100" dirty="0"/>
            <a:t>Übergeordnete Aufnahme</a:t>
          </a:r>
          <a:br>
            <a:rPr lang="de-DE" sz="1100" dirty="0"/>
          </a:br>
          <a:r>
            <a:rPr lang="de-DE" sz="1100" dirty="0"/>
            <a:t/>
          </a:r>
          <a:br>
            <a:rPr lang="de-DE" sz="1100" dirty="0"/>
          </a:br>
          <a:r>
            <a:rPr lang="de-DE" sz="1100" i="1" dirty="0"/>
            <a:t>enthält Angaben </a:t>
          </a:r>
        </a:p>
        <a:p>
          <a:r>
            <a:rPr lang="de-DE" sz="1100" dirty="0"/>
            <a:t>zum Ganzen</a:t>
          </a:r>
        </a:p>
      </dgm:t>
    </dgm:pt>
    <dgm:pt modelId="{6F311488-036D-4563-B3FE-382DBDFFCB4C}" type="parTrans" cxnId="{C1B86B02-4D0E-405C-A07A-642AFA662450}">
      <dgm:prSet/>
      <dgm:spPr/>
      <dgm:t>
        <a:bodyPr/>
        <a:lstStyle/>
        <a:p>
          <a:endParaRPr lang="de-DE"/>
        </a:p>
      </dgm:t>
    </dgm:pt>
    <dgm:pt modelId="{C8D6AA07-ABD9-492E-8EFD-513DED824454}" type="sibTrans" cxnId="{C1B86B02-4D0E-405C-A07A-642AFA662450}">
      <dgm:prSet/>
      <dgm:spPr/>
      <dgm:t>
        <a:bodyPr/>
        <a:lstStyle/>
        <a:p>
          <a:endParaRPr lang="de-DE"/>
        </a:p>
      </dgm:t>
    </dgm:pt>
    <dgm:pt modelId="{6285A41E-A6F7-4207-9003-775EF1E2C844}">
      <dgm:prSet phldrT="[Text]" custT="1"/>
      <dgm:spPr/>
      <dgm:t>
        <a:bodyPr/>
        <a:lstStyle/>
        <a:p>
          <a:r>
            <a:rPr lang="de-DE" sz="1100" baseline="0" dirty="0"/>
            <a:t>Untergeordnete Aufnahme Teil 1</a:t>
          </a:r>
          <a:br>
            <a:rPr lang="de-DE" sz="1100" baseline="0" dirty="0"/>
          </a:br>
          <a:r>
            <a:rPr lang="de-DE" sz="1100" baseline="0" dirty="0"/>
            <a:t/>
          </a:r>
          <a:br>
            <a:rPr lang="de-DE" sz="1100" baseline="0" dirty="0"/>
          </a:br>
          <a:r>
            <a:rPr lang="de-DE" sz="1100" i="1" baseline="0" dirty="0"/>
            <a:t>enthält Angaben</a:t>
          </a:r>
        </a:p>
        <a:p>
          <a:r>
            <a:rPr lang="de-DE" sz="1100" i="0" baseline="0" dirty="0"/>
            <a:t>zu Untergliederungen 1 - n</a:t>
          </a:r>
          <a:br>
            <a:rPr lang="de-DE" sz="1100" i="0" baseline="0" dirty="0"/>
          </a:br>
          <a:r>
            <a:rPr lang="de-DE" sz="1100" baseline="0" dirty="0"/>
            <a:t>zu Teil 1</a:t>
          </a:r>
          <a:endParaRPr lang="de-DE" sz="1100" dirty="0"/>
        </a:p>
      </dgm:t>
    </dgm:pt>
    <dgm:pt modelId="{7ED8D16A-E18B-426C-A95B-CF0002E808AC}" type="parTrans" cxnId="{21F69961-8FD7-4C78-A64D-5199FC0E6345}">
      <dgm:prSet/>
      <dgm:spPr/>
      <dgm:t>
        <a:bodyPr/>
        <a:lstStyle/>
        <a:p>
          <a:endParaRPr lang="de-DE"/>
        </a:p>
      </dgm:t>
    </dgm:pt>
    <dgm:pt modelId="{07507D97-3342-4908-874E-17AAB792B45A}" type="sibTrans" cxnId="{21F69961-8FD7-4C78-A64D-5199FC0E6345}">
      <dgm:prSet/>
      <dgm:spPr/>
      <dgm:t>
        <a:bodyPr/>
        <a:lstStyle/>
        <a:p>
          <a:endParaRPr lang="de-DE"/>
        </a:p>
      </dgm:t>
    </dgm:pt>
    <dgm:pt modelId="{08B6EEF3-61E1-4333-82C7-6D98222A6757}">
      <dgm:prSet phldrT="[Text]" custT="1"/>
      <dgm:spPr/>
      <dgm:t>
        <a:bodyPr/>
        <a:lstStyle/>
        <a:p>
          <a:r>
            <a:rPr lang="de-DE" sz="1100"/>
            <a:t>Untergeordnete Aufnahme Teil n</a:t>
          </a:r>
          <a:br>
            <a:rPr lang="de-DE" sz="1100"/>
          </a:br>
          <a:r>
            <a:rPr lang="de-DE" sz="1100"/>
            <a:t/>
          </a:r>
          <a:br>
            <a:rPr lang="de-DE" sz="1100"/>
          </a:br>
          <a:r>
            <a:rPr lang="de-DE" sz="1100" i="1"/>
            <a:t>enthält Angaben</a:t>
          </a:r>
          <a:r>
            <a:rPr lang="de-DE" sz="1100"/>
            <a:t/>
          </a:r>
          <a:br>
            <a:rPr lang="de-DE" sz="1100"/>
          </a:br>
          <a:r>
            <a:rPr lang="de-DE" sz="1100"/>
            <a:t>zu Untergliederungen 1 - n</a:t>
          </a:r>
          <a:br>
            <a:rPr lang="de-DE" sz="1100"/>
          </a:br>
          <a:r>
            <a:rPr lang="de-DE" sz="1100"/>
            <a:t>zu Teil n</a:t>
          </a:r>
        </a:p>
      </dgm:t>
    </dgm:pt>
    <dgm:pt modelId="{4E04924D-D2C9-4EB5-98B2-685872A09061}" type="parTrans" cxnId="{14129A51-9802-4E61-98F4-2A41E0CA505E}">
      <dgm:prSet/>
      <dgm:spPr/>
      <dgm:t>
        <a:bodyPr/>
        <a:lstStyle/>
        <a:p>
          <a:endParaRPr lang="de-DE"/>
        </a:p>
      </dgm:t>
    </dgm:pt>
    <dgm:pt modelId="{A030981F-76AC-48FF-8764-C539E315CEF1}" type="sibTrans" cxnId="{14129A51-9802-4E61-98F4-2A41E0CA505E}">
      <dgm:prSet/>
      <dgm:spPr/>
      <dgm:t>
        <a:bodyPr/>
        <a:lstStyle/>
        <a:p>
          <a:endParaRPr lang="de-DE"/>
        </a:p>
      </dgm:t>
    </dgm:pt>
    <dgm:pt modelId="{3671E032-C620-430C-8988-3DD4DEA05329}" type="pres">
      <dgm:prSet presAssocID="{7C5D807B-0569-4C3C-A028-B2B2B1BD65AE}" presName="hierChild1" presStyleCnt="0">
        <dgm:presLayoutVars>
          <dgm:orgChart val="1"/>
          <dgm:chPref val="1"/>
          <dgm:dir/>
          <dgm:animOne val="branch"/>
          <dgm:animLvl val="lvl"/>
          <dgm:resizeHandles/>
        </dgm:presLayoutVars>
      </dgm:prSet>
      <dgm:spPr/>
      <dgm:t>
        <a:bodyPr/>
        <a:lstStyle/>
        <a:p>
          <a:endParaRPr lang="de-DE"/>
        </a:p>
      </dgm:t>
    </dgm:pt>
    <dgm:pt modelId="{7362A9E2-B985-4B51-BA62-9EA918C767CC}" type="pres">
      <dgm:prSet presAssocID="{95D753E7-CC68-487A-AFBC-8EEEFF3D62D4}" presName="hierRoot1" presStyleCnt="0">
        <dgm:presLayoutVars>
          <dgm:hierBranch val="init"/>
        </dgm:presLayoutVars>
      </dgm:prSet>
      <dgm:spPr/>
    </dgm:pt>
    <dgm:pt modelId="{0B65E87D-E0F6-4520-8A84-6C6BEC92CAE1}" type="pres">
      <dgm:prSet presAssocID="{95D753E7-CC68-487A-AFBC-8EEEFF3D62D4}" presName="rootComposite1" presStyleCnt="0"/>
      <dgm:spPr/>
    </dgm:pt>
    <dgm:pt modelId="{9BE464FE-3806-4D6A-B40B-5A2725FB02DA}" type="pres">
      <dgm:prSet presAssocID="{95D753E7-CC68-487A-AFBC-8EEEFF3D62D4}" presName="rootText1" presStyleLbl="node0" presStyleIdx="0" presStyleCnt="1">
        <dgm:presLayoutVars>
          <dgm:chPref val="3"/>
        </dgm:presLayoutVars>
      </dgm:prSet>
      <dgm:spPr/>
      <dgm:t>
        <a:bodyPr/>
        <a:lstStyle/>
        <a:p>
          <a:endParaRPr lang="de-DE"/>
        </a:p>
      </dgm:t>
    </dgm:pt>
    <dgm:pt modelId="{081E58D7-BF89-4866-BC9D-1F5AAED5718B}" type="pres">
      <dgm:prSet presAssocID="{95D753E7-CC68-487A-AFBC-8EEEFF3D62D4}" presName="rootConnector1" presStyleLbl="node1" presStyleIdx="0" presStyleCnt="0"/>
      <dgm:spPr/>
      <dgm:t>
        <a:bodyPr/>
        <a:lstStyle/>
        <a:p>
          <a:endParaRPr lang="de-DE"/>
        </a:p>
      </dgm:t>
    </dgm:pt>
    <dgm:pt modelId="{844DE753-588A-40F1-8E8D-FD0FAF571C10}" type="pres">
      <dgm:prSet presAssocID="{95D753E7-CC68-487A-AFBC-8EEEFF3D62D4}" presName="hierChild2" presStyleCnt="0"/>
      <dgm:spPr/>
    </dgm:pt>
    <dgm:pt modelId="{587F8C8B-C3F9-4DA1-8AFF-CE7EF2AF7647}" type="pres">
      <dgm:prSet presAssocID="{7ED8D16A-E18B-426C-A95B-CF0002E808AC}" presName="Name37" presStyleLbl="parChTrans1D2" presStyleIdx="0" presStyleCnt="2"/>
      <dgm:spPr/>
      <dgm:t>
        <a:bodyPr/>
        <a:lstStyle/>
        <a:p>
          <a:endParaRPr lang="de-DE"/>
        </a:p>
      </dgm:t>
    </dgm:pt>
    <dgm:pt modelId="{6D32A120-4742-4E2A-8635-E7D4CE8CA7CC}" type="pres">
      <dgm:prSet presAssocID="{6285A41E-A6F7-4207-9003-775EF1E2C844}" presName="hierRoot2" presStyleCnt="0">
        <dgm:presLayoutVars>
          <dgm:hierBranch val="init"/>
        </dgm:presLayoutVars>
      </dgm:prSet>
      <dgm:spPr/>
    </dgm:pt>
    <dgm:pt modelId="{8DA443EA-A56A-4DB7-A5EB-9A74E880C04C}" type="pres">
      <dgm:prSet presAssocID="{6285A41E-A6F7-4207-9003-775EF1E2C844}" presName="rootComposite" presStyleCnt="0"/>
      <dgm:spPr/>
    </dgm:pt>
    <dgm:pt modelId="{989C8FFB-3E48-4253-9901-255410E5459D}" type="pres">
      <dgm:prSet presAssocID="{6285A41E-A6F7-4207-9003-775EF1E2C844}" presName="rootText" presStyleLbl="node2" presStyleIdx="0" presStyleCnt="2">
        <dgm:presLayoutVars>
          <dgm:chPref val="3"/>
        </dgm:presLayoutVars>
      </dgm:prSet>
      <dgm:spPr/>
      <dgm:t>
        <a:bodyPr/>
        <a:lstStyle/>
        <a:p>
          <a:endParaRPr lang="de-DE"/>
        </a:p>
      </dgm:t>
    </dgm:pt>
    <dgm:pt modelId="{D4BCB662-7C06-4A8E-95D5-CDE955ACB909}" type="pres">
      <dgm:prSet presAssocID="{6285A41E-A6F7-4207-9003-775EF1E2C844}" presName="rootConnector" presStyleLbl="node2" presStyleIdx="0" presStyleCnt="2"/>
      <dgm:spPr/>
      <dgm:t>
        <a:bodyPr/>
        <a:lstStyle/>
        <a:p>
          <a:endParaRPr lang="de-DE"/>
        </a:p>
      </dgm:t>
    </dgm:pt>
    <dgm:pt modelId="{BEE80F07-0A4E-4320-9A33-9C28CF6E44CA}" type="pres">
      <dgm:prSet presAssocID="{6285A41E-A6F7-4207-9003-775EF1E2C844}" presName="hierChild4" presStyleCnt="0"/>
      <dgm:spPr/>
    </dgm:pt>
    <dgm:pt modelId="{BECD62C2-7740-45DA-94C9-36EF858BAE16}" type="pres">
      <dgm:prSet presAssocID="{6285A41E-A6F7-4207-9003-775EF1E2C844}" presName="hierChild5" presStyleCnt="0"/>
      <dgm:spPr/>
    </dgm:pt>
    <dgm:pt modelId="{7C8FFAA0-C5D6-4B04-BAE1-2F7D6A31A080}" type="pres">
      <dgm:prSet presAssocID="{4E04924D-D2C9-4EB5-98B2-685872A09061}" presName="Name37" presStyleLbl="parChTrans1D2" presStyleIdx="1" presStyleCnt="2"/>
      <dgm:spPr/>
      <dgm:t>
        <a:bodyPr/>
        <a:lstStyle/>
        <a:p>
          <a:endParaRPr lang="de-DE"/>
        </a:p>
      </dgm:t>
    </dgm:pt>
    <dgm:pt modelId="{BAB9D3B9-01B4-455E-9C5D-EEEA5E377080}" type="pres">
      <dgm:prSet presAssocID="{08B6EEF3-61E1-4333-82C7-6D98222A6757}" presName="hierRoot2" presStyleCnt="0">
        <dgm:presLayoutVars>
          <dgm:hierBranch val="init"/>
        </dgm:presLayoutVars>
      </dgm:prSet>
      <dgm:spPr/>
    </dgm:pt>
    <dgm:pt modelId="{CEF7761A-E2EB-42D9-8431-91B1606CD0F9}" type="pres">
      <dgm:prSet presAssocID="{08B6EEF3-61E1-4333-82C7-6D98222A6757}" presName="rootComposite" presStyleCnt="0"/>
      <dgm:spPr/>
    </dgm:pt>
    <dgm:pt modelId="{480749E0-3124-4FF2-A335-0B008BEAD550}" type="pres">
      <dgm:prSet presAssocID="{08B6EEF3-61E1-4333-82C7-6D98222A6757}" presName="rootText" presStyleLbl="node2" presStyleIdx="1" presStyleCnt="2">
        <dgm:presLayoutVars>
          <dgm:chPref val="3"/>
        </dgm:presLayoutVars>
      </dgm:prSet>
      <dgm:spPr/>
      <dgm:t>
        <a:bodyPr/>
        <a:lstStyle/>
        <a:p>
          <a:endParaRPr lang="de-DE"/>
        </a:p>
      </dgm:t>
    </dgm:pt>
    <dgm:pt modelId="{DBE701BD-5473-481E-BFAD-D59E86A9C552}" type="pres">
      <dgm:prSet presAssocID="{08B6EEF3-61E1-4333-82C7-6D98222A6757}" presName="rootConnector" presStyleLbl="node2" presStyleIdx="1" presStyleCnt="2"/>
      <dgm:spPr/>
      <dgm:t>
        <a:bodyPr/>
        <a:lstStyle/>
        <a:p>
          <a:endParaRPr lang="de-DE"/>
        </a:p>
      </dgm:t>
    </dgm:pt>
    <dgm:pt modelId="{2F4071E0-3F8D-47C8-9EDC-9F8C04BCD1AD}" type="pres">
      <dgm:prSet presAssocID="{08B6EEF3-61E1-4333-82C7-6D98222A6757}" presName="hierChild4" presStyleCnt="0"/>
      <dgm:spPr/>
    </dgm:pt>
    <dgm:pt modelId="{6D7E29D9-A438-4A54-BF8D-31183F40FDC2}" type="pres">
      <dgm:prSet presAssocID="{08B6EEF3-61E1-4333-82C7-6D98222A6757}" presName="hierChild5" presStyleCnt="0"/>
      <dgm:spPr/>
    </dgm:pt>
    <dgm:pt modelId="{1963A053-8972-4FC1-9550-A33251EDE75E}" type="pres">
      <dgm:prSet presAssocID="{95D753E7-CC68-487A-AFBC-8EEEFF3D62D4}" presName="hierChild3" presStyleCnt="0"/>
      <dgm:spPr/>
    </dgm:pt>
  </dgm:ptLst>
  <dgm:cxnLst>
    <dgm:cxn modelId="{078F1413-11F3-4634-BB72-FAD069E599CE}" type="presOf" srcId="{08B6EEF3-61E1-4333-82C7-6D98222A6757}" destId="{480749E0-3124-4FF2-A335-0B008BEAD550}" srcOrd="0" destOrd="0" presId="urn:microsoft.com/office/officeart/2005/8/layout/orgChart1"/>
    <dgm:cxn modelId="{C1B86B02-4D0E-405C-A07A-642AFA662450}" srcId="{7C5D807B-0569-4C3C-A028-B2B2B1BD65AE}" destId="{95D753E7-CC68-487A-AFBC-8EEEFF3D62D4}" srcOrd="0" destOrd="0" parTransId="{6F311488-036D-4563-B3FE-382DBDFFCB4C}" sibTransId="{C8D6AA07-ABD9-492E-8EFD-513DED824454}"/>
    <dgm:cxn modelId="{F7BB7923-FD40-4CB8-A7DD-47EA2422C43D}" type="presOf" srcId="{95D753E7-CC68-487A-AFBC-8EEEFF3D62D4}" destId="{9BE464FE-3806-4D6A-B40B-5A2725FB02DA}" srcOrd="0" destOrd="0" presId="urn:microsoft.com/office/officeart/2005/8/layout/orgChart1"/>
    <dgm:cxn modelId="{B9AD6249-DC9F-45DB-B6C5-E78A36BA6BD4}" type="presOf" srcId="{4E04924D-D2C9-4EB5-98B2-685872A09061}" destId="{7C8FFAA0-C5D6-4B04-BAE1-2F7D6A31A080}" srcOrd="0" destOrd="0" presId="urn:microsoft.com/office/officeart/2005/8/layout/orgChart1"/>
    <dgm:cxn modelId="{E116E420-B1D4-49D8-B5BD-51EB72C1D658}" type="presOf" srcId="{6285A41E-A6F7-4207-9003-775EF1E2C844}" destId="{D4BCB662-7C06-4A8E-95D5-CDE955ACB909}" srcOrd="1" destOrd="0" presId="urn:microsoft.com/office/officeart/2005/8/layout/orgChart1"/>
    <dgm:cxn modelId="{8A207DDF-382C-4968-A3F0-4F184F368C57}" type="presOf" srcId="{7C5D807B-0569-4C3C-A028-B2B2B1BD65AE}" destId="{3671E032-C620-430C-8988-3DD4DEA05329}" srcOrd="0" destOrd="0" presId="urn:microsoft.com/office/officeart/2005/8/layout/orgChart1"/>
    <dgm:cxn modelId="{1866F6C7-50E7-4D41-A8F6-3A4D726A887F}" type="presOf" srcId="{08B6EEF3-61E1-4333-82C7-6D98222A6757}" destId="{DBE701BD-5473-481E-BFAD-D59E86A9C552}" srcOrd="1" destOrd="0" presId="urn:microsoft.com/office/officeart/2005/8/layout/orgChart1"/>
    <dgm:cxn modelId="{14129A51-9802-4E61-98F4-2A41E0CA505E}" srcId="{95D753E7-CC68-487A-AFBC-8EEEFF3D62D4}" destId="{08B6EEF3-61E1-4333-82C7-6D98222A6757}" srcOrd="1" destOrd="0" parTransId="{4E04924D-D2C9-4EB5-98B2-685872A09061}" sibTransId="{A030981F-76AC-48FF-8764-C539E315CEF1}"/>
    <dgm:cxn modelId="{264F2502-7858-4D96-8356-D6F6E636AE7D}" type="presOf" srcId="{6285A41E-A6F7-4207-9003-775EF1E2C844}" destId="{989C8FFB-3E48-4253-9901-255410E5459D}" srcOrd="0" destOrd="0" presId="urn:microsoft.com/office/officeart/2005/8/layout/orgChart1"/>
    <dgm:cxn modelId="{4E69DD61-61F6-4290-85B5-8AD2483E6301}" type="presOf" srcId="{7ED8D16A-E18B-426C-A95B-CF0002E808AC}" destId="{587F8C8B-C3F9-4DA1-8AFF-CE7EF2AF7647}" srcOrd="0" destOrd="0" presId="urn:microsoft.com/office/officeart/2005/8/layout/orgChart1"/>
    <dgm:cxn modelId="{21F69961-8FD7-4C78-A64D-5199FC0E6345}" srcId="{95D753E7-CC68-487A-AFBC-8EEEFF3D62D4}" destId="{6285A41E-A6F7-4207-9003-775EF1E2C844}" srcOrd="0" destOrd="0" parTransId="{7ED8D16A-E18B-426C-A95B-CF0002E808AC}" sibTransId="{07507D97-3342-4908-874E-17AAB792B45A}"/>
    <dgm:cxn modelId="{826F01C0-1B46-45BA-B4C6-C29019FBFE79}" type="presOf" srcId="{95D753E7-CC68-487A-AFBC-8EEEFF3D62D4}" destId="{081E58D7-BF89-4866-BC9D-1F5AAED5718B}" srcOrd="1" destOrd="0" presId="urn:microsoft.com/office/officeart/2005/8/layout/orgChart1"/>
    <dgm:cxn modelId="{1B32C90D-9E99-40FC-927C-75E059A19B9C}" type="presParOf" srcId="{3671E032-C620-430C-8988-3DD4DEA05329}" destId="{7362A9E2-B985-4B51-BA62-9EA918C767CC}" srcOrd="0" destOrd="0" presId="urn:microsoft.com/office/officeart/2005/8/layout/orgChart1"/>
    <dgm:cxn modelId="{A862BCA0-D881-4C69-B374-414EB3E606D0}" type="presParOf" srcId="{7362A9E2-B985-4B51-BA62-9EA918C767CC}" destId="{0B65E87D-E0F6-4520-8A84-6C6BEC92CAE1}" srcOrd="0" destOrd="0" presId="urn:microsoft.com/office/officeart/2005/8/layout/orgChart1"/>
    <dgm:cxn modelId="{7B84C7FC-4FCC-4039-B528-FCA17E5AD36B}" type="presParOf" srcId="{0B65E87D-E0F6-4520-8A84-6C6BEC92CAE1}" destId="{9BE464FE-3806-4D6A-B40B-5A2725FB02DA}" srcOrd="0" destOrd="0" presId="urn:microsoft.com/office/officeart/2005/8/layout/orgChart1"/>
    <dgm:cxn modelId="{9A7487FD-574A-4B2B-9690-5908D14ED747}" type="presParOf" srcId="{0B65E87D-E0F6-4520-8A84-6C6BEC92CAE1}" destId="{081E58D7-BF89-4866-BC9D-1F5AAED5718B}" srcOrd="1" destOrd="0" presId="urn:microsoft.com/office/officeart/2005/8/layout/orgChart1"/>
    <dgm:cxn modelId="{401E7246-C531-4915-94F5-F3B72053AE49}" type="presParOf" srcId="{7362A9E2-B985-4B51-BA62-9EA918C767CC}" destId="{844DE753-588A-40F1-8E8D-FD0FAF571C10}" srcOrd="1" destOrd="0" presId="urn:microsoft.com/office/officeart/2005/8/layout/orgChart1"/>
    <dgm:cxn modelId="{275B4C76-56FA-4531-9931-6EF92E78CDF8}" type="presParOf" srcId="{844DE753-588A-40F1-8E8D-FD0FAF571C10}" destId="{587F8C8B-C3F9-4DA1-8AFF-CE7EF2AF7647}" srcOrd="0" destOrd="0" presId="urn:microsoft.com/office/officeart/2005/8/layout/orgChart1"/>
    <dgm:cxn modelId="{B8D71CE4-8749-44A5-97C8-A60BBD2BE4F9}" type="presParOf" srcId="{844DE753-588A-40F1-8E8D-FD0FAF571C10}" destId="{6D32A120-4742-4E2A-8635-E7D4CE8CA7CC}" srcOrd="1" destOrd="0" presId="urn:microsoft.com/office/officeart/2005/8/layout/orgChart1"/>
    <dgm:cxn modelId="{EF1A4D62-E641-4FF3-AFFD-D618526A760B}" type="presParOf" srcId="{6D32A120-4742-4E2A-8635-E7D4CE8CA7CC}" destId="{8DA443EA-A56A-4DB7-A5EB-9A74E880C04C}" srcOrd="0" destOrd="0" presId="urn:microsoft.com/office/officeart/2005/8/layout/orgChart1"/>
    <dgm:cxn modelId="{D54A5B4C-2F8D-4821-90F1-43A3A336B5E9}" type="presParOf" srcId="{8DA443EA-A56A-4DB7-A5EB-9A74E880C04C}" destId="{989C8FFB-3E48-4253-9901-255410E5459D}" srcOrd="0" destOrd="0" presId="urn:microsoft.com/office/officeart/2005/8/layout/orgChart1"/>
    <dgm:cxn modelId="{D9811F16-F89D-46EC-B0EE-F3B4F9654D28}" type="presParOf" srcId="{8DA443EA-A56A-4DB7-A5EB-9A74E880C04C}" destId="{D4BCB662-7C06-4A8E-95D5-CDE955ACB909}" srcOrd="1" destOrd="0" presId="urn:microsoft.com/office/officeart/2005/8/layout/orgChart1"/>
    <dgm:cxn modelId="{FE16D5F1-77EB-4F84-85E6-8031BE5896A6}" type="presParOf" srcId="{6D32A120-4742-4E2A-8635-E7D4CE8CA7CC}" destId="{BEE80F07-0A4E-4320-9A33-9C28CF6E44CA}" srcOrd="1" destOrd="0" presId="urn:microsoft.com/office/officeart/2005/8/layout/orgChart1"/>
    <dgm:cxn modelId="{F73F6BB0-1EEB-45AC-83C3-F32C556343BF}" type="presParOf" srcId="{6D32A120-4742-4E2A-8635-E7D4CE8CA7CC}" destId="{BECD62C2-7740-45DA-94C9-36EF858BAE16}" srcOrd="2" destOrd="0" presId="urn:microsoft.com/office/officeart/2005/8/layout/orgChart1"/>
    <dgm:cxn modelId="{447032A5-57A7-4209-BE38-F241A1867AEB}" type="presParOf" srcId="{844DE753-588A-40F1-8E8D-FD0FAF571C10}" destId="{7C8FFAA0-C5D6-4B04-BAE1-2F7D6A31A080}" srcOrd="2" destOrd="0" presId="urn:microsoft.com/office/officeart/2005/8/layout/orgChart1"/>
    <dgm:cxn modelId="{A0867AA5-6729-43DA-B50D-84EEB34E1071}" type="presParOf" srcId="{844DE753-588A-40F1-8E8D-FD0FAF571C10}" destId="{BAB9D3B9-01B4-455E-9C5D-EEEA5E377080}" srcOrd="3" destOrd="0" presId="urn:microsoft.com/office/officeart/2005/8/layout/orgChart1"/>
    <dgm:cxn modelId="{9FF6D65D-026F-40D5-93E7-6BCCE47A2407}" type="presParOf" srcId="{BAB9D3B9-01B4-455E-9C5D-EEEA5E377080}" destId="{CEF7761A-E2EB-42D9-8431-91B1606CD0F9}" srcOrd="0" destOrd="0" presId="urn:microsoft.com/office/officeart/2005/8/layout/orgChart1"/>
    <dgm:cxn modelId="{15F22376-47B0-48C6-BECF-86A26C8E0F7D}" type="presParOf" srcId="{CEF7761A-E2EB-42D9-8431-91B1606CD0F9}" destId="{480749E0-3124-4FF2-A335-0B008BEAD550}" srcOrd="0" destOrd="0" presId="urn:microsoft.com/office/officeart/2005/8/layout/orgChart1"/>
    <dgm:cxn modelId="{57C1EFFF-B3C3-48DF-81FE-5D885F825675}" type="presParOf" srcId="{CEF7761A-E2EB-42D9-8431-91B1606CD0F9}" destId="{DBE701BD-5473-481E-BFAD-D59E86A9C552}" srcOrd="1" destOrd="0" presId="urn:microsoft.com/office/officeart/2005/8/layout/orgChart1"/>
    <dgm:cxn modelId="{B9EB4E2A-F115-412A-8FA0-A221BF772BDD}" type="presParOf" srcId="{BAB9D3B9-01B4-455E-9C5D-EEEA5E377080}" destId="{2F4071E0-3F8D-47C8-9EDC-9F8C04BCD1AD}" srcOrd="1" destOrd="0" presId="urn:microsoft.com/office/officeart/2005/8/layout/orgChart1"/>
    <dgm:cxn modelId="{E1B1D233-73AD-4EB0-84DD-E8501077D228}" type="presParOf" srcId="{BAB9D3B9-01B4-455E-9C5D-EEEA5E377080}" destId="{6D7E29D9-A438-4A54-BF8D-31183F40FDC2}" srcOrd="2" destOrd="0" presId="urn:microsoft.com/office/officeart/2005/8/layout/orgChart1"/>
    <dgm:cxn modelId="{CBAE79AF-B9B1-4327-A490-7DBD19156DE7}" type="presParOf" srcId="{7362A9E2-B985-4B51-BA62-9EA918C767CC}" destId="{1963A053-8972-4FC1-9550-A33251EDE7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FFAA0-C5D6-4B04-BAE1-2F7D6A31A080}">
      <dsp:nvSpPr>
        <dsp:cNvPr id="0" name=""/>
        <dsp:cNvSpPr/>
      </dsp:nvSpPr>
      <dsp:spPr>
        <a:xfrm>
          <a:off x="2988332" y="1444369"/>
          <a:ext cx="1635356" cy="567644"/>
        </a:xfrm>
        <a:custGeom>
          <a:avLst/>
          <a:gdLst/>
          <a:ahLst/>
          <a:cxnLst/>
          <a:rect l="0" t="0" r="0" b="0"/>
          <a:pathLst>
            <a:path>
              <a:moveTo>
                <a:pt x="0" y="0"/>
              </a:moveTo>
              <a:lnTo>
                <a:pt x="0" y="283822"/>
              </a:lnTo>
              <a:lnTo>
                <a:pt x="1635356" y="283822"/>
              </a:lnTo>
              <a:lnTo>
                <a:pt x="1635356" y="56764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F8C8B-C3F9-4DA1-8AFF-CE7EF2AF7647}">
      <dsp:nvSpPr>
        <dsp:cNvPr id="0" name=""/>
        <dsp:cNvSpPr/>
      </dsp:nvSpPr>
      <dsp:spPr>
        <a:xfrm>
          <a:off x="1352975" y="1444369"/>
          <a:ext cx="1635356" cy="567644"/>
        </a:xfrm>
        <a:custGeom>
          <a:avLst/>
          <a:gdLst/>
          <a:ahLst/>
          <a:cxnLst/>
          <a:rect l="0" t="0" r="0" b="0"/>
          <a:pathLst>
            <a:path>
              <a:moveTo>
                <a:pt x="1635356" y="0"/>
              </a:moveTo>
              <a:lnTo>
                <a:pt x="1635356" y="283822"/>
              </a:lnTo>
              <a:lnTo>
                <a:pt x="0" y="283822"/>
              </a:lnTo>
              <a:lnTo>
                <a:pt x="0" y="56764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464FE-3806-4D6A-B40B-5A2725FB02DA}">
      <dsp:nvSpPr>
        <dsp:cNvPr id="0" name=""/>
        <dsp:cNvSpPr/>
      </dsp:nvSpPr>
      <dsp:spPr>
        <a:xfrm>
          <a:off x="1636797" y="92835"/>
          <a:ext cx="2703068" cy="135153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a:t>Übergeordnete Aufnahme</a:t>
          </a:r>
          <a:br>
            <a:rPr lang="de-DE" sz="1100" kern="1200" dirty="0"/>
          </a:br>
          <a:r>
            <a:rPr lang="de-DE" sz="1100" kern="1200" dirty="0"/>
            <a:t/>
          </a:r>
          <a:br>
            <a:rPr lang="de-DE" sz="1100" kern="1200" dirty="0"/>
          </a:br>
          <a:r>
            <a:rPr lang="de-DE" sz="1100" i="1" kern="1200" dirty="0"/>
            <a:t>enthält Angaben </a:t>
          </a:r>
        </a:p>
        <a:p>
          <a:pPr lvl="0" algn="ctr" defTabSz="488950">
            <a:lnSpc>
              <a:spcPct val="90000"/>
            </a:lnSpc>
            <a:spcBef>
              <a:spcPct val="0"/>
            </a:spcBef>
            <a:spcAft>
              <a:spcPct val="35000"/>
            </a:spcAft>
          </a:pPr>
          <a:r>
            <a:rPr lang="de-DE" sz="1100" kern="1200" dirty="0"/>
            <a:t>zum Ganzen</a:t>
          </a:r>
        </a:p>
      </dsp:txBody>
      <dsp:txXfrm>
        <a:off x="1636797" y="92835"/>
        <a:ext cx="2703068" cy="1351534"/>
      </dsp:txXfrm>
    </dsp:sp>
    <dsp:sp modelId="{989C8FFB-3E48-4253-9901-255410E5459D}">
      <dsp:nvSpPr>
        <dsp:cNvPr id="0" name=""/>
        <dsp:cNvSpPr/>
      </dsp:nvSpPr>
      <dsp:spPr>
        <a:xfrm>
          <a:off x="1440" y="2012014"/>
          <a:ext cx="2703068" cy="135153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baseline="0" dirty="0"/>
            <a:t>Untergeordnete Aufnahme Teil 1</a:t>
          </a:r>
          <a:br>
            <a:rPr lang="de-DE" sz="1100" kern="1200" baseline="0" dirty="0"/>
          </a:br>
          <a:r>
            <a:rPr lang="de-DE" sz="1100" kern="1200" baseline="0" dirty="0"/>
            <a:t/>
          </a:r>
          <a:br>
            <a:rPr lang="de-DE" sz="1100" kern="1200" baseline="0" dirty="0"/>
          </a:br>
          <a:r>
            <a:rPr lang="de-DE" sz="1100" i="1" kern="1200" baseline="0" dirty="0"/>
            <a:t>enthält Angaben</a:t>
          </a:r>
        </a:p>
        <a:p>
          <a:pPr lvl="0" algn="ctr" defTabSz="488950">
            <a:lnSpc>
              <a:spcPct val="90000"/>
            </a:lnSpc>
            <a:spcBef>
              <a:spcPct val="0"/>
            </a:spcBef>
            <a:spcAft>
              <a:spcPct val="35000"/>
            </a:spcAft>
          </a:pPr>
          <a:r>
            <a:rPr lang="de-DE" sz="1100" i="0" kern="1200" baseline="0" dirty="0"/>
            <a:t>zu Untergliederungen 1 - n</a:t>
          </a:r>
          <a:br>
            <a:rPr lang="de-DE" sz="1100" i="0" kern="1200" baseline="0" dirty="0"/>
          </a:br>
          <a:r>
            <a:rPr lang="de-DE" sz="1100" kern="1200" baseline="0" dirty="0"/>
            <a:t>zu Teil 1</a:t>
          </a:r>
          <a:endParaRPr lang="de-DE" sz="1100" kern="1200" dirty="0"/>
        </a:p>
      </dsp:txBody>
      <dsp:txXfrm>
        <a:off x="1440" y="2012014"/>
        <a:ext cx="2703068" cy="1351534"/>
      </dsp:txXfrm>
    </dsp:sp>
    <dsp:sp modelId="{480749E0-3124-4FF2-A335-0B008BEAD550}">
      <dsp:nvSpPr>
        <dsp:cNvPr id="0" name=""/>
        <dsp:cNvSpPr/>
      </dsp:nvSpPr>
      <dsp:spPr>
        <a:xfrm>
          <a:off x="3272154" y="2012014"/>
          <a:ext cx="2703068" cy="1351534"/>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a:t>Untergeordnete Aufnahme Teil n</a:t>
          </a:r>
          <a:br>
            <a:rPr lang="de-DE" sz="1100" kern="1200"/>
          </a:br>
          <a:r>
            <a:rPr lang="de-DE" sz="1100" kern="1200"/>
            <a:t/>
          </a:r>
          <a:br>
            <a:rPr lang="de-DE" sz="1100" kern="1200"/>
          </a:br>
          <a:r>
            <a:rPr lang="de-DE" sz="1100" i="1" kern="1200"/>
            <a:t>enthält Angaben</a:t>
          </a:r>
          <a:r>
            <a:rPr lang="de-DE" sz="1100" kern="1200"/>
            <a:t/>
          </a:r>
          <a:br>
            <a:rPr lang="de-DE" sz="1100" kern="1200"/>
          </a:br>
          <a:r>
            <a:rPr lang="de-DE" sz="1100" kern="1200"/>
            <a:t>zu Untergliederungen 1 - n</a:t>
          </a:r>
          <a:br>
            <a:rPr lang="de-DE" sz="1100" kern="1200"/>
          </a:br>
          <a:r>
            <a:rPr lang="de-DE" sz="1100" kern="1200"/>
            <a:t>zu Teil n</a:t>
          </a:r>
        </a:p>
      </dsp:txBody>
      <dsp:txXfrm>
        <a:off x="3272154" y="2012014"/>
        <a:ext cx="2703068" cy="13515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5" y="0"/>
            <a:ext cx="2945659" cy="496333"/>
          </a:xfrm>
          <a:prstGeom prst="rect">
            <a:avLst/>
          </a:prstGeom>
        </p:spPr>
        <p:txBody>
          <a:bodyPr vert="horz" lIns="91440" tIns="45720" rIns="91440" bIns="45720" rtlCol="0"/>
          <a:lstStyle>
            <a:lvl1pPr algn="r">
              <a:defRPr sz="1200"/>
            </a:lvl1pPr>
          </a:lstStyle>
          <a:p>
            <a:fld id="{4AC937E4-8306-4256-98BE-2853E1A1DDAD}" type="datetimeFigureOut">
              <a:rPr lang="de-DE" smtClean="0"/>
              <a:pPr/>
              <a:t>08.12.2015</a:t>
            </a:fld>
            <a:endParaRPr lang="de-DE"/>
          </a:p>
        </p:txBody>
      </p:sp>
      <p:sp>
        <p:nvSpPr>
          <p:cNvPr id="4" name="Fußzeilenplatzhalter 3"/>
          <p:cNvSpPr>
            <a:spLocks noGrp="1"/>
          </p:cNvSpPr>
          <p:nvPr>
            <p:ph type="ftr" sz="quarter" idx="2"/>
          </p:nvPr>
        </p:nvSpPr>
        <p:spPr>
          <a:xfrm>
            <a:off x="2" y="9428583"/>
            <a:ext cx="2945659" cy="49633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3"/>
            <a:ext cx="2945659" cy="496333"/>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F5EDB1F4-BB4F-44BD-AC26-B758B395BD23}" type="datetimeFigureOut">
              <a:rPr lang="de-DE" smtClean="0"/>
              <a:pPr/>
              <a:t>08.12.2015</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5"/>
            <a:ext cx="5438140" cy="446698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dirty="0">
              <a:solidFill>
                <a:prstClr val="black"/>
              </a:solidFill>
            </a:endParaRPr>
          </a:p>
        </p:txBody>
      </p:sp>
    </p:spTree>
    <p:extLst>
      <p:ext uri="{BB962C8B-B14F-4D97-AF65-F5344CB8AC3E}">
        <p14:creationId xmlns:p14="http://schemas.microsoft.com/office/powerpoint/2010/main" val="403716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Übergeordnete Aufnahme entspricht der bisherigen Gesamtaufnahme</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332997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wichtige Unterscheidung, da unterschiedliche Regelungen für Aufnahmen für Teile mit abhängigem bzw. unabhängigem Titel</a:t>
            </a:r>
          </a:p>
          <a:p>
            <a:pPr marL="171450" indent="-171450">
              <a:buFontTx/>
              <a:buChar char="-"/>
            </a:pPr>
            <a:r>
              <a:rPr lang="de-DE" baseline="0" dirty="0" smtClean="0"/>
              <a:t>diese Unterscheidung gab es bislang auch schon</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370400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sz="1200" dirty="0" smtClean="0"/>
              <a:t>Titel sind nur allgemeine zusammenfassende Angaben für die enthaltenen Beiträge</a:t>
            </a:r>
            <a:endParaRPr lang="de-DE" baseline="0" dirty="0" smtClean="0"/>
          </a:p>
          <a:p>
            <a:pPr marL="0" indent="0">
              <a:buFontTx/>
              <a:buNone/>
            </a:pP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dirty="0"/>
          </a:p>
        </p:txBody>
      </p:sp>
    </p:spTree>
    <p:extLst>
      <p:ext uri="{BB962C8B-B14F-4D97-AF65-F5344CB8AC3E}">
        <p14:creationId xmlns:p14="http://schemas.microsoft.com/office/powerpoint/2010/main" val="295689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229588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381862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a:p>
        </p:txBody>
      </p:sp>
    </p:spTree>
    <p:extLst>
      <p:ext uri="{BB962C8B-B14F-4D97-AF65-F5344CB8AC3E}">
        <p14:creationId xmlns:p14="http://schemas.microsoft.com/office/powerpoint/2010/main" val="218995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397473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3523778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106553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dirty="0" smtClean="0"/>
              <a:t>Bei Lösung für 12) ist</a:t>
            </a:r>
            <a:r>
              <a:rPr lang="de-DE" baseline="0" dirty="0" smtClean="0"/>
              <a:t> </a:t>
            </a:r>
            <a:r>
              <a:rPr lang="de-DE" dirty="0" smtClean="0"/>
              <a:t>„Frühe Gedichte“ nicht</a:t>
            </a:r>
            <a:r>
              <a:rPr lang="de-DE" baseline="0" dirty="0" smtClean="0"/>
              <a:t> als spezifischer Titel zu sehen, sondern nur als allgemeine Zusammenfassung des Inhalts</a:t>
            </a:r>
          </a:p>
          <a:p>
            <a:pPr marL="0" indent="0">
              <a:buFontTx/>
              <a:buNone/>
            </a:pP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375858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mehrteilige Monografie und Teile mit abhängigem Titel = mehrbändiges begrenztes Werk mit Bandaufführung (u-Satz)</a:t>
            </a:r>
          </a:p>
          <a:p>
            <a:pPr marL="171450" indent="-171450">
              <a:buFontTx/>
              <a:buChar char="-"/>
            </a:pPr>
            <a:r>
              <a:rPr lang="de-DE" baseline="0" dirty="0" smtClean="0"/>
              <a:t>mehrteilige Monografie und Teile mit unabhängigem Titel = mehrbändiges begrenztes Werk mit Stücktitelaufnahmen für die Teile</a:t>
            </a:r>
          </a:p>
          <a:p>
            <a:pPr marL="171450" indent="-171450">
              <a:buFontTx/>
              <a:buChar char="-"/>
            </a:pPr>
            <a:r>
              <a:rPr lang="de-DE" baseline="0" dirty="0" smtClean="0"/>
              <a:t>Am Vorgehen bei der Katalogisierung ändert sich nichts</a:t>
            </a:r>
          </a:p>
          <a:p>
            <a:pPr marL="0" indent="0">
              <a:buFontTx/>
              <a:buNone/>
            </a:pPr>
            <a:r>
              <a:rPr lang="de-DE" baseline="0" dirty="0" smtClean="0"/>
              <a:t>------------------------------</a:t>
            </a:r>
            <a:endParaRPr lang="de-DE" dirty="0" smtClean="0"/>
          </a:p>
          <a:p>
            <a:endParaRPr lang="de-DE"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32217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err="1" smtClean="0"/>
              <a:t>Aleph</a:t>
            </a:r>
            <a:r>
              <a:rPr lang="de-DE" baseline="0" dirty="0" smtClean="0"/>
              <a:t>-Feld 051, Pos. 0: n steht für Erscheinungsweise: mehrteilige Monografie</a:t>
            </a:r>
          </a:p>
          <a:p>
            <a:pPr marL="171450" indent="-171450">
              <a:buFontTx/>
              <a:buChar char="-"/>
            </a:pPr>
            <a:r>
              <a:rPr lang="de-DE" baseline="0" dirty="0" smtClean="0"/>
              <a:t>wichtig und neu: 425b für das erste Erscheinungsdatum; 425c für das letzte Erscheinungsdatum, wird ergänzt, wenn Reihe abgeschlossen ist</a:t>
            </a:r>
            <a:br>
              <a:rPr lang="de-DE" baseline="0" dirty="0" smtClean="0"/>
            </a:br>
            <a:r>
              <a:rPr lang="de-DE" baseline="0" dirty="0" smtClean="0"/>
              <a:t>(Felder auch bei fortlaufende Ressourcen, sprich monographischen Reihen, belegen)</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302162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Vorgehen wie bisher: Band ableiten -&gt; u-Satz mit </a:t>
            </a:r>
            <a:r>
              <a:rPr lang="de-DE" baseline="0" dirty="0" err="1" smtClean="0"/>
              <a:t>Aleph</a:t>
            </a:r>
            <a:r>
              <a:rPr lang="de-DE" baseline="0" dirty="0" smtClean="0"/>
              <a:t>-Feldern 089 und 090</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409868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entspricht bisheriger Stücktitelaufnahme</a:t>
            </a:r>
          </a:p>
          <a:p>
            <a:pPr marL="171450" indent="-171450">
              <a:buFontTx/>
              <a:buChar char="-"/>
            </a:pPr>
            <a:r>
              <a:rPr lang="de-DE" baseline="0" dirty="0" smtClean="0"/>
              <a:t>hier auch Titel der ÜG angegeben, mit Verknüpfung (s. </a:t>
            </a:r>
            <a:r>
              <a:rPr lang="de-DE" baseline="0" dirty="0" err="1" smtClean="0"/>
              <a:t>Aleph</a:t>
            </a:r>
            <a:r>
              <a:rPr lang="de-DE" baseline="0" dirty="0" smtClean="0"/>
              <a:t>-Felder 451, 453, 455 und 456)</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980716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Begriff Reihe kommt also nicht nur bei monografischer Reihe vor (= fortlaufende Ressource; RAK: Schriftenreihe), sondern ist auch die Bezeichnung für die größere Ressource bei mehrteiligen Monografien mit TUTs (= mehrbändiges begrenztes Werk)</a:t>
            </a:r>
          </a:p>
          <a:p>
            <a:pPr marL="0" indent="0">
              <a:buFontTx/>
              <a:buNone/>
            </a:pP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37</a:t>
            </a:fld>
            <a:endParaRPr lang="de-DE"/>
          </a:p>
        </p:txBody>
      </p:sp>
    </p:spTree>
    <p:extLst>
      <p:ext uri="{BB962C8B-B14F-4D97-AF65-F5344CB8AC3E}">
        <p14:creationId xmlns:p14="http://schemas.microsoft.com/office/powerpoint/2010/main" val="307359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40</a:t>
            </a:fld>
            <a:endParaRPr lang="de-DE"/>
          </a:p>
        </p:txBody>
      </p:sp>
    </p:spTree>
    <p:extLst>
      <p:ext uri="{BB962C8B-B14F-4D97-AF65-F5344CB8AC3E}">
        <p14:creationId xmlns:p14="http://schemas.microsoft.com/office/powerpoint/2010/main" val="2065056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Ist die übliche Schreibweise von Ordinalzahlen in einer Sprache nicht ermittelbar, dann in dieser Form erfassen: 1., 2., 3. …</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44</a:t>
            </a:fld>
            <a:endParaRPr lang="de-DE"/>
          </a:p>
        </p:txBody>
      </p:sp>
    </p:spTree>
    <p:extLst>
      <p:ext uri="{BB962C8B-B14F-4D97-AF65-F5344CB8AC3E}">
        <p14:creationId xmlns:p14="http://schemas.microsoft.com/office/powerpoint/2010/main" val="1149013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60</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Anm.Winter</a:t>
            </a:r>
            <a:r>
              <a:rPr lang="de-DE" dirty="0" smtClean="0"/>
              <a:t>: In dieser</a:t>
            </a:r>
            <a:r>
              <a:rPr lang="de-DE" baseline="0" dirty="0" smtClean="0"/>
              <a:t> Präsentation wird nicht auf den Fall „mehrteilige Monografien in mehrteiligen Monografien“ eigegangen. </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62</a:t>
            </a:fld>
            <a:endParaRPr lang="de-DE"/>
          </a:p>
        </p:txBody>
      </p:sp>
    </p:spTree>
    <p:extLst>
      <p:ext uri="{BB962C8B-B14F-4D97-AF65-F5344CB8AC3E}">
        <p14:creationId xmlns:p14="http://schemas.microsoft.com/office/powerpoint/2010/main" val="1216865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Anm. Winter: Es kann natürlich auch mehrere Untergliederungen</a:t>
            </a:r>
            <a:r>
              <a:rPr lang="de-DE" baseline="0" dirty="0" smtClean="0"/>
              <a:t> geben (siehe dieses Beispiel)</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65</a:t>
            </a:fld>
            <a:endParaRPr lang="de-DE"/>
          </a:p>
        </p:txBody>
      </p:sp>
    </p:spTree>
    <p:extLst>
      <p:ext uri="{BB962C8B-B14F-4D97-AF65-F5344CB8AC3E}">
        <p14:creationId xmlns:p14="http://schemas.microsoft.com/office/powerpoint/2010/main" val="204222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dirty="0" smtClean="0"/>
              <a:t>umfangreiches Modul, das für B3Kat in zwei Teile unterteilt wurde: ersten beiden Punkte am Ende von Tag 2, letzten beiden Punkte zu Beginn von</a:t>
            </a:r>
            <a:r>
              <a:rPr lang="de-DE" baseline="0" dirty="0" smtClean="0"/>
              <a:t> Tag 3</a:t>
            </a:r>
          </a:p>
          <a:p>
            <a:pPr marL="0" indent="0">
              <a:buFontTx/>
              <a:buNone/>
            </a:pPr>
            <a:r>
              <a:rPr lang="de-DE" baseline="0" dirty="0" smtClean="0"/>
              <a: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a:p>
        </p:txBody>
      </p:sp>
    </p:spTree>
    <p:extLst>
      <p:ext uri="{BB962C8B-B14F-4D97-AF65-F5344CB8AC3E}">
        <p14:creationId xmlns:p14="http://schemas.microsoft.com/office/powerpoint/2010/main" val="4080825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[Anm.</a:t>
            </a:r>
            <a:r>
              <a:rPr lang="de-DE" baseline="0" dirty="0" smtClean="0"/>
              <a:t> Winter: Mit „mehrstufigen Hierarchien“ sind nicht nur mehrere Untergliederungen gemeint – auch eine Untergliederung ist schon „mehrstufig“: Übergeordneter Titel/Titel der Untergliederung/Titel des Teils – hat sich mir erst nach längerem Grübeln erschlossen]</a:t>
            </a:r>
            <a:br>
              <a:rPr lang="de-DE" baseline="0" dirty="0" smtClean="0"/>
            </a:br>
            <a:r>
              <a:rPr lang="de-DE" baseline="0" dirty="0" smtClean="0"/>
              <a:t>Wichtig! Neu! Keine Titelaufnahme für Untergliederung (wie früher für Unterreihe!)</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66</a:t>
            </a:fld>
            <a:endParaRPr lang="de-DE"/>
          </a:p>
        </p:txBody>
      </p:sp>
    </p:spTree>
    <p:extLst>
      <p:ext uri="{BB962C8B-B14F-4D97-AF65-F5344CB8AC3E}">
        <p14:creationId xmlns:p14="http://schemas.microsoft.com/office/powerpoint/2010/main" val="244205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die Gesamttitelangabe:</a:t>
            </a:r>
            <a:r>
              <a:rPr lang="de-DE" baseline="0" dirty="0" smtClean="0"/>
              <a:t> </a:t>
            </a:r>
            <a:r>
              <a:rPr lang="de-DE" dirty="0" smtClean="0"/>
              <a:t>RDA  2.12.6</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75</a:t>
            </a:fld>
            <a:endParaRPr lang="de-DE"/>
          </a:p>
        </p:txBody>
      </p:sp>
    </p:spTree>
    <p:extLst>
      <p:ext uri="{BB962C8B-B14F-4D97-AF65-F5344CB8AC3E}">
        <p14:creationId xmlns:p14="http://schemas.microsoft.com/office/powerpoint/2010/main" val="85725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Bedeutet:</a:t>
            </a:r>
            <a:r>
              <a:rPr lang="de-DE" baseline="0" dirty="0" smtClean="0">
                <a:latin typeface="Arial" pitchFamily="34" charset="0"/>
                <a:cs typeface="Arial" pitchFamily="34" charset="0"/>
              </a:rPr>
              <a:t> Neuaufnahme oder gemeinsame Nutzung einer bereits vorhandenen Übergeordneten Aufnahme</a:t>
            </a: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F9F8FF6-6F64-48B5-AF7B-675846B3447E}" type="slidenum">
              <a:rPr lang="de-DE" smtClean="0"/>
              <a:pPr/>
              <a:t>79</a:t>
            </a:fld>
            <a:endParaRPr lang="de-DE"/>
          </a:p>
        </p:txBody>
      </p:sp>
    </p:spTree>
    <p:extLst>
      <p:ext uri="{BB962C8B-B14F-4D97-AF65-F5344CB8AC3E}">
        <p14:creationId xmlns:p14="http://schemas.microsoft.com/office/powerpoint/2010/main" val="3510953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90</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Sonderfall : Später erscheinende Ergänzung zu einer einzelnen Einheit </a:t>
            </a:r>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Zu diesem Sonderfall gehören Ressourcen, die zunächst als einzelne Einheit erscheinen und auch so katalogisiert werden, da es keine Hinweise auf mögliche Ergänzungen, Folgebände, Register etc. gibt. </a:t>
            </a:r>
          </a:p>
          <a:p>
            <a:r>
              <a:rPr lang="de-DE" sz="1200" b="0" i="0" u="none" strike="noStrike" kern="1200" baseline="0" dirty="0" smtClean="0">
                <a:solidFill>
                  <a:schemeClr val="tx1"/>
                </a:solidFill>
                <a:latin typeface="+mn-lt"/>
                <a:ea typeface="+mn-ea"/>
                <a:cs typeface="+mn-cs"/>
              </a:rPr>
              <a:t>Wenn später nun doch eine Ergänzung erscheint, bleibt die Aufnahme als einzelne Einheit für den ursprünglichen Teil erhalten, und auch die Ergänzung erhält eine Aufnahme als einzelne Einheit. </a:t>
            </a:r>
          </a:p>
          <a:p>
            <a:r>
              <a:rPr lang="de-DE" sz="1200" b="0" i="0" u="none" strike="noStrike" kern="1200" baseline="0" dirty="0" smtClean="0">
                <a:solidFill>
                  <a:schemeClr val="tx1"/>
                </a:solidFill>
                <a:latin typeface="+mn-lt"/>
                <a:ea typeface="+mn-ea"/>
                <a:cs typeface="+mn-cs"/>
              </a:rPr>
              <a:t>Nicht gemeint sind hier Teile mehrteiliger Monografien, die nachträglich gezählt wurden. </a:t>
            </a:r>
          </a:p>
          <a:p>
            <a:r>
              <a:rPr lang="de-DE" sz="1200" b="0" i="0" u="none" strike="noStrike" kern="1200" baseline="0" dirty="0" smtClean="0">
                <a:solidFill>
                  <a:schemeClr val="tx1"/>
                </a:solidFill>
                <a:latin typeface="+mn-lt"/>
                <a:ea typeface="+mn-ea"/>
                <a:cs typeface="+mn-cs"/>
              </a:rPr>
              <a:t>Wenn der Titel der Ergänzung nicht ausreichend ist, um die Ressource zu identifizieren, wird als Haupttitel der Ergänzung der gemeinsame Titel gefolgt von der Bezeichnung der Ergänzung erfasst (RDA 2.3.1.7.1). 	</a:t>
            </a:r>
            <a:endParaRPr lang="de-DE" dirty="0" smtClean="0"/>
          </a:p>
          <a:p>
            <a:endParaRPr lang="de-DE" dirty="0" smtClean="0"/>
          </a:p>
          <a:p>
            <a:endParaRPr lang="de-DE" sz="1200" b="0"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2. Weitere Sonderfälle </a:t>
            </a:r>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Auch folgende Sonderfälle kommen bei mehrteiligen Monografien immer wieder vor: </a:t>
            </a:r>
          </a:p>
          <a:p>
            <a:r>
              <a:rPr lang="de-DE" sz="1200" b="0" i="0" u="none" strike="noStrike" kern="1200" baseline="0" dirty="0" smtClean="0">
                <a:solidFill>
                  <a:schemeClr val="tx1"/>
                </a:solidFill>
                <a:latin typeface="+mn-lt"/>
                <a:ea typeface="+mn-ea"/>
                <a:cs typeface="+mn-cs"/>
              </a:rPr>
              <a:t>1) Die Teile einer mehrteiligen Monografie weisen zwar Titel auf, aber keine Bandbezeichnungen oder Zählungen: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Für diesen Fall gibt es keine gesonderten Regelungen. Es werden keine Zählungen oder Bandbezeichnungen fingiert. Die Sortierung der Teile für die Anzeige ist nicht durch RDA geregelt und ist somit eine Frage der Implementierung. </a:t>
            </a:r>
          </a:p>
          <a:p>
            <a:r>
              <a:rPr lang="de-DE" sz="1200" b="0" i="0" u="none" strike="noStrike" kern="1200" baseline="0" dirty="0" smtClean="0">
                <a:solidFill>
                  <a:schemeClr val="tx1"/>
                </a:solidFill>
                <a:latin typeface="+mn-lt"/>
                <a:ea typeface="+mn-ea"/>
                <a:cs typeface="+mn-cs"/>
              </a:rPr>
              <a:t>2) Die Teile einer mehrteiligen Monografie weisen weder Titel noch Bandbezeichnung oder Zählung auf: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Wenn die Teile denselben Datenträgertyp haben, kann ein geeigneter Titel frei gewählt (z. B.: [Text], [Tafeln]) werden. Wenn die Teile unterschiedliche Datenträgertypen haben, wird möglichst jener Terminus als fingierter Titel verwendet, der für die Umfangsangabe zu verwenden ist (z. B. [Band], [CD-ROM]). Bei der umfassenden Beschreibung kann in Einzelfällen die Angabe der Anzahl der Teile in der Umfangsangabe genügen. </a:t>
            </a:r>
          </a:p>
          <a:p>
            <a:r>
              <a:rPr lang="de-DE" sz="1200" b="0" i="0" u="none" strike="noStrike" kern="1200" baseline="0" dirty="0" smtClean="0">
                <a:solidFill>
                  <a:schemeClr val="tx1"/>
                </a:solidFill>
                <a:latin typeface="+mn-lt"/>
                <a:ea typeface="+mn-ea"/>
                <a:cs typeface="+mn-cs"/>
              </a:rPr>
              <a:t>3) Medienkombinationen: Die Teile einer mehrteiligen Monografie gehören verschiedenen Datenträgertypen an. Es gibt keine Sonderregelungen für diesen Fall. Es gelten dieselben Regelungen wie für „normale“ mehrteilige Monografien.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4) Lieferungswerke: Für Lieferungswerke, die noch nicht abgeschlossen sind, bietet sich eine umfassende Beschreibung oder eine Mischform aus hierarchischer und umfassender Beschreibung an (auch für Bibliotheken, die normalerweise hierarchisch beschreiben). Dabei wird die erste Lieferung oder die erste Lieferung pro Teil angegeben. Die weiteren Lieferungen werden durch einen Bis-Strich angedeutet.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Beispiele: Enthält: Lieferung 1- Enthält: Bd. 1, Lieferung 1-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91</a:t>
            </a:fld>
            <a:endParaRPr lang="de-DE"/>
          </a:p>
        </p:txBody>
      </p:sp>
    </p:spTree>
    <p:extLst>
      <p:ext uri="{BB962C8B-B14F-4D97-AF65-F5344CB8AC3E}">
        <p14:creationId xmlns:p14="http://schemas.microsoft.com/office/powerpoint/2010/main" val="1988137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 534: hier Variante </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94</a:t>
            </a:fld>
            <a:endParaRPr lang="de-DE"/>
          </a:p>
        </p:txBody>
      </p:sp>
    </p:spTree>
    <p:extLst>
      <p:ext uri="{BB962C8B-B14F-4D97-AF65-F5344CB8AC3E}">
        <p14:creationId xmlns:p14="http://schemas.microsoft.com/office/powerpoint/2010/main" val="1554411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wenn bei Bandsätzen auf die Zählung des Bandes gleich das Erscheinungsdatum folgt, in 425 um das Jahr als Deskriptionszeichen KEINE runde Klammern (mehr) setzen!!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97</a:t>
            </a:fld>
            <a:endParaRPr lang="de-DE"/>
          </a:p>
        </p:txBody>
      </p:sp>
    </p:spTree>
    <p:extLst>
      <p:ext uri="{BB962C8B-B14F-4D97-AF65-F5344CB8AC3E}">
        <p14:creationId xmlns:p14="http://schemas.microsoft.com/office/powerpoint/2010/main" val="276121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dirty="0" smtClean="0"/>
              <a:t>mehrteilige Monografie</a:t>
            </a:r>
            <a:r>
              <a:rPr lang="de-DE" baseline="0" dirty="0" smtClean="0"/>
              <a:t> entspricht RAK: mehrbändiges begrenztes Werk</a:t>
            </a:r>
          </a:p>
          <a:p>
            <a:pPr marL="171450" indent="-171450">
              <a:buFontTx/>
              <a:buChar char="-"/>
            </a:pPr>
            <a:r>
              <a:rPr lang="de-DE" baseline="0" dirty="0" smtClean="0"/>
              <a:t>wie bisher der von vornherein geplante Abschluss als wichtiges Kriterium</a:t>
            </a:r>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a:p>
        </p:txBody>
      </p:sp>
    </p:spTree>
    <p:extLst>
      <p:ext uri="{BB962C8B-B14F-4D97-AF65-F5344CB8AC3E}">
        <p14:creationId xmlns:p14="http://schemas.microsoft.com/office/powerpoint/2010/main" val="149831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baseline="0" dirty="0" smtClean="0"/>
              <a:t>Auf umfassende Beschreibung wird hier nicht eingegangen, ist für diese grundlegende Einführung zu speziell; bei Bedarf in überregionalen Schulungsunterlagen nachschauen</a:t>
            </a:r>
          </a:p>
          <a:p>
            <a:pPr marL="0" indent="0">
              <a:buFontTx/>
              <a:buNone/>
            </a:pPr>
            <a:r>
              <a:rPr lang="de-DE" baseline="0" dirty="0" smtClean="0"/>
              <a:t>------------------------------</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dirty="0"/>
          </a:p>
        </p:txBody>
      </p:sp>
    </p:spTree>
    <p:extLst>
      <p:ext uri="{BB962C8B-B14F-4D97-AF65-F5344CB8AC3E}">
        <p14:creationId xmlns:p14="http://schemas.microsoft.com/office/powerpoint/2010/main" val="384669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sz="1200" dirty="0" smtClean="0"/>
              <a:t>Ist solch eine Informationsquelle nicht vorhanden, dann im</a:t>
            </a:r>
            <a:r>
              <a:rPr lang="de-DE" sz="1200" baseline="0" dirty="0" smtClean="0"/>
              <a:t> Toolkit unter 2.1.2.3 nachsehen, wie man vorgeht</a:t>
            </a:r>
            <a:br>
              <a:rPr lang="de-DE" sz="1200" baseline="0" dirty="0" smtClean="0"/>
            </a:br>
            <a:r>
              <a:rPr lang="de-DE" sz="1200" baseline="0" dirty="0" smtClean="0"/>
              <a:t>[</a:t>
            </a:r>
            <a:r>
              <a:rPr lang="de-DE" sz="1200" dirty="0" smtClean="0"/>
              <a:t>Verwendung einer Quelle, die den Titel eines Hauptteils aufweist (RDA 2.1.2.3 d))</a:t>
            </a:r>
            <a:br>
              <a:rPr lang="de-DE" sz="1200" dirty="0" smtClean="0"/>
            </a:br>
            <a:r>
              <a:rPr lang="de-DE" sz="1200" dirty="0" smtClean="0"/>
              <a:t>Ist solch eine Quelle auch nicht vorhanden, dann Verwendung der Quellen, die die einzelnen Teile identifizieren (RDA 2.1.2.3 e)]</a:t>
            </a:r>
            <a:endParaRPr lang="de-DE" baseline="0" dirty="0" smtClean="0"/>
          </a:p>
          <a:p>
            <a:pPr marL="0" indent="0">
              <a:buFontTx/>
              <a:buNone/>
            </a:pP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dirty="0"/>
          </a:p>
        </p:txBody>
      </p:sp>
    </p:spTree>
    <p:extLst>
      <p:ext uri="{BB962C8B-B14F-4D97-AF65-F5344CB8AC3E}">
        <p14:creationId xmlns:p14="http://schemas.microsoft.com/office/powerpoint/2010/main" val="326154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pPr marL="171450" indent="-171450">
              <a:buFontTx/>
              <a:buChar char="-"/>
            </a:pPr>
            <a:r>
              <a:rPr lang="de-DE" sz="1200" dirty="0" smtClean="0"/>
              <a:t>Folie stark</a:t>
            </a:r>
            <a:r>
              <a:rPr lang="de-DE" sz="1200" baseline="0" dirty="0" smtClean="0"/>
              <a:t> gekürzt; weggelassen wurden folgende Punkte:</a:t>
            </a:r>
          </a:p>
          <a:p>
            <a:pPr marL="171450" indent="-171450">
              <a:buFontTx/>
              <a:buChar char="-"/>
            </a:pPr>
            <a:r>
              <a:rPr lang="de-DE" dirty="0" smtClean="0"/>
              <a:t>folgende Reihenfolge beim Entnehmen der Erscheinungsdaten beachten:</a:t>
            </a:r>
            <a:br>
              <a:rPr lang="de-DE" dirty="0" smtClean="0"/>
            </a:br>
            <a:r>
              <a:rPr lang="de-DE" sz="1200" dirty="0" smtClean="0"/>
              <a:t>a) aus derselben Quelle wie den Haupttitel</a:t>
            </a:r>
            <a:br>
              <a:rPr lang="de-DE" sz="1200" dirty="0" smtClean="0"/>
            </a:br>
            <a:r>
              <a:rPr lang="de-DE" sz="1200" dirty="0" smtClean="0"/>
              <a:t>b) aus einer anderen Quelle innerhalb der Ressource selbst</a:t>
            </a:r>
            <a:br>
              <a:rPr lang="de-DE" sz="1200" dirty="0" smtClean="0"/>
            </a:br>
            <a:r>
              <a:rPr lang="de-DE" sz="1200" dirty="0" smtClean="0"/>
              <a:t>c) aus einer der anderen Informationsquellen, die in RDA 2.2.4 aufgeführt sind</a:t>
            </a:r>
          </a:p>
          <a:p>
            <a:pPr marL="171450" indent="-171450">
              <a:buFontTx/>
              <a:buChar char="-"/>
            </a:pPr>
            <a:r>
              <a:rPr lang="de-DE" dirty="0" smtClean="0"/>
              <a:t>das Enddatum dem letzten erschienenen Teil entnehmen bzw. einer anderen Quelle</a:t>
            </a:r>
            <a:endParaRPr lang="de-DE" baseline="0" dirty="0" smtClean="0"/>
          </a:p>
          <a:p>
            <a:pPr marL="0" indent="0">
              <a:buFontTx/>
              <a:buNone/>
            </a:pP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269620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dirty="0"/>
          </a:p>
        </p:txBody>
      </p:sp>
    </p:spTree>
    <p:extLst>
      <p:ext uri="{BB962C8B-B14F-4D97-AF65-F5344CB8AC3E}">
        <p14:creationId xmlns:p14="http://schemas.microsoft.com/office/powerpoint/2010/main" val="26446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AG RDA Schulungsunterlagen – Modul 5A.01: Mehrteilige Monografien | Stand: 18.06.2015|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04608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5A.01: Mehrteilige Monografien | Stand: 18.06.2015|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5A.01: Mehrteilige Monografien | Stand: 18.06.2015|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2448148072"/>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iki.dnb.de/x/56SkBQ"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iki.dnb.de/x/56SkBQ"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iki.dnb.de/x/56SkBQ"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iki.dnb.de/download/attachments/106042227/AH-010.pdf?version=3&amp;modificationDate=1440579689000&amp;api=v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dirty="0">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
        <p:nvSpPr>
          <p:cNvPr id="3" name="Fußzeilenplatzhalter 2"/>
          <p:cNvSpPr>
            <a:spLocks noGrp="1"/>
          </p:cNvSpPr>
          <p:nvPr>
            <p:ph type="ftr" sz="quarter" idx="14"/>
          </p:nvPr>
        </p:nvSpPr>
        <p:spPr>
          <a:xfrm>
            <a:off x="467544" y="6376243"/>
            <a:ext cx="7273106" cy="365125"/>
          </a:xfrm>
        </p:spPr>
        <p:txBody>
          <a:bodyPr/>
          <a:lstStyle/>
          <a:p>
            <a:r>
              <a:rPr lang="de-DE" dirty="0" smtClean="0"/>
              <a:t>AG RDA Schulungsunterlagen – Modul 5A.01: Mehrteilige Monografien | Stand: 25.07.2015| CC BY-NC-SA</a:t>
            </a:r>
            <a:endParaRPr lang="de-DE" dirty="0"/>
          </a:p>
        </p:txBody>
      </p:sp>
      <p:sp>
        <p:nvSpPr>
          <p:cNvPr id="4" name="Foliennummernplatzhalter 3"/>
          <p:cNvSpPr>
            <a:spLocks noGrp="1"/>
          </p:cNvSpPr>
          <p:nvPr>
            <p:ph type="sldNum" sz="quarter" idx="4"/>
          </p:nvPr>
        </p:nvSpPr>
        <p:spPr/>
        <p:txBody>
          <a:bodyPr/>
          <a:lstStyle/>
          <a:p>
            <a:fld id="{8A6690F1-7CA1-4166-A522-500460961984}" type="slidenum">
              <a:rPr lang="de-DE" smtClean="0"/>
              <a:pPr/>
              <a:t>1</a:t>
            </a:fld>
            <a:endParaRPr lang="de-DE" dirty="0"/>
          </a:p>
        </p:txBody>
      </p:sp>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Hierarchische Beschreibung</a:t>
            </a:r>
            <a:br>
              <a:rPr lang="de-DE" sz="2800" dirty="0" smtClean="0"/>
            </a:br>
            <a:r>
              <a:rPr lang="de-DE" sz="2400" b="1" dirty="0" smtClean="0"/>
              <a:t>siehe D-A-CH AWR 1.5.4</a:t>
            </a:r>
            <a:r>
              <a:rPr lang="de-DE" sz="2800" dirty="0" smtClean="0"/>
              <a:t/>
            </a:r>
            <a:br>
              <a:rPr lang="de-DE" sz="2800" dirty="0" smtClean="0"/>
            </a:br>
            <a:endParaRPr lang="de-DE" sz="2800" dirty="0">
              <a:solidFill>
                <a:srgbClr val="FF0000"/>
              </a:solidFill>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10</a:t>
            </a:fld>
            <a:endParaRPr lang="de-DE" dirty="0"/>
          </a:p>
        </p:txBody>
      </p:sp>
      <p:sp>
        <p:nvSpPr>
          <p:cNvPr id="9" name="Fußzeilenplatzhalter 8"/>
          <p:cNvSpPr>
            <a:spLocks noGrp="1"/>
          </p:cNvSpPr>
          <p:nvPr>
            <p:ph type="ftr" sz="quarter" idx="14"/>
          </p:nvPr>
        </p:nvSpPr>
        <p:spPr>
          <a:xfrm>
            <a:off x="467544" y="6376243"/>
            <a:ext cx="7776864" cy="365125"/>
          </a:xfrm>
        </p:spPr>
        <p:txBody>
          <a:bodyPr/>
          <a:lstStyle/>
          <a:p>
            <a:r>
              <a:rPr lang="de-DE" dirty="0" smtClean="0"/>
              <a:t>AG RDA Schulungsunterlagen – Modul 5A.01: Mehrteilige Monografien | Stand: 18.06.2015| CC BY-NC-SA</a:t>
            </a:r>
            <a:endParaRPr lang="de-DE" dirty="0"/>
          </a:p>
        </p:txBody>
      </p:sp>
    </p:spTree>
    <p:extLst>
      <p:ext uri="{BB962C8B-B14F-4D97-AF65-F5344CB8AC3E}">
        <p14:creationId xmlns:p14="http://schemas.microsoft.com/office/powerpoint/2010/main" val="4229701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Terminologie (1) </a:t>
            </a:r>
            <a:endParaRPr lang="de-DE" dirty="0"/>
          </a:p>
        </p:txBody>
      </p:sp>
      <p:sp>
        <p:nvSpPr>
          <p:cNvPr id="3" name="Textplatzhalter 2"/>
          <p:cNvSpPr>
            <a:spLocks noGrp="1"/>
          </p:cNvSpPr>
          <p:nvPr>
            <p:ph type="body" sz="quarter" idx="13"/>
          </p:nvPr>
        </p:nvSpPr>
        <p:spPr>
          <a:xfrm>
            <a:off x="251520" y="1340768"/>
            <a:ext cx="8640960" cy="4968552"/>
          </a:xfrm>
        </p:spPr>
        <p:txBody>
          <a:bodyPr wrap="square"/>
          <a:lstStyle/>
          <a:p>
            <a:r>
              <a:rPr lang="de-DE" dirty="0" smtClean="0"/>
              <a:t>Die umfassende Beschreibung als Bestandteil einer hierarchischen Beschreibung wird bezeichnet als: </a:t>
            </a:r>
            <a:r>
              <a:rPr lang="de-DE" b="1" dirty="0" smtClean="0"/>
              <a:t>übergeordnete Aufnahme</a:t>
            </a:r>
          </a:p>
          <a:p>
            <a:endParaRPr lang="de-DE" u="sng" dirty="0" smtClean="0"/>
          </a:p>
          <a:p>
            <a:r>
              <a:rPr lang="de-DE" dirty="0" smtClean="0"/>
              <a:t>Die analytische </a:t>
            </a:r>
            <a:r>
              <a:rPr lang="de-DE" dirty="0"/>
              <a:t>Beschreibung als Bestandteil einer hierarchischen Beschreibung wird bezeichnet als: </a:t>
            </a:r>
            <a:r>
              <a:rPr lang="de-DE" b="1" dirty="0" smtClean="0"/>
              <a:t>untergeordnete Aufnahme</a:t>
            </a:r>
          </a:p>
          <a:p>
            <a:endParaRPr lang="de-DE" u="sng" dirty="0" smtClean="0"/>
          </a:p>
          <a:p>
            <a:endParaRPr lang="de-DE" u="sng" dirty="0"/>
          </a:p>
          <a:p>
            <a:pPr marL="357188" lvl="2" indent="0">
              <a:buNone/>
            </a:pPr>
            <a:r>
              <a:rPr lang="de-DE" sz="1800" dirty="0" smtClean="0"/>
              <a:t>Vgl. Arbeitshilfe „Glossar </a:t>
            </a:r>
            <a:r>
              <a:rPr lang="de-DE" sz="1800" dirty="0"/>
              <a:t>zu den </a:t>
            </a:r>
            <a:r>
              <a:rPr lang="de-DE" sz="1800" dirty="0" smtClean="0"/>
              <a:t>Beschreibungsarten mehrteiliger Monografien“ </a:t>
            </a:r>
            <a:r>
              <a:rPr lang="de-DE" sz="1800" dirty="0" smtClean="0">
                <a:hlinkClick r:id="rId3"/>
              </a:rPr>
              <a:t>https</a:t>
            </a:r>
            <a:r>
              <a:rPr lang="de-DE" sz="1800" dirty="0">
                <a:hlinkClick r:id="rId3"/>
              </a:rPr>
              <a:t>://wiki.dnb.de/x/56SkBQ</a:t>
            </a:r>
            <a:endParaRPr lang="de-DE" sz="1800" dirty="0"/>
          </a:p>
          <a:p>
            <a:endParaRPr lang="de-DE" u="sng" dirty="0" smtClean="0"/>
          </a:p>
          <a:p>
            <a:pPr marL="914400" lvl="2" indent="0">
              <a:buNone/>
            </a:pPr>
            <a:r>
              <a:rPr lang="de-DE" sz="1800" dirty="0" smtClean="0"/>
              <a:t> </a:t>
            </a: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11</a:t>
            </a:fld>
            <a:endParaRPr lang="de-DE" dirty="0"/>
          </a:p>
        </p:txBody>
      </p:sp>
    </p:spTree>
    <p:extLst>
      <p:ext uri="{BB962C8B-B14F-4D97-AF65-F5344CB8AC3E}">
        <p14:creationId xmlns:p14="http://schemas.microsoft.com/office/powerpoint/2010/main" val="15113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Terminologie (2) </a:t>
            </a:r>
            <a:endParaRPr lang="de-DE" dirty="0"/>
          </a:p>
        </p:txBody>
      </p:sp>
      <p:sp>
        <p:nvSpPr>
          <p:cNvPr id="3" name="Textplatzhalter 2"/>
          <p:cNvSpPr>
            <a:spLocks noGrp="1"/>
          </p:cNvSpPr>
          <p:nvPr>
            <p:ph type="body" sz="quarter" idx="13"/>
          </p:nvPr>
        </p:nvSpPr>
        <p:spPr>
          <a:xfrm>
            <a:off x="251520" y="1340768"/>
            <a:ext cx="8640960" cy="4968552"/>
          </a:xfrm>
        </p:spPr>
        <p:txBody>
          <a:bodyPr wrap="square"/>
          <a:lstStyle/>
          <a:p>
            <a:r>
              <a:rPr lang="de-DE" dirty="0" smtClean="0"/>
              <a:t>Zwei verschiedene Fälle bei den untergeordneten Aufnahmen:</a:t>
            </a:r>
          </a:p>
          <a:p>
            <a:endParaRPr lang="de-DE" dirty="0" smtClean="0"/>
          </a:p>
          <a:p>
            <a:pPr lvl="1"/>
            <a:r>
              <a:rPr lang="de-DE" dirty="0" smtClean="0"/>
              <a:t>Aufnahmen für Teile mit unabhängigem Titel </a:t>
            </a:r>
          </a:p>
          <a:p>
            <a:pPr marL="457200" lvl="1" indent="0">
              <a:buNone/>
            </a:pPr>
            <a:r>
              <a:rPr lang="de-DE" dirty="0" smtClean="0"/>
              <a:t>   und</a:t>
            </a:r>
          </a:p>
          <a:p>
            <a:pPr lvl="1"/>
            <a:r>
              <a:rPr lang="de-DE" dirty="0"/>
              <a:t>Aufnahmen für Teile mit </a:t>
            </a:r>
            <a:r>
              <a:rPr lang="de-DE" dirty="0" smtClean="0"/>
              <a:t>abhängigem </a:t>
            </a:r>
            <a:r>
              <a:rPr lang="de-DE" dirty="0"/>
              <a:t>Titel</a:t>
            </a:r>
            <a:endParaRPr lang="de-DE" dirty="0" smtClean="0"/>
          </a:p>
          <a:p>
            <a:pPr lvl="1"/>
            <a:endParaRPr lang="de-DE" dirty="0"/>
          </a:p>
          <a:p>
            <a:endParaRPr lang="de-DE" u="sng" dirty="0" smtClean="0"/>
          </a:p>
          <a:p>
            <a:endParaRPr lang="de-DE" u="sng" dirty="0"/>
          </a:p>
          <a:p>
            <a:pPr marL="357188" lvl="2" indent="0">
              <a:buNone/>
            </a:pPr>
            <a:r>
              <a:rPr lang="de-DE" sz="1800" dirty="0" smtClean="0"/>
              <a:t>Vgl. Arbeitshilfe „Glossar </a:t>
            </a:r>
            <a:r>
              <a:rPr lang="de-DE" sz="1800" dirty="0"/>
              <a:t>zu den </a:t>
            </a:r>
            <a:r>
              <a:rPr lang="de-DE" sz="1800" dirty="0" smtClean="0"/>
              <a:t>Beschreibungsarten mehrteiliger Monografien“ </a:t>
            </a:r>
            <a:r>
              <a:rPr lang="de-DE" sz="1800" dirty="0" smtClean="0">
                <a:hlinkClick r:id="rId3"/>
              </a:rPr>
              <a:t>https</a:t>
            </a:r>
            <a:r>
              <a:rPr lang="de-DE" sz="1800" dirty="0">
                <a:hlinkClick r:id="rId3"/>
              </a:rPr>
              <a:t>://wiki.dnb.de/x/56SkBQ</a:t>
            </a:r>
            <a:endParaRPr lang="de-DE" sz="1800" dirty="0"/>
          </a:p>
          <a:p>
            <a:endParaRPr lang="de-DE" u="sng" dirty="0" smtClean="0"/>
          </a:p>
          <a:p>
            <a:pPr marL="914400" lvl="2" indent="0">
              <a:buNone/>
            </a:pPr>
            <a:r>
              <a:rPr lang="de-DE" sz="1800" dirty="0" smtClean="0"/>
              <a:t> </a:t>
            </a: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12</a:t>
            </a:fld>
            <a:endParaRPr lang="de-DE" dirty="0"/>
          </a:p>
        </p:txBody>
      </p:sp>
    </p:spTree>
    <p:extLst>
      <p:ext uri="{BB962C8B-B14F-4D97-AF65-F5344CB8AC3E}">
        <p14:creationId xmlns:p14="http://schemas.microsoft.com/office/powerpoint/2010/main" val="27456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Aufnahmen für Teile mit unabhängigem Titel</a:t>
            </a:r>
            <a:endParaRPr lang="de-DE" dirty="0"/>
          </a:p>
        </p:txBody>
      </p:sp>
      <p:sp>
        <p:nvSpPr>
          <p:cNvPr id="3" name="Textplatzhalter 2"/>
          <p:cNvSpPr>
            <a:spLocks noGrp="1"/>
          </p:cNvSpPr>
          <p:nvPr>
            <p:ph type="body" sz="quarter" idx="13"/>
          </p:nvPr>
        </p:nvSpPr>
        <p:spPr/>
        <p:txBody>
          <a:bodyPr wrap="square"/>
          <a:lstStyle/>
          <a:p>
            <a:r>
              <a:rPr lang="de-DE" dirty="0" smtClean="0"/>
              <a:t>wenn die Teile spezifische Titel haben, die allein, ohne den Titel der übergeordneten Aufnahme, aussagekräftig sind </a:t>
            </a:r>
          </a:p>
          <a:p>
            <a:pPr marL="0" indent="0">
              <a:buNone/>
            </a:pPr>
            <a:endParaRPr lang="de-DE" sz="1000" dirty="0" smtClean="0"/>
          </a:p>
          <a:p>
            <a:pPr marL="0" indent="0">
              <a:buNone/>
              <a:tabLst>
                <a:tab pos="357188" algn="l"/>
              </a:tabLst>
            </a:pPr>
            <a:r>
              <a:rPr lang="de-DE" dirty="0"/>
              <a:t>	</a:t>
            </a:r>
            <a:r>
              <a:rPr lang="de-DE" u="sng" dirty="0" smtClean="0"/>
              <a:t>Beispiele</a:t>
            </a:r>
            <a:r>
              <a:rPr lang="de-DE" dirty="0" smtClean="0"/>
              <a:t>:</a:t>
            </a:r>
          </a:p>
          <a:p>
            <a:pPr marL="0" indent="0">
              <a:lnSpc>
                <a:spcPct val="150000"/>
              </a:lnSpc>
              <a:buNone/>
              <a:tabLst>
                <a:tab pos="357188" algn="l"/>
              </a:tabLst>
            </a:pPr>
            <a:r>
              <a:rPr lang="de-DE" dirty="0" smtClean="0"/>
              <a:t>	Auseinandersetzung mit der römischen Kirche</a:t>
            </a:r>
          </a:p>
          <a:p>
            <a:pPr marL="0" indent="0">
              <a:lnSpc>
                <a:spcPct val="150000"/>
              </a:lnSpc>
              <a:buNone/>
              <a:tabLst>
                <a:tab pos="357188" algn="l"/>
              </a:tabLst>
            </a:pPr>
            <a:r>
              <a:rPr lang="de-DE" dirty="0"/>
              <a:t> </a:t>
            </a:r>
            <a:r>
              <a:rPr lang="de-DE" dirty="0" smtClean="0"/>
              <a:t>  Der Zauberberg  </a:t>
            </a:r>
          </a:p>
          <a:p>
            <a:pPr marL="0" indent="0">
              <a:lnSpc>
                <a:spcPct val="150000"/>
              </a:lnSpc>
              <a:buNone/>
              <a:tabLst>
                <a:tab pos="357188" algn="l"/>
              </a:tabLst>
            </a:pPr>
            <a:r>
              <a:rPr lang="de-DE" dirty="0" smtClean="0"/>
              <a:t>	Schriften zur Psychologie und Psychotherapie</a:t>
            </a:r>
            <a:br>
              <a:rPr lang="de-DE" dirty="0" smtClean="0"/>
            </a:br>
            <a:r>
              <a:rPr lang="de-DE" dirty="0" smtClean="0"/>
              <a:t/>
            </a:r>
            <a:br>
              <a:rPr lang="de-DE" dirty="0" smtClean="0"/>
            </a:br>
            <a:r>
              <a:rPr lang="de-DE" dirty="0" smtClean="0"/>
              <a:t>   </a:t>
            </a:r>
            <a:r>
              <a:rPr lang="de-DE" sz="2000" b="1" dirty="0" smtClean="0"/>
              <a:t>(vgl. D-A-CH AWR 1.5.4)</a:t>
            </a:r>
          </a:p>
          <a:p>
            <a:pPr marL="0" indent="0">
              <a:lnSpc>
                <a:spcPct val="150000"/>
              </a:lnSpc>
              <a:buNone/>
              <a:tabLst>
                <a:tab pos="357188" algn="l"/>
              </a:tabLst>
            </a:pPr>
            <a:r>
              <a:rPr lang="de-DE" dirty="0"/>
              <a:t>	</a:t>
            </a: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13</a:t>
            </a:fld>
            <a:endParaRPr lang="de-DE" dirty="0"/>
          </a:p>
        </p:txBody>
      </p:sp>
    </p:spTree>
    <p:extLst>
      <p:ext uri="{BB962C8B-B14F-4D97-AF65-F5344CB8AC3E}">
        <p14:creationId xmlns:p14="http://schemas.microsoft.com/office/powerpoint/2010/main" val="32470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Aufnahmen für Teile mit abhängigem Titel</a:t>
            </a:r>
            <a:endParaRPr lang="de-DE" dirty="0"/>
          </a:p>
        </p:txBody>
      </p:sp>
      <p:sp>
        <p:nvSpPr>
          <p:cNvPr id="3" name="Textplatzhalter 2"/>
          <p:cNvSpPr>
            <a:spLocks noGrp="1"/>
          </p:cNvSpPr>
          <p:nvPr>
            <p:ph type="body" sz="quarter" idx="13"/>
          </p:nvPr>
        </p:nvSpPr>
        <p:spPr/>
        <p:txBody>
          <a:bodyPr wrap="square"/>
          <a:lstStyle/>
          <a:p>
            <a:r>
              <a:rPr lang="de-DE" dirty="0" smtClean="0"/>
              <a:t>werden angelegt für Teile ohne Titel bzw. ohne spezifischen Titel</a:t>
            </a:r>
          </a:p>
          <a:p>
            <a:endParaRPr lang="de-DE" sz="800" dirty="0" smtClean="0"/>
          </a:p>
          <a:p>
            <a:pPr marL="0" indent="0">
              <a:buNone/>
              <a:tabLst>
                <a:tab pos="357188" algn="l"/>
              </a:tabLst>
            </a:pPr>
            <a:r>
              <a:rPr lang="de-DE" dirty="0" smtClean="0"/>
              <a:t>	</a:t>
            </a:r>
            <a:r>
              <a:rPr lang="de-DE" u="sng" dirty="0" smtClean="0"/>
              <a:t>Beispiele</a:t>
            </a:r>
            <a:r>
              <a:rPr lang="de-DE" dirty="0" smtClean="0"/>
              <a:t>:</a:t>
            </a:r>
          </a:p>
          <a:p>
            <a:pPr marL="0" indent="0">
              <a:lnSpc>
                <a:spcPct val="150000"/>
              </a:lnSpc>
              <a:buNone/>
              <a:tabLst>
                <a:tab pos="357188" algn="l"/>
              </a:tabLst>
            </a:pPr>
            <a:r>
              <a:rPr lang="de-DE" dirty="0" smtClean="0"/>
              <a:t>	Volume 1, tome 3 etc.</a:t>
            </a:r>
          </a:p>
          <a:p>
            <a:pPr marL="0" indent="0">
              <a:lnSpc>
                <a:spcPct val="150000"/>
              </a:lnSpc>
              <a:buNone/>
              <a:tabLst>
                <a:tab pos="357188" algn="l"/>
              </a:tabLst>
            </a:pPr>
            <a:r>
              <a:rPr lang="de-DE" dirty="0" smtClean="0"/>
              <a:t>	A-E, F-Pr, Pr-Z </a:t>
            </a:r>
          </a:p>
          <a:p>
            <a:pPr marL="0" indent="0">
              <a:lnSpc>
                <a:spcPct val="150000"/>
              </a:lnSpc>
              <a:buNone/>
              <a:tabLst>
                <a:tab pos="357188" algn="l"/>
              </a:tabLst>
            </a:pPr>
            <a:r>
              <a:rPr lang="de-DE" dirty="0"/>
              <a:t> </a:t>
            </a:r>
            <a:r>
              <a:rPr lang="de-DE" dirty="0" smtClean="0"/>
              <a:t>  1940-1980, 1980-2005</a:t>
            </a:r>
          </a:p>
          <a:p>
            <a:pPr marL="0" indent="0">
              <a:lnSpc>
                <a:spcPct val="150000"/>
              </a:lnSpc>
              <a:buNone/>
              <a:tabLst>
                <a:tab pos="357188" algn="l"/>
              </a:tabLst>
            </a:pPr>
            <a:r>
              <a:rPr lang="de-DE" dirty="0"/>
              <a:t> </a:t>
            </a:r>
            <a:r>
              <a:rPr lang="de-DE" dirty="0" smtClean="0"/>
              <a:t>  Textband, Bildband</a:t>
            </a:r>
          </a:p>
          <a:p>
            <a:pPr marL="0" indent="0">
              <a:lnSpc>
                <a:spcPct val="150000"/>
              </a:lnSpc>
              <a:buNone/>
              <a:tabLst>
                <a:tab pos="357188" algn="l"/>
              </a:tabLst>
            </a:pPr>
            <a:r>
              <a:rPr lang="de-DE" dirty="0" smtClean="0"/>
              <a:t>	Wirtschaft, Gesellschaft etc.</a:t>
            </a:r>
          </a:p>
          <a:p>
            <a:pPr marL="0" indent="0">
              <a:lnSpc>
                <a:spcPct val="150000"/>
              </a:lnSpc>
              <a:buNone/>
              <a:tabLst>
                <a:tab pos="357188" algn="l"/>
              </a:tabLst>
            </a:pPr>
            <a:endParaRPr lang="de-DE" sz="800" dirty="0" smtClean="0"/>
          </a:p>
          <a:p>
            <a:pPr marL="0" indent="0">
              <a:lnSpc>
                <a:spcPct val="150000"/>
              </a:lnSpc>
              <a:buNone/>
              <a:tabLst>
                <a:tab pos="357188" algn="l"/>
              </a:tabLst>
            </a:pPr>
            <a:endParaRPr lang="de-DE" sz="800" dirty="0" smtClean="0"/>
          </a:p>
          <a:p>
            <a:pPr marL="0" indent="0">
              <a:lnSpc>
                <a:spcPct val="150000"/>
              </a:lnSpc>
              <a:buNone/>
              <a:tabLst>
                <a:tab pos="357188" algn="l"/>
              </a:tabLst>
            </a:pPr>
            <a:r>
              <a:rPr lang="de-DE" sz="1800" dirty="0"/>
              <a:t>	</a:t>
            </a:r>
            <a:r>
              <a:rPr lang="de-DE" sz="2000" b="1" dirty="0"/>
              <a:t>(vgl. D-A-CH AWR 1.5.4)</a:t>
            </a:r>
          </a:p>
          <a:p>
            <a:pPr marL="0" indent="0">
              <a:lnSpc>
                <a:spcPct val="150000"/>
              </a:lnSpc>
              <a:buNone/>
              <a:tabLst>
                <a:tab pos="357188" algn="l"/>
              </a:tabLst>
            </a:pPr>
            <a:endParaRPr lang="de-DE" dirty="0"/>
          </a:p>
          <a:p>
            <a:pPr marL="0" indent="0">
              <a:lnSpc>
                <a:spcPct val="150000"/>
              </a:lnSpc>
              <a:buNone/>
              <a:tabLst>
                <a:tab pos="357188" algn="l"/>
              </a:tabLst>
            </a:pP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14</a:t>
            </a:fld>
            <a:endParaRPr lang="de-DE" dirty="0"/>
          </a:p>
        </p:txBody>
      </p:sp>
    </p:spTree>
    <p:extLst>
      <p:ext uri="{BB962C8B-B14F-4D97-AF65-F5344CB8AC3E}">
        <p14:creationId xmlns:p14="http://schemas.microsoft.com/office/powerpoint/2010/main" val="21471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086058457"/>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1574488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245000000"/>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57433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838980842"/>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171910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12101"/>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1475417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143177575"/>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2135901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Mehrteilige Monografien</a:t>
            </a:r>
            <a:br>
              <a:rPr lang="de-DE" sz="2800" dirty="0" smtClean="0"/>
            </a:br>
            <a:endParaRPr lang="de-DE" sz="2800" dirty="0">
              <a:solidFill>
                <a:srgbClr val="FF0000"/>
              </a:solidFill>
            </a:endParaRPr>
          </a:p>
        </p:txBody>
      </p:sp>
      <p:sp>
        <p:nvSpPr>
          <p:cNvPr id="3" name="Rechteck 2"/>
          <p:cNvSpPr/>
          <p:nvPr/>
        </p:nvSpPr>
        <p:spPr>
          <a:xfrm>
            <a:off x="409343" y="476673"/>
            <a:ext cx="2362457" cy="43204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a:t>
            </a:r>
            <a:endParaRPr lang="de-DE"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a:t>
            </a:fld>
            <a:endParaRPr lang="de-DE" dirty="0"/>
          </a:p>
        </p:txBody>
      </p:sp>
      <p:sp>
        <p:nvSpPr>
          <p:cNvPr id="9" name="Fußzeilenplatzhalter 8"/>
          <p:cNvSpPr>
            <a:spLocks noGrp="1"/>
          </p:cNvSpPr>
          <p:nvPr>
            <p:ph type="ftr" sz="quarter" idx="14"/>
          </p:nvPr>
        </p:nvSpPr>
        <p:spPr>
          <a:xfrm>
            <a:off x="467544" y="6376243"/>
            <a:ext cx="7776864" cy="365125"/>
          </a:xfrm>
        </p:spPr>
        <p:txBody>
          <a:bodyPr/>
          <a:lstStyle/>
          <a:p>
            <a:r>
              <a:rPr lang="de-DE" dirty="0" smtClean="0"/>
              <a:t>AG RDA Schulungsunterlagen – Modul 5A.01: Mehrteilige Monografien | Stand: 18.06.2015| CC BY-NC-SA</a:t>
            </a:r>
            <a:endParaRPr lang="de-DE" dirty="0"/>
          </a:p>
        </p:txBody>
      </p:sp>
      <p:sp>
        <p:nvSpPr>
          <p:cNvPr id="4" name="Textfeld 3"/>
          <p:cNvSpPr txBox="1"/>
          <p:nvPr/>
        </p:nvSpPr>
        <p:spPr>
          <a:xfrm>
            <a:off x="409342" y="908720"/>
            <a:ext cx="2434466" cy="369332"/>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B3Kat: 07.12.2015</a:t>
            </a: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192712878"/>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341481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758129097"/>
              </p:ext>
            </p:extLst>
          </p:nvPr>
        </p:nvGraphicFramePr>
        <p:xfrm>
          <a:off x="395536" y="1268760"/>
          <a:ext cx="8424936" cy="4587928"/>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Wörter</a:t>
                      </a:r>
                      <a:r>
                        <a:rPr lang="de-DE" b="0" baseline="0" dirty="0" smtClean="0">
                          <a:latin typeface="Verdana" panose="020B0604030504040204" pitchFamily="34" charset="0"/>
                          <a:ea typeface="Verdana" panose="020B0604030504040204" pitchFamily="34" charset="0"/>
                          <a:cs typeface="Verdana" panose="020B0604030504040204" pitchFamily="34" charset="0"/>
                        </a:rPr>
                        <a:t>buch Recht &amp; Wirtschaft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Französisch -</a:t>
                      </a:r>
                      <a:r>
                        <a:rPr lang="de-DE" baseline="0" dirty="0" smtClean="0">
                          <a:latin typeface="Verdana" panose="020B0604030504040204" pitchFamily="34" charset="0"/>
                          <a:ea typeface="Verdana" panose="020B0604030504040204" pitchFamily="34" charset="0"/>
                          <a:cs typeface="Verdana" panose="020B0604030504040204" pitchFamily="34" charset="0"/>
                        </a:rPr>
                        <a:t> Deutsch</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 The works of D.H. Lawrence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Late essays and other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stories</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ct val="100000"/>
                        </a:lnSpc>
                        <a:spcBef>
                          <a:spcPts val="600"/>
                        </a:spcBef>
                        <a:spcAft>
                          <a:spcPts val="600"/>
                        </a:spcAft>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 Einführung in die Rechts-wissenschaften und ihre Methoden</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Grundfragen der Rechts-philosophie</a:t>
                      </a:r>
                      <a:r>
                        <a:rPr lang="de-DE" baseline="0" dirty="0" smtClean="0">
                          <a:latin typeface="Verdana" panose="020B0604030504040204" pitchFamily="34" charset="0"/>
                          <a:ea typeface="Verdana" panose="020B0604030504040204" pitchFamily="34" charset="0"/>
                          <a:cs typeface="Verdana" panose="020B0604030504040204" pitchFamily="34" charset="0"/>
                        </a:rPr>
                        <a:t> und Rechtsethik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4.) Camillo Sitte Gesamtausgabe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Schriften</a:t>
                      </a:r>
                      <a:r>
                        <a:rPr lang="de-DE" baseline="0" dirty="0" smtClean="0">
                          <a:latin typeface="Verdana" panose="020B0604030504040204" pitchFamily="34" charset="0"/>
                          <a:ea typeface="Verdana" panose="020B0604030504040204" pitchFamily="34" charset="0"/>
                          <a:cs typeface="Verdana" panose="020B0604030504040204" pitchFamily="34" charset="0"/>
                        </a:rPr>
                        <a:t> zu Kunstkritik und Kunstgewerbe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 Die Chronik der </a:t>
                      </a:r>
                      <a:r>
                        <a:rPr lang="de-DE" dirty="0" err="1" smtClean="0">
                          <a:latin typeface="Verdana" panose="020B0604030504040204" pitchFamily="34" charset="0"/>
                          <a:ea typeface="Verdana" panose="020B0604030504040204" pitchFamily="34" charset="0"/>
                          <a:cs typeface="Verdana" panose="020B0604030504040204" pitchFamily="34" charset="0"/>
                        </a:rPr>
                        <a:t>Marktge-meinde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Windischgarsten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Vom Ende des 2.</a:t>
                      </a:r>
                      <a:r>
                        <a:rPr lang="de-DE" baseline="0" dirty="0" smtClean="0">
                          <a:latin typeface="Verdana" panose="020B0604030504040204" pitchFamily="34" charset="0"/>
                          <a:ea typeface="Verdana" panose="020B0604030504040204" pitchFamily="34" charset="0"/>
                          <a:cs typeface="Verdana" panose="020B0604030504040204" pitchFamily="34" charset="0"/>
                        </a:rPr>
                        <a:t> Welt-krieges 1945 bis zur Jahrtausendwende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6.) Donau-Radweg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Von Passau</a:t>
                      </a:r>
                      <a:r>
                        <a:rPr lang="de-DE" baseline="0" dirty="0" smtClean="0">
                          <a:latin typeface="Verdana" panose="020B0604030504040204" pitchFamily="34" charset="0"/>
                          <a:ea typeface="Verdana" panose="020B0604030504040204" pitchFamily="34" charset="0"/>
                          <a:cs typeface="Verdana" panose="020B0604030504040204" pitchFamily="34" charset="0"/>
                        </a:rPr>
                        <a:t> nach Wien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4291796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345033011"/>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2570276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054584175"/>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3801474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676013059"/>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274776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325951695"/>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2721375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859009678"/>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254468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024809820"/>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2039726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167138191"/>
              </p:ext>
            </p:extLst>
          </p:nvPr>
        </p:nvGraphicFramePr>
        <p:xfrm>
          <a:off x="395536" y="1268760"/>
          <a:ext cx="8424936" cy="4534244"/>
        </p:xfrm>
        <a:graphic>
          <a:graphicData uri="http://schemas.openxmlformats.org/drawingml/2006/table">
            <a:tbl>
              <a:tblPr firstRow="1" bandRow="1">
                <a:tableStyleId>{5C22544A-7EE6-4342-B048-85BDC9FD1C3A}</a:tableStyleId>
              </a:tblPr>
              <a:tblGrid>
                <a:gridCol w="3528392"/>
                <a:gridCol w="3456384"/>
                <a:gridCol w="720080"/>
                <a:gridCol w="720080"/>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 Ganzen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 des</a:t>
                      </a:r>
                      <a:r>
                        <a:rPr lang="de-DE" baseline="0" dirty="0" smtClean="0">
                          <a:latin typeface="Verdana" panose="020B0604030504040204" pitchFamily="34" charset="0"/>
                          <a:ea typeface="Verdana" panose="020B0604030504040204" pitchFamily="34" charset="0"/>
                          <a:cs typeface="Verdana" panose="020B0604030504040204" pitchFamily="34" charset="0"/>
                        </a:rPr>
                        <a:t> Teils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TUT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TAT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44652">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7.) 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Italien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Klettersteig-Atlas</a:t>
                      </a:r>
                      <a:r>
                        <a:rPr lang="de-DE" baseline="0" dirty="0" smtClean="0">
                          <a:latin typeface="Verdana" panose="020B0604030504040204" pitchFamily="34" charset="0"/>
                          <a:ea typeface="Verdana" panose="020B0604030504040204" pitchFamily="34" charset="0"/>
                          <a:cs typeface="Verdana" panose="020B0604030504040204" pitchFamily="34" charset="0"/>
                        </a:rPr>
                        <a:t> Dolomiten &amp; Südtirol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8.) Literatur in Österreich</a:t>
                      </a:r>
                      <a:r>
                        <a:rPr lang="de-DE" b="0" baseline="0" dirty="0" smtClean="0">
                          <a:latin typeface="Verdana" panose="020B0604030504040204" pitchFamily="34" charset="0"/>
                          <a:ea typeface="Verdana" panose="020B0604030504040204" pitchFamily="34" charset="0"/>
                          <a:cs typeface="Verdana" panose="020B0604030504040204" pitchFamily="34" charset="0"/>
                        </a:rPr>
                        <a:t> 1938 – 1945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Steiermark</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9.) Erinnerungen an Horn</a:t>
                      </a:r>
                    </a:p>
                    <a:p>
                      <a:pPr>
                        <a:lnSpc>
                          <a:spcPct val="100000"/>
                        </a:lnSpc>
                        <a:spcBef>
                          <a:spcPts val="600"/>
                        </a:spcBef>
                        <a:spcAft>
                          <a:spcPts val="600"/>
                        </a:spcAft>
                      </a:pP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Beiträge zur Geschichte der Stadt Horn im 20. und 21. Jahrhundert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10.) Gesamtausgabe / Erich Fromm</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Analytische</a:t>
                      </a:r>
                      <a:r>
                        <a:rPr lang="de-DE" baseline="0" dirty="0" smtClean="0">
                          <a:latin typeface="Verdana" panose="020B0604030504040204" pitchFamily="34" charset="0"/>
                          <a:ea typeface="Verdana" panose="020B0604030504040204" pitchFamily="34" charset="0"/>
                          <a:cs typeface="Verdana" panose="020B0604030504040204" pitchFamily="34" charset="0"/>
                        </a:rPr>
                        <a:t> Sozial-psychologie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ct val="100000"/>
                        </a:lnSpc>
                        <a:spcBef>
                          <a:spcPts val="600"/>
                        </a:spcBef>
                        <a:spcAft>
                          <a:spcPts val="600"/>
                        </a:spcAft>
                        <a:buAutoNum type="arabicPeriod"/>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11.)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Aus meiner Botanisier-trommel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12.) Das poetische Werk / H.C. Artmann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Frühe Gedichte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X</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dirty="0" smtClean="0"/>
              <a:t>Übungsaufgabe:</a:t>
            </a:r>
            <a:br>
              <a:rPr lang="de-DE" dirty="0" smtClean="0"/>
            </a:br>
            <a:r>
              <a:rPr lang="de-DE" dirty="0" smtClean="0"/>
              <a:t>Aufnahme für TAT oder TUT?</a:t>
            </a:r>
            <a:endParaRPr lang="de-DE" dirty="0"/>
          </a:p>
        </p:txBody>
      </p:sp>
    </p:spTree>
    <p:extLst>
      <p:ext uri="{BB962C8B-B14F-4D97-AF65-F5344CB8AC3E}">
        <p14:creationId xmlns:p14="http://schemas.microsoft.com/office/powerpoint/2010/main" val="3471876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Hierarchische Beschreibung gilt als eine Beschreibung</a:t>
            </a:r>
            <a:endParaRPr lang="de-DE" dirty="0"/>
          </a:p>
        </p:txBody>
      </p:sp>
      <p:sp>
        <p:nvSpPr>
          <p:cNvPr id="3" name="Textplatzhalter 2"/>
          <p:cNvSpPr>
            <a:spLocks noGrp="1"/>
          </p:cNvSpPr>
          <p:nvPr>
            <p:ph type="body" sz="quarter" idx="13"/>
          </p:nvPr>
        </p:nvSpPr>
        <p:spPr>
          <a:xfrm>
            <a:off x="251520" y="1268760"/>
            <a:ext cx="8640960" cy="5040560"/>
          </a:xfrm>
        </p:spPr>
        <p:txBody>
          <a:bodyPr wrap="square"/>
          <a:lstStyle/>
          <a:p>
            <a:r>
              <a:rPr lang="de-DE" dirty="0" smtClean="0"/>
              <a:t>Übergeordnete und untergeordnete Aufnahmen bilden </a:t>
            </a:r>
            <a:r>
              <a:rPr lang="de-DE" b="1" dirty="0" smtClean="0"/>
              <a:t>zusammen eine einzige Beschreibung </a:t>
            </a:r>
            <a:r>
              <a:rPr lang="de-DE" dirty="0" smtClean="0"/>
              <a:t>der gesamten mehrteiligen Monografie</a:t>
            </a:r>
            <a:br>
              <a:rPr lang="de-DE" dirty="0" smtClean="0"/>
            </a:br>
            <a:endParaRPr lang="de-DE" dirty="0" smtClean="0"/>
          </a:p>
          <a:p>
            <a:r>
              <a:rPr lang="de-DE" dirty="0" smtClean="0"/>
              <a:t>Anforderungen an Kern- und Zusatzelemente müssen </a:t>
            </a:r>
            <a:r>
              <a:rPr lang="de-DE" b="1" dirty="0" smtClean="0"/>
              <a:t>als Ganzes </a:t>
            </a:r>
            <a:r>
              <a:rPr lang="de-DE" dirty="0" smtClean="0"/>
              <a:t>erfüllt sein</a:t>
            </a:r>
            <a:br>
              <a:rPr lang="de-DE" dirty="0" smtClean="0"/>
            </a:br>
            <a:endParaRPr lang="de-DE" dirty="0" smtClean="0"/>
          </a:p>
          <a:p>
            <a:r>
              <a:rPr lang="de-DE" dirty="0" smtClean="0"/>
              <a:t>nicht zwingend alle Standardelemente auf allen Ebenen</a:t>
            </a:r>
          </a:p>
          <a:p>
            <a:endParaRPr lang="de-DE" dirty="0" smtClean="0"/>
          </a:p>
          <a:p>
            <a:endParaRPr lang="de-DE" dirty="0" smtClean="0"/>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29</a:t>
            </a:fld>
            <a:endParaRPr lang="de-DE"/>
          </a:p>
        </p:txBody>
      </p:sp>
    </p:spTree>
    <p:extLst>
      <p:ext uri="{BB962C8B-B14F-4D97-AF65-F5344CB8AC3E}">
        <p14:creationId xmlns:p14="http://schemas.microsoft.com/office/powerpoint/2010/main" val="6296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 </a:t>
            </a:r>
            <a:endParaRPr lang="de-DE" dirty="0"/>
          </a:p>
        </p:txBody>
      </p:sp>
      <p:sp>
        <p:nvSpPr>
          <p:cNvPr id="3" name="Textplatzhalter 2"/>
          <p:cNvSpPr>
            <a:spLocks noGrp="1"/>
          </p:cNvSpPr>
          <p:nvPr>
            <p:ph type="body" sz="quarter" idx="13"/>
          </p:nvPr>
        </p:nvSpPr>
        <p:spPr>
          <a:xfrm>
            <a:off x="251520" y="1412776"/>
            <a:ext cx="8640960" cy="4896544"/>
          </a:xfrm>
        </p:spPr>
        <p:txBody>
          <a:bodyPr wrap="square"/>
          <a:lstStyle/>
          <a:p>
            <a:r>
              <a:rPr lang="de-DE" dirty="0" smtClean="0"/>
              <a:t>Grundlagen</a:t>
            </a:r>
          </a:p>
          <a:p>
            <a:r>
              <a:rPr lang="de-DE" dirty="0" smtClean="0"/>
              <a:t>Hierarchische Beschreibung</a:t>
            </a:r>
          </a:p>
          <a:p>
            <a:r>
              <a:rPr lang="de-DE" dirty="0" smtClean="0"/>
              <a:t>Untergliederungen</a:t>
            </a:r>
          </a:p>
          <a:p>
            <a:r>
              <a:rPr lang="de-DE" dirty="0" smtClean="0"/>
              <a:t>Sonderfälle bei mehrteiligen Monografien</a:t>
            </a:r>
          </a:p>
          <a:p>
            <a:endParaRPr lang="de-DE" dirty="0"/>
          </a:p>
          <a:p>
            <a:endParaRPr lang="de-DE" dirty="0" smtClean="0"/>
          </a:p>
          <a:p>
            <a:pPr marL="0" indent="0">
              <a:buNone/>
            </a:pPr>
            <a:r>
              <a:rPr lang="de-DE" dirty="0" smtClean="0"/>
              <a:t>	  </a:t>
            </a:r>
          </a:p>
          <a:p>
            <a:pPr lvl="2"/>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a:t>
            </a:fld>
            <a:endParaRPr lang="de-DE" dirty="0"/>
          </a:p>
        </p:txBody>
      </p:sp>
    </p:spTree>
    <p:extLst>
      <p:ext uri="{BB962C8B-B14F-4D97-AF65-F5344CB8AC3E}">
        <p14:creationId xmlns:p14="http://schemas.microsoft.com/office/powerpoint/2010/main" val="2141594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Standardelemente-Tabelle für die hierarchische Beschreibung mehrteiliger Monografien (1)</a:t>
            </a:r>
            <a:endParaRPr lang="de-DE" dirty="0"/>
          </a:p>
        </p:txBody>
      </p:sp>
      <p:sp>
        <p:nvSpPr>
          <p:cNvPr id="3" name="Textplatzhalter 2"/>
          <p:cNvSpPr>
            <a:spLocks noGrp="1"/>
          </p:cNvSpPr>
          <p:nvPr>
            <p:ph type="body" sz="quarter" idx="13"/>
          </p:nvPr>
        </p:nvSpPr>
        <p:spPr>
          <a:xfrm>
            <a:off x="251520" y="1191667"/>
            <a:ext cx="8784976" cy="5184576"/>
          </a:xfrm>
        </p:spPr>
        <p:txBody>
          <a:bodyPr wrap="square"/>
          <a:lstStyle/>
          <a:p>
            <a:pPr marL="342900" lvl="2" indent="-342900"/>
            <a:r>
              <a:rPr lang="de-DE" sz="2400" dirty="0"/>
              <a:t>Arbeitshilfe „Standardelemente-Tabelle für die hierarchische Beschreibung mehrteiliger Monografien“ </a:t>
            </a:r>
            <a:r>
              <a:rPr lang="de-DE" sz="2400" dirty="0">
                <a:hlinkClick r:id="rId2"/>
              </a:rPr>
              <a:t>https://</a:t>
            </a:r>
            <a:r>
              <a:rPr lang="de-DE" sz="2400" dirty="0" smtClean="0">
                <a:hlinkClick r:id="rId2"/>
              </a:rPr>
              <a:t>wiki.dnb.de/x/56SkBQ</a:t>
            </a:r>
            <a:r>
              <a:rPr lang="de-DE" sz="2400" dirty="0" smtClean="0"/>
              <a:t/>
            </a:r>
            <a:br>
              <a:rPr lang="de-DE" sz="2400" dirty="0" smtClean="0"/>
            </a:br>
            <a:endParaRPr lang="de-DE" sz="1800" dirty="0"/>
          </a:p>
          <a:p>
            <a:r>
              <a:rPr lang="de-DE" dirty="0" smtClean="0"/>
              <a:t>regelt Erfassung von Standardelementen in übergeordneter und untergeordneten Aufnahmen</a:t>
            </a:r>
            <a:br>
              <a:rPr lang="de-DE" dirty="0" smtClean="0"/>
            </a:br>
            <a:endParaRPr lang="de-DE" sz="1800" dirty="0" smtClean="0"/>
          </a:p>
          <a:p>
            <a:pPr>
              <a:spcBef>
                <a:spcPts val="576"/>
              </a:spcBef>
            </a:pPr>
            <a:r>
              <a:rPr lang="de-DE" dirty="0" smtClean="0"/>
              <a:t>dabei Unterscheidung bei den untergeordneten Aufnahmen in:</a:t>
            </a:r>
          </a:p>
          <a:p>
            <a:pPr>
              <a:spcBef>
                <a:spcPts val="576"/>
              </a:spcBef>
            </a:pPr>
            <a:endParaRPr lang="de-DE" sz="800" dirty="0" smtClean="0"/>
          </a:p>
          <a:p>
            <a:pPr lvl="1">
              <a:spcBef>
                <a:spcPts val="300"/>
              </a:spcBef>
            </a:pPr>
            <a:r>
              <a:rPr lang="de-DE" dirty="0" smtClean="0"/>
              <a:t>Aufnahmen für Teile mit unabhängigem Titel</a:t>
            </a:r>
            <a:endParaRPr lang="de-DE" dirty="0"/>
          </a:p>
          <a:p>
            <a:pPr lvl="2"/>
            <a:r>
              <a:rPr lang="de-DE" sz="1800" dirty="0" smtClean="0"/>
              <a:t>sollen für sich allein vollständige Beschreibungen bilden, daher werden Elemente gedoppelt </a:t>
            </a:r>
          </a:p>
          <a:p>
            <a:pPr lvl="1"/>
            <a:r>
              <a:rPr lang="de-DE" dirty="0" smtClean="0"/>
              <a:t>Aufnahmen </a:t>
            </a:r>
            <a:r>
              <a:rPr lang="de-DE" dirty="0"/>
              <a:t>für Teile mit </a:t>
            </a:r>
            <a:r>
              <a:rPr lang="de-DE" dirty="0" smtClean="0"/>
              <a:t>abhängigem Titel</a:t>
            </a:r>
            <a:endParaRPr lang="de-DE" dirty="0"/>
          </a:p>
          <a:p>
            <a:pPr lvl="2">
              <a:spcBef>
                <a:spcPts val="400"/>
              </a:spcBef>
            </a:pPr>
            <a:r>
              <a:rPr lang="de-DE" sz="1800" dirty="0" smtClean="0"/>
              <a:t>Vermeidung einer doppelten Erfassung von Standardelementen</a:t>
            </a:r>
          </a:p>
          <a:p>
            <a:pPr lvl="2">
              <a:spcBef>
                <a:spcPts val="400"/>
              </a:spcBef>
            </a:pPr>
            <a:endParaRPr lang="de-DE" sz="1800" dirty="0" smtClean="0"/>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30</a:t>
            </a:fld>
            <a:endParaRPr lang="de-DE"/>
          </a:p>
        </p:txBody>
      </p:sp>
    </p:spTree>
    <p:extLst>
      <p:ext uri="{BB962C8B-B14F-4D97-AF65-F5344CB8AC3E}">
        <p14:creationId xmlns:p14="http://schemas.microsoft.com/office/powerpoint/2010/main" val="10169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Standardelemente-Tabelle für die hierarchische Beschreibung mehrteiliger Monografien (2)</a:t>
            </a:r>
            <a:endParaRPr lang="de-DE" dirty="0"/>
          </a:p>
        </p:txBody>
      </p:sp>
      <p:sp>
        <p:nvSpPr>
          <p:cNvPr id="3" name="Textplatzhalter 2"/>
          <p:cNvSpPr>
            <a:spLocks noGrp="1"/>
          </p:cNvSpPr>
          <p:nvPr>
            <p:ph type="body" sz="quarter" idx="13"/>
          </p:nvPr>
        </p:nvSpPr>
        <p:spPr>
          <a:xfrm>
            <a:off x="251520" y="1124744"/>
            <a:ext cx="8784976" cy="5184576"/>
          </a:xfrm>
        </p:spPr>
        <p:txBody>
          <a:bodyPr wrap="square"/>
          <a:lstStyle/>
          <a:p>
            <a:endParaRPr lang="de-DE" dirty="0" smtClean="0"/>
          </a:p>
          <a:p>
            <a:r>
              <a:rPr lang="de-DE" dirty="0" smtClean="0"/>
              <a:t>Standardelemente-Tabelle legt </a:t>
            </a:r>
            <a:r>
              <a:rPr lang="de-DE" b="1" dirty="0" smtClean="0"/>
              <a:t>Mindeststandard</a:t>
            </a:r>
            <a:r>
              <a:rPr lang="de-DE" dirty="0" smtClean="0"/>
              <a:t> für die Erfassung fest</a:t>
            </a:r>
          </a:p>
          <a:p>
            <a:endParaRPr lang="de-DE" dirty="0" smtClean="0"/>
          </a:p>
          <a:p>
            <a:pPr>
              <a:spcBef>
                <a:spcPts val="576"/>
              </a:spcBef>
            </a:pPr>
            <a:r>
              <a:rPr lang="de-DE" dirty="0" smtClean="0"/>
              <a:t>Jede Institution/jeder Verbund kann Erfassung weiterer Standardelemente über den Mindeststandard hinaus festlegen</a:t>
            </a:r>
          </a:p>
          <a:p>
            <a:pPr>
              <a:spcBef>
                <a:spcPts val="576"/>
              </a:spcBef>
            </a:pPr>
            <a:endParaRPr lang="de-DE" dirty="0" smtClean="0"/>
          </a:p>
          <a:p>
            <a:pPr lvl="2">
              <a:spcBef>
                <a:spcPts val="400"/>
              </a:spcBef>
            </a:pPr>
            <a:endParaRPr lang="de-DE" sz="1800" dirty="0" smtClean="0"/>
          </a:p>
          <a:p>
            <a:pPr lvl="2">
              <a:spcBef>
                <a:spcPts val="400"/>
              </a:spcBef>
            </a:pPr>
            <a:endParaRPr lang="de-DE" sz="1800" dirty="0" smtClean="0"/>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25.07.2015|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31</a:t>
            </a:fld>
            <a:endParaRPr lang="de-DE"/>
          </a:p>
        </p:txBody>
      </p:sp>
    </p:spTree>
    <p:extLst>
      <p:ext uri="{BB962C8B-B14F-4D97-AF65-F5344CB8AC3E}">
        <p14:creationId xmlns:p14="http://schemas.microsoft.com/office/powerpoint/2010/main" val="216964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Erfassung des übergeordneten Titels</a:t>
            </a:r>
            <a:endParaRPr lang="de-DE" dirty="0"/>
          </a:p>
        </p:txBody>
      </p:sp>
      <p:sp>
        <p:nvSpPr>
          <p:cNvPr id="3" name="Textplatzhalter 2"/>
          <p:cNvSpPr>
            <a:spLocks noGrp="1"/>
          </p:cNvSpPr>
          <p:nvPr>
            <p:ph type="body" sz="quarter" idx="13"/>
          </p:nvPr>
        </p:nvSpPr>
        <p:spPr>
          <a:xfrm>
            <a:off x="251520" y="1124744"/>
            <a:ext cx="8784976" cy="5184576"/>
          </a:xfrm>
        </p:spPr>
        <p:txBody>
          <a:bodyPr wrap="square"/>
          <a:lstStyle/>
          <a:p>
            <a:pPr marL="0" indent="0">
              <a:spcBef>
                <a:spcPts val="300"/>
              </a:spcBef>
              <a:buNone/>
            </a:pPr>
            <a:endParaRPr lang="de-DE" sz="2000" dirty="0"/>
          </a:p>
          <a:p>
            <a:pPr lvl="1">
              <a:spcBef>
                <a:spcPts val="300"/>
              </a:spcBef>
            </a:pPr>
            <a:r>
              <a:rPr lang="de-DE" sz="2400" dirty="0" smtClean="0"/>
              <a:t>Aufnahmen für </a:t>
            </a:r>
            <a:r>
              <a:rPr lang="de-DE" sz="2400" b="1" dirty="0" smtClean="0"/>
              <a:t>Teile mit abhängigem Titel</a:t>
            </a:r>
            <a:r>
              <a:rPr lang="de-DE" sz="2400" dirty="0" smtClean="0"/>
              <a:t>:</a:t>
            </a:r>
            <a:endParaRPr lang="de-DE" sz="2400" dirty="0"/>
          </a:p>
          <a:p>
            <a:pPr lvl="2"/>
            <a:r>
              <a:rPr lang="de-DE" sz="2400" dirty="0" smtClean="0"/>
              <a:t>Erfassung des übergeordneten Titels </a:t>
            </a:r>
            <a:r>
              <a:rPr lang="de-DE" sz="2400" u="sng" dirty="0" smtClean="0"/>
              <a:t>nur in der übergeordneten Aufnahme</a:t>
            </a:r>
            <a:r>
              <a:rPr lang="de-DE" sz="2400" dirty="0" smtClean="0"/>
              <a:t>, nicht in den untergeordneten Aufnahmen</a:t>
            </a:r>
            <a:br>
              <a:rPr lang="de-DE" sz="2400" dirty="0" smtClean="0"/>
            </a:br>
            <a:endParaRPr lang="de-DE" sz="2400" dirty="0" smtClean="0"/>
          </a:p>
          <a:p>
            <a:pPr lvl="1"/>
            <a:r>
              <a:rPr lang="de-DE" sz="2400" dirty="0" smtClean="0"/>
              <a:t>Aufnahmen </a:t>
            </a:r>
            <a:r>
              <a:rPr lang="de-DE" sz="2400" dirty="0"/>
              <a:t>für </a:t>
            </a:r>
            <a:r>
              <a:rPr lang="de-DE" sz="2400" b="1" dirty="0"/>
              <a:t>Teile mit </a:t>
            </a:r>
            <a:r>
              <a:rPr lang="de-DE" sz="2400" b="1" dirty="0" smtClean="0"/>
              <a:t>unabhängigem </a:t>
            </a:r>
            <a:r>
              <a:rPr lang="de-DE" sz="2400" b="1" dirty="0"/>
              <a:t>Titel</a:t>
            </a:r>
            <a:r>
              <a:rPr lang="de-DE" sz="2400" dirty="0"/>
              <a:t>:</a:t>
            </a:r>
          </a:p>
          <a:p>
            <a:pPr lvl="2">
              <a:spcBef>
                <a:spcPts val="400"/>
              </a:spcBef>
            </a:pPr>
            <a:r>
              <a:rPr lang="de-DE" sz="2400" dirty="0" smtClean="0"/>
              <a:t>Erfassung </a:t>
            </a:r>
            <a:r>
              <a:rPr lang="de-DE" sz="2400" dirty="0"/>
              <a:t>des übergeordneten Titels </a:t>
            </a:r>
            <a:r>
              <a:rPr lang="de-DE" sz="2400" u="sng" dirty="0" smtClean="0"/>
              <a:t>in der übergeordneten Aufnahme und in den untergeordneten Aufnahmen als Gesamttitel </a:t>
            </a:r>
            <a:r>
              <a:rPr lang="de-DE" sz="2400" dirty="0" smtClean="0"/>
              <a:t/>
            </a:r>
            <a:br>
              <a:rPr lang="de-DE" sz="2400" dirty="0" smtClean="0"/>
            </a:br>
            <a:endParaRPr lang="de-DE" sz="2400" dirty="0" smtClean="0"/>
          </a:p>
          <a:p>
            <a:pPr marL="357188" lvl="2" indent="0">
              <a:spcBef>
                <a:spcPts val="400"/>
              </a:spcBef>
              <a:buNone/>
            </a:pPr>
            <a:r>
              <a:rPr lang="de-DE" sz="1800" b="1" dirty="0" smtClean="0"/>
              <a:t> Vgl. RDA 2.3.1.7 D-A-CH</a:t>
            </a:r>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32</a:t>
            </a:fld>
            <a:endParaRPr lang="de-DE"/>
          </a:p>
        </p:txBody>
      </p:sp>
    </p:spTree>
    <p:extLst>
      <p:ext uri="{BB962C8B-B14F-4D97-AF65-F5344CB8AC3E}">
        <p14:creationId xmlns:p14="http://schemas.microsoft.com/office/powerpoint/2010/main" val="13203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3" y="1218134"/>
            <a:ext cx="8383341" cy="589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Beispiel 1: Mehrteilige Monografie TAT </a:t>
            </a:r>
            <a:endParaRPr lang="de-DE" dirty="0"/>
          </a:p>
        </p:txBody>
      </p:sp>
      <p:sp>
        <p:nvSpPr>
          <p:cNvPr id="3" name="Textplatzhalter 2"/>
          <p:cNvSpPr>
            <a:spLocks noGrp="1"/>
          </p:cNvSpPr>
          <p:nvPr>
            <p:ph type="body" sz="quarter" idx="13"/>
          </p:nvPr>
        </p:nvSpPr>
        <p:spPr/>
        <p:txBody>
          <a:bodyPr/>
          <a:lstStyle/>
          <a:p>
            <a:r>
              <a:rPr lang="de-DE" sz="2000" dirty="0" smtClean="0"/>
              <a:t>Übergeordnete Aufnahme</a:t>
            </a:r>
            <a:endParaRPr lang="de-DE" sz="2000" dirty="0"/>
          </a:p>
        </p:txBody>
      </p:sp>
      <p:sp>
        <p:nvSpPr>
          <p:cNvPr id="4" name="Fußzeilenplatzhalter 3"/>
          <p:cNvSpPr>
            <a:spLocks noGrp="1"/>
          </p:cNvSpPr>
          <p:nvPr>
            <p:ph type="ftr" sz="quarter" idx="14"/>
          </p:nvPr>
        </p:nvSpPr>
        <p:spPr>
          <a:xfrm>
            <a:off x="467544" y="6376243"/>
            <a:ext cx="7560840"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33</a:t>
            </a:fld>
            <a:endParaRPr lang="de-DE"/>
          </a:p>
        </p:txBody>
      </p:sp>
    </p:spTree>
    <p:extLst>
      <p:ext uri="{BB962C8B-B14F-4D97-AF65-F5344CB8AC3E}">
        <p14:creationId xmlns:p14="http://schemas.microsoft.com/office/powerpoint/2010/main" val="2264550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1: Mehrteilige Monografie - TAT </a:t>
            </a:r>
            <a:endParaRPr lang="de-DE" dirty="0"/>
          </a:p>
        </p:txBody>
      </p:sp>
      <p:sp>
        <p:nvSpPr>
          <p:cNvPr id="3" name="Textplatzhalter 2"/>
          <p:cNvSpPr>
            <a:spLocks noGrp="1"/>
          </p:cNvSpPr>
          <p:nvPr>
            <p:ph type="body" sz="quarter" idx="13"/>
          </p:nvPr>
        </p:nvSpPr>
        <p:spPr>
          <a:xfrm>
            <a:off x="251520" y="836712"/>
            <a:ext cx="8892480" cy="5616624"/>
          </a:xfrm>
        </p:spPr>
        <p:txBody>
          <a:bodyPr/>
          <a:lstStyle/>
          <a:p>
            <a:r>
              <a:rPr lang="de-DE" sz="2000" dirty="0" smtClean="0"/>
              <a:t>Aufnahme für den Teil (TAT)</a:t>
            </a:r>
            <a:endParaRPr lang="de-DE" sz="2000" dirty="0"/>
          </a:p>
        </p:txBody>
      </p:sp>
      <p:sp>
        <p:nvSpPr>
          <p:cNvPr id="4" name="Fußzeilenplatzhalter 3"/>
          <p:cNvSpPr>
            <a:spLocks noGrp="1"/>
          </p:cNvSpPr>
          <p:nvPr>
            <p:ph type="ftr" sz="quarter" idx="14"/>
          </p:nvPr>
        </p:nvSpPr>
        <p:spPr>
          <a:xfrm>
            <a:off x="467544" y="6492875"/>
            <a:ext cx="7416824"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34</a:t>
            </a:fld>
            <a:endParaRPr lang="de-DE"/>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15844" t="7247" r="54416" b="56182"/>
          <a:stretch/>
        </p:blipFill>
        <p:spPr>
          <a:xfrm>
            <a:off x="467544" y="1196752"/>
            <a:ext cx="7056784" cy="5423555"/>
          </a:xfrm>
          <a:prstGeom prst="rect">
            <a:avLst/>
          </a:prstGeom>
        </p:spPr>
      </p:pic>
    </p:spTree>
    <p:extLst>
      <p:ext uri="{BB962C8B-B14F-4D97-AF65-F5344CB8AC3E}">
        <p14:creationId xmlns:p14="http://schemas.microsoft.com/office/powerpoint/2010/main" val="53195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55831"/>
            <a:ext cx="8208912" cy="593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Beispiel 2: Mehrteilige Monografie - TUT</a:t>
            </a:r>
            <a:endParaRPr lang="de-DE" dirty="0"/>
          </a:p>
        </p:txBody>
      </p:sp>
      <p:sp>
        <p:nvSpPr>
          <p:cNvPr id="3" name="Textplatzhalter 2"/>
          <p:cNvSpPr>
            <a:spLocks noGrp="1"/>
          </p:cNvSpPr>
          <p:nvPr>
            <p:ph type="body" sz="quarter" idx="13"/>
          </p:nvPr>
        </p:nvSpPr>
        <p:spPr/>
        <p:txBody>
          <a:bodyPr/>
          <a:lstStyle/>
          <a:p>
            <a:r>
              <a:rPr lang="de-DE" sz="2000" dirty="0" smtClean="0"/>
              <a:t>Übergeordnete Aufnahme</a:t>
            </a:r>
            <a:endParaRPr lang="de-DE" sz="2000"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35</a:t>
            </a:fld>
            <a:endParaRPr lang="de-DE"/>
          </a:p>
        </p:txBody>
      </p:sp>
    </p:spTree>
    <p:extLst>
      <p:ext uri="{BB962C8B-B14F-4D97-AF65-F5344CB8AC3E}">
        <p14:creationId xmlns:p14="http://schemas.microsoft.com/office/powerpoint/2010/main" val="1585875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81" t="13382" r="29382" b="5138"/>
          <a:stretch/>
        </p:blipFill>
        <p:spPr bwMode="auto">
          <a:xfrm>
            <a:off x="179512" y="692695"/>
            <a:ext cx="8208911" cy="616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Beispiel 2: Mehrteilige Monografie - TUT</a:t>
            </a:r>
            <a:endParaRPr lang="de-DE" dirty="0"/>
          </a:p>
        </p:txBody>
      </p:sp>
      <p:sp>
        <p:nvSpPr>
          <p:cNvPr id="3" name="Textplatzhalter 2"/>
          <p:cNvSpPr>
            <a:spLocks noGrp="1"/>
          </p:cNvSpPr>
          <p:nvPr>
            <p:ph type="body" sz="quarter" idx="13"/>
          </p:nvPr>
        </p:nvSpPr>
        <p:spPr>
          <a:xfrm>
            <a:off x="251520" y="836712"/>
            <a:ext cx="8892480" cy="5472608"/>
          </a:xfrm>
        </p:spPr>
        <p:txBody>
          <a:bodyPr/>
          <a:lstStyle/>
          <a:p>
            <a:pPr marL="3657600" lvl="8" indent="0">
              <a:buNone/>
            </a:pPr>
            <a:r>
              <a:rPr lang="de-DE" dirty="0">
                <a:latin typeface="Verdana" panose="020B0604030504040204" pitchFamily="34" charset="0"/>
                <a:ea typeface="Verdana" panose="020B0604030504040204" pitchFamily="34" charset="0"/>
                <a:cs typeface="Verdana" panose="020B0604030504040204" pitchFamily="34" charset="0"/>
              </a:rPr>
              <a:t>	</a:t>
            </a:r>
            <a:r>
              <a:rPr lang="de-DE" b="1" dirty="0" smtClean="0">
                <a:latin typeface="Verdana" panose="020B0604030504040204" pitchFamily="34" charset="0"/>
                <a:ea typeface="Verdana" panose="020B0604030504040204" pitchFamily="34" charset="0"/>
                <a:cs typeface="Verdana" panose="020B0604030504040204" pitchFamily="34" charset="0"/>
              </a:rPr>
              <a:t>Aufnahme für den Teil (TUT)</a:t>
            </a:r>
            <a:endParaRPr lang="de-DE" b="1"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36</a:t>
            </a:fld>
            <a:endParaRPr lang="de-DE"/>
          </a:p>
        </p:txBody>
      </p:sp>
    </p:spTree>
    <p:extLst>
      <p:ext uri="{BB962C8B-B14F-4D97-AF65-F5344CB8AC3E}">
        <p14:creationId xmlns:p14="http://schemas.microsoft.com/office/powerpoint/2010/main" val="3839983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Reihe: Definition</a:t>
            </a:r>
            <a:endParaRPr lang="de-DE" dirty="0"/>
          </a:p>
        </p:txBody>
      </p:sp>
      <p:sp>
        <p:nvSpPr>
          <p:cNvPr id="3" name="Textplatzhalter 2"/>
          <p:cNvSpPr>
            <a:spLocks noGrp="1"/>
          </p:cNvSpPr>
          <p:nvPr>
            <p:ph type="body" sz="quarter" idx="13"/>
          </p:nvPr>
        </p:nvSpPr>
        <p:spPr/>
        <p:txBody>
          <a:bodyPr/>
          <a:lstStyle/>
          <a:p>
            <a:pPr marL="0" indent="0">
              <a:spcBef>
                <a:spcPts val="0"/>
              </a:spcBef>
              <a:buNone/>
            </a:pPr>
            <a:r>
              <a:rPr lang="de-DE" dirty="0"/>
              <a:t>(vgl. RDA </a:t>
            </a:r>
            <a:r>
              <a:rPr lang="de-DE" dirty="0" smtClean="0"/>
              <a:t>Glossar):</a:t>
            </a:r>
          </a:p>
          <a:p>
            <a:pPr marL="0" indent="0">
              <a:spcBef>
                <a:spcPts val="0"/>
              </a:spcBef>
              <a:buNone/>
            </a:pPr>
            <a:endParaRPr lang="de-DE" dirty="0"/>
          </a:p>
          <a:p>
            <a:pPr marL="457200" indent="-457200">
              <a:spcBef>
                <a:spcPts val="0"/>
              </a:spcBef>
              <a:buAutoNum type="arabicParenR"/>
            </a:pPr>
            <a:r>
              <a:rPr lang="de-DE" sz="2000" i="1" dirty="0" smtClean="0"/>
              <a:t>Eine Gruppe getrennter Ressourcen, </a:t>
            </a:r>
            <a:r>
              <a:rPr lang="de-DE" sz="2000" i="1" dirty="0"/>
              <a:t>die </a:t>
            </a:r>
            <a:r>
              <a:rPr lang="de-DE" sz="2000" i="1" dirty="0" smtClean="0"/>
              <a:t>durch die Tatsache miteinander in Verbindung stehen, dass jede Ressource zusätzlich zu ihrem eigenen Haupttitel einen übergeordneten Titel trägt, der zur Gruppe als Ganzes gehört. Die einzelnen Ressourcen können gezählt oder ungezählt sein.</a:t>
            </a:r>
          </a:p>
          <a:p>
            <a:pPr marL="457200" indent="-457200">
              <a:spcBef>
                <a:spcPts val="0"/>
              </a:spcBef>
              <a:buAutoNum type="arabicParenR"/>
            </a:pPr>
            <a:r>
              <a:rPr lang="de-DE" sz="2000" i="1" dirty="0" smtClean="0"/>
              <a:t>…</a:t>
            </a:r>
            <a:endParaRPr lang="de-DE" sz="2000" i="1" dirty="0"/>
          </a:p>
          <a:p>
            <a:pPr marL="0" indent="0">
              <a:spcBef>
                <a:spcPts val="0"/>
              </a:spcBef>
              <a:buNone/>
            </a:pPr>
            <a:endParaRPr lang="de-DE" dirty="0" smtClean="0"/>
          </a:p>
          <a:p>
            <a:pPr marL="0" indent="0">
              <a:spcBef>
                <a:spcPts val="0"/>
              </a:spcBef>
              <a:buNone/>
            </a:pPr>
            <a:endParaRPr lang="de-DE" dirty="0" smtClean="0"/>
          </a:p>
          <a:p>
            <a:pPr marL="444500" indent="-444500">
              <a:spcBef>
                <a:spcPts val="0"/>
              </a:spcBef>
              <a:buNone/>
            </a:pPr>
            <a:r>
              <a:rPr lang="de-DE" sz="2000" dirty="0" smtClean="0"/>
              <a:t>     </a:t>
            </a:r>
            <a:r>
              <a:rPr lang="de-DE" dirty="0" smtClean="0"/>
              <a:t>Bei Teilen mit unabhängigem Titel wird die größere Ressource als Reihe bezeichnet.</a:t>
            </a:r>
          </a:p>
          <a:p>
            <a:pPr marL="0" indent="0">
              <a:spcBef>
                <a:spcPts val="0"/>
              </a:spcBef>
              <a:buNone/>
            </a:pPr>
            <a:endParaRPr lang="de-DE" sz="2000" dirty="0" smtClean="0"/>
          </a:p>
          <a:p>
            <a:pPr>
              <a:spcBef>
                <a:spcPts val="0"/>
              </a:spcBef>
              <a:buFont typeface="Symbol" panose="05050102010706020507" pitchFamily="18" charset="2"/>
              <a:buChar char="-"/>
            </a:pPr>
            <a:endParaRPr lang="de-DE" sz="2000" dirty="0" smtClean="0"/>
          </a:p>
          <a:p>
            <a:pPr marL="0" indent="0">
              <a:spcBef>
                <a:spcPts val="0"/>
              </a:spcBef>
              <a:buNone/>
            </a:pPr>
            <a:endParaRPr lang="de-DE" dirty="0"/>
          </a:p>
        </p:txBody>
      </p:sp>
      <p:sp>
        <p:nvSpPr>
          <p:cNvPr id="4" name="Fußzeilenplatzhalter 3"/>
          <p:cNvSpPr>
            <a:spLocks noGrp="1"/>
          </p:cNvSpPr>
          <p:nvPr>
            <p:ph type="ftr" sz="quarter" idx="14"/>
          </p:nvPr>
        </p:nvSpPr>
        <p:spPr>
          <a:xfrm>
            <a:off x="467544" y="6376243"/>
            <a:ext cx="7560840"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37</a:t>
            </a:fld>
            <a:endParaRPr lang="de-DE"/>
          </a:p>
        </p:txBody>
      </p:sp>
      <p:cxnSp>
        <p:nvCxnSpPr>
          <p:cNvPr id="7" name="Gerade Verbindung mit Pfeil 6"/>
          <p:cNvCxnSpPr/>
          <p:nvPr/>
        </p:nvCxnSpPr>
        <p:spPr>
          <a:xfrm>
            <a:off x="323528" y="4365104"/>
            <a:ext cx="36004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1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dirty="0" smtClean="0"/>
              <a:t>Erfassung der Standardelemente: IMD-Typen </a:t>
            </a:r>
            <a:endParaRPr lang="de-DE" dirty="0"/>
          </a:p>
        </p:txBody>
      </p:sp>
      <p:sp>
        <p:nvSpPr>
          <p:cNvPr id="3" name="Textplatzhalter 2"/>
          <p:cNvSpPr>
            <a:spLocks noGrp="1"/>
          </p:cNvSpPr>
          <p:nvPr>
            <p:ph type="body" sz="quarter" idx="13"/>
          </p:nvPr>
        </p:nvSpPr>
        <p:spPr>
          <a:xfrm>
            <a:off x="251520" y="1124744"/>
            <a:ext cx="8784976" cy="5184576"/>
          </a:xfrm>
        </p:spPr>
        <p:txBody>
          <a:bodyPr wrap="square"/>
          <a:lstStyle/>
          <a:p>
            <a:r>
              <a:rPr lang="de-DE" dirty="0" smtClean="0"/>
              <a:t>Inhaltstyp (Kernelement):</a:t>
            </a:r>
          </a:p>
          <a:p>
            <a:pPr lvl="1"/>
            <a:r>
              <a:rPr lang="de-DE" dirty="0" smtClean="0"/>
              <a:t>Erfassung in übergeordneter Aufnahme für die Ressource als Ganzes und in den untergeordneten Aufnahmen für jeden Teil einzeln</a:t>
            </a:r>
          </a:p>
          <a:p>
            <a:pPr lvl="1"/>
            <a:r>
              <a:rPr lang="de-DE" dirty="0" smtClean="0"/>
              <a:t>vgl. RDA 6.9.1.3 D-A-CH</a:t>
            </a:r>
          </a:p>
          <a:p>
            <a:pPr lvl="1"/>
            <a:endParaRPr lang="de-DE" dirty="0"/>
          </a:p>
          <a:p>
            <a:pPr>
              <a:spcBef>
                <a:spcPts val="576"/>
              </a:spcBef>
            </a:pPr>
            <a:r>
              <a:rPr lang="de-DE" dirty="0" smtClean="0"/>
              <a:t>Medientyp (Zusatzelement):</a:t>
            </a:r>
          </a:p>
          <a:p>
            <a:pPr lvl="1"/>
            <a:r>
              <a:rPr lang="de-DE" dirty="0" smtClean="0"/>
              <a:t>Erfassung wie Inhaltstyp (s.o.)</a:t>
            </a:r>
          </a:p>
          <a:p>
            <a:pPr lvl="1"/>
            <a:r>
              <a:rPr lang="de-DE" dirty="0" smtClean="0"/>
              <a:t>vgl</a:t>
            </a:r>
            <a:r>
              <a:rPr lang="de-DE" dirty="0"/>
              <a:t>. RDA </a:t>
            </a:r>
            <a:r>
              <a:rPr lang="de-DE" dirty="0" smtClean="0"/>
              <a:t>3.2.1.3 D-A-CH</a:t>
            </a:r>
          </a:p>
          <a:p>
            <a:pPr lvl="1"/>
            <a:endParaRPr lang="de-DE" dirty="0"/>
          </a:p>
          <a:p>
            <a:pPr>
              <a:spcBef>
                <a:spcPts val="576"/>
              </a:spcBef>
            </a:pPr>
            <a:r>
              <a:rPr lang="de-DE" dirty="0" smtClean="0"/>
              <a:t>Datenträgertyp (Kernelement):</a:t>
            </a:r>
          </a:p>
          <a:p>
            <a:pPr lvl="1"/>
            <a:r>
              <a:rPr lang="de-DE" dirty="0"/>
              <a:t>Erfassung </a:t>
            </a:r>
            <a:r>
              <a:rPr lang="de-DE" dirty="0" smtClean="0"/>
              <a:t>wie Inhaltstyp (s.o.)</a:t>
            </a:r>
          </a:p>
          <a:p>
            <a:pPr lvl="1"/>
            <a:r>
              <a:rPr lang="de-DE" dirty="0" smtClean="0"/>
              <a:t>vgl. RDA 3.3.1.3 D-A-CH</a:t>
            </a:r>
          </a:p>
          <a:p>
            <a:pPr lvl="1"/>
            <a:endParaRPr lang="de-DE" dirty="0" smtClean="0"/>
          </a:p>
          <a:p>
            <a:pPr lvl="2"/>
            <a:endParaRPr lang="de-DE" sz="1800" dirty="0"/>
          </a:p>
          <a:p>
            <a:pPr lvl="2"/>
            <a:endParaRPr lang="de-DE" sz="1800" dirty="0" smtClean="0"/>
          </a:p>
          <a:p>
            <a:pPr lvl="2"/>
            <a:endParaRPr lang="de-DE" sz="1800" dirty="0"/>
          </a:p>
          <a:p>
            <a:pPr marL="342900" lvl="1" indent="-342900">
              <a:buFont typeface="Arial" panose="020B0604020202020204" pitchFamily="34" charset="0"/>
              <a:buChar char="•"/>
            </a:pPr>
            <a:endParaRPr lang="de-DE" dirty="0"/>
          </a:p>
          <a:p>
            <a:endParaRPr lang="de-DE" dirty="0" smtClean="0"/>
          </a:p>
          <a:p>
            <a:endParaRPr lang="de-DE" dirty="0"/>
          </a:p>
          <a:p>
            <a:endParaRPr lang="de-DE" dirty="0"/>
          </a:p>
          <a:p>
            <a:endParaRPr lang="de-DE" dirty="0" smtClean="0"/>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25.07.2015|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38</a:t>
            </a:fld>
            <a:endParaRPr lang="de-DE"/>
          </a:p>
        </p:txBody>
      </p:sp>
    </p:spTree>
    <p:extLst>
      <p:ext uri="{BB962C8B-B14F-4D97-AF65-F5344CB8AC3E}">
        <p14:creationId xmlns:p14="http://schemas.microsoft.com/office/powerpoint/2010/main" val="32742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Erfassung des Standardelements: Erscheinungsweise </a:t>
            </a:r>
            <a:endParaRPr lang="de-DE" dirty="0"/>
          </a:p>
        </p:txBody>
      </p:sp>
      <p:sp>
        <p:nvSpPr>
          <p:cNvPr id="3" name="Textplatzhalter 2"/>
          <p:cNvSpPr>
            <a:spLocks noGrp="1"/>
          </p:cNvSpPr>
          <p:nvPr>
            <p:ph type="body" sz="quarter" idx="13"/>
          </p:nvPr>
        </p:nvSpPr>
        <p:spPr>
          <a:xfrm>
            <a:off x="251520" y="1124744"/>
            <a:ext cx="8784976" cy="5184576"/>
          </a:xfrm>
        </p:spPr>
        <p:txBody>
          <a:bodyPr wrap="square"/>
          <a:lstStyle/>
          <a:p>
            <a:pPr lvl="1"/>
            <a:endParaRPr lang="de-DE" dirty="0"/>
          </a:p>
          <a:p>
            <a:pPr>
              <a:spcBef>
                <a:spcPts val="576"/>
              </a:spcBef>
            </a:pPr>
            <a:r>
              <a:rPr lang="de-DE" dirty="0" smtClean="0"/>
              <a:t>Erscheinungsweise (Zusatzelement):</a:t>
            </a:r>
          </a:p>
          <a:p>
            <a:pPr lvl="1"/>
            <a:r>
              <a:rPr lang="de-DE" dirty="0" smtClean="0"/>
              <a:t>Erfassung in übergeordneter Aufnahme</a:t>
            </a:r>
          </a:p>
          <a:p>
            <a:pPr lvl="1"/>
            <a:r>
              <a:rPr lang="de-DE" dirty="0" smtClean="0"/>
              <a:t>Verwendung des Begriffs „mehrteilige Monografie“</a:t>
            </a:r>
            <a:endParaRPr lang="de-DE" dirty="0"/>
          </a:p>
          <a:p>
            <a:pPr lvl="1"/>
            <a:r>
              <a:rPr lang="de-DE" dirty="0" smtClean="0"/>
              <a:t>vgl. RDA 2.13.1.3</a:t>
            </a:r>
          </a:p>
          <a:p>
            <a:pPr lvl="1"/>
            <a:endParaRPr lang="de-DE" dirty="0" smtClean="0"/>
          </a:p>
          <a:p>
            <a:pPr lvl="1"/>
            <a:endParaRPr lang="de-DE" dirty="0" smtClean="0"/>
          </a:p>
          <a:p>
            <a:pPr lvl="1"/>
            <a:endParaRPr lang="de-DE" dirty="0" smtClean="0"/>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25.07.2015|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39</a:t>
            </a:fld>
            <a:endParaRPr lang="de-DE"/>
          </a:p>
        </p:txBody>
      </p:sp>
    </p:spTree>
    <p:extLst>
      <p:ext uri="{BB962C8B-B14F-4D97-AF65-F5344CB8AC3E}">
        <p14:creationId xmlns:p14="http://schemas.microsoft.com/office/powerpoint/2010/main" val="358969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Grundlagen</a:t>
            </a:r>
            <a:br>
              <a:rPr lang="de-DE" sz="2800" dirty="0" smtClean="0"/>
            </a:br>
            <a:endParaRPr lang="de-DE" sz="2800" dirty="0">
              <a:solidFill>
                <a:srgbClr val="FF0000"/>
              </a:solidFill>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4</a:t>
            </a:fld>
            <a:endParaRPr lang="de-DE" dirty="0"/>
          </a:p>
        </p:txBody>
      </p:sp>
      <p:sp>
        <p:nvSpPr>
          <p:cNvPr id="9" name="Fußzeilenplatzhalter 8"/>
          <p:cNvSpPr>
            <a:spLocks noGrp="1"/>
          </p:cNvSpPr>
          <p:nvPr>
            <p:ph type="ftr" sz="quarter" idx="14"/>
          </p:nvPr>
        </p:nvSpPr>
        <p:spPr>
          <a:xfrm>
            <a:off x="467544" y="6376243"/>
            <a:ext cx="7776864" cy="365125"/>
          </a:xfrm>
        </p:spPr>
        <p:txBody>
          <a:bodyPr/>
          <a:lstStyle/>
          <a:p>
            <a:r>
              <a:rPr lang="de-DE" dirty="0" smtClean="0"/>
              <a:t>AG RDA Schulungsunterlagen – Modul 5A.01: Mehrteilige Monografien | Stand: 18.06.2015| CC BY-NC-SA</a:t>
            </a:r>
            <a:endParaRPr lang="de-DE" dirty="0"/>
          </a:p>
        </p:txBody>
      </p:sp>
    </p:spTree>
    <p:extLst>
      <p:ext uri="{BB962C8B-B14F-4D97-AF65-F5344CB8AC3E}">
        <p14:creationId xmlns:p14="http://schemas.microsoft.com/office/powerpoint/2010/main" val="577660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40</a:t>
            </a:fld>
            <a:endParaRPr lang="de-DE"/>
          </a:p>
        </p:txBody>
      </p:sp>
      <p:sp>
        <p:nvSpPr>
          <p:cNvPr id="9" name="Titel 1"/>
          <p:cNvSpPr>
            <a:spLocks noGrp="1"/>
          </p:cNvSpPr>
          <p:nvPr>
            <p:ph type="title"/>
          </p:nvPr>
        </p:nvSpPr>
        <p:spPr>
          <a:xfrm>
            <a:off x="251520" y="183778"/>
            <a:ext cx="8640960" cy="868958"/>
          </a:xfrm>
        </p:spPr>
        <p:txBody>
          <a:bodyPr/>
          <a:lstStyle/>
          <a:p>
            <a:r>
              <a:rPr lang="de-DE" i="1" dirty="0" smtClean="0"/>
              <a:t>Beispiel:</a:t>
            </a:r>
            <a:r>
              <a:rPr lang="de-DE" dirty="0" smtClean="0"/>
              <a:t> Medienkombination                  (Buch, DVD-Video, CD-ROM)</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Übergeordnete Aufnahme</a:t>
            </a:r>
          </a:p>
        </p:txBody>
      </p:sp>
      <p:graphicFrame>
        <p:nvGraphicFramePr>
          <p:cNvPr id="7" name="Tabelle 6"/>
          <p:cNvGraphicFramePr>
            <a:graphicFrameLocks noGrp="1"/>
          </p:cNvGraphicFramePr>
          <p:nvPr>
            <p:extLst>
              <p:ext uri="{D42A27DB-BD31-4B8C-83A1-F6EECF244321}">
                <p14:modId xmlns:p14="http://schemas.microsoft.com/office/powerpoint/2010/main" val="4255496176"/>
              </p:ext>
            </p:extLst>
          </p:nvPr>
        </p:nvGraphicFramePr>
        <p:xfrm>
          <a:off x="179511" y="1494076"/>
          <a:ext cx="8640959" cy="4721340"/>
        </p:xfrm>
        <a:graphic>
          <a:graphicData uri="http://schemas.openxmlformats.org/drawingml/2006/table">
            <a:tbl>
              <a:tblPr firstRow="1" bandRow="1">
                <a:tableStyleId>{5C22544A-7EE6-4342-B048-85BDC9FD1C3A}</a:tableStyleId>
              </a:tblPr>
              <a:tblGrid>
                <a:gridCol w="1624796"/>
                <a:gridCol w="823477"/>
                <a:gridCol w="2721533"/>
                <a:gridCol w="3471153"/>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051 Pos. 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2.13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Erscheinungsweise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(mehrteilige Monografie)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098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n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(ohne Hilfsmittel zu benutzen)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v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err="1" smtClean="0">
                          <a:latin typeface="Verdana" panose="020B0604030504040204" pitchFamily="34" charset="0"/>
                          <a:ea typeface="Verdana" panose="020B0604030504040204" pitchFamily="34" charset="0"/>
                          <a:cs typeface="Verdana" panose="020B0604030504040204" pitchFamily="34" charset="0"/>
                        </a:rPr>
                        <a:t>video</a:t>
                      </a:r>
                      <a:r>
                        <a:rPr lang="de-DE" i="1" dirty="0" smtClean="0">
                          <a:latin typeface="Verdana" panose="020B0604030504040204" pitchFamily="34" charset="0"/>
                          <a:ea typeface="Verdana" panose="020B0604030504040204" pitchFamily="34" charset="0"/>
                          <a:cs typeface="Verdana" panose="020B0604030504040204" pitchFamily="34" charset="0"/>
                        </a:rPr>
                        <a: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indent="0">
                        <a:lnSpc>
                          <a:spcPts val="16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Computermedien)</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nc</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Band)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Videodisk)</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cd</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Computerdisk)</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txt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Text)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57606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tdi</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zweidimensionales bewegtes Bild)</a:t>
                      </a:r>
                      <a:r>
                        <a:rPr lang="de-DE" dirty="0" smtClean="0">
                          <a:latin typeface="Verdana" panose="020B0604030504040204" pitchFamily="34" charset="0"/>
                          <a:ea typeface="Verdana" panose="020B0604030504040204" pitchFamily="34" charset="0"/>
                          <a:cs typeface="Verdana" panose="020B0604030504040204" pitchFamily="34" charset="0"/>
                        </a:rPr>
                        <a:t>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cod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Computerdaten)</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2685602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720652257"/>
              </p:ext>
            </p:extLst>
          </p:nvPr>
        </p:nvGraphicFramePr>
        <p:xfrm>
          <a:off x="395536" y="1583864"/>
          <a:ext cx="8424934" cy="1893273"/>
        </p:xfrm>
        <a:graphic>
          <a:graphicData uri="http://schemas.openxmlformats.org/drawingml/2006/table">
            <a:tbl>
              <a:tblPr firstRow="1" bandRow="1">
                <a:tableStyleId>{5C22544A-7EE6-4342-B048-85BDC9FD1C3A}</a:tableStyleId>
              </a:tblPr>
              <a:tblGrid>
                <a:gridCol w="1248138"/>
                <a:gridCol w="1248138"/>
                <a:gridCol w="2544284"/>
                <a:gridCol w="3384374"/>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8866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n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(ohne Hilfsmittel zu benutzen)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nc</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Band)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5311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txt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Text)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i="1" dirty="0" smtClean="0"/>
              <a:t>Beispiel: </a:t>
            </a:r>
            <a:r>
              <a:rPr lang="de-DE" dirty="0" smtClean="0"/>
              <a:t>Medienkombination                       (Buch, DVD-Video, CD-ROM)</a:t>
            </a:r>
            <a:endParaRPr lang="de-DE" dirty="0"/>
          </a:p>
        </p:txBody>
      </p:sp>
      <p:sp>
        <p:nvSpPr>
          <p:cNvPr id="2" name="Textfeld 1"/>
          <p:cNvSpPr txBox="1"/>
          <p:nvPr/>
        </p:nvSpPr>
        <p:spPr>
          <a:xfrm>
            <a:off x="323527" y="1187460"/>
            <a:ext cx="4464497" cy="369332"/>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Untergeordnete Aufnahme (Buch)</a:t>
            </a:r>
          </a:p>
        </p:txBody>
      </p:sp>
      <p:graphicFrame>
        <p:nvGraphicFramePr>
          <p:cNvPr id="3" name="Tabelle 2"/>
          <p:cNvGraphicFramePr>
            <a:graphicFrameLocks noGrp="1"/>
          </p:cNvGraphicFramePr>
          <p:nvPr>
            <p:extLst>
              <p:ext uri="{D42A27DB-BD31-4B8C-83A1-F6EECF244321}">
                <p14:modId xmlns:p14="http://schemas.microsoft.com/office/powerpoint/2010/main" val="591528272"/>
              </p:ext>
            </p:extLst>
          </p:nvPr>
        </p:nvGraphicFramePr>
        <p:xfrm>
          <a:off x="395536" y="4192977"/>
          <a:ext cx="8424934" cy="1938000"/>
        </p:xfrm>
        <a:graphic>
          <a:graphicData uri="http://schemas.openxmlformats.org/drawingml/2006/table">
            <a:tbl>
              <a:tblPr firstRow="1" bandRow="1">
                <a:tableStyleId>{5C22544A-7EE6-4342-B048-85BDC9FD1C3A}</a:tableStyleId>
              </a:tblPr>
              <a:tblGrid>
                <a:gridCol w="1248138"/>
                <a:gridCol w="1248138"/>
                <a:gridCol w="2544284"/>
                <a:gridCol w="3384374"/>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8866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v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err="1" smtClean="0">
                          <a:latin typeface="Verdana" panose="020B0604030504040204" pitchFamily="34" charset="0"/>
                          <a:ea typeface="Verdana" panose="020B0604030504040204" pitchFamily="34" charset="0"/>
                          <a:cs typeface="Verdana" panose="020B0604030504040204" pitchFamily="34" charset="0"/>
                        </a:rPr>
                        <a:t>video</a:t>
                      </a:r>
                      <a:r>
                        <a:rPr lang="de-DE" i="1" dirty="0" smtClean="0">
                          <a:latin typeface="Verdana" panose="020B0604030504040204" pitchFamily="34" charset="0"/>
                          <a:ea typeface="Verdana" panose="020B0604030504040204" pitchFamily="34" charset="0"/>
                          <a:cs typeface="Verdana" panose="020B0604030504040204" pitchFamily="34" charset="0"/>
                        </a:rPr>
                        <a: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Videodisk)</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5311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tdi</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zweidimensionales bewegtes Bild)</a:t>
                      </a:r>
                      <a:r>
                        <a:rPr lang="de-DE" dirty="0" smtClean="0">
                          <a:latin typeface="Verdana" panose="020B0604030504040204" pitchFamily="34" charset="0"/>
                          <a:ea typeface="Verdana" panose="020B0604030504040204" pitchFamily="34" charset="0"/>
                          <a:cs typeface="Verdana" panose="020B0604030504040204" pitchFamily="34" charset="0"/>
                        </a:rPr>
                        <a:t>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10" name="Textfeld 9"/>
          <p:cNvSpPr txBox="1"/>
          <p:nvPr/>
        </p:nvSpPr>
        <p:spPr>
          <a:xfrm>
            <a:off x="328733" y="3789040"/>
            <a:ext cx="4896545" cy="369332"/>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Untergeordnete Aufnahme (DVD-Video)</a:t>
            </a:r>
          </a:p>
        </p:txBody>
      </p:sp>
    </p:spTree>
    <p:extLst>
      <p:ext uri="{BB962C8B-B14F-4D97-AF65-F5344CB8AC3E}">
        <p14:creationId xmlns:p14="http://schemas.microsoft.com/office/powerpoint/2010/main" val="1162257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37461254"/>
              </p:ext>
            </p:extLst>
          </p:nvPr>
        </p:nvGraphicFramePr>
        <p:xfrm>
          <a:off x="395536" y="1583864"/>
          <a:ext cx="8424934" cy="1794193"/>
        </p:xfrm>
        <a:graphic>
          <a:graphicData uri="http://schemas.openxmlformats.org/drawingml/2006/table">
            <a:tbl>
              <a:tblPr firstRow="1" bandRow="1">
                <a:tableStyleId>{5C22544A-7EE6-4342-B048-85BDC9FD1C3A}</a:tableStyleId>
              </a:tblPr>
              <a:tblGrid>
                <a:gridCol w="1248138"/>
                <a:gridCol w="1248138"/>
                <a:gridCol w="2328260"/>
                <a:gridCol w="3600398"/>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8958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Computermedien)</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b="1"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cd</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Computerdisk)</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45311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cod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Computerdaten)</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868958"/>
          </a:xfrm>
        </p:spPr>
        <p:txBody>
          <a:bodyPr/>
          <a:lstStyle/>
          <a:p>
            <a:r>
              <a:rPr lang="de-DE" i="1" dirty="0" smtClean="0"/>
              <a:t>Beispiel: </a:t>
            </a:r>
            <a:r>
              <a:rPr lang="de-DE" dirty="0"/>
              <a:t>M</a:t>
            </a:r>
            <a:r>
              <a:rPr lang="de-DE" dirty="0" smtClean="0"/>
              <a:t>edienkombination                  (Buch, DVD-Video, CD-ROM)</a:t>
            </a:r>
            <a:endParaRPr lang="de-DE" dirty="0"/>
          </a:p>
        </p:txBody>
      </p:sp>
      <p:sp>
        <p:nvSpPr>
          <p:cNvPr id="2" name="Textfeld 1"/>
          <p:cNvSpPr txBox="1"/>
          <p:nvPr/>
        </p:nvSpPr>
        <p:spPr>
          <a:xfrm>
            <a:off x="323527" y="1187460"/>
            <a:ext cx="4901751" cy="369332"/>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Untergeordnete Aufnahme (CD-ROM)</a:t>
            </a:r>
          </a:p>
        </p:txBody>
      </p:sp>
      <p:sp>
        <p:nvSpPr>
          <p:cNvPr id="10" name="Textfeld 9"/>
          <p:cNvSpPr txBox="1"/>
          <p:nvPr/>
        </p:nvSpPr>
        <p:spPr>
          <a:xfrm>
            <a:off x="328733" y="3789040"/>
            <a:ext cx="4896545"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8377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Regelungen zu Bandbezeichnungen und</a:t>
            </a:r>
            <a:br>
              <a:rPr lang="de-DE" dirty="0" smtClean="0"/>
            </a:br>
            <a:r>
              <a:rPr lang="de-DE" dirty="0" smtClean="0"/>
              <a:t>-zählungen der Teile (1)</a:t>
            </a:r>
            <a:endParaRPr lang="de-DE" dirty="0">
              <a:solidFill>
                <a:srgbClr val="FF0000"/>
              </a:solidFill>
            </a:endParaRPr>
          </a:p>
        </p:txBody>
      </p:sp>
      <p:sp>
        <p:nvSpPr>
          <p:cNvPr id="3" name="Textplatzhalter 2"/>
          <p:cNvSpPr>
            <a:spLocks noGrp="1"/>
          </p:cNvSpPr>
          <p:nvPr>
            <p:ph type="body" sz="quarter" idx="13"/>
          </p:nvPr>
        </p:nvSpPr>
        <p:spPr>
          <a:xfrm>
            <a:off x="251520" y="1268760"/>
            <a:ext cx="8784976" cy="5040560"/>
          </a:xfrm>
        </p:spPr>
        <p:txBody>
          <a:bodyPr wrap="square"/>
          <a:lstStyle/>
          <a:p>
            <a:pPr marL="0" indent="0">
              <a:buNone/>
            </a:pPr>
            <a:endParaRPr lang="de-DE" dirty="0" smtClean="0"/>
          </a:p>
          <a:p>
            <a:pPr marL="0" indent="0">
              <a:buNone/>
            </a:pPr>
            <a:r>
              <a:rPr lang="de-DE" dirty="0" smtClean="0"/>
              <a:t>Definition „Zählung des Teils“ (vgl. RDA Glossar):</a:t>
            </a:r>
          </a:p>
          <a:p>
            <a:pPr marL="0" indent="0">
              <a:buNone/>
            </a:pPr>
            <a:endParaRPr lang="de-DE" dirty="0" smtClean="0"/>
          </a:p>
          <a:p>
            <a:pPr lvl="1"/>
            <a:r>
              <a:rPr lang="de-DE" i="1" dirty="0" smtClean="0"/>
              <a:t>Eine Kennzeichnung der Abfolge eines Teils oder mehrerer Teile innerhalb eines größeren Werks. Zur Zählung des Teils </a:t>
            </a:r>
            <a:r>
              <a:rPr lang="de-DE" b="1" i="1" dirty="0" smtClean="0"/>
              <a:t>kann eine Ziffer</a:t>
            </a:r>
            <a:r>
              <a:rPr lang="de-DE" b="1" i="1" dirty="0"/>
              <a:t>, ein </a:t>
            </a:r>
            <a:r>
              <a:rPr lang="de-DE" b="1" i="1" dirty="0" smtClean="0"/>
              <a:t>Buchstabe oder jedes andere Zeichen </a:t>
            </a:r>
            <a:r>
              <a:rPr lang="de-DE" b="1" i="1" dirty="0"/>
              <a:t>oder </a:t>
            </a:r>
            <a:r>
              <a:rPr lang="de-DE" b="1" i="1" dirty="0" smtClean="0"/>
              <a:t>eine </a:t>
            </a:r>
            <a:r>
              <a:rPr lang="de-DE" b="1" i="1" dirty="0"/>
              <a:t>Kombination </a:t>
            </a:r>
            <a:r>
              <a:rPr lang="de-DE" b="1" i="1" dirty="0" smtClean="0"/>
              <a:t>aus diesen, mit oder ohne begleitende textliche (Band, Nummer usw.) und/oder chronologische Kennzeichnung </a:t>
            </a:r>
            <a:r>
              <a:rPr lang="de-DE" i="1" dirty="0" smtClean="0"/>
              <a:t>gehören.</a:t>
            </a:r>
          </a:p>
          <a:p>
            <a:pPr lvl="1"/>
            <a:endParaRPr lang="de-DE" i="1" dirty="0" smtClean="0"/>
          </a:p>
          <a:p>
            <a:pPr lvl="1"/>
            <a:r>
              <a:rPr lang="de-DE" dirty="0" smtClean="0"/>
              <a:t>wird grundsätzlich übertragen; die Zahlen werden aber analog zu den Bestimmungen in RDA 1.8 angegeben</a:t>
            </a:r>
          </a:p>
          <a:p>
            <a:pPr lvl="1"/>
            <a:endParaRPr lang="de-DE" dirty="0" smtClean="0"/>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43</a:t>
            </a:fld>
            <a:endParaRPr lang="de-DE"/>
          </a:p>
        </p:txBody>
      </p:sp>
    </p:spTree>
    <p:extLst>
      <p:ext uri="{BB962C8B-B14F-4D97-AF65-F5344CB8AC3E}">
        <p14:creationId xmlns:p14="http://schemas.microsoft.com/office/powerpoint/2010/main" val="268114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Regelungen zu Bandbezeichnungen und</a:t>
            </a:r>
            <a:br>
              <a:rPr lang="de-DE" dirty="0" smtClean="0"/>
            </a:br>
            <a:r>
              <a:rPr lang="de-DE" dirty="0" smtClean="0"/>
              <a:t>-zählungen der Teile (2)</a:t>
            </a:r>
            <a:endParaRPr lang="de-DE" dirty="0"/>
          </a:p>
        </p:txBody>
      </p:sp>
      <p:sp>
        <p:nvSpPr>
          <p:cNvPr id="3" name="Textplatzhalter 2"/>
          <p:cNvSpPr>
            <a:spLocks noGrp="1"/>
          </p:cNvSpPr>
          <p:nvPr>
            <p:ph type="body" sz="quarter" idx="13"/>
          </p:nvPr>
        </p:nvSpPr>
        <p:spPr>
          <a:xfrm>
            <a:off x="251520" y="1268760"/>
            <a:ext cx="8784976" cy="5112568"/>
          </a:xfrm>
        </p:spPr>
        <p:txBody>
          <a:bodyPr wrap="square"/>
          <a:lstStyle/>
          <a:p>
            <a:r>
              <a:rPr lang="de-DE" dirty="0" smtClean="0"/>
              <a:t>Das bedeutet:</a:t>
            </a:r>
          </a:p>
          <a:p>
            <a:pPr lvl="1"/>
            <a:r>
              <a:rPr lang="de-DE" dirty="0" smtClean="0"/>
              <a:t>Bandbezeichnungen so übernehmen wie sie in der Informationsquelle erscheinen (unter Beachtung der Regelungen zur Großschreibung gemäß Anhang A)</a:t>
            </a:r>
          </a:p>
          <a:p>
            <a:pPr marL="457200" lvl="1" indent="0">
              <a:buNone/>
            </a:pPr>
            <a:endParaRPr lang="de-DE" dirty="0" smtClean="0"/>
          </a:p>
          <a:p>
            <a:pPr lvl="1"/>
            <a:r>
              <a:rPr lang="de-DE" dirty="0" smtClean="0"/>
              <a:t>für die Zahlen (mit Ausnahme der alten Drucke) gilt:</a:t>
            </a:r>
          </a:p>
          <a:p>
            <a:pPr marL="996950" lvl="1">
              <a:spcBef>
                <a:spcPts val="300"/>
              </a:spcBef>
              <a:buFont typeface="Arial" panose="020B0604020202020204" pitchFamily="34" charset="0"/>
              <a:buChar char="•"/>
            </a:pPr>
            <a:r>
              <a:rPr lang="de-DE" sz="1800" dirty="0" smtClean="0"/>
              <a:t>römische Ziffern in Form von arabischen Ziffern erfassen</a:t>
            </a:r>
          </a:p>
          <a:p>
            <a:pPr marL="996950" lvl="1">
              <a:spcBef>
                <a:spcPts val="300"/>
              </a:spcBef>
              <a:buFont typeface="Arial" panose="020B0604020202020204" pitchFamily="34" charset="0"/>
              <a:buChar char="•"/>
            </a:pPr>
            <a:r>
              <a:rPr lang="de-DE" sz="1800" dirty="0" smtClean="0"/>
              <a:t>Zahlen, die als Wörter geschrieben sind, als Ziffern erfassen</a:t>
            </a:r>
          </a:p>
          <a:p>
            <a:pPr marL="996950" lvl="1">
              <a:spcBef>
                <a:spcPts val="300"/>
              </a:spcBef>
              <a:buFont typeface="Arial" panose="020B0604020202020204" pitchFamily="34" charset="0"/>
              <a:buChar char="•"/>
            </a:pPr>
            <a:r>
              <a:rPr lang="de-DE" sz="1800" dirty="0" smtClean="0"/>
              <a:t>Symbole, die anstelle von Zahlen stehen, als Ziffern erfassen</a:t>
            </a:r>
          </a:p>
          <a:p>
            <a:pPr marL="996950" lvl="1">
              <a:spcBef>
                <a:spcPts val="300"/>
              </a:spcBef>
              <a:buFont typeface="Arial" panose="020B0604020202020204" pitchFamily="34" charset="0"/>
              <a:buChar char="•"/>
            </a:pPr>
            <a:r>
              <a:rPr lang="de-DE" sz="1800" dirty="0" smtClean="0"/>
              <a:t>Ordinalzahlen (als Ziffern oder Wörter) als arabische Ziffern erfassen und nach der Schreibweise der jeweiligen Sprache, z. B. bei einer englischsprachigen Quelle: 1st, 2nd, 3rd, 4th … </a:t>
            </a:r>
          </a:p>
          <a:p>
            <a:pPr marL="981075" lvl="1" indent="0" defTabSz="984250">
              <a:spcBef>
                <a:spcPts val="300"/>
              </a:spcBef>
              <a:buNone/>
            </a:pPr>
            <a:r>
              <a:rPr lang="de-DE" sz="1800" dirty="0" smtClean="0"/>
              <a:t>	 </a:t>
            </a:r>
            <a:endParaRPr lang="de-DE" sz="1800" dirty="0"/>
          </a:p>
          <a:p>
            <a:pPr lvl="1"/>
            <a:r>
              <a:rPr lang="de-DE" dirty="0" smtClean="0"/>
              <a:t>Reihenfolge von Bandbezeichnung und -zählung so übernehmen wie in der Informationsquelle angegeben </a:t>
            </a:r>
          </a:p>
          <a:p>
            <a:pPr marL="914400" lvl="2" indent="0">
              <a:buNone/>
            </a:pP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44</a:t>
            </a:fld>
            <a:endParaRPr lang="de-DE"/>
          </a:p>
        </p:txBody>
      </p:sp>
    </p:spTree>
    <p:extLst>
      <p:ext uri="{BB962C8B-B14F-4D97-AF65-F5344CB8AC3E}">
        <p14:creationId xmlns:p14="http://schemas.microsoft.com/office/powerpoint/2010/main" val="16204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013722064"/>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535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065364043"/>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1622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09291667"/>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1102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175718017"/>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1745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586628230"/>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804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Mehrteilige Monografie: Definition</a:t>
            </a:r>
            <a:endParaRPr lang="de-DE" dirty="0"/>
          </a:p>
        </p:txBody>
      </p:sp>
      <p:sp>
        <p:nvSpPr>
          <p:cNvPr id="3" name="Textplatzhalter 2"/>
          <p:cNvSpPr>
            <a:spLocks noGrp="1"/>
          </p:cNvSpPr>
          <p:nvPr>
            <p:ph type="body" sz="quarter" idx="13"/>
          </p:nvPr>
        </p:nvSpPr>
        <p:spPr/>
        <p:txBody>
          <a:bodyPr/>
          <a:lstStyle/>
          <a:p>
            <a:pPr marL="0" indent="0">
              <a:spcBef>
                <a:spcPts val="0"/>
              </a:spcBef>
              <a:buNone/>
            </a:pPr>
            <a:r>
              <a:rPr lang="de-DE" dirty="0"/>
              <a:t>(vgl. RDA </a:t>
            </a:r>
            <a:r>
              <a:rPr lang="de-DE" dirty="0" smtClean="0"/>
              <a:t>Glossar):</a:t>
            </a:r>
          </a:p>
          <a:p>
            <a:pPr marL="0" indent="0">
              <a:spcBef>
                <a:spcPts val="0"/>
              </a:spcBef>
              <a:buNone/>
            </a:pPr>
            <a:endParaRPr lang="de-DE" dirty="0"/>
          </a:p>
          <a:p>
            <a:pPr marL="0" indent="0">
              <a:spcBef>
                <a:spcPts val="0"/>
              </a:spcBef>
              <a:buNone/>
            </a:pPr>
            <a:r>
              <a:rPr lang="de-DE" sz="2000" i="1" dirty="0"/>
              <a:t>Eine Ressource, die (entweder gleichzeitig oder nacheinander) in mehreren Teilen erscheint, die vollständig ist oder innerhalb einer begrenzten Anzahl von Teilen abgeschlossen werden soll (z. B. ein Lexikon in zwei Bänden oder drei Audiokassetten, die als Set erscheinen).</a:t>
            </a:r>
          </a:p>
          <a:p>
            <a:pPr marL="0" indent="0">
              <a:spcBef>
                <a:spcPts val="0"/>
              </a:spcBef>
              <a:buNone/>
            </a:pPr>
            <a:endParaRPr lang="de-DE" dirty="0" smtClean="0"/>
          </a:p>
          <a:p>
            <a:pPr marL="0" indent="0">
              <a:spcBef>
                <a:spcPts val="0"/>
              </a:spcBef>
              <a:buNone/>
            </a:pPr>
            <a:r>
              <a:rPr lang="de-DE" sz="2000" dirty="0" smtClean="0"/>
              <a:t>Mehrteilige </a:t>
            </a:r>
            <a:r>
              <a:rPr lang="de-DE" sz="2000" dirty="0"/>
              <a:t>Monografien schließen </a:t>
            </a:r>
            <a:r>
              <a:rPr lang="de-DE" sz="2000" dirty="0" smtClean="0"/>
              <a:t>ein:</a:t>
            </a:r>
            <a:br>
              <a:rPr lang="de-DE" sz="2000" dirty="0" smtClean="0"/>
            </a:br>
            <a:endParaRPr lang="de-DE" sz="2000" dirty="0" smtClean="0"/>
          </a:p>
          <a:p>
            <a:pPr>
              <a:spcBef>
                <a:spcPts val="0"/>
              </a:spcBef>
            </a:pPr>
            <a:r>
              <a:rPr lang="de-DE" sz="2000" dirty="0" smtClean="0"/>
              <a:t>Medienkombinationen</a:t>
            </a:r>
            <a:br>
              <a:rPr lang="de-DE" sz="2000" dirty="0" smtClean="0"/>
            </a:br>
            <a:endParaRPr lang="de-DE" sz="2000" dirty="0" smtClean="0"/>
          </a:p>
          <a:p>
            <a:pPr>
              <a:spcBef>
                <a:spcPts val="0"/>
              </a:spcBef>
            </a:pPr>
            <a:r>
              <a:rPr lang="de-DE" sz="2000" dirty="0" smtClean="0"/>
              <a:t>mehrteilige Nichtbuchmaterialien</a:t>
            </a:r>
          </a:p>
          <a:p>
            <a:pPr>
              <a:spcBef>
                <a:spcPts val="0"/>
              </a:spcBef>
              <a:buFont typeface="Symbol" panose="05050102010706020507" pitchFamily="18" charset="2"/>
              <a:buChar char="-"/>
            </a:pPr>
            <a:endParaRPr lang="de-DE" sz="2000" dirty="0" smtClean="0"/>
          </a:p>
          <a:p>
            <a:pPr marL="0" indent="0">
              <a:spcBef>
                <a:spcPts val="0"/>
              </a:spcBef>
              <a:buNone/>
            </a:pPr>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a:t>
            </a:fld>
            <a:endParaRPr lang="de-DE" dirty="0"/>
          </a:p>
        </p:txBody>
      </p:sp>
    </p:spTree>
    <p:extLst>
      <p:ext uri="{BB962C8B-B14F-4D97-AF65-F5344CB8AC3E}">
        <p14:creationId xmlns:p14="http://schemas.microsoft.com/office/powerpoint/2010/main" val="3291020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668633907"/>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6428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51</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198693528"/>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9647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52</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213442159"/>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4036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210875036"/>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541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041582819"/>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6473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79441968"/>
              </p:ext>
            </p:extLst>
          </p:nvPr>
        </p:nvGraphicFramePr>
        <p:xfrm>
          <a:off x="395536" y="1494076"/>
          <a:ext cx="7704855" cy="4524136"/>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Bd. 1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56964">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a:t>
                      </a:r>
                      <a:r>
                        <a:rPr lang="de-DE" baseline="0"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60040">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ts val="1600"/>
                        </a:lnSpc>
                        <a:spcBef>
                          <a:spcPts val="600"/>
                        </a:spcBef>
                        <a:spcAft>
                          <a:spcPts val="600"/>
                        </a:spcAft>
                        <a:buNone/>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V</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Erster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 Band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Teil 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3204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1st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2nd </a:t>
                      </a:r>
                      <a:r>
                        <a:rPr lang="de-DE" dirty="0" err="1" smtClean="0">
                          <a:latin typeface="Verdana" panose="020B0604030504040204" pitchFamily="34" charset="0"/>
                          <a:ea typeface="Verdana" panose="020B0604030504040204" pitchFamily="34" charset="0"/>
                          <a:cs typeface="Verdana" panose="020B0604030504040204" pitchFamily="34" charset="0"/>
                        </a:rPr>
                        <a:t>volume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26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3rd vol.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5397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56</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208695368"/>
              </p:ext>
            </p:extLst>
          </p:nvPr>
        </p:nvGraphicFramePr>
        <p:xfrm>
          <a:off x="395536" y="1494076"/>
          <a:ext cx="7704855" cy="1850312"/>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576064">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III </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r>
                        <a:rPr lang="de-DE" i="1" baseline="0" dirty="0" smtClean="0">
                          <a:latin typeface="Verdana" panose="020B0604030504040204" pitchFamily="34" charset="0"/>
                          <a:ea typeface="Verdana" panose="020B0604030504040204" pitchFamily="34" charset="0"/>
                          <a:cs typeface="Verdana" panose="020B0604030504040204" pitchFamily="34" charset="0"/>
                        </a:rPr>
                        <a:t>alter Druck!</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endParaRPr lang="de-DE" i="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8378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57</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57046958"/>
              </p:ext>
            </p:extLst>
          </p:nvPr>
        </p:nvGraphicFramePr>
        <p:xfrm>
          <a:off x="395536" y="1494076"/>
          <a:ext cx="7704855" cy="3284392"/>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Volume 1 (am Anfang des Haupttitels bei einer Aufnahme für einen Teil mit abhängigem Titel)</a:t>
                      </a:r>
                    </a:p>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 (Zählung innerhalb der Reihe bei einer Aufnahme für einen Teil mit unabhängigem Titel)</a:t>
                      </a: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576064">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III </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r>
                        <a:rPr lang="de-DE" i="1" baseline="0" dirty="0" smtClean="0">
                          <a:latin typeface="Verdana" panose="020B0604030504040204" pitchFamily="34" charset="0"/>
                          <a:ea typeface="Verdana" panose="020B0604030504040204" pitchFamily="34" charset="0"/>
                          <a:cs typeface="Verdana" panose="020B0604030504040204" pitchFamily="34" charset="0"/>
                        </a:rPr>
                        <a:t>alter Druck!</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endParaRPr lang="de-DE" i="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3670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58</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00958695"/>
              </p:ext>
            </p:extLst>
          </p:nvPr>
        </p:nvGraphicFramePr>
        <p:xfrm>
          <a:off x="395536" y="1494076"/>
          <a:ext cx="7704855" cy="3284392"/>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Volume 1 (am Anfang des Haupttitels bei einer Aufnahme für einen Teil mit abhängigem Titel)</a:t>
                      </a:r>
                    </a:p>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 (Zählung innerhalb der Reihe bei einer Aufnahme für einen Teil mit unabhängigem Titel)</a:t>
                      </a: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576064">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III </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r>
                        <a:rPr lang="de-DE" i="1" baseline="0" dirty="0" smtClean="0">
                          <a:latin typeface="Verdana" panose="020B0604030504040204" pitchFamily="34" charset="0"/>
                          <a:ea typeface="Verdana" panose="020B0604030504040204" pitchFamily="34" charset="0"/>
                          <a:cs typeface="Verdana" panose="020B0604030504040204" pitchFamily="34" charset="0"/>
                        </a:rPr>
                        <a:t>alter Druck!</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endParaRPr lang="de-DE" i="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4536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389175651"/>
              </p:ext>
            </p:extLst>
          </p:nvPr>
        </p:nvGraphicFramePr>
        <p:xfrm>
          <a:off x="395536" y="1494076"/>
          <a:ext cx="7704855" cy="3284392"/>
        </p:xfrm>
        <a:graphic>
          <a:graphicData uri="http://schemas.openxmlformats.org/drawingml/2006/table">
            <a:tbl>
              <a:tblPr firstRow="1" bandRow="1">
                <a:tableStyleId>{5C22544A-7EE6-4342-B048-85BDC9FD1C3A}</a:tableStyleId>
              </a:tblPr>
              <a:tblGrid>
                <a:gridCol w="3816424"/>
                <a:gridCol w="3888431"/>
              </a:tblGrid>
              <a:tr h="419444">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35360">
                <a:tc>
                  <a:txBody>
                    <a:bodyPr/>
                    <a:lstStyle/>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Volume 1 (am Anfang des Haupttitels bei einer Aufnahme für einen Teil mit abhängigem Titel)</a:t>
                      </a:r>
                    </a:p>
                    <a:p>
                      <a:pPr>
                        <a:lnSpc>
                          <a:spcPts val="1600"/>
                        </a:lnSpc>
                        <a:spcBef>
                          <a:spcPts val="600"/>
                        </a:spcBef>
                        <a:spcAft>
                          <a:spcPts val="600"/>
                        </a:spcAft>
                      </a:pPr>
                      <a:r>
                        <a:rPr lang="de-DE" dirty="0" err="1" smtClean="0">
                          <a:latin typeface="Verdana" panose="020B0604030504040204" pitchFamily="34" charset="0"/>
                          <a:ea typeface="Verdana" panose="020B0604030504040204" pitchFamily="34" charset="0"/>
                          <a:cs typeface="Verdana" panose="020B0604030504040204" pitchFamily="34" charset="0"/>
                        </a:rPr>
                        <a:t>volume</a:t>
                      </a:r>
                      <a:r>
                        <a:rPr lang="de-DE" dirty="0" smtClean="0">
                          <a:latin typeface="Verdana" panose="020B0604030504040204" pitchFamily="34" charset="0"/>
                          <a:ea typeface="Verdana" panose="020B0604030504040204" pitchFamily="34" charset="0"/>
                          <a:cs typeface="Verdana" panose="020B0604030504040204" pitchFamily="34" charset="0"/>
                        </a:rPr>
                        <a:t> 1 (Zählung innerhalb der Reihe bei einer Aufnahme für einen Teil mit unabhängigem Titel)</a:t>
                      </a:r>
                    </a:p>
                  </a:txBody>
                  <a:tcPr anchor="ctr"/>
                </a:tc>
              </a:tr>
              <a:tr h="41944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576064">
                <a:tc>
                  <a:txBody>
                    <a:bodyPr/>
                    <a:lstStyle/>
                    <a:p>
                      <a:pPr>
                        <a:lnSpc>
                          <a:spcPts val="1600"/>
                        </a:lnSpc>
                        <a:spcBef>
                          <a:spcPts val="600"/>
                        </a:spcBef>
                        <a:spcAft>
                          <a:spcPts val="600"/>
                        </a:spcAft>
                      </a:pPr>
                      <a:r>
                        <a:rPr lang="de-DE" baseline="0" dirty="0" smtClean="0">
                          <a:latin typeface="Verdana" panose="020B0604030504040204" pitchFamily="34" charset="0"/>
                          <a:ea typeface="Verdana" panose="020B0604030504040204" pitchFamily="34" charset="0"/>
                          <a:cs typeface="Verdana" panose="020B0604030504040204" pitchFamily="34" charset="0"/>
                        </a:rPr>
                        <a:t>Band III </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r>
                        <a:rPr lang="de-DE" i="1" baseline="0" dirty="0" smtClean="0">
                          <a:latin typeface="Verdana" panose="020B0604030504040204" pitchFamily="34" charset="0"/>
                          <a:ea typeface="Verdana" panose="020B0604030504040204" pitchFamily="34" charset="0"/>
                          <a:cs typeface="Verdana" panose="020B0604030504040204" pitchFamily="34" charset="0"/>
                        </a:rPr>
                        <a:t>alter Druck!</a:t>
                      </a:r>
                      <a:r>
                        <a:rPr lang="de-DE" i="0" baseline="0" dirty="0" smtClean="0">
                          <a:latin typeface="Verdana" panose="020B0604030504040204" pitchFamily="34" charset="0"/>
                          <a:ea typeface="Verdana" panose="020B0604030504040204" pitchFamily="34" charset="0"/>
                          <a:cs typeface="Verdana" panose="020B0604030504040204" pitchFamily="34" charset="0"/>
                        </a:rPr>
                        <a:t>)</a:t>
                      </a:r>
                      <a:endParaRPr lang="de-DE" i="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Band III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Beispiele </a:t>
            </a:r>
            <a:endParaRPr lang="de-DE" dirty="0"/>
          </a:p>
        </p:txBody>
      </p:sp>
      <p:sp>
        <p:nvSpPr>
          <p:cNvPr id="2" name="Textfeld 1"/>
          <p:cNvSpPr txBox="1"/>
          <p:nvPr/>
        </p:nvSpPr>
        <p:spPr>
          <a:xfrm>
            <a:off x="323527" y="1124744"/>
            <a:ext cx="3238931" cy="369332"/>
          </a:xfrm>
          <a:prstGeom prst="rect">
            <a:avLst/>
          </a:prstGeom>
          <a:solidFill>
            <a:schemeClr val="bg1"/>
          </a:solidFill>
          <a:ln>
            <a:noFill/>
          </a:ln>
        </p:spPr>
        <p:txBody>
          <a:bodyPr wrap="square" rtlCol="0">
            <a:sp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5438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Beschreibungsarten (RDA 1.5)</a:t>
            </a:r>
            <a:endParaRPr lang="de-DE" dirty="0"/>
          </a:p>
        </p:txBody>
      </p:sp>
      <p:sp>
        <p:nvSpPr>
          <p:cNvPr id="3" name="Textplatzhalter 2"/>
          <p:cNvSpPr>
            <a:spLocks noGrp="1"/>
          </p:cNvSpPr>
          <p:nvPr>
            <p:ph type="body" sz="quarter" idx="13"/>
          </p:nvPr>
        </p:nvSpPr>
        <p:spPr>
          <a:xfrm>
            <a:off x="251520" y="1412776"/>
            <a:ext cx="8640960" cy="4896544"/>
          </a:xfrm>
        </p:spPr>
        <p:txBody>
          <a:bodyPr wrap="square"/>
          <a:lstStyle/>
          <a:p>
            <a:r>
              <a:rPr lang="de-DE" dirty="0" smtClean="0"/>
              <a:t>Mehrteilige Monografien können auf drei verschiedene Arten beschrieben werden:</a:t>
            </a:r>
          </a:p>
          <a:p>
            <a:pPr marL="0" indent="0">
              <a:buNone/>
            </a:pPr>
            <a:endParaRPr lang="de-DE" dirty="0" smtClean="0"/>
          </a:p>
          <a:p>
            <a:pPr lvl="1"/>
            <a:r>
              <a:rPr lang="de-DE" dirty="0" smtClean="0"/>
              <a:t>umfassend (vgl. RDA 1.5.2 b))</a:t>
            </a:r>
          </a:p>
          <a:p>
            <a:pPr lvl="1"/>
            <a:r>
              <a:rPr lang="de-DE" dirty="0" smtClean="0"/>
              <a:t>analytisch (vgl. RDA 1.5.3 b))</a:t>
            </a:r>
          </a:p>
          <a:p>
            <a:pPr lvl="1"/>
            <a:r>
              <a:rPr lang="de-DE" dirty="0" smtClean="0"/>
              <a:t>hierarchisch </a:t>
            </a:r>
            <a:r>
              <a:rPr lang="de-DE" dirty="0"/>
              <a:t>(vgl. RDA </a:t>
            </a:r>
            <a:r>
              <a:rPr lang="de-DE" dirty="0" smtClean="0"/>
              <a:t>1.5.4)</a:t>
            </a:r>
            <a:endParaRPr lang="de-DE" dirty="0"/>
          </a:p>
          <a:p>
            <a:pPr lvl="1"/>
            <a:endParaRPr lang="de-DE" dirty="0" smtClean="0"/>
          </a:p>
          <a:p>
            <a:pPr marL="914400" lvl="2" indent="0">
              <a:buNone/>
            </a:pP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a:t>
            </a:fld>
            <a:endParaRPr lang="de-DE" dirty="0"/>
          </a:p>
        </p:txBody>
      </p:sp>
    </p:spTree>
    <p:extLst>
      <p:ext uri="{BB962C8B-B14F-4D97-AF65-F5344CB8AC3E}">
        <p14:creationId xmlns:p14="http://schemas.microsoft.com/office/powerpoint/2010/main" val="225829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Mehrteilige Monografien</a:t>
            </a:r>
            <a:br>
              <a:rPr lang="de-DE" sz="2800" dirty="0" smtClean="0"/>
            </a:br>
            <a:r>
              <a:rPr lang="de-DE" sz="2800" dirty="0" smtClean="0"/>
              <a:t/>
            </a:r>
            <a:br>
              <a:rPr lang="de-DE" sz="2800" dirty="0" smtClean="0"/>
            </a:br>
            <a:r>
              <a:rPr lang="de-DE" sz="2800" dirty="0" smtClean="0"/>
              <a:t>Untergliederungen</a:t>
            </a:r>
            <a:br>
              <a:rPr lang="de-DE" sz="2800" dirty="0" smtClean="0"/>
            </a:br>
            <a:endParaRPr lang="de-DE" sz="2800" dirty="0">
              <a:solidFill>
                <a:srgbClr val="FF0000"/>
              </a:solidFill>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60</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Stand: 18.06.2015| CC BY-NC-SA</a:t>
            </a:r>
            <a:endParaRPr lang="de-DE" dirty="0"/>
          </a:p>
        </p:txBody>
      </p:sp>
    </p:spTree>
    <p:extLst>
      <p:ext uri="{BB962C8B-B14F-4D97-AF65-F5344CB8AC3E}">
        <p14:creationId xmlns:p14="http://schemas.microsoft.com/office/powerpoint/2010/main" val="173947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Untergliederung (RDA Glossar)</a:t>
            </a:r>
            <a:endParaRPr lang="de-DE" dirty="0"/>
          </a:p>
        </p:txBody>
      </p:sp>
      <p:sp>
        <p:nvSpPr>
          <p:cNvPr id="3" name="Textplatzhalter 2"/>
          <p:cNvSpPr>
            <a:spLocks noGrp="1"/>
          </p:cNvSpPr>
          <p:nvPr>
            <p:ph type="body" sz="quarter" idx="13"/>
          </p:nvPr>
        </p:nvSpPr>
        <p:spPr/>
        <p:txBody>
          <a:bodyPr wrap="square"/>
          <a:lstStyle/>
          <a:p>
            <a:pPr marL="0" indent="0">
              <a:buNone/>
            </a:pPr>
            <a:r>
              <a:rPr lang="de-DE" i="1" dirty="0" smtClean="0"/>
              <a:t>Ein getrennt herausgegebener Teil einer Ressource, </a:t>
            </a:r>
          </a:p>
          <a:p>
            <a:pPr marL="0" indent="0">
              <a:buNone/>
            </a:pPr>
            <a:r>
              <a:rPr lang="de-DE" i="1" dirty="0" smtClean="0"/>
              <a:t>der normalerweise einen bestimmten Inhalt innerhalb einer größeren Ressource repräsentiert</a:t>
            </a:r>
          </a:p>
          <a:p>
            <a:pPr marL="0" indent="0">
              <a:buNone/>
            </a:pPr>
            <a:r>
              <a:rPr lang="de-DE" i="1" dirty="0" smtClean="0"/>
              <a:t>und durch eine Kennzeichnung identifiziert wird, die</a:t>
            </a:r>
            <a:r>
              <a:rPr lang="de-DE" dirty="0" smtClean="0"/>
              <a:t/>
            </a:r>
            <a:br>
              <a:rPr lang="de-DE" dirty="0" smtClean="0"/>
            </a:br>
            <a:endParaRPr lang="de-DE" dirty="0" smtClean="0"/>
          </a:p>
          <a:p>
            <a:r>
              <a:rPr lang="de-DE" i="1" dirty="0" smtClean="0"/>
              <a:t>ein </a:t>
            </a:r>
            <a:r>
              <a:rPr lang="de-DE" i="1" dirty="0" smtClean="0">
                <a:solidFill>
                  <a:srgbClr val="FF0000"/>
                </a:solidFill>
              </a:rPr>
              <a:t>Thema</a:t>
            </a:r>
          </a:p>
          <a:p>
            <a:r>
              <a:rPr lang="de-DE" i="1" dirty="0" smtClean="0"/>
              <a:t>oder </a:t>
            </a:r>
            <a:r>
              <a:rPr lang="de-DE" i="1" dirty="0" smtClean="0">
                <a:solidFill>
                  <a:srgbClr val="FF0000"/>
                </a:solidFill>
              </a:rPr>
              <a:t>eine alphabetische Kennzeichnung</a:t>
            </a:r>
          </a:p>
          <a:p>
            <a:r>
              <a:rPr lang="de-DE" i="1" dirty="0" smtClean="0"/>
              <a:t>oder </a:t>
            </a:r>
            <a:r>
              <a:rPr lang="de-DE" i="1" dirty="0" smtClean="0">
                <a:solidFill>
                  <a:srgbClr val="FF0000"/>
                </a:solidFill>
              </a:rPr>
              <a:t>eine numerische Kennzeichnung</a:t>
            </a:r>
          </a:p>
          <a:p>
            <a:r>
              <a:rPr lang="de-DE" i="1" dirty="0" smtClean="0"/>
              <a:t>oder </a:t>
            </a:r>
            <a:r>
              <a:rPr lang="de-DE" i="1" dirty="0" smtClean="0">
                <a:solidFill>
                  <a:srgbClr val="FF0000"/>
                </a:solidFill>
              </a:rPr>
              <a:t>eine Kombination davon</a:t>
            </a:r>
            <a:r>
              <a:rPr lang="de-DE" i="1" dirty="0" smtClean="0"/>
              <a:t/>
            </a:r>
            <a:br>
              <a:rPr lang="de-DE" i="1" dirty="0" smtClean="0"/>
            </a:br>
            <a:endParaRPr lang="de-DE" i="1" dirty="0" smtClean="0"/>
          </a:p>
          <a:p>
            <a:pPr marL="0" indent="0">
              <a:buNone/>
            </a:pPr>
            <a:r>
              <a:rPr lang="de-DE" i="1" dirty="0" smtClean="0"/>
              <a:t>sein kann.</a:t>
            </a:r>
          </a:p>
          <a:p>
            <a:pPr marL="0" indent="0">
              <a:buNone/>
            </a:pPr>
            <a:endParaRPr lang="de-DE" dirty="0" smtClean="0"/>
          </a:p>
          <a:p>
            <a:pPr marL="0" indent="0">
              <a:buNone/>
            </a:pPr>
            <a:endParaRPr lang="de-DE" dirty="0" smtClean="0"/>
          </a:p>
        </p:txBody>
      </p:sp>
      <p:sp>
        <p:nvSpPr>
          <p:cNvPr id="4" name="Fußzeilenplatzhalter 3"/>
          <p:cNvSpPr>
            <a:spLocks noGrp="1"/>
          </p:cNvSpPr>
          <p:nvPr>
            <p:ph type="ftr" sz="quarter" idx="14"/>
          </p:nvPr>
        </p:nvSpPr>
        <p:spPr>
          <a:xfrm>
            <a:off x="179512" y="6376243"/>
            <a:ext cx="8208912" cy="365125"/>
          </a:xfrm>
        </p:spPr>
        <p:txBody>
          <a:body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61</a:t>
            </a:fld>
            <a:endParaRPr lang="de-DE">
              <a:solidFill>
                <a:prstClr val="black">
                  <a:tint val="75000"/>
                </a:prstClr>
              </a:solidFill>
            </a:endParaRPr>
          </a:p>
        </p:txBody>
      </p:sp>
    </p:spTree>
    <p:extLst>
      <p:ext uri="{BB962C8B-B14F-4D97-AF65-F5344CB8AC3E}">
        <p14:creationId xmlns:p14="http://schemas.microsoft.com/office/powerpoint/2010/main" val="10045128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sind Untergliederungen?</a:t>
            </a:r>
            <a:endParaRPr lang="de-DE" dirty="0"/>
          </a:p>
        </p:txBody>
      </p:sp>
      <p:sp>
        <p:nvSpPr>
          <p:cNvPr id="3" name="Textplatzhalter 2"/>
          <p:cNvSpPr>
            <a:spLocks noGrp="1"/>
          </p:cNvSpPr>
          <p:nvPr>
            <p:ph type="body" sz="quarter" idx="13"/>
          </p:nvPr>
        </p:nvSpPr>
        <p:spPr/>
        <p:txBody>
          <a:bodyPr wrap="square"/>
          <a:lstStyle/>
          <a:p>
            <a:pPr marL="0" indent="0">
              <a:buNone/>
            </a:pPr>
            <a:endParaRPr lang="de-DE" sz="1800" dirty="0" smtClean="0"/>
          </a:p>
          <a:p>
            <a:r>
              <a:rPr lang="de-DE" dirty="0" smtClean="0"/>
              <a:t>Wenn </a:t>
            </a:r>
            <a:r>
              <a:rPr lang="de-DE" dirty="0"/>
              <a:t>eine mehrteilige Monografie außer auf der Ebene der einzelnen Teile noch auf weiteren Ebenen Gliederungen </a:t>
            </a:r>
            <a:r>
              <a:rPr lang="de-DE" dirty="0" smtClean="0"/>
              <a:t>aufweist, spricht man von Untergliederungen.</a:t>
            </a:r>
          </a:p>
          <a:p>
            <a:pPr marL="0" indent="0">
              <a:buNone/>
            </a:pPr>
            <a:endParaRPr lang="de-DE" sz="1800" dirty="0" smtClean="0"/>
          </a:p>
          <a:p>
            <a:r>
              <a:rPr lang="de-DE" dirty="0" smtClean="0"/>
              <a:t>Das bedeutet, Untergliederungen </a:t>
            </a:r>
            <a:r>
              <a:rPr lang="de-DE" dirty="0"/>
              <a:t>nehmen eine Einteilung einer mehrteiligen Monografie vor und sind den physischen Teilen der mehrteiligen Monografie </a:t>
            </a:r>
            <a:r>
              <a:rPr lang="de-DE" dirty="0" smtClean="0"/>
              <a:t>übergeordnet.</a:t>
            </a:r>
          </a:p>
          <a:p>
            <a:pPr marL="0" indent="0">
              <a:buNone/>
            </a:pPr>
            <a:endParaRPr lang="de-DE" sz="1800" dirty="0" smtClean="0"/>
          </a:p>
          <a:p>
            <a:r>
              <a:rPr lang="de-DE" dirty="0" smtClean="0"/>
              <a:t>Es </a:t>
            </a:r>
            <a:r>
              <a:rPr lang="de-DE" dirty="0"/>
              <a:t>handelt sich also immer um </a:t>
            </a:r>
            <a:r>
              <a:rPr lang="de-DE" dirty="0" smtClean="0">
                <a:solidFill>
                  <a:srgbClr val="FF0000"/>
                </a:solidFill>
              </a:rPr>
              <a:t>Zwischenstufen.</a:t>
            </a:r>
          </a:p>
          <a:p>
            <a:pPr marL="0" indent="0">
              <a:buNone/>
            </a:pPr>
            <a:endParaRPr lang="de-DE" dirty="0" smtClean="0"/>
          </a:p>
        </p:txBody>
      </p:sp>
      <p:sp>
        <p:nvSpPr>
          <p:cNvPr id="4" name="Fußzeilenplatzhalter 3"/>
          <p:cNvSpPr>
            <a:spLocks noGrp="1"/>
          </p:cNvSpPr>
          <p:nvPr>
            <p:ph type="ftr" sz="quarter" idx="14"/>
          </p:nvPr>
        </p:nvSpPr>
        <p:spPr>
          <a:xfrm>
            <a:off x="251520" y="6376243"/>
            <a:ext cx="8136904" cy="365125"/>
          </a:xfrm>
        </p:spPr>
        <p:txBody>
          <a:body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62</a:t>
            </a:fld>
            <a:endParaRPr lang="de-DE">
              <a:solidFill>
                <a:prstClr val="black">
                  <a:tint val="75000"/>
                </a:prstClr>
              </a:solidFill>
            </a:endParaRPr>
          </a:p>
        </p:txBody>
      </p:sp>
    </p:spTree>
    <p:extLst>
      <p:ext uri="{BB962C8B-B14F-4D97-AF65-F5344CB8AC3E}">
        <p14:creationId xmlns:p14="http://schemas.microsoft.com/office/powerpoint/2010/main" val="19597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für Untergliederungen (1)</a:t>
            </a:r>
            <a:endParaRPr lang="de-DE" dirty="0"/>
          </a:p>
        </p:txBody>
      </p:sp>
      <p:sp>
        <p:nvSpPr>
          <p:cNvPr id="3" name="Textplatzhalter 2"/>
          <p:cNvSpPr>
            <a:spLocks noGrp="1"/>
          </p:cNvSpPr>
          <p:nvPr>
            <p:ph type="body" sz="quarter" idx="13"/>
          </p:nvPr>
        </p:nvSpPr>
        <p:spPr/>
        <p:txBody>
          <a:bodyPr wrap="square"/>
          <a:lstStyle/>
          <a:p>
            <a:r>
              <a:rPr lang="de-DE" dirty="0" smtClean="0"/>
              <a:t>Numerische Kennzeichnung</a:t>
            </a:r>
            <a:r>
              <a:rPr lang="de-DE" sz="1800" dirty="0" smtClean="0"/>
              <a:t/>
            </a:r>
            <a:br>
              <a:rPr lang="de-DE" sz="1800" dirty="0" smtClean="0"/>
            </a:br>
            <a:endParaRPr lang="de-DE" sz="1800" dirty="0" smtClean="0"/>
          </a:p>
          <a:p>
            <a:pPr lvl="1"/>
            <a:r>
              <a:rPr lang="de-DE" dirty="0"/>
              <a:t>Abteilung III</a:t>
            </a:r>
            <a:r>
              <a:rPr lang="de-DE" dirty="0" smtClean="0"/>
              <a:t/>
            </a:r>
            <a:br>
              <a:rPr lang="de-DE" dirty="0" smtClean="0"/>
            </a:br>
            <a:endParaRPr lang="de-DE" dirty="0" smtClean="0"/>
          </a:p>
          <a:p>
            <a:pPr lvl="1"/>
            <a:r>
              <a:rPr lang="de-DE" dirty="0" smtClean="0"/>
              <a:t>Reihe 1</a:t>
            </a:r>
            <a:br>
              <a:rPr lang="de-DE" dirty="0" smtClean="0"/>
            </a:br>
            <a:endParaRPr lang="de-DE" dirty="0" smtClean="0"/>
          </a:p>
          <a:p>
            <a:pPr lvl="1"/>
            <a:r>
              <a:rPr lang="de-DE" dirty="0" smtClean="0"/>
              <a:t>IV.</a:t>
            </a:r>
            <a:br>
              <a:rPr lang="de-DE" dirty="0" smtClean="0"/>
            </a:br>
            <a:r>
              <a:rPr lang="de-DE" sz="1400" i="1" dirty="0"/>
              <a:t>Hinweis</a:t>
            </a:r>
            <a:r>
              <a:rPr lang="de-DE" sz="1400" i="1" dirty="0" smtClean="0"/>
              <a:t>: IV. gliedert sich in 5 Bände</a:t>
            </a:r>
            <a:r>
              <a:rPr lang="de-DE" sz="1400" i="1" dirty="0"/>
              <a:t/>
            </a:r>
            <a:br>
              <a:rPr lang="de-DE" sz="1400" i="1" dirty="0"/>
            </a:br>
            <a:r>
              <a:rPr lang="de-DE" sz="1400" i="1" dirty="0" smtClean="0"/>
              <a:t/>
            </a:r>
            <a:br>
              <a:rPr lang="de-DE" sz="1400" i="1" dirty="0" smtClean="0"/>
            </a:br>
            <a:r>
              <a:rPr lang="de-DE" sz="1400" dirty="0" smtClean="0"/>
              <a:t/>
            </a:r>
            <a:br>
              <a:rPr lang="de-DE" sz="1400" dirty="0" smtClean="0"/>
            </a:br>
            <a:endParaRPr lang="de-DE" sz="1400" dirty="0" smtClean="0"/>
          </a:p>
          <a:p>
            <a:r>
              <a:rPr lang="de-DE" dirty="0" smtClean="0"/>
              <a:t>Thema</a:t>
            </a:r>
            <a:r>
              <a:rPr lang="de-DE" sz="1800" dirty="0" smtClean="0"/>
              <a:t/>
            </a:r>
            <a:br>
              <a:rPr lang="de-DE" sz="1800" dirty="0" smtClean="0"/>
            </a:br>
            <a:endParaRPr lang="de-DE" sz="1800" dirty="0" smtClean="0"/>
          </a:p>
          <a:p>
            <a:pPr lvl="1"/>
            <a:r>
              <a:rPr lang="de-DE" dirty="0" smtClean="0"/>
              <a:t>Naturwissenschaftliche Schriften</a:t>
            </a:r>
            <a:br>
              <a:rPr lang="de-DE" dirty="0" smtClean="0"/>
            </a:br>
            <a:endParaRPr lang="de-DE" dirty="0" smtClean="0"/>
          </a:p>
          <a:p>
            <a:pPr lvl="1"/>
            <a:r>
              <a:rPr lang="de-DE" dirty="0" smtClean="0"/>
              <a:t>Die Erzählungen</a:t>
            </a:r>
            <a:endParaRPr lang="de-DE" dirty="0"/>
          </a:p>
        </p:txBody>
      </p:sp>
      <p:sp>
        <p:nvSpPr>
          <p:cNvPr id="4" name="Fußzeilenplatzhalter 3"/>
          <p:cNvSpPr>
            <a:spLocks noGrp="1"/>
          </p:cNvSpPr>
          <p:nvPr>
            <p:ph type="ftr" sz="quarter" idx="14"/>
          </p:nvPr>
        </p:nvSpPr>
        <p:spPr>
          <a:xfrm>
            <a:off x="251520" y="6376243"/>
            <a:ext cx="8136904" cy="365125"/>
          </a:xfrm>
        </p:spPr>
        <p:txBody>
          <a:body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63</a:t>
            </a:fld>
            <a:endParaRPr lang="de-DE">
              <a:solidFill>
                <a:prstClr val="black">
                  <a:tint val="75000"/>
                </a:prstClr>
              </a:solidFill>
            </a:endParaRPr>
          </a:p>
        </p:txBody>
      </p:sp>
    </p:spTree>
    <p:extLst>
      <p:ext uri="{BB962C8B-B14F-4D97-AF65-F5344CB8AC3E}">
        <p14:creationId xmlns:p14="http://schemas.microsoft.com/office/powerpoint/2010/main" val="20660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für Untergliederungen (2)</a:t>
            </a:r>
            <a:endParaRPr lang="de-DE" dirty="0"/>
          </a:p>
        </p:txBody>
      </p:sp>
      <p:sp>
        <p:nvSpPr>
          <p:cNvPr id="3" name="Textplatzhalter 2"/>
          <p:cNvSpPr>
            <a:spLocks noGrp="1"/>
          </p:cNvSpPr>
          <p:nvPr>
            <p:ph type="body" sz="quarter" idx="13"/>
          </p:nvPr>
        </p:nvSpPr>
        <p:spPr/>
        <p:txBody>
          <a:bodyPr wrap="square"/>
          <a:lstStyle/>
          <a:p>
            <a:r>
              <a:rPr lang="de-DE" dirty="0" smtClean="0"/>
              <a:t>Numerische Kennzeichnung + Thema</a:t>
            </a:r>
            <a:br>
              <a:rPr lang="de-DE" dirty="0" smtClean="0"/>
            </a:br>
            <a:endParaRPr lang="de-DE" sz="1800" dirty="0" smtClean="0"/>
          </a:p>
          <a:p>
            <a:pPr lvl="1">
              <a:buFont typeface="Symbol" panose="05050102010706020507" pitchFamily="18" charset="2"/>
              <a:buChar char="-"/>
            </a:pPr>
            <a:r>
              <a:rPr lang="de-DE" dirty="0" smtClean="0"/>
              <a:t>Abteilung 1 – Schriften und Reden</a:t>
            </a:r>
            <a:br>
              <a:rPr lang="de-DE" dirty="0" smtClean="0"/>
            </a:br>
            <a:endParaRPr lang="de-DE" dirty="0" smtClean="0"/>
          </a:p>
          <a:p>
            <a:pPr lvl="1">
              <a:buFont typeface="Symbol" panose="05050102010706020507" pitchFamily="18" charset="2"/>
              <a:buChar char="-"/>
            </a:pPr>
            <a:r>
              <a:rPr lang="de-DE" dirty="0" smtClean="0"/>
              <a:t>Band 4. Das 20. Jahrhundert</a:t>
            </a:r>
            <a:br>
              <a:rPr lang="de-DE" dirty="0" smtClean="0"/>
            </a:br>
            <a:r>
              <a:rPr lang="de-DE" sz="1400" i="1" dirty="0" smtClean="0"/>
              <a:t>Hinweis: Band 4 besteht aus 2 Teilbänden</a:t>
            </a:r>
            <a:r>
              <a:rPr lang="de-DE" i="1" dirty="0" smtClean="0"/>
              <a:t/>
            </a:r>
            <a:br>
              <a:rPr lang="de-DE" i="1" dirty="0" smtClean="0"/>
            </a:br>
            <a:endParaRPr lang="de-DE" i="1" dirty="0" smtClean="0"/>
          </a:p>
          <a:p>
            <a:pPr lvl="1">
              <a:buFont typeface="Symbol" panose="05050102010706020507" pitchFamily="18" charset="2"/>
              <a:buChar char="-"/>
            </a:pPr>
            <a:endParaRPr lang="de-DE" sz="1800" i="1" dirty="0" smtClean="0"/>
          </a:p>
          <a:p>
            <a:r>
              <a:rPr lang="de-DE" dirty="0" smtClean="0"/>
              <a:t>Alphabetische Kennzeichnung + Thema</a:t>
            </a:r>
            <a:r>
              <a:rPr lang="de-DE" sz="1800" dirty="0" smtClean="0"/>
              <a:t/>
            </a:r>
            <a:br>
              <a:rPr lang="de-DE" sz="1800" dirty="0" smtClean="0"/>
            </a:br>
            <a:endParaRPr lang="de-DE" sz="1800" dirty="0" smtClean="0"/>
          </a:p>
          <a:p>
            <a:pPr lvl="1">
              <a:buFont typeface="Symbol" panose="05050102010706020507" pitchFamily="18" charset="2"/>
              <a:buChar char="-"/>
            </a:pPr>
            <a:r>
              <a:rPr lang="de-DE" dirty="0" smtClean="0"/>
              <a:t>Series </a:t>
            </a:r>
            <a:r>
              <a:rPr lang="de-DE" dirty="0"/>
              <a:t>B, </a:t>
            </a:r>
            <a:r>
              <a:rPr lang="de-DE" dirty="0" err="1"/>
              <a:t>Ferns</a:t>
            </a:r>
            <a:r>
              <a:rPr lang="de-DE" dirty="0"/>
              <a:t> and fern </a:t>
            </a:r>
            <a:r>
              <a:rPr lang="de-DE" dirty="0" err="1" smtClean="0"/>
              <a:t>allies</a:t>
            </a:r>
            <a:r>
              <a:rPr lang="de-DE" dirty="0" smtClean="0"/>
              <a:t/>
            </a:r>
            <a:br>
              <a:rPr lang="de-DE" dirty="0" smtClean="0"/>
            </a:br>
            <a:endParaRPr lang="de-DE" dirty="0" smtClean="0"/>
          </a:p>
          <a:p>
            <a:pPr lvl="1">
              <a:buFont typeface="Symbol" panose="05050102010706020507" pitchFamily="18" charset="2"/>
              <a:buChar char="-"/>
            </a:pPr>
            <a:r>
              <a:rPr lang="de-DE" dirty="0"/>
              <a:t>Themenbereich C</a:t>
            </a:r>
            <a:br>
              <a:rPr lang="de-DE" dirty="0"/>
            </a:br>
            <a:r>
              <a:rPr lang="de-DE" dirty="0"/>
              <a:t>Theorie und Forschung</a:t>
            </a:r>
            <a:r>
              <a:rPr lang="de-DE" dirty="0" smtClean="0"/>
              <a:t/>
            </a:r>
            <a:br>
              <a:rPr lang="de-DE" dirty="0" smtClean="0"/>
            </a:br>
            <a:endParaRPr lang="de-DE" dirty="0" smtClean="0"/>
          </a:p>
          <a:p>
            <a:pPr marL="0" indent="0">
              <a:buNone/>
            </a:pPr>
            <a:r>
              <a:rPr lang="de-DE" sz="1800" dirty="0" smtClean="0"/>
              <a:t/>
            </a:r>
            <a:br>
              <a:rPr lang="de-DE" sz="1800" dirty="0" smtClean="0"/>
            </a:br>
            <a:endParaRPr lang="de-DE" sz="1800" dirty="0" smtClean="0"/>
          </a:p>
          <a:p>
            <a:pPr marL="0" indent="0">
              <a:buNone/>
            </a:pPr>
            <a:endParaRPr lang="de-DE" sz="1800" dirty="0"/>
          </a:p>
        </p:txBody>
      </p:sp>
      <p:sp>
        <p:nvSpPr>
          <p:cNvPr id="4" name="Fußzeilenplatzhalter 3"/>
          <p:cNvSpPr>
            <a:spLocks noGrp="1"/>
          </p:cNvSpPr>
          <p:nvPr>
            <p:ph type="ftr" sz="quarter" idx="14"/>
          </p:nvPr>
        </p:nvSpPr>
        <p:spPr>
          <a:xfrm>
            <a:off x="251520" y="6376243"/>
            <a:ext cx="8136904" cy="365125"/>
          </a:xfrm>
        </p:spPr>
        <p:txBody>
          <a:bodyPr/>
          <a:lstStyle/>
          <a:p>
            <a:r>
              <a:rPr lang="de-DE" dirty="0"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64</a:t>
            </a:fld>
            <a:endParaRPr lang="de-DE">
              <a:solidFill>
                <a:prstClr val="black">
                  <a:tint val="75000"/>
                </a:prstClr>
              </a:solidFill>
            </a:endParaRPr>
          </a:p>
        </p:txBody>
      </p:sp>
    </p:spTree>
    <p:extLst>
      <p:ext uri="{BB962C8B-B14F-4D97-AF65-F5344CB8AC3E}">
        <p14:creationId xmlns:p14="http://schemas.microsoft.com/office/powerpoint/2010/main" val="198396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65</a:t>
            </a:fld>
            <a:endParaRPr lang="de-DE">
              <a:solidFill>
                <a:prstClr val="black">
                  <a:tint val="75000"/>
                </a:prstClr>
              </a:solidFill>
            </a:endParaRPr>
          </a:p>
        </p:txBody>
      </p:sp>
      <p:sp>
        <p:nvSpPr>
          <p:cNvPr id="10" name="Titel 1"/>
          <p:cNvSpPr>
            <a:spLocks noGrp="1"/>
          </p:cNvSpPr>
          <p:nvPr>
            <p:ph type="title"/>
          </p:nvPr>
        </p:nvSpPr>
        <p:spPr>
          <a:xfrm>
            <a:off x="251520" y="183778"/>
            <a:ext cx="8640960" cy="508918"/>
          </a:xfrm>
        </p:spPr>
        <p:txBody>
          <a:bodyPr/>
          <a:lstStyle/>
          <a:p>
            <a:r>
              <a:rPr lang="de-DE" dirty="0" smtClean="0"/>
              <a:t>Beispiel: Mehrere Untergliederungen</a:t>
            </a:r>
            <a:endParaRPr lang="de-DE" dirty="0"/>
          </a:p>
        </p:txBody>
      </p:sp>
      <p:sp>
        <p:nvSpPr>
          <p:cNvPr id="8"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pic>
        <p:nvPicPr>
          <p:cNvPr id="9" name="Grafik 8"/>
          <p:cNvPicPr/>
          <p:nvPr/>
        </p:nvPicPr>
        <p:blipFill>
          <a:blip r:embed="rId3"/>
          <a:stretch>
            <a:fillRect/>
          </a:stretch>
        </p:blipFill>
        <p:spPr>
          <a:xfrm>
            <a:off x="755576" y="1140547"/>
            <a:ext cx="3086100" cy="4904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Abgerundetes Rechteck 1"/>
          <p:cNvSpPr/>
          <p:nvPr/>
        </p:nvSpPr>
        <p:spPr>
          <a:xfrm>
            <a:off x="2951820" y="4825751"/>
            <a:ext cx="360040"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 name="Rechteck 2"/>
          <p:cNvSpPr/>
          <p:nvPr/>
        </p:nvSpPr>
        <p:spPr>
          <a:xfrm>
            <a:off x="2966071" y="4715917"/>
            <a:ext cx="345789" cy="388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5" name="Textfeld 24"/>
          <p:cNvSpPr txBox="1"/>
          <p:nvPr/>
        </p:nvSpPr>
        <p:spPr>
          <a:xfrm>
            <a:off x="4880328" y="2132856"/>
            <a:ext cx="4104456" cy="1200329"/>
          </a:xfrm>
          <a:prstGeom prst="rect">
            <a:avLst/>
          </a:prstGeom>
          <a:solidFill>
            <a:schemeClr val="accent1">
              <a:lumMod val="20000"/>
              <a:lumOff val="80000"/>
            </a:schemeClr>
          </a:solidFill>
          <a:ln>
            <a:solidFill>
              <a:schemeClr val="tx1"/>
            </a:solidFill>
          </a:ln>
        </p:spPr>
        <p:txBody>
          <a:bodyPr wrap="square" rtlCol="0">
            <a:spAutoFit/>
          </a:bodyPr>
          <a:lstStyle/>
          <a:p>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Untergliederung 1:</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Themenbereich C</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Theorie und Forschung</a:t>
            </a:r>
          </a:p>
        </p:txBody>
      </p:sp>
      <p:sp>
        <p:nvSpPr>
          <p:cNvPr id="27" name="Textfeld 26"/>
          <p:cNvSpPr txBox="1"/>
          <p:nvPr/>
        </p:nvSpPr>
        <p:spPr>
          <a:xfrm>
            <a:off x="4860032" y="3509047"/>
            <a:ext cx="4104456" cy="1200329"/>
          </a:xfrm>
          <a:prstGeom prst="rect">
            <a:avLst/>
          </a:prstGeom>
          <a:solidFill>
            <a:schemeClr val="accent1">
              <a:lumMod val="20000"/>
              <a:lumOff val="80000"/>
            </a:schemeClr>
          </a:solidFill>
          <a:ln>
            <a:solidFill>
              <a:schemeClr val="tx1"/>
            </a:solidFill>
          </a:ln>
        </p:spPr>
        <p:txBody>
          <a:bodyPr wrap="square" rtlCol="0">
            <a:spAutoFit/>
          </a:bodyPr>
          <a:lstStyle/>
          <a:p>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Untergliederung 2:</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Serie I</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Biologische Psychologie</a:t>
            </a:r>
          </a:p>
        </p:txBody>
      </p:sp>
      <p:sp>
        <p:nvSpPr>
          <p:cNvPr id="4" name="Textfeld 3"/>
          <p:cNvSpPr txBox="1"/>
          <p:nvPr/>
        </p:nvSpPr>
        <p:spPr>
          <a:xfrm>
            <a:off x="4860032" y="1123634"/>
            <a:ext cx="4104456" cy="892552"/>
          </a:xfrm>
          <a:prstGeom prst="rect">
            <a:avLst/>
          </a:prstGeom>
          <a:solidFill>
            <a:schemeClr val="bg1"/>
          </a:solidFill>
          <a:ln>
            <a:solidFill>
              <a:schemeClr val="tx1"/>
            </a:solidFill>
          </a:ln>
        </p:spPr>
        <p:txBody>
          <a:bodyPr wrap="square" rtlCol="0">
            <a:spAutoFit/>
          </a:bodyPr>
          <a:lstStyle/>
          <a:p>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Mehrteilige Monografie:</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ENZYKLOPÄDIE DER PSYCHOLOGIE</a:t>
            </a:r>
          </a:p>
        </p:txBody>
      </p:sp>
      <p:sp>
        <p:nvSpPr>
          <p:cNvPr id="6" name="Textfeld 5"/>
          <p:cNvSpPr txBox="1"/>
          <p:nvPr/>
        </p:nvSpPr>
        <p:spPr>
          <a:xfrm>
            <a:off x="4880328" y="4828468"/>
            <a:ext cx="4104456" cy="1200329"/>
          </a:xfrm>
          <a:prstGeom prst="rect">
            <a:avLst/>
          </a:prstGeom>
          <a:solidFill>
            <a:schemeClr val="bg1"/>
          </a:solidFill>
          <a:ln>
            <a:solidFill>
              <a:schemeClr val="tx1"/>
            </a:solidFill>
          </a:ln>
        </p:spPr>
        <p:txBody>
          <a:bodyPr wrap="square" rtlCol="0">
            <a:spAutoFit/>
          </a:bodyPr>
          <a:lstStyle/>
          <a:p>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Teil:</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Band 1</a:t>
            </a:r>
          </a:p>
          <a:p>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Grundlagen der Neuropsychologie</a:t>
            </a:r>
          </a:p>
        </p:txBody>
      </p:sp>
    </p:spTree>
    <p:extLst>
      <p:ext uri="{BB962C8B-B14F-4D97-AF65-F5344CB8AC3E}">
        <p14:creationId xmlns:p14="http://schemas.microsoft.com/office/powerpoint/2010/main" val="31558991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Erfassen von Untergliederungen</a:t>
            </a:r>
            <a:endParaRPr lang="de-DE" dirty="0"/>
          </a:p>
        </p:txBody>
      </p:sp>
      <p:sp>
        <p:nvSpPr>
          <p:cNvPr id="3" name="Textplatzhalter 2"/>
          <p:cNvSpPr>
            <a:spLocks noGrp="1"/>
          </p:cNvSpPr>
          <p:nvPr>
            <p:ph type="body" sz="quarter" idx="13"/>
          </p:nvPr>
        </p:nvSpPr>
        <p:spPr/>
        <p:txBody>
          <a:bodyPr/>
          <a:lstStyle/>
          <a:p>
            <a:r>
              <a:rPr lang="de-DE" dirty="0" smtClean="0"/>
              <a:t>D-A-CH AWR zu 1.5.4:</a:t>
            </a:r>
            <a:br>
              <a:rPr lang="de-DE" dirty="0" smtClean="0"/>
            </a:br>
            <a:r>
              <a:rPr lang="de-DE" dirty="0" smtClean="0"/>
              <a:t/>
            </a:r>
            <a:br>
              <a:rPr lang="de-DE" dirty="0" smtClean="0"/>
            </a:br>
            <a:r>
              <a:rPr lang="de-DE" i="1" dirty="0" smtClean="0"/>
              <a:t> „… </a:t>
            </a:r>
            <a:r>
              <a:rPr lang="de-DE" i="1" dirty="0"/>
              <a:t>Im Falle von mehrstufigen Hierarchien werden bei mehrteiligen Monografien </a:t>
            </a:r>
            <a:r>
              <a:rPr lang="de-DE" i="1" dirty="0">
                <a:solidFill>
                  <a:srgbClr val="FF0000"/>
                </a:solidFill>
              </a:rPr>
              <a:t>maximal zwei Hierarchieebenen</a:t>
            </a:r>
            <a:r>
              <a:rPr lang="de-DE" i="1" dirty="0"/>
              <a:t> gebildet. Angaben zu Untergliederungen werden </a:t>
            </a:r>
            <a:r>
              <a:rPr lang="de-DE" b="1" i="1" dirty="0"/>
              <a:t>in den untergeordneten Aufnahmen der Teile erfasst. </a:t>
            </a:r>
            <a:r>
              <a:rPr lang="de-DE" b="1" i="1" dirty="0" smtClean="0"/>
              <a:t>…“</a:t>
            </a:r>
            <a:r>
              <a:rPr lang="de-DE" i="1" dirty="0" smtClean="0"/>
              <a:t/>
            </a:r>
            <a:br>
              <a:rPr lang="de-DE" i="1" dirty="0" smtClean="0"/>
            </a:br>
            <a:endParaRPr lang="de-DE" i="1" dirty="0" smtClean="0"/>
          </a:p>
          <a:p>
            <a:r>
              <a:rPr lang="de-DE" dirty="0" smtClean="0"/>
              <a:t>Art der Erfassung ist abhängig vom Titel des Teils (TAT oder TUT?), nicht vom Titel der Untergliederung!</a:t>
            </a:r>
            <a:endParaRPr lang="de-DE" dirty="0"/>
          </a:p>
          <a:p>
            <a:endParaRPr lang="de-DE" dirty="0"/>
          </a:p>
        </p:txBody>
      </p:sp>
      <p:sp>
        <p:nvSpPr>
          <p:cNvPr id="4" name="Fußzeilenplatzhalter 3"/>
          <p:cNvSpPr>
            <a:spLocks noGrp="1"/>
          </p:cNvSpPr>
          <p:nvPr>
            <p:ph type="ftr" sz="quarter" idx="14"/>
          </p:nvPr>
        </p:nvSpPr>
        <p:spPr/>
        <p:txBody>
          <a:body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66</a:t>
            </a:fld>
            <a:endParaRPr lang="de-DE">
              <a:solidFill>
                <a:prstClr val="black">
                  <a:tint val="75000"/>
                </a:prstClr>
              </a:solidFill>
            </a:endParaRPr>
          </a:p>
        </p:txBody>
      </p:sp>
    </p:spTree>
    <p:extLst>
      <p:ext uri="{BB962C8B-B14F-4D97-AF65-F5344CB8AC3E}">
        <p14:creationId xmlns:p14="http://schemas.microsoft.com/office/powerpoint/2010/main" val="19557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Hierarchische Beschreibung: Datenmodell</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67</a:t>
            </a:fld>
            <a:endParaRPr lang="de-DE">
              <a:solidFill>
                <a:prstClr val="black">
                  <a:tint val="75000"/>
                </a:prstClr>
              </a:solidFill>
            </a:endParaRPr>
          </a:p>
        </p:txBody>
      </p:sp>
      <p:graphicFrame>
        <p:nvGraphicFramePr>
          <p:cNvPr id="6" name="Diagramm 5"/>
          <p:cNvGraphicFramePr/>
          <p:nvPr>
            <p:extLst>
              <p:ext uri="{D42A27DB-BD31-4B8C-83A1-F6EECF244321}">
                <p14:modId xmlns:p14="http://schemas.microsoft.com/office/powerpoint/2010/main" val="2063234344"/>
              </p:ext>
            </p:extLst>
          </p:nvPr>
        </p:nvGraphicFramePr>
        <p:xfrm>
          <a:off x="1547664" y="1196752"/>
          <a:ext cx="597666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439372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16824" cy="365125"/>
          </a:xfrm>
        </p:spPr>
        <p:txBody>
          <a:bodyPr/>
          <a:lstStyle/>
          <a:p>
            <a:r>
              <a:rPr lang="de-DE" smtClean="0">
                <a:solidFill>
                  <a:srgbClr val="4F81BD">
                    <a:lumMod val="75000"/>
                  </a:srgbClr>
                </a:solidFill>
              </a:rPr>
              <a:t>AG RDA Schulungsunterlagen – Modul 5A.01: Mehrteilige Monografien | Stand: 15.05.2015|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68</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90697148"/>
              </p:ext>
            </p:extLst>
          </p:nvPr>
        </p:nvGraphicFramePr>
        <p:xfrm>
          <a:off x="395536" y="1124744"/>
          <a:ext cx="8424935" cy="938346"/>
        </p:xfrm>
        <a:graphic>
          <a:graphicData uri="http://schemas.openxmlformats.org/drawingml/2006/table">
            <a:tbl>
              <a:tblPr firstRow="1" bandRow="1">
                <a:tableStyleId>{5C22544A-7EE6-4342-B048-85BDC9FD1C3A}</a:tableStyleId>
              </a:tblPr>
              <a:tblGrid>
                <a:gridCol w="3888432"/>
                <a:gridCol w="4536503"/>
              </a:tblGrid>
              <a:tr h="363518">
                <a:tc gridSpan="2">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Übergeordnete Aufnahme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7258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Wielands gesammelte</a:t>
                      </a:r>
                      <a:r>
                        <a:rPr lang="de-DE" baseline="0" dirty="0" smtClean="0">
                          <a:latin typeface="Verdana" panose="020B0604030504040204" pitchFamily="34" charset="0"/>
                          <a:ea typeface="Verdana" panose="020B0604030504040204" pitchFamily="34" charset="0"/>
                          <a:cs typeface="Verdana" panose="020B0604030504040204" pitchFamily="34" charset="0"/>
                        </a:rPr>
                        <a:t> Schriften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Bsp. – Abhängiger Titel mit Untergliederung</a:t>
            </a:r>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1781139352"/>
              </p:ext>
            </p:extLst>
          </p:nvPr>
        </p:nvGraphicFramePr>
        <p:xfrm>
          <a:off x="395536" y="2060848"/>
          <a:ext cx="8424935" cy="1624743"/>
        </p:xfrm>
        <a:graphic>
          <a:graphicData uri="http://schemas.openxmlformats.org/drawingml/2006/table">
            <a:tbl>
              <a:tblPr firstRow="1" bandRow="1">
                <a:tableStyleId>{5C22544A-7EE6-4342-B048-85BDC9FD1C3A}</a:tableStyleId>
              </a:tblPr>
              <a:tblGrid>
                <a:gridCol w="3888432"/>
                <a:gridCol w="4536503"/>
              </a:tblGrid>
              <a:tr h="391481">
                <a:tc gridSpan="2">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Untergeordnete Aufnahme – Abhängiger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1663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r>
                        <a:rPr lang="de-DE" b="1" baseline="0" dirty="0" smtClean="0">
                          <a:latin typeface="Verdana" panose="020B0604030504040204" pitchFamily="34" charset="0"/>
                          <a:ea typeface="Verdana" panose="020B0604030504040204" pitchFamily="34" charset="0"/>
                          <a:cs typeface="Verdana" panose="020B0604030504040204" pitchFamily="34" charset="0"/>
                        </a:rPr>
                        <a:t> der Untergliederung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Abteilung 1, Werke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1663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r>
                        <a:rPr lang="de-DE" b="1" baseline="0" dirty="0" smtClean="0">
                          <a:latin typeface="Verdana" panose="020B0604030504040204" pitchFamily="34" charset="0"/>
                          <a:ea typeface="Verdana" panose="020B0604030504040204" pitchFamily="34" charset="0"/>
                          <a:cs typeface="Verdana" panose="020B0604030504040204" pitchFamily="34" charset="0"/>
                        </a:rPr>
                        <a:t> des Teils</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Band 7, Verserzählungen, Gedichte, Prosaschriften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8803343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488832" cy="365125"/>
          </a:xfrm>
        </p:spPr>
        <p:txBody>
          <a:bodyPr/>
          <a:lstStyle/>
          <a:p>
            <a:r>
              <a:rPr lang="de-DE" smtClean="0">
                <a:solidFill>
                  <a:srgbClr val="4F81BD">
                    <a:lumMod val="75000"/>
                  </a:srgbClr>
                </a:solidFill>
              </a:rPr>
              <a:t>AG RDA Schulungsunterlagen – Modul 5A.01: Mehrteilige Monografien | Stand: 15.05.2015|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69</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502344326"/>
              </p:ext>
            </p:extLst>
          </p:nvPr>
        </p:nvGraphicFramePr>
        <p:xfrm>
          <a:off x="395536" y="1124744"/>
          <a:ext cx="8424935" cy="1510932"/>
        </p:xfrm>
        <a:graphic>
          <a:graphicData uri="http://schemas.openxmlformats.org/drawingml/2006/table">
            <a:tbl>
              <a:tblPr firstRow="1" bandRow="1">
                <a:tableStyleId>{5C22544A-7EE6-4342-B048-85BDC9FD1C3A}</a:tableStyleId>
              </a:tblPr>
              <a:tblGrid>
                <a:gridCol w="3888432"/>
                <a:gridCol w="4536503"/>
              </a:tblGrid>
              <a:tr h="363518">
                <a:tc gridSpan="2">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Übergeordnete Aufnahme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7258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Gesammelte Werke in Einzelausgaben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57258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Jean Paul Sartre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Bsp. – Unabhängiger Titel mit Untergliederung</a:t>
            </a:r>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459873336"/>
              </p:ext>
            </p:extLst>
          </p:nvPr>
        </p:nvGraphicFramePr>
        <p:xfrm>
          <a:off x="395536" y="2636912"/>
          <a:ext cx="8424935" cy="2942414"/>
        </p:xfrm>
        <a:graphic>
          <a:graphicData uri="http://schemas.openxmlformats.org/drawingml/2006/table">
            <a:tbl>
              <a:tblPr firstRow="1" bandRow="1">
                <a:tableStyleId>{5C22544A-7EE6-4342-B048-85BDC9FD1C3A}</a:tableStyleId>
              </a:tblPr>
              <a:tblGrid>
                <a:gridCol w="3888432"/>
                <a:gridCol w="4536503"/>
              </a:tblGrid>
              <a:tr h="391481">
                <a:tc gridSpan="2">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Untergeordnete Aufnahme – Unabhängiger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1663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Was ist Literatur?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1663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 der Reihe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Gesammelte Werke in Einzelausgaben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1663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b="1" baseline="0" dirty="0" smtClean="0">
                          <a:latin typeface="Verdana" panose="020B0604030504040204" pitchFamily="34" charset="0"/>
                          <a:ea typeface="Verdana" panose="020B0604030504040204" pitchFamily="34" charset="0"/>
                          <a:cs typeface="Verdana" panose="020B0604030504040204" pitchFamily="34" charset="0"/>
                        </a:rPr>
                        <a:t> </a:t>
                      </a:r>
                      <a:br>
                        <a:rPr lang="de-DE" b="1" baseline="0" dirty="0" smtClean="0">
                          <a:latin typeface="Verdana" panose="020B0604030504040204" pitchFamily="34" charset="0"/>
                          <a:ea typeface="Verdana" panose="020B0604030504040204" pitchFamily="34" charset="0"/>
                          <a:cs typeface="Verdana" panose="020B0604030504040204" pitchFamily="34" charset="0"/>
                        </a:rPr>
                      </a:br>
                      <a:r>
                        <a:rPr lang="de-DE" b="1" baseline="0" dirty="0" smtClean="0">
                          <a:latin typeface="Verdana" panose="020B0604030504040204" pitchFamily="34" charset="0"/>
                          <a:ea typeface="Verdana" panose="020B0604030504040204" pitchFamily="34" charset="0"/>
                          <a:cs typeface="Verdana" panose="020B0604030504040204" pitchFamily="34" charset="0"/>
                        </a:rPr>
                        <a:t>die sich auf die Reihe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Jean Paul Sartre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1663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r>
                        <a:rPr lang="de-DE" b="1" baseline="0" dirty="0" smtClean="0">
                          <a:latin typeface="Verdana" panose="020B0604030504040204" pitchFamily="34" charset="0"/>
                          <a:ea typeface="Verdana" panose="020B0604030504040204" pitchFamily="34" charset="0"/>
                          <a:cs typeface="Verdana" panose="020B0604030504040204" pitchFamily="34" charset="0"/>
                        </a:rPr>
                        <a:t> der Unterreihe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Schriften zur Literatur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63491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werden mehrteilige Monografien im deutschsprachigen Raum beschrieben?</a:t>
            </a:r>
            <a:endParaRPr lang="de-DE" dirty="0"/>
          </a:p>
        </p:txBody>
      </p:sp>
      <p:sp>
        <p:nvSpPr>
          <p:cNvPr id="3" name="Textplatzhalter 2"/>
          <p:cNvSpPr>
            <a:spLocks noGrp="1"/>
          </p:cNvSpPr>
          <p:nvPr>
            <p:ph type="body" sz="quarter" idx="13"/>
          </p:nvPr>
        </p:nvSpPr>
        <p:spPr>
          <a:xfrm>
            <a:off x="251520" y="1412776"/>
            <a:ext cx="8640960" cy="4896544"/>
          </a:xfrm>
        </p:spPr>
        <p:txBody>
          <a:bodyPr wrap="square"/>
          <a:lstStyle/>
          <a:p>
            <a:r>
              <a:rPr lang="de-DE" dirty="0" smtClean="0"/>
              <a:t>alle drei Beschreibungsarten zugelassen (größtmögliche Flexibilität)</a:t>
            </a:r>
          </a:p>
          <a:p>
            <a:endParaRPr lang="de-DE" dirty="0"/>
          </a:p>
          <a:p>
            <a:r>
              <a:rPr lang="de-DE" dirty="0" smtClean="0"/>
              <a:t>derzeit angewendet: </a:t>
            </a:r>
          </a:p>
          <a:p>
            <a:pPr lvl="1"/>
            <a:r>
              <a:rPr lang="de-DE" dirty="0" smtClean="0"/>
              <a:t>hierarchische Beschreibung  </a:t>
            </a:r>
          </a:p>
          <a:p>
            <a:pPr lvl="1"/>
            <a:r>
              <a:rPr lang="de-DE" dirty="0" smtClean="0"/>
              <a:t>umfassende Beschreibung</a:t>
            </a:r>
          </a:p>
          <a:p>
            <a:pPr marL="457200" lvl="1" indent="0">
              <a:buNone/>
            </a:pPr>
            <a:endParaRPr lang="de-DE" dirty="0" smtClean="0"/>
          </a:p>
          <a:p>
            <a:pPr marL="354013" lvl="1" indent="0">
              <a:buNone/>
            </a:pPr>
            <a:r>
              <a:rPr lang="de-DE" sz="2400" dirty="0" smtClean="0"/>
              <a:t>Anwendungsrichtlinien und Schulungsunterlagen für hierarchische und umfassende Beschreibung erarbeitet</a:t>
            </a:r>
          </a:p>
          <a:p>
            <a:pPr marL="0" indent="0">
              <a:buNone/>
            </a:pPr>
            <a:r>
              <a:rPr lang="de-DE" dirty="0" smtClean="0"/>
              <a:t> </a:t>
            </a:r>
            <a:endParaRPr lang="de-DE" dirty="0"/>
          </a:p>
          <a:p>
            <a:pPr lvl="1"/>
            <a:endParaRPr lang="de-DE" dirty="0"/>
          </a:p>
          <a:p>
            <a:pPr lvl="2"/>
            <a:endParaRPr lang="de-DE" sz="1800" dirty="0"/>
          </a:p>
          <a:p>
            <a:pPr marL="457200" lvl="1" indent="0">
              <a:buNone/>
            </a:pPr>
            <a:endParaRPr lang="de-DE" dirty="0" smtClean="0"/>
          </a:p>
          <a:p>
            <a:pPr lvl="1"/>
            <a:endParaRPr lang="de-DE" dirty="0"/>
          </a:p>
          <a:p>
            <a:pPr lvl="1"/>
            <a:endParaRPr lang="de-DE" dirty="0"/>
          </a:p>
          <a:p>
            <a:pPr marL="914400" lvl="2" indent="0">
              <a:buNone/>
            </a:pPr>
            <a:endParaRPr lang="de-DE" sz="1800" dirty="0"/>
          </a:p>
          <a:p>
            <a:endParaRPr lang="de-DE" dirty="0" smtClean="0"/>
          </a:p>
          <a:p>
            <a:pPr marL="0" indent="0">
              <a:buNone/>
            </a:pPr>
            <a:r>
              <a:rPr lang="de-DE" dirty="0" smtClean="0"/>
              <a:t>	  </a:t>
            </a:r>
          </a:p>
          <a:p>
            <a:pPr lvl="2"/>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a:t>
            </a:fld>
            <a:endParaRPr lang="de-DE" dirty="0"/>
          </a:p>
        </p:txBody>
      </p:sp>
      <p:cxnSp>
        <p:nvCxnSpPr>
          <p:cNvPr id="7" name="Gerade Verbindung mit Pfeil 6"/>
          <p:cNvCxnSpPr/>
          <p:nvPr/>
        </p:nvCxnSpPr>
        <p:spPr>
          <a:xfrm>
            <a:off x="395536" y="4437112"/>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59849" y="4437112"/>
            <a:ext cx="35171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60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Untergliederung - TAT</a:t>
            </a:r>
            <a:endParaRPr lang="de-CH" dirty="0"/>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70</a:t>
            </a:fld>
            <a:endParaRPr lang="de-DE" sz="1200" dirty="0">
              <a:solidFill>
                <a:schemeClr val="tx1">
                  <a:tint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146049" cy="512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383" y="1145612"/>
            <a:ext cx="3075497" cy="502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6742880" y="1664501"/>
            <a:ext cx="2202904" cy="2677656"/>
          </a:xfrm>
          <a:prstGeom prst="rect">
            <a:avLst/>
          </a:prstGeom>
        </p:spPr>
        <p:txBody>
          <a:bodyPr wrap="square">
            <a:spAutoFit/>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Weitere </a:t>
            </a:r>
            <a:r>
              <a:rPr lang="de-DE" sz="1200" b="1" dirty="0">
                <a:latin typeface="Verdana" panose="020B0604030504040204" pitchFamily="34" charset="0"/>
                <a:ea typeface="Verdana" panose="020B0604030504040204" pitchFamily="34" charset="0"/>
                <a:cs typeface="Verdana" panose="020B0604030504040204" pitchFamily="34" charset="0"/>
              </a:rPr>
              <a:t>bibliografische Informationen </a:t>
            </a:r>
            <a:endParaRPr lang="de-DE" sz="1200" b="1" dirty="0" smtClean="0">
              <a:latin typeface="Verdana" panose="020B0604030504040204" pitchFamily="34" charset="0"/>
              <a:ea typeface="Verdana" panose="020B0604030504040204" pitchFamily="34" charset="0"/>
              <a:cs typeface="Verdana" panose="020B0604030504040204" pitchFamily="34" charset="0"/>
            </a:endParaRPr>
          </a:p>
          <a:p>
            <a:endParaRPr lang="de-DE" sz="1200" dirty="0">
              <a:latin typeface="Verdana" panose="020B0604030504040204" pitchFamily="34" charset="0"/>
              <a:ea typeface="Verdana" panose="020B0604030504040204" pitchFamily="34" charset="0"/>
              <a:cs typeface="Verdana" panose="020B0604030504040204" pitchFamily="34" charset="0"/>
            </a:endParaRPr>
          </a:p>
          <a:p>
            <a:r>
              <a:rPr lang="de-DE" sz="1200" dirty="0">
                <a:latin typeface="Verdana" panose="020B0604030504040204" pitchFamily="34" charset="0"/>
                <a:ea typeface="Verdana" panose="020B0604030504040204" pitchFamily="34" charset="0"/>
                <a:cs typeface="Verdana" panose="020B0604030504040204" pitchFamily="34" charset="0"/>
              </a:rPr>
              <a:t>Ottmann, Henning, 1944- </a:t>
            </a:r>
          </a:p>
          <a:p>
            <a:endParaRPr lang="de-DE" sz="1200" dirty="0" smtClean="0">
              <a:latin typeface="Verdana" panose="020B0604030504040204" pitchFamily="34" charset="0"/>
              <a:ea typeface="Verdana" panose="020B0604030504040204" pitchFamily="34" charset="0"/>
              <a:cs typeface="Verdana" panose="020B0604030504040204" pitchFamily="34" charset="0"/>
            </a:endParaRPr>
          </a:p>
          <a:p>
            <a:r>
              <a:rPr lang="de-DE" sz="1200" dirty="0" smtClean="0">
                <a:latin typeface="Verdana" panose="020B0604030504040204" pitchFamily="34" charset="0"/>
                <a:ea typeface="Verdana" panose="020B0604030504040204" pitchFamily="34" charset="0"/>
                <a:cs typeface="Verdana" panose="020B0604030504040204" pitchFamily="34" charset="0"/>
              </a:rPr>
              <a:t>Erschienen </a:t>
            </a:r>
          </a:p>
          <a:p>
            <a:r>
              <a:rPr lang="de-DE" sz="1200" dirty="0" smtClean="0">
                <a:latin typeface="Verdana" panose="020B0604030504040204" pitchFamily="34" charset="0"/>
                <a:ea typeface="Verdana" panose="020B0604030504040204" pitchFamily="34" charset="0"/>
                <a:cs typeface="Verdana" panose="020B0604030504040204" pitchFamily="34" charset="0"/>
              </a:rPr>
              <a:t>Band </a:t>
            </a:r>
            <a:r>
              <a:rPr lang="de-DE" sz="1200" dirty="0">
                <a:latin typeface="Verdana" panose="020B0604030504040204" pitchFamily="34" charset="0"/>
                <a:ea typeface="Verdana" panose="020B0604030504040204" pitchFamily="34" charset="0"/>
                <a:cs typeface="Verdana" panose="020B0604030504040204" pitchFamily="34" charset="0"/>
              </a:rPr>
              <a:t>1, Teilband 1. </a:t>
            </a:r>
            <a:r>
              <a:rPr lang="de-DE" sz="1200" dirty="0" smtClean="0">
                <a:latin typeface="Verdana" panose="020B0604030504040204" pitchFamily="34" charset="0"/>
                <a:ea typeface="Verdana" panose="020B0604030504040204" pitchFamily="34" charset="0"/>
                <a:cs typeface="Verdana" panose="020B0604030504040204" pitchFamily="34" charset="0"/>
              </a:rPr>
              <a:t>2001</a:t>
            </a:r>
          </a:p>
          <a:p>
            <a:r>
              <a:rPr lang="de-DE" sz="1200" dirty="0" smtClean="0">
                <a:latin typeface="Verdana" panose="020B0604030504040204" pitchFamily="34" charset="0"/>
                <a:ea typeface="Verdana" panose="020B0604030504040204" pitchFamily="34" charset="0"/>
                <a:cs typeface="Verdana" panose="020B0604030504040204" pitchFamily="34" charset="0"/>
              </a:rPr>
              <a:t>… </a:t>
            </a:r>
          </a:p>
          <a:p>
            <a:r>
              <a:rPr lang="de-DE" sz="1200" dirty="0" smtClean="0">
                <a:latin typeface="Verdana" panose="020B0604030504040204" pitchFamily="34" charset="0"/>
                <a:ea typeface="Verdana" panose="020B0604030504040204" pitchFamily="34" charset="0"/>
                <a:cs typeface="Verdana" panose="020B0604030504040204" pitchFamily="34" charset="0"/>
              </a:rPr>
              <a:t>Band 4, </a:t>
            </a:r>
            <a:r>
              <a:rPr lang="de-DE" sz="1200" dirty="0">
                <a:latin typeface="Verdana" panose="020B0604030504040204" pitchFamily="34" charset="0"/>
                <a:ea typeface="Verdana" panose="020B0604030504040204" pitchFamily="34" charset="0"/>
                <a:cs typeface="Verdana" panose="020B0604030504040204" pitchFamily="34" charset="0"/>
              </a:rPr>
              <a:t>Teilband 2. 2012 </a:t>
            </a:r>
          </a:p>
          <a:p>
            <a:endParaRPr lang="de-DE" sz="1200" dirty="0" smtClean="0">
              <a:latin typeface="Verdana" panose="020B0604030504040204" pitchFamily="34" charset="0"/>
              <a:ea typeface="Verdana" panose="020B0604030504040204" pitchFamily="34" charset="0"/>
              <a:cs typeface="Verdana" panose="020B0604030504040204" pitchFamily="34" charset="0"/>
            </a:endParaRPr>
          </a:p>
          <a:p>
            <a:r>
              <a:rPr lang="de-DE" sz="1200" dirty="0" smtClean="0">
                <a:latin typeface="Verdana" panose="020B0604030504040204" pitchFamily="34" charset="0"/>
                <a:ea typeface="Verdana" panose="020B0604030504040204" pitchFamily="34" charset="0"/>
                <a:cs typeface="Verdana" panose="020B0604030504040204" pitchFamily="34" charset="0"/>
              </a:rPr>
              <a:t>Bd</a:t>
            </a:r>
            <a:r>
              <a:rPr lang="de-DE" sz="1200" dirty="0">
                <a:latin typeface="Verdana" panose="020B0604030504040204" pitchFamily="34" charset="0"/>
                <a:ea typeface="Verdana" panose="020B0604030504040204" pitchFamily="34" charset="0"/>
                <a:cs typeface="Verdana" panose="020B0604030504040204" pitchFamily="34" charset="0"/>
              </a:rPr>
              <a:t>. 4, Teilband 2: </a:t>
            </a:r>
            <a:r>
              <a:rPr lang="de-DE" sz="1200" dirty="0" smtClean="0">
                <a:latin typeface="Verdana" panose="020B0604030504040204" pitchFamily="34" charset="0"/>
                <a:ea typeface="Verdana" panose="020B0604030504040204" pitchFamily="34" charset="0"/>
                <a:cs typeface="Verdana" panose="020B0604030504040204" pitchFamily="34" charset="0"/>
              </a:rPr>
              <a:t>      XIV</a:t>
            </a:r>
            <a:r>
              <a:rPr lang="de-DE" sz="1200" dirty="0">
                <a:latin typeface="Verdana" panose="020B0604030504040204" pitchFamily="34" charset="0"/>
                <a:ea typeface="Verdana" panose="020B0604030504040204" pitchFamily="34" charset="0"/>
                <a:cs typeface="Verdana" panose="020B0604030504040204" pitchFamily="34" charset="0"/>
              </a:rPr>
              <a:t>, 418 Seiten </a:t>
            </a:r>
          </a:p>
          <a:p>
            <a:r>
              <a:rPr lang="de-DE" sz="1200" dirty="0">
                <a:latin typeface="Verdana" panose="020B0604030504040204" pitchFamily="34" charset="0"/>
                <a:ea typeface="Verdana" panose="020B0604030504040204" pitchFamily="34" charset="0"/>
                <a:cs typeface="Verdana" panose="020B0604030504040204" pitchFamily="34" charset="0"/>
              </a:rPr>
              <a:t>ISBN 978-3-476-02334-6 </a:t>
            </a:r>
          </a:p>
          <a:p>
            <a:r>
              <a:rPr lang="de-DE" sz="1200" dirty="0">
                <a:latin typeface="Verdana" panose="020B0604030504040204" pitchFamily="34" charset="0"/>
                <a:ea typeface="Verdana" panose="020B0604030504040204" pitchFamily="34" charset="0"/>
                <a:cs typeface="Verdana" panose="020B0604030504040204" pitchFamily="34" charset="0"/>
              </a:rPr>
              <a:t>Erschienen 2012 </a:t>
            </a:r>
          </a:p>
        </p:txBody>
      </p:sp>
    </p:spTree>
    <p:extLst>
      <p:ext uri="{BB962C8B-B14F-4D97-AF65-F5344CB8AC3E}">
        <p14:creationId xmlns:p14="http://schemas.microsoft.com/office/powerpoint/2010/main" val="29069640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8640960" cy="724942"/>
          </a:xfrm>
        </p:spPr>
        <p:txBody>
          <a:bodyPr/>
          <a:lstStyle/>
          <a:p>
            <a:r>
              <a:rPr lang="de-CH" dirty="0" smtClean="0"/>
              <a:t>Untergliederung, TAT</a:t>
            </a:r>
            <a:r>
              <a:rPr lang="de-CH" dirty="0"/>
              <a:t/>
            </a:r>
            <a:br>
              <a:rPr lang="de-CH" dirty="0"/>
            </a:br>
            <a:r>
              <a:rPr lang="de-CH" sz="2400" dirty="0"/>
              <a:t>Übergeordnete Aufnahme</a:t>
            </a: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dirty="0"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71</a:t>
            </a:fld>
            <a:endParaRPr lang="de-DE" sz="1200" dirty="0">
              <a:solidFill>
                <a:schemeClr val="tx1">
                  <a:tint val="75000"/>
                </a:schemeClr>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59049"/>
            <a:ext cx="8352928" cy="543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7987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5"/>
            <a:ext cx="8280920" cy="590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51520" y="183778"/>
            <a:ext cx="8640960" cy="652934"/>
          </a:xfrm>
        </p:spPr>
        <p:txBody>
          <a:bodyPr/>
          <a:lstStyle/>
          <a:p>
            <a:r>
              <a:rPr lang="de-CH" dirty="0"/>
              <a:t>Untergliederung, </a:t>
            </a:r>
            <a:r>
              <a:rPr lang="de-CH" dirty="0" smtClean="0"/>
              <a:t>TAT</a:t>
            </a:r>
            <a:r>
              <a:rPr lang="de-CH" dirty="0"/>
              <a:t/>
            </a:r>
            <a:br>
              <a:rPr lang="de-CH" dirty="0"/>
            </a:br>
            <a:r>
              <a:rPr lang="de-CH" dirty="0" smtClean="0"/>
              <a:t>Untergeordnete </a:t>
            </a:r>
            <a:r>
              <a:rPr lang="de-CH" dirty="0"/>
              <a:t>Aufnahme</a:t>
            </a: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72</a:t>
            </a:fld>
            <a:endParaRPr lang="de-DE" sz="1200" dirty="0">
              <a:solidFill>
                <a:schemeClr val="tx1">
                  <a:tint val="75000"/>
                </a:schemeClr>
              </a:solidFill>
            </a:endParaRPr>
          </a:p>
        </p:txBody>
      </p:sp>
    </p:spTree>
    <p:extLst>
      <p:ext uri="{BB962C8B-B14F-4D97-AF65-F5344CB8AC3E}">
        <p14:creationId xmlns:p14="http://schemas.microsoft.com/office/powerpoint/2010/main" val="23244136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Untergliederung - TUT</a:t>
            </a:r>
            <a:endParaRPr lang="de-CH" dirty="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73</a:t>
            </a:fld>
            <a:endParaRPr lang="de-DE" sz="1200" dirty="0">
              <a:solidFill>
                <a:schemeClr val="tx1">
                  <a:tint val="75000"/>
                </a:scheme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06" y="648906"/>
            <a:ext cx="39433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580306" y="2464931"/>
            <a:ext cx="3456384" cy="3785652"/>
          </a:xfrm>
          <a:prstGeom prst="rect">
            <a:avLst/>
          </a:prstGeom>
        </p:spPr>
        <p:txBody>
          <a:bodyPr wrap="square">
            <a:spAutoFit/>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Weitere </a:t>
            </a:r>
            <a:r>
              <a:rPr lang="de-DE" sz="1200" dirty="0">
                <a:latin typeface="Verdana" panose="020B0604030504040204" pitchFamily="34" charset="0"/>
                <a:ea typeface="Verdana" panose="020B0604030504040204" pitchFamily="34" charset="0"/>
                <a:cs typeface="Verdana" panose="020B0604030504040204" pitchFamily="34" charset="0"/>
              </a:rPr>
              <a:t>bibliografische Informationen: </a:t>
            </a:r>
          </a:p>
          <a:p>
            <a:r>
              <a:rPr lang="de-DE" sz="1200" dirty="0">
                <a:latin typeface="Verdana" panose="020B0604030504040204" pitchFamily="34" charset="0"/>
                <a:ea typeface="Verdana" panose="020B0604030504040204" pitchFamily="34" charset="0"/>
                <a:cs typeface="Verdana" panose="020B0604030504040204" pitchFamily="34" charset="0"/>
              </a:rPr>
              <a:t>Vollständige Zusammenstellung der Werke von Virginia Woolf; noch nicht abgeschlossen; </a:t>
            </a:r>
          </a:p>
          <a:p>
            <a:r>
              <a:rPr lang="de-DE" sz="1200" dirty="0">
                <a:latin typeface="Verdana" panose="020B0604030504040204" pitchFamily="34" charset="0"/>
                <a:ea typeface="Verdana" panose="020B0604030504040204" pitchFamily="34" charset="0"/>
                <a:cs typeface="Verdana" panose="020B0604030504040204" pitchFamily="34" charset="0"/>
              </a:rPr>
              <a:t>Teil, der am frühesten erschienen ist: © 1989; </a:t>
            </a:r>
          </a:p>
          <a:p>
            <a:r>
              <a:rPr lang="de-DE" sz="1200" dirty="0">
                <a:latin typeface="Verdana" panose="020B0604030504040204" pitchFamily="34" charset="0"/>
                <a:ea typeface="Verdana" panose="020B0604030504040204" pitchFamily="34" charset="0"/>
                <a:cs typeface="Verdana" panose="020B0604030504040204" pitchFamily="34" charset="0"/>
              </a:rPr>
              <a:t>alle Bände der Zusammenstellung herausgegeben von Klaus Reichert; keine Änderungen </a:t>
            </a:r>
            <a:r>
              <a:rPr lang="de-DE" sz="1200" dirty="0" err="1">
                <a:latin typeface="Verdana" panose="020B0604030504040204" pitchFamily="34" charset="0"/>
                <a:ea typeface="Verdana" panose="020B0604030504040204" pitchFamily="34" charset="0"/>
                <a:cs typeface="Verdana" panose="020B0604030504040204" pitchFamily="34" charset="0"/>
              </a:rPr>
              <a:t>bezügl</a:t>
            </a:r>
            <a:r>
              <a:rPr lang="de-DE" sz="1200" dirty="0">
                <a:latin typeface="Verdana" panose="020B0604030504040204" pitchFamily="34" charset="0"/>
                <a:ea typeface="Verdana" panose="020B0604030504040204" pitchFamily="34" charset="0"/>
                <a:cs typeface="Verdana" panose="020B0604030504040204" pitchFamily="34" charset="0"/>
              </a:rPr>
              <a:t>. Erscheinungsort, Verlagsname, etc. </a:t>
            </a:r>
          </a:p>
          <a:p>
            <a:r>
              <a:rPr lang="de-DE" sz="1200" dirty="0">
                <a:latin typeface="Verdana" panose="020B0604030504040204" pitchFamily="34" charset="0"/>
                <a:ea typeface="Verdana" panose="020B0604030504040204" pitchFamily="34" charset="0"/>
                <a:cs typeface="Verdana" panose="020B0604030504040204" pitchFamily="34" charset="0"/>
              </a:rPr>
              <a:t>Virginia Woolf: 1882-1941 </a:t>
            </a:r>
          </a:p>
          <a:p>
            <a:r>
              <a:rPr lang="de-DE" sz="1200" dirty="0">
                <a:latin typeface="Verdana" panose="020B0604030504040204" pitchFamily="34" charset="0"/>
                <a:ea typeface="Verdana" panose="020B0604030504040204" pitchFamily="34" charset="0"/>
                <a:cs typeface="Verdana" panose="020B0604030504040204" pitchFamily="34" charset="0"/>
              </a:rPr>
              <a:t>Klaus Reichert: geb. 1938 </a:t>
            </a:r>
          </a:p>
          <a:p>
            <a:r>
              <a:rPr lang="de-DE" sz="1200" dirty="0">
                <a:latin typeface="Verdana" panose="020B0604030504040204" pitchFamily="34" charset="0"/>
                <a:ea typeface="Verdana" panose="020B0604030504040204" pitchFamily="34" charset="0"/>
                <a:cs typeface="Verdana" panose="020B0604030504040204" pitchFamily="34" charset="0"/>
              </a:rPr>
              <a:t>Heidi </a:t>
            </a:r>
            <a:r>
              <a:rPr lang="de-DE" sz="1200" dirty="0" err="1">
                <a:latin typeface="Verdana" panose="020B0604030504040204" pitchFamily="34" charset="0"/>
                <a:ea typeface="Verdana" panose="020B0604030504040204" pitchFamily="34" charset="0"/>
                <a:cs typeface="Verdana" panose="020B0604030504040204" pitchFamily="34" charset="0"/>
              </a:rPr>
              <a:t>Zerning</a:t>
            </a:r>
            <a:r>
              <a:rPr lang="de-DE" sz="1200" dirty="0">
                <a:latin typeface="Verdana" panose="020B0604030504040204" pitchFamily="34" charset="0"/>
                <a:ea typeface="Verdana" panose="020B0604030504040204" pitchFamily="34" charset="0"/>
                <a:cs typeface="Verdana" panose="020B0604030504040204" pitchFamily="34" charset="0"/>
              </a:rPr>
              <a:t>: geb. 1940 </a:t>
            </a:r>
          </a:p>
          <a:p>
            <a:r>
              <a:rPr lang="de-DE" sz="1200" dirty="0">
                <a:latin typeface="Verdana" panose="020B0604030504040204" pitchFamily="34" charset="0"/>
                <a:ea typeface="Verdana" panose="020B0604030504040204" pitchFamily="34" charset="0"/>
                <a:cs typeface="Verdana" panose="020B0604030504040204" pitchFamily="34" charset="0"/>
              </a:rPr>
              <a:t>Jacobs Zimmer: © S. Fischer Verlag GmbH, Frankfurt am Main 1998 ISBN 3-10-092563-7 </a:t>
            </a:r>
          </a:p>
          <a:p>
            <a:r>
              <a:rPr lang="de-DE" sz="1200" dirty="0">
                <a:latin typeface="Verdana" panose="020B0604030504040204" pitchFamily="34" charset="0"/>
                <a:ea typeface="Verdana" panose="020B0604030504040204" pitchFamily="34" charset="0"/>
                <a:cs typeface="Verdana" panose="020B0604030504040204" pitchFamily="34" charset="0"/>
              </a:rPr>
              <a:t>Umfang: 205 Seiten „Die englische Ausgabe erschien 1922 unter dem Titel </a:t>
            </a:r>
            <a:r>
              <a:rPr lang="de-DE" sz="1200" i="1" dirty="0" err="1">
                <a:latin typeface="Verdana" panose="020B0604030504040204" pitchFamily="34" charset="0"/>
                <a:ea typeface="Verdana" panose="020B0604030504040204" pitchFamily="34" charset="0"/>
                <a:cs typeface="Verdana" panose="020B0604030504040204" pitchFamily="34" charset="0"/>
              </a:rPr>
              <a:t>Jacob‘s</a:t>
            </a:r>
            <a:r>
              <a:rPr lang="de-DE" sz="1200" i="1" dirty="0">
                <a:latin typeface="Verdana" panose="020B0604030504040204" pitchFamily="34" charset="0"/>
                <a:ea typeface="Verdana" panose="020B0604030504040204" pitchFamily="34" charset="0"/>
                <a:cs typeface="Verdana" panose="020B0604030504040204" pitchFamily="34" charset="0"/>
              </a:rPr>
              <a:t> </a:t>
            </a:r>
            <a:r>
              <a:rPr lang="de-DE" sz="1200" i="1" dirty="0" err="1">
                <a:latin typeface="Verdana" panose="020B0604030504040204" pitchFamily="34" charset="0"/>
                <a:ea typeface="Verdana" panose="020B0604030504040204" pitchFamily="34" charset="0"/>
                <a:cs typeface="Verdana" panose="020B0604030504040204" pitchFamily="34" charset="0"/>
              </a:rPr>
              <a:t>room</a:t>
            </a:r>
            <a:r>
              <a:rPr lang="de-DE" sz="1200" i="1" dirty="0">
                <a:latin typeface="Verdana" panose="020B0604030504040204" pitchFamily="34" charset="0"/>
                <a:ea typeface="Verdana" panose="020B0604030504040204" pitchFamily="34" charset="0"/>
                <a:cs typeface="Verdana" panose="020B0604030504040204" pitchFamily="34" charset="0"/>
              </a:rPr>
              <a:t> </a:t>
            </a:r>
            <a:r>
              <a:rPr lang="de-DE" sz="1200" dirty="0">
                <a:latin typeface="Verdana" panose="020B0604030504040204" pitchFamily="34" charset="0"/>
                <a:ea typeface="Verdana" panose="020B0604030504040204" pitchFamily="34" charset="0"/>
                <a:cs typeface="Verdana" panose="020B0604030504040204" pitchFamily="34" charset="0"/>
              </a:rPr>
              <a:t>im Verlag The Hogarth Press, London.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764704"/>
            <a:ext cx="3935735" cy="575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601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652934"/>
          </a:xfrm>
        </p:spPr>
        <p:txBody>
          <a:bodyPr/>
          <a:lstStyle/>
          <a:p>
            <a:r>
              <a:rPr lang="de-CH" dirty="0"/>
              <a:t>Beispiel: Untergliederung </a:t>
            </a:r>
            <a:r>
              <a:rPr lang="de-CH" dirty="0" smtClean="0"/>
              <a:t>– TUT</a:t>
            </a:r>
            <a:br>
              <a:rPr lang="de-CH" dirty="0" smtClean="0"/>
            </a:br>
            <a:r>
              <a:rPr lang="de-CH" sz="2400" dirty="0" smtClean="0">
                <a:ea typeface="Verdana" panose="020B0604030504040204" pitchFamily="34" charset="0"/>
                <a:cs typeface="Verdana" panose="020B0604030504040204" pitchFamily="34" charset="0"/>
              </a:rPr>
              <a:t>Übergeordnete Aufnahme</a:t>
            </a:r>
            <a:endParaRPr lang="de-CH" sz="2400" dirty="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74</a:t>
            </a:fld>
            <a:endParaRPr lang="de-DE" sz="1200" dirty="0">
              <a:solidFill>
                <a:schemeClr val="tx1">
                  <a:tint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62024"/>
            <a:ext cx="7200800" cy="552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0711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7"/>
            <a:ext cx="8640960" cy="614079"/>
          </a:xfrm>
        </p:spPr>
        <p:txBody>
          <a:bodyPr/>
          <a:lstStyle/>
          <a:p>
            <a:r>
              <a:rPr lang="de-CH" dirty="0"/>
              <a:t>Beispiel: Untergliederung – </a:t>
            </a:r>
            <a:r>
              <a:rPr lang="de-CH" dirty="0" smtClean="0"/>
              <a:t>TUT</a:t>
            </a:r>
            <a:r>
              <a:rPr lang="de-CH" dirty="0"/>
              <a:t/>
            </a:r>
            <a:br>
              <a:rPr lang="de-CH" dirty="0"/>
            </a:br>
            <a:r>
              <a:rPr lang="de-CH" sz="2400" dirty="0" smtClean="0">
                <a:ea typeface="Verdana" panose="020B0604030504040204" pitchFamily="34" charset="0"/>
                <a:cs typeface="Verdana" panose="020B0604030504040204" pitchFamily="34" charset="0"/>
              </a:rPr>
              <a:t>Untergeordnete </a:t>
            </a:r>
            <a:r>
              <a:rPr lang="de-CH" sz="2400" dirty="0">
                <a:ea typeface="Verdana" panose="020B0604030504040204" pitchFamily="34" charset="0"/>
                <a:cs typeface="Verdana" panose="020B0604030504040204" pitchFamily="34" charset="0"/>
              </a:rPr>
              <a:t>Aufnahme</a:t>
            </a:r>
            <a:endParaRPr lang="de-CH" dirty="0">
              <a:ea typeface="Verdana" panose="020B0604030504040204" pitchFamily="34" charset="0"/>
              <a:cs typeface="Verdana" panose="020B0604030504040204" pitchFamily="34" charset="0"/>
            </a:endParaRPr>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75</a:t>
            </a:fld>
            <a:endParaRPr lang="de-DE" sz="1200" dirty="0">
              <a:solidFill>
                <a:schemeClr val="tx1">
                  <a:tint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19065"/>
            <a:ext cx="6912768" cy="591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7408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Neue Beschreibungen</a:t>
            </a:r>
            <a:br>
              <a:rPr lang="de-DE" sz="2800" dirty="0" smtClean="0"/>
            </a:br>
            <a:r>
              <a:rPr lang="de-DE" sz="2800" dirty="0" smtClean="0"/>
              <a:t>und </a:t>
            </a:r>
            <a:br>
              <a:rPr lang="de-DE" sz="2800" dirty="0" smtClean="0"/>
            </a:br>
            <a:r>
              <a:rPr lang="de-DE" sz="2800" dirty="0" smtClean="0"/>
              <a:t>keine neuen Beschreibungen</a:t>
            </a:r>
            <a:br>
              <a:rPr lang="de-DE" sz="2800" dirty="0" smtClean="0"/>
            </a:br>
            <a:endParaRPr lang="de-DE" sz="2800" dirty="0">
              <a:solidFill>
                <a:srgbClr val="FF0000"/>
              </a:solidFill>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76</a:t>
            </a:fld>
            <a:endParaRPr lang="de-DE"/>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21688381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Beschreibung</a:t>
            </a:r>
            <a:endParaRPr lang="de-DE" dirty="0"/>
          </a:p>
        </p:txBody>
      </p:sp>
      <p:sp>
        <p:nvSpPr>
          <p:cNvPr id="3" name="Textplatzhalter 2"/>
          <p:cNvSpPr>
            <a:spLocks noGrp="1"/>
          </p:cNvSpPr>
          <p:nvPr>
            <p:ph type="body" sz="quarter" idx="13"/>
          </p:nvPr>
        </p:nvSpPr>
        <p:spPr>
          <a:xfrm>
            <a:off x="251520" y="836712"/>
            <a:ext cx="8892480" cy="5472608"/>
          </a:xfrm>
        </p:spPr>
        <p:txBody>
          <a:bodyPr wrap="square"/>
          <a:lstStyle/>
          <a:p>
            <a:r>
              <a:rPr lang="de-DE" dirty="0" smtClean="0"/>
              <a:t>Änderung der Erscheinungsweise (RDA 1.6.1.1)</a:t>
            </a:r>
          </a:p>
          <a:p>
            <a:pPr lvl="1"/>
            <a:endParaRPr lang="de-DE" dirty="0" smtClean="0"/>
          </a:p>
          <a:p>
            <a:pPr marL="565150" lvl="1" indent="-387350"/>
            <a:r>
              <a:rPr lang="de-DE" dirty="0" smtClean="0"/>
              <a:t>Änderung                                                                           von mehrteiliger Monografie 			                            zu fortlaufender Ressource oder integrierender Ressource </a:t>
            </a:r>
            <a:endParaRPr lang="de-DE" dirty="0"/>
          </a:p>
          <a:p>
            <a:pPr marL="565150" lvl="1" indent="-387350"/>
            <a:endParaRPr lang="de-DE" dirty="0" smtClean="0"/>
          </a:p>
          <a:p>
            <a:pPr marL="565150" lvl="1" indent="-387350"/>
            <a:r>
              <a:rPr lang="de-DE" dirty="0" smtClean="0"/>
              <a:t>Änderung                                                                            von fortlaufender Ressource oder integrierender Ressource                                                                           zu mehrteiliger Monografie </a:t>
            </a:r>
          </a:p>
          <a:p>
            <a:pPr marL="565150" lvl="1" indent="-387350">
              <a:buNone/>
            </a:pPr>
            <a:endParaRPr lang="de-DE" sz="1800" dirty="0" smtClean="0"/>
          </a:p>
          <a:p>
            <a:pPr marL="565150" lvl="1" indent="-387350"/>
            <a:r>
              <a:rPr lang="de-DE" dirty="0" smtClean="0"/>
              <a:t>Liste der zu verwendenden Termini der Erscheinungsweise      (s. RDA 2.13)</a:t>
            </a:r>
          </a:p>
          <a:p>
            <a:pPr marL="457200" lvl="1" indent="0">
              <a:buNone/>
            </a:pPr>
            <a:endParaRPr lang="de-DE" sz="1800"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77</a:t>
            </a:fld>
            <a:endParaRPr lang="de-DE"/>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32947180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Beschreibung</a:t>
            </a:r>
            <a:endParaRPr lang="de-DE" dirty="0"/>
          </a:p>
        </p:txBody>
      </p:sp>
      <p:sp>
        <p:nvSpPr>
          <p:cNvPr id="3" name="Textplatzhalter 2"/>
          <p:cNvSpPr>
            <a:spLocks noGrp="1"/>
          </p:cNvSpPr>
          <p:nvPr>
            <p:ph type="body" sz="quarter" idx="13"/>
          </p:nvPr>
        </p:nvSpPr>
        <p:spPr>
          <a:xfrm>
            <a:off x="0" y="836712"/>
            <a:ext cx="9144000" cy="5472608"/>
          </a:xfrm>
        </p:spPr>
        <p:txBody>
          <a:bodyPr wrap="square"/>
          <a:lstStyle/>
          <a:p>
            <a:r>
              <a:rPr lang="de-DE" dirty="0" smtClean="0"/>
              <a:t>Änderung des Medientyps (RDA 1.6.1.2)</a:t>
            </a:r>
          </a:p>
          <a:p>
            <a:pPr lvl="1"/>
            <a:endParaRPr lang="de-DE" dirty="0" smtClean="0"/>
          </a:p>
          <a:p>
            <a:pPr lvl="1"/>
            <a:r>
              <a:rPr lang="de-DE" dirty="0" smtClean="0"/>
              <a:t>Fortführung ab einem bestimmten Zeitpunkt                          in einem anderen Medientyp</a:t>
            </a:r>
          </a:p>
          <a:p>
            <a:pPr lvl="2"/>
            <a:r>
              <a:rPr lang="de-DE" sz="1800" dirty="0" smtClean="0"/>
              <a:t>Wechsel von „ohne Hilfsmittel zu benutzen“ zu „Computermedien“ </a:t>
            </a:r>
          </a:p>
          <a:p>
            <a:pPr marL="914400" lvl="2" indent="0">
              <a:buNone/>
            </a:pPr>
            <a:endParaRPr lang="de-DE" sz="1800" dirty="0" smtClean="0"/>
          </a:p>
          <a:p>
            <a:pPr lvl="2"/>
            <a:r>
              <a:rPr lang="de-DE" sz="1800" dirty="0"/>
              <a:t>Liste der zu verwendenden </a:t>
            </a:r>
            <a:r>
              <a:rPr lang="de-DE" sz="1800" dirty="0" smtClean="0"/>
              <a:t>Termini von Medientyp </a:t>
            </a:r>
            <a:r>
              <a:rPr lang="de-DE" sz="1800" dirty="0"/>
              <a:t>(s. RDA 3.2.1.3)</a:t>
            </a:r>
            <a:endParaRPr lang="de-DE" sz="1400" dirty="0"/>
          </a:p>
          <a:p>
            <a:pPr lvl="2"/>
            <a:endParaRPr lang="de-DE" sz="1800" dirty="0" smtClean="0"/>
          </a:p>
          <a:p>
            <a:pPr lvl="1"/>
            <a:r>
              <a:rPr lang="de-DE" dirty="0" smtClean="0">
                <a:solidFill>
                  <a:prstClr val="black"/>
                </a:solidFill>
              </a:rPr>
              <a:t>Ausnahme: </a:t>
            </a:r>
          </a:p>
          <a:p>
            <a:pPr marL="457200" lvl="1" indent="0">
              <a:buNone/>
            </a:pPr>
            <a:r>
              <a:rPr lang="de-DE" dirty="0">
                <a:solidFill>
                  <a:prstClr val="black"/>
                </a:solidFill>
              </a:rPr>
              <a:t> </a:t>
            </a:r>
            <a:r>
              <a:rPr lang="de-DE" dirty="0" smtClean="0">
                <a:solidFill>
                  <a:prstClr val="black"/>
                </a:solidFill>
              </a:rPr>
              <a:t>  Nur einzelne Teile erscheinen in einem anderen Medientyp</a:t>
            </a:r>
            <a:endParaRPr lang="de-DE" dirty="0">
              <a:solidFill>
                <a:prstClr val="black"/>
              </a:solidFill>
            </a:endParaRPr>
          </a:p>
          <a:p>
            <a:pPr lvl="2"/>
            <a:r>
              <a:rPr lang="de-DE" sz="1800" dirty="0" smtClean="0"/>
              <a:t>Keine neue Beschreibung </a:t>
            </a:r>
          </a:p>
          <a:p>
            <a:pPr marL="914400" lvl="2" indent="0">
              <a:buNone/>
            </a:pPr>
            <a:endParaRPr lang="de-DE" sz="1800"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78</a:t>
            </a:fld>
            <a:endParaRPr lang="de-DE"/>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33172534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Beschreibung</a:t>
            </a:r>
            <a:endParaRPr lang="de-DE" dirty="0"/>
          </a:p>
        </p:txBody>
      </p:sp>
      <p:sp>
        <p:nvSpPr>
          <p:cNvPr id="3" name="Textplatzhalter 2"/>
          <p:cNvSpPr>
            <a:spLocks noGrp="1"/>
          </p:cNvSpPr>
          <p:nvPr>
            <p:ph type="body" sz="quarter" idx="13"/>
          </p:nvPr>
        </p:nvSpPr>
        <p:spPr/>
        <p:txBody>
          <a:bodyPr wrap="square"/>
          <a:lstStyle/>
          <a:p>
            <a:r>
              <a:rPr lang="de-DE" dirty="0" smtClean="0"/>
              <a:t>Änderung an Ausgabevermerken – bei geänderter Bandeinteilung (RDA 2.5 D-A-CH) </a:t>
            </a:r>
          </a:p>
          <a:p>
            <a:pPr lvl="1"/>
            <a:endParaRPr lang="de-DE" dirty="0" smtClean="0"/>
          </a:p>
          <a:p>
            <a:pPr lvl="1"/>
            <a:r>
              <a:rPr lang="de-DE" dirty="0" smtClean="0"/>
              <a:t>Mehrteilige Monografie bzw. einzelne Teile in neuer, gezählter Auflage und geänderter Bandeinteilung (Struktur) </a:t>
            </a:r>
          </a:p>
          <a:p>
            <a:pPr marL="914400" lvl="2" indent="0">
              <a:buNone/>
            </a:pPr>
            <a:r>
              <a:rPr lang="de-DE" sz="1800" dirty="0" smtClean="0"/>
              <a:t> </a:t>
            </a:r>
          </a:p>
          <a:p>
            <a:pPr lvl="2"/>
            <a:r>
              <a:rPr lang="de-DE" sz="1800" dirty="0" smtClean="0"/>
              <a:t>1. – 4. Auflage in 4 Bänden =&gt; Aufnahme</a:t>
            </a:r>
          </a:p>
          <a:p>
            <a:pPr lvl="2"/>
            <a:r>
              <a:rPr lang="de-DE" sz="1800" dirty="0" smtClean="0"/>
              <a:t>5. Auflage in 6 Bänden =&gt; neue Aufnahme </a:t>
            </a:r>
          </a:p>
          <a:p>
            <a:pPr lvl="2"/>
            <a:endParaRPr lang="de-DE" sz="1800" dirty="0" smtClean="0"/>
          </a:p>
        </p:txBody>
      </p:sp>
      <p:sp>
        <p:nvSpPr>
          <p:cNvPr id="5" name="Foliennummernplatzhalter 4"/>
          <p:cNvSpPr>
            <a:spLocks noGrp="1"/>
          </p:cNvSpPr>
          <p:nvPr>
            <p:ph type="sldNum" sz="quarter" idx="4"/>
          </p:nvPr>
        </p:nvSpPr>
        <p:spPr/>
        <p:txBody>
          <a:bodyPr/>
          <a:lstStyle/>
          <a:p>
            <a:fld id="{8A6690F1-7CA1-4166-A522-500460961984}" type="slidenum">
              <a:rPr lang="de-DE" smtClean="0"/>
              <a:pPr/>
              <a:t>79</a:t>
            </a:fld>
            <a:endParaRPr lang="de-DE"/>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2372509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 für die Identifizierung einer mehrteiligen Monografie </a:t>
            </a:r>
            <a:endParaRPr lang="de-DE" dirty="0"/>
          </a:p>
        </p:txBody>
      </p:sp>
      <p:sp>
        <p:nvSpPr>
          <p:cNvPr id="3" name="Textplatzhalter 2"/>
          <p:cNvSpPr>
            <a:spLocks noGrp="1"/>
          </p:cNvSpPr>
          <p:nvPr>
            <p:ph type="body" sz="quarter" idx="13"/>
          </p:nvPr>
        </p:nvSpPr>
        <p:spPr>
          <a:xfrm>
            <a:off x="251520" y="1124744"/>
            <a:ext cx="8640960" cy="5184576"/>
          </a:xfrm>
        </p:spPr>
        <p:txBody>
          <a:bodyPr wrap="square"/>
          <a:lstStyle/>
          <a:p>
            <a:r>
              <a:rPr lang="de-DE" dirty="0" smtClean="0"/>
              <a:t>Nach RDA 2.1.2.3                                  (Ressource, die in mehreren Teilen erscheint):</a:t>
            </a:r>
            <a:br>
              <a:rPr lang="de-DE" dirty="0" smtClean="0"/>
            </a:br>
            <a:endParaRPr lang="de-DE" dirty="0" smtClean="0"/>
          </a:p>
          <a:p>
            <a:pPr lvl="1"/>
            <a:r>
              <a:rPr lang="de-DE" dirty="0" smtClean="0"/>
              <a:t>der vorliegende Teil mit der </a:t>
            </a:r>
            <a:r>
              <a:rPr lang="de-DE" b="1" dirty="0" smtClean="0"/>
              <a:t>niedrigsten Zählung        </a:t>
            </a:r>
            <a:r>
              <a:rPr lang="de-DE" dirty="0" smtClean="0"/>
              <a:t>(RDA 2.1.2.3 b) bzw.</a:t>
            </a:r>
            <a:br>
              <a:rPr lang="de-DE" dirty="0" smtClean="0"/>
            </a:br>
            <a:endParaRPr lang="de-DE" dirty="0" smtClean="0"/>
          </a:p>
          <a:p>
            <a:pPr lvl="1"/>
            <a:r>
              <a:rPr lang="de-DE" dirty="0" smtClean="0"/>
              <a:t>der vorliegende Teil mit dem </a:t>
            </a:r>
            <a:r>
              <a:rPr lang="de-DE" b="1" dirty="0" smtClean="0"/>
              <a:t>frühesten Erscheinungsdatum </a:t>
            </a:r>
            <a:r>
              <a:rPr lang="de-DE" dirty="0" smtClean="0"/>
              <a:t>(RDA 2.1.2.3 c)</a:t>
            </a:r>
            <a:br>
              <a:rPr lang="de-DE" dirty="0" smtClean="0"/>
            </a:br>
            <a:endParaRPr lang="de-DE" dirty="0" smtClean="0"/>
          </a:p>
          <a:p>
            <a:pPr lvl="1"/>
            <a:r>
              <a:rPr lang="de-DE" dirty="0" smtClean="0"/>
              <a:t>bei ungezähltem Set eine Informationsquelle, die die Ressource als Ganzes identifiziert und möglichst einen übergeordneten Titel hat </a:t>
            </a:r>
            <a:r>
              <a:rPr lang="de-DE" dirty="0"/>
              <a:t>(RDA 2.1.2.3 </a:t>
            </a:r>
            <a:r>
              <a:rPr lang="de-DE" dirty="0" smtClean="0"/>
              <a:t>a)</a:t>
            </a:r>
            <a:endParaRPr lang="de-DE" dirty="0"/>
          </a:p>
          <a:p>
            <a:pPr marL="914400" lvl="2" indent="0">
              <a:buNone/>
            </a:pPr>
            <a:r>
              <a:rPr lang="de-DE" sz="1800" dirty="0" smtClean="0"/>
              <a:t>  </a:t>
            </a: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a:t>
            </a:fld>
            <a:endParaRPr lang="de-DE" dirty="0"/>
          </a:p>
        </p:txBody>
      </p:sp>
    </p:spTree>
    <p:extLst>
      <p:ext uri="{BB962C8B-B14F-4D97-AF65-F5344CB8AC3E}">
        <p14:creationId xmlns:p14="http://schemas.microsoft.com/office/powerpoint/2010/main" val="818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Beschreibung</a:t>
            </a:r>
            <a:endParaRPr lang="de-DE" dirty="0"/>
          </a:p>
        </p:txBody>
      </p:sp>
      <p:sp>
        <p:nvSpPr>
          <p:cNvPr id="3" name="Textplatzhalter 2"/>
          <p:cNvSpPr>
            <a:spLocks noGrp="1"/>
          </p:cNvSpPr>
          <p:nvPr>
            <p:ph type="body" sz="quarter" idx="13"/>
          </p:nvPr>
        </p:nvSpPr>
        <p:spPr/>
        <p:txBody>
          <a:bodyPr wrap="square"/>
          <a:lstStyle/>
          <a:p>
            <a:r>
              <a:rPr lang="de-DE" dirty="0" smtClean="0"/>
              <a:t>Unterschiedliche Ausgaben (RDA 2.5 D-A-CH) </a:t>
            </a:r>
          </a:p>
          <a:p>
            <a:pPr lvl="1"/>
            <a:endParaRPr lang="de-DE" dirty="0" smtClean="0"/>
          </a:p>
          <a:p>
            <a:pPr lvl="1"/>
            <a:r>
              <a:rPr lang="de-DE" dirty="0" smtClean="0"/>
              <a:t>Gesamte mehrteilige Monografie in einer anderen Ausgabe mit sachlicher und/oder formaler Aussage </a:t>
            </a:r>
          </a:p>
          <a:p>
            <a:pPr marL="914400" lvl="2" indent="0">
              <a:buNone/>
            </a:pPr>
            <a:r>
              <a:rPr lang="de-DE" sz="1800" dirty="0" smtClean="0"/>
              <a:t> </a:t>
            </a:r>
          </a:p>
          <a:p>
            <a:pPr lvl="2"/>
            <a:r>
              <a:rPr lang="de-DE" sz="1800" dirty="0" smtClean="0"/>
              <a:t>Sonderausgabe</a:t>
            </a:r>
          </a:p>
          <a:p>
            <a:pPr lvl="2"/>
            <a:r>
              <a:rPr lang="de-DE" sz="1800" dirty="0" smtClean="0"/>
              <a:t>Canadian </a:t>
            </a:r>
            <a:r>
              <a:rPr lang="de-DE" sz="1800" dirty="0" err="1" smtClean="0"/>
              <a:t>edition</a:t>
            </a:r>
            <a:endParaRPr lang="de-DE" sz="1800" dirty="0" smtClean="0"/>
          </a:p>
          <a:p>
            <a:pPr lvl="2"/>
            <a:r>
              <a:rPr lang="de-DE" sz="1800" dirty="0" smtClean="0"/>
              <a:t>Ausgabe in deutscher Sprache  </a:t>
            </a:r>
          </a:p>
          <a:p>
            <a:pPr lvl="2"/>
            <a:endParaRPr lang="de-DE" sz="1800" dirty="0" smtClean="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80</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19392003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Beschreibung</a:t>
            </a:r>
            <a:endParaRPr lang="de-DE" dirty="0"/>
          </a:p>
        </p:txBody>
      </p:sp>
      <p:sp>
        <p:nvSpPr>
          <p:cNvPr id="3" name="Textplatzhalter 2"/>
          <p:cNvSpPr>
            <a:spLocks noGrp="1"/>
          </p:cNvSpPr>
          <p:nvPr>
            <p:ph type="body" sz="quarter" idx="13"/>
          </p:nvPr>
        </p:nvSpPr>
        <p:spPr>
          <a:xfrm>
            <a:off x="179512" y="836712"/>
            <a:ext cx="8964488" cy="5472608"/>
          </a:xfrm>
        </p:spPr>
        <p:txBody>
          <a:bodyPr wrap="square"/>
          <a:lstStyle/>
          <a:p>
            <a:r>
              <a:rPr lang="de-DE" dirty="0" smtClean="0"/>
              <a:t>Unterschiedliche Veröffentlichungsangaben                (RDA 2.8) </a:t>
            </a:r>
          </a:p>
          <a:p>
            <a:pPr lvl="1"/>
            <a:endParaRPr lang="de-DE" dirty="0" smtClean="0"/>
          </a:p>
          <a:p>
            <a:pPr marL="628650" lvl="1" indent="-273050"/>
            <a:r>
              <a:rPr lang="de-DE" dirty="0" smtClean="0"/>
              <a:t>Gesamte mehrteilige Monografie in unterschiedlichen Verlagen  </a:t>
            </a:r>
          </a:p>
          <a:p>
            <a:pPr marL="914400" lvl="2" indent="0">
              <a:buNone/>
            </a:pPr>
            <a:r>
              <a:rPr lang="de-DE" sz="1800" dirty="0" smtClean="0"/>
              <a:t> </a:t>
            </a:r>
          </a:p>
          <a:p>
            <a:pPr marL="715963" lvl="2" indent="-360363"/>
            <a:r>
              <a:rPr lang="de-DE" sz="1800" dirty="0" smtClean="0"/>
              <a:t>Ausgabe im Hanser Verlag =&gt; Aufnahme</a:t>
            </a:r>
          </a:p>
          <a:p>
            <a:pPr marL="715963" lvl="2" indent="-360363"/>
            <a:r>
              <a:rPr lang="de-DE" sz="1800" dirty="0" smtClean="0"/>
              <a:t>Ausgabe danach in der Büchergilde Gutenberg =&gt; neue Aufnahme  </a:t>
            </a:r>
          </a:p>
          <a:p>
            <a:pPr lvl="2"/>
            <a:endParaRPr lang="de-DE" sz="1800" dirty="0" smtClean="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81</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17459773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Keine neue Beschreibung</a:t>
            </a:r>
            <a:endParaRPr lang="de-DE" dirty="0"/>
          </a:p>
        </p:txBody>
      </p:sp>
      <p:sp>
        <p:nvSpPr>
          <p:cNvPr id="3" name="Textplatzhalter 2"/>
          <p:cNvSpPr>
            <a:spLocks noGrp="1"/>
          </p:cNvSpPr>
          <p:nvPr>
            <p:ph type="body" sz="quarter" idx="13"/>
          </p:nvPr>
        </p:nvSpPr>
        <p:spPr/>
        <p:txBody>
          <a:bodyPr wrap="square"/>
          <a:lstStyle/>
          <a:p>
            <a:r>
              <a:rPr lang="de-DE" dirty="0" smtClean="0"/>
              <a:t>Änderung im Haupttitel                                   (RDA 2.3.2.12.1 + RDA 2.3.2.12.1 D-A-CH) (1)</a:t>
            </a:r>
          </a:p>
          <a:p>
            <a:pPr lvl="1"/>
            <a:endParaRPr lang="de-DE" dirty="0" smtClean="0"/>
          </a:p>
          <a:p>
            <a:pPr lvl="1"/>
            <a:r>
              <a:rPr lang="de-DE" dirty="0" smtClean="0">
                <a:solidFill>
                  <a:srgbClr val="FF0000"/>
                </a:solidFill>
              </a:rPr>
              <a:t>Neu: </a:t>
            </a:r>
          </a:p>
          <a:p>
            <a:pPr marL="457200" lvl="1" indent="0">
              <a:buNone/>
            </a:pPr>
            <a:r>
              <a:rPr lang="de-DE" dirty="0" smtClean="0"/>
              <a:t>   Bei Änderung im Haupttitel keine neue Beschreibung</a:t>
            </a:r>
            <a:endParaRPr lang="de-DE" sz="1800" dirty="0" smtClean="0"/>
          </a:p>
          <a:p>
            <a:pPr lvl="2"/>
            <a:endParaRPr lang="de-DE" sz="1800" dirty="0" smtClean="0"/>
          </a:p>
          <a:p>
            <a:pPr lvl="1"/>
            <a:r>
              <a:rPr lang="de-DE" dirty="0" smtClean="0">
                <a:solidFill>
                  <a:prstClr val="black"/>
                </a:solidFill>
              </a:rPr>
              <a:t>Bei Änderung wird der folgende Titel als späterer Haupttitel erfasst (s. RDA 2.3.8) </a:t>
            </a:r>
          </a:p>
          <a:p>
            <a:pPr marL="457200" lvl="1" indent="0">
              <a:buNone/>
            </a:pPr>
            <a:endParaRPr lang="de-DE" dirty="0">
              <a:solidFill>
                <a:prstClr val="black"/>
              </a:solidFill>
            </a:endParaRPr>
          </a:p>
          <a:p>
            <a:pPr lvl="1"/>
            <a:r>
              <a:rPr lang="de-DE" u="sng" dirty="0" smtClean="0">
                <a:solidFill>
                  <a:prstClr val="black"/>
                </a:solidFill>
              </a:rPr>
              <a:t>Jede</a:t>
            </a:r>
            <a:r>
              <a:rPr lang="de-DE" dirty="0" smtClean="0">
                <a:solidFill>
                  <a:prstClr val="black"/>
                </a:solidFill>
              </a:rPr>
              <a:t> Änderung im Haupttitel wird als späterer Haupttitel erfasst (s. RDA 2.3.2.12.1 D-A-CH)</a:t>
            </a:r>
            <a:r>
              <a:rPr lang="de-DE" dirty="0" smtClean="0"/>
              <a:t> </a:t>
            </a:r>
          </a:p>
          <a:p>
            <a:pPr marL="914400" lvl="2" indent="0">
              <a:buNone/>
            </a:pPr>
            <a:endParaRPr lang="de-DE" sz="1800" dirty="0"/>
          </a:p>
          <a:p>
            <a:pPr marL="914400" lvl="2" indent="0">
              <a:buNone/>
            </a:pPr>
            <a:endParaRPr lang="de-DE" sz="14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82</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2041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pPr/>
              <a:t>83</a:t>
            </a:fld>
            <a:endParaRPr lang="de-DE"/>
          </a:p>
        </p:txBody>
      </p:sp>
      <p:graphicFrame>
        <p:nvGraphicFramePr>
          <p:cNvPr id="6" name="Tabelle 5"/>
          <p:cNvGraphicFramePr>
            <a:graphicFrameLocks noGrp="1"/>
          </p:cNvGraphicFramePr>
          <p:nvPr>
            <p:extLst/>
          </p:nvPr>
        </p:nvGraphicFramePr>
        <p:xfrm>
          <a:off x="323528" y="1843215"/>
          <a:ext cx="8424934" cy="2430282"/>
        </p:xfrm>
        <a:graphic>
          <a:graphicData uri="http://schemas.openxmlformats.org/drawingml/2006/table">
            <a:tbl>
              <a:tblPr firstRow="1" bandRow="1">
                <a:tableStyleId>{5C22544A-7EE6-4342-B048-85BDC9FD1C3A}</a:tableStyleId>
              </a:tblPr>
              <a:tblGrid>
                <a:gridCol w="936104"/>
                <a:gridCol w="936104"/>
                <a:gridCol w="2232248"/>
                <a:gridCol w="4320478"/>
              </a:tblGrid>
              <a:tr h="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Frühnennungen der Tiroler Gemeindenamen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2.3.8</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Späterer Haupttitel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Frühnennungen der Nord- und Osttiroler Gemeindenamen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507</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2.17.2</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Anmerkung zum Titel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Ab Teil 2 unter dem Titel:</a:t>
                      </a:r>
                      <a:r>
                        <a:rPr lang="de-DE" baseline="0" dirty="0" smtClean="0">
                          <a:latin typeface="Verdana" panose="020B0604030504040204" pitchFamily="34" charset="0"/>
                          <a:ea typeface="Verdana" panose="020B0604030504040204" pitchFamily="34" charset="0"/>
                          <a:cs typeface="Verdana" panose="020B0604030504040204" pitchFamily="34" charset="0"/>
                        </a:rPr>
                        <a:t> Frühnennungen der Nord- und Osttiroler Gemeindenamen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Keine neue Beschreibung</a:t>
            </a:r>
            <a:br>
              <a:rPr lang="de-DE" dirty="0" smtClean="0"/>
            </a:br>
            <a:endParaRPr lang="de-DE" dirty="0"/>
          </a:p>
        </p:txBody>
      </p:sp>
      <p:sp>
        <p:nvSpPr>
          <p:cNvPr id="2" name="Textfeld 1"/>
          <p:cNvSpPr txBox="1"/>
          <p:nvPr/>
        </p:nvSpPr>
        <p:spPr>
          <a:xfrm>
            <a:off x="323528" y="4867419"/>
            <a:ext cx="8280920" cy="646331"/>
          </a:xfrm>
          <a:prstGeom prst="rect">
            <a:avLst/>
          </a:prstGeom>
          <a:solidFill>
            <a:schemeClr val="bg1"/>
          </a:solidFill>
          <a:ln>
            <a:noFill/>
          </a:ln>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Die Formulierung der Anmerkung ist nach RDA nicht vorgeschrieben und kann frei gewählt werden.</a:t>
            </a:r>
          </a:p>
        </p:txBody>
      </p:sp>
      <p:sp>
        <p:nvSpPr>
          <p:cNvPr id="7" name="Textfeld 6"/>
          <p:cNvSpPr txBox="1"/>
          <p:nvPr/>
        </p:nvSpPr>
        <p:spPr>
          <a:xfrm>
            <a:off x="323528" y="620688"/>
            <a:ext cx="8280920" cy="830997"/>
          </a:xfrm>
          <a:prstGeom prst="rect">
            <a:avLst/>
          </a:prstGeom>
          <a:solidFill>
            <a:schemeClr val="bg1"/>
          </a:solidFill>
          <a:ln w="0">
            <a:noFill/>
          </a:ln>
        </p:spPr>
        <p:txBody>
          <a:bodyPr wrap="square" rtlCol="0">
            <a:spAutoFit/>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Änderung im Haupttitel                                   (RDA 2.3.2.12.1 + RDA 2.3.2.12.1 D-A-CH) (3)</a:t>
            </a:r>
          </a:p>
        </p:txBody>
      </p:sp>
      <p:sp>
        <p:nvSpPr>
          <p:cNvPr id="10"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21255503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Keine neue Beschreibung</a:t>
            </a:r>
            <a:endParaRPr lang="de-DE" dirty="0"/>
          </a:p>
        </p:txBody>
      </p:sp>
      <p:sp>
        <p:nvSpPr>
          <p:cNvPr id="3" name="Textplatzhalter 2"/>
          <p:cNvSpPr>
            <a:spLocks noGrp="1"/>
          </p:cNvSpPr>
          <p:nvPr>
            <p:ph type="body" sz="quarter" idx="13"/>
          </p:nvPr>
        </p:nvSpPr>
        <p:spPr/>
        <p:txBody>
          <a:bodyPr/>
          <a:lstStyle/>
          <a:p>
            <a:r>
              <a:rPr lang="de-DE" dirty="0" smtClean="0"/>
              <a:t>Änderung bei der Verantwortlichkeitsangabe       RDA 2.4.1.10.1 + RDA 2.4.1.10.1 D-A-CH) (1)</a:t>
            </a:r>
          </a:p>
          <a:p>
            <a:pPr marL="0" indent="0">
              <a:buNone/>
            </a:pPr>
            <a:endParaRPr lang="de-DE" dirty="0" smtClean="0"/>
          </a:p>
          <a:p>
            <a:pPr>
              <a:buFont typeface="Symbol" panose="05050102010706020507" pitchFamily="18" charset="2"/>
              <a:buChar char="-"/>
            </a:pPr>
            <a:r>
              <a:rPr lang="de-DE" sz="2000" dirty="0" smtClean="0"/>
              <a:t>Wird eine Verantwortlichkeitsangabe hinzugefügt, gelöscht oder geändert (RDA 2.4.1.10.1)</a:t>
            </a:r>
          </a:p>
          <a:p>
            <a:pPr>
              <a:buFont typeface="Symbol" panose="05050102010706020507" pitchFamily="18" charset="2"/>
              <a:buChar char="-"/>
            </a:pPr>
            <a:r>
              <a:rPr lang="de-DE" sz="2000" dirty="0" smtClean="0"/>
              <a:t>Präzisierung:</a:t>
            </a:r>
            <a:br>
              <a:rPr lang="de-DE" sz="2000" dirty="0" smtClean="0"/>
            </a:br>
            <a:r>
              <a:rPr lang="de-DE" sz="2000" dirty="0" smtClean="0"/>
              <a:t>Wenn es sich um die erste zu erfassende Verantwortlichkeitsangabe handelt (RDA 2.4.1.10.1 D-A-CH)</a:t>
            </a:r>
          </a:p>
          <a:p>
            <a:pPr>
              <a:buFont typeface="Symbol" panose="05050102010706020507" pitchFamily="18" charset="2"/>
              <a:buChar char="-"/>
            </a:pPr>
            <a:endParaRPr lang="de-DE" sz="2000" dirty="0" smtClean="0"/>
          </a:p>
          <a:p>
            <a:pPr marL="0" indent="0">
              <a:buNone/>
            </a:pPr>
            <a:r>
              <a:rPr lang="de-DE" dirty="0" smtClean="0"/>
              <a:t>=&gt; </a:t>
            </a:r>
            <a:r>
              <a:rPr lang="de-DE" sz="2000" dirty="0" smtClean="0"/>
              <a:t>Anmerkung machen (s. RDA 2.17.3.6.1)</a:t>
            </a:r>
            <a:endParaRPr lang="de-DE" sz="2000" dirty="0"/>
          </a:p>
          <a:p>
            <a:endParaRPr lang="de-DE" dirty="0" smtClean="0"/>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84</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15409361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85</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379387301"/>
              </p:ext>
            </p:extLst>
          </p:nvPr>
        </p:nvGraphicFramePr>
        <p:xfrm>
          <a:off x="414036" y="1988840"/>
          <a:ext cx="8424934" cy="1767840"/>
        </p:xfrm>
        <a:graphic>
          <a:graphicData uri="http://schemas.openxmlformats.org/drawingml/2006/table">
            <a:tbl>
              <a:tblPr firstRow="1" bandRow="1">
                <a:tableStyleId>{5C22544A-7EE6-4342-B048-85BDC9FD1C3A}</a:tableStyleId>
              </a:tblPr>
              <a:tblGrid>
                <a:gridCol w="917604"/>
                <a:gridCol w="1512168"/>
                <a:gridCol w="2232248"/>
                <a:gridCol w="3762914"/>
              </a:tblGrid>
              <a:tr h="149736">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Verantwortlich- </a:t>
                      </a:r>
                      <a:r>
                        <a:rPr lang="de-DE"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b="1" baseline="0" dirty="0" smtClean="0">
                          <a:latin typeface="Verdana" panose="020B0604030504040204" pitchFamily="34" charset="0"/>
                          <a:ea typeface="Verdana" panose="020B0604030504040204" pitchFamily="34" charset="0"/>
                          <a:cs typeface="Verdana" panose="020B0604030504040204" pitchFamily="34" charset="0"/>
                        </a:rPr>
                        <a:t>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herausgegeben von Frank-Michael Kaufmann und Peter Neumeister</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509</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2.17.3.6.1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Änderung bei der Verantwortlich-</a:t>
                      </a:r>
                      <a:r>
                        <a:rPr lang="de-DE"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baseline="0" dirty="0" smtClean="0">
                          <a:latin typeface="Verdana" panose="020B0604030504040204" pitchFamily="34" charset="0"/>
                          <a:ea typeface="Verdana" panose="020B0604030504040204" pitchFamily="34" charset="0"/>
                          <a:cs typeface="Verdana" panose="020B0604030504040204" pitchFamily="34" charset="0"/>
                        </a:rPr>
                        <a:t>Bände 4-6 herausgegeben von Peter Neumeister </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Keine neue Beschreibung </a:t>
            </a:r>
            <a:endParaRPr lang="de-DE" dirty="0"/>
          </a:p>
        </p:txBody>
      </p:sp>
      <p:sp>
        <p:nvSpPr>
          <p:cNvPr id="2" name="Textfeld 1"/>
          <p:cNvSpPr txBox="1"/>
          <p:nvPr/>
        </p:nvSpPr>
        <p:spPr>
          <a:xfrm>
            <a:off x="395536" y="908720"/>
            <a:ext cx="8352928" cy="830997"/>
          </a:xfrm>
          <a:prstGeom prst="rect">
            <a:avLst/>
          </a:prstGeom>
          <a:solidFill>
            <a:schemeClr val="bg1"/>
          </a:solidFill>
          <a:ln>
            <a:noFill/>
          </a:ln>
        </p:spPr>
        <p:txBody>
          <a:bodyPr wrap="square" rtlCol="0">
            <a:spAutoFit/>
          </a:bodyPr>
          <a:lstStyle/>
          <a:p>
            <a:pPr lvl="0">
              <a:spcBef>
                <a:spcPct val="20000"/>
              </a:spcBef>
            </a:pPr>
            <a:r>
              <a:rPr lang="de-DE" sz="2400" dirty="0">
                <a:solidFill>
                  <a:prstClr val="black"/>
                </a:solidFill>
                <a:latin typeface="Verdana" panose="020B0604030504040204" pitchFamily="34" charset="0"/>
              </a:rPr>
              <a:t>Änderung </a:t>
            </a:r>
            <a:r>
              <a:rPr lang="de-DE" sz="2400" dirty="0" smtClean="0">
                <a:solidFill>
                  <a:prstClr val="black"/>
                </a:solidFill>
                <a:latin typeface="Verdana" panose="020B0604030504040204" pitchFamily="34" charset="0"/>
              </a:rPr>
              <a:t>bei der Verantwortlichkeitsangabe         RDA 2.4.1.10.1 + RDA 2.4.1.10.1 D-A-CH) (2)</a:t>
            </a:r>
            <a:endParaRPr lang="de-DE" sz="2400" dirty="0">
              <a:solidFill>
                <a:prstClr val="black"/>
              </a:solidFill>
              <a:latin typeface="Verdana" panose="020B0604030504040204" pitchFamily="34" charset="0"/>
            </a:endParaRPr>
          </a:p>
        </p:txBody>
      </p:sp>
      <p:sp>
        <p:nvSpPr>
          <p:cNvPr id="3" name="Textfeld 2"/>
          <p:cNvSpPr txBox="1"/>
          <p:nvPr/>
        </p:nvSpPr>
        <p:spPr>
          <a:xfrm>
            <a:off x="317412" y="4185108"/>
            <a:ext cx="8424936" cy="646331"/>
          </a:xfrm>
          <a:prstGeom prst="rect">
            <a:avLst/>
          </a:prstGeom>
          <a:noFill/>
          <a:ln>
            <a:noFill/>
          </a:ln>
        </p:spPr>
        <p:txBody>
          <a:bodyPr wrap="square" rtlCol="0">
            <a:spAutoFit/>
          </a:bodyPr>
          <a:lstStyle/>
          <a:p>
            <a:pPr lvl="0"/>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Die Formulierung der Anmerkung ist nach RDA nicht vorgeschrieben und kann frei gewählt werden.</a:t>
            </a:r>
          </a:p>
        </p:txBody>
      </p:sp>
      <p:sp>
        <p:nvSpPr>
          <p:cNvPr id="8"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23236475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Keine neue Beschreibung</a:t>
            </a:r>
            <a:endParaRPr lang="de-DE" dirty="0"/>
          </a:p>
        </p:txBody>
      </p:sp>
      <p:sp>
        <p:nvSpPr>
          <p:cNvPr id="3" name="Textplatzhalter 2"/>
          <p:cNvSpPr>
            <a:spLocks noGrp="1"/>
          </p:cNvSpPr>
          <p:nvPr>
            <p:ph type="body" sz="quarter" idx="13"/>
          </p:nvPr>
        </p:nvSpPr>
        <p:spPr/>
        <p:txBody>
          <a:bodyPr wrap="square"/>
          <a:lstStyle/>
          <a:p>
            <a:r>
              <a:rPr lang="de-DE" dirty="0" smtClean="0"/>
              <a:t>Änderung an Ausgabevermerken - bei gezählten Auflagen (RDA 2.5 D-A-CH)  </a:t>
            </a:r>
          </a:p>
          <a:p>
            <a:pPr lvl="1"/>
            <a:endParaRPr lang="de-DE" dirty="0" smtClean="0"/>
          </a:p>
          <a:p>
            <a:pPr lvl="1"/>
            <a:r>
              <a:rPr lang="de-DE" dirty="0"/>
              <a:t>Mehrteilige Monografie bzw. einzelne Teile in neuer, gezählter Auflage und </a:t>
            </a:r>
            <a:r>
              <a:rPr lang="de-DE" dirty="0" smtClean="0"/>
              <a:t>unveränderter </a:t>
            </a:r>
            <a:r>
              <a:rPr lang="de-DE" dirty="0"/>
              <a:t>Bandeinteilung (Struktur) </a:t>
            </a:r>
          </a:p>
          <a:p>
            <a:pPr marL="457200" lvl="1" indent="0">
              <a:buNone/>
            </a:pPr>
            <a:r>
              <a:rPr lang="de-DE" dirty="0" smtClean="0"/>
              <a:t> </a:t>
            </a:r>
            <a:r>
              <a:rPr lang="de-DE" sz="1800" dirty="0" smtClean="0"/>
              <a:t> </a:t>
            </a:r>
          </a:p>
          <a:p>
            <a:pPr lvl="2"/>
            <a:r>
              <a:rPr lang="de-DE" sz="1800" dirty="0" smtClean="0"/>
              <a:t>1. Auflage in 4 Bänden </a:t>
            </a:r>
          </a:p>
          <a:p>
            <a:pPr lvl="2"/>
            <a:r>
              <a:rPr lang="de-DE" sz="1800" dirty="0" smtClean="0"/>
              <a:t>2. Auflage in 4 Bänden</a:t>
            </a:r>
          </a:p>
          <a:p>
            <a:pPr lvl="2"/>
            <a:endParaRPr lang="de-DE" sz="1800" dirty="0"/>
          </a:p>
          <a:p>
            <a:pPr marL="914400" lvl="2" indent="0">
              <a:buNone/>
            </a:pPr>
            <a:r>
              <a:rPr lang="de-DE" sz="1800" dirty="0" smtClean="0"/>
              <a:t>=&gt; Eine Aufnahme für beide Auflagen</a:t>
            </a:r>
          </a:p>
          <a:p>
            <a:pPr marL="914400" lvl="2" indent="0">
              <a:buNone/>
            </a:pPr>
            <a:r>
              <a:rPr lang="de-DE" sz="1800" dirty="0" smtClean="0"/>
              <a:t>=&gt; Alle Bände unter dieser Aufnahme verzeichnet   </a:t>
            </a:r>
          </a:p>
          <a:p>
            <a:pPr lvl="2"/>
            <a:endParaRPr lang="de-DE" sz="1800" dirty="0" smtClean="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86</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41847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Keine neue Beschreibung</a:t>
            </a:r>
            <a:endParaRPr lang="de-DE" dirty="0"/>
          </a:p>
        </p:txBody>
      </p:sp>
      <p:sp>
        <p:nvSpPr>
          <p:cNvPr id="3" name="Textplatzhalter 2"/>
          <p:cNvSpPr>
            <a:spLocks noGrp="1"/>
          </p:cNvSpPr>
          <p:nvPr>
            <p:ph type="body" sz="quarter" idx="13"/>
          </p:nvPr>
        </p:nvSpPr>
        <p:spPr/>
        <p:txBody>
          <a:bodyPr/>
          <a:lstStyle/>
          <a:p>
            <a:r>
              <a:rPr lang="de-DE" dirty="0" smtClean="0"/>
              <a:t>Änderung in Veröffentlichungsangaben               (RDA 2.8.1.5.1) (1)</a:t>
            </a:r>
          </a:p>
          <a:p>
            <a:pPr marL="0" indent="0">
              <a:buNone/>
            </a:pPr>
            <a:endParaRPr lang="de-DE" dirty="0" smtClean="0"/>
          </a:p>
          <a:p>
            <a:pPr>
              <a:buFont typeface="Symbol" panose="05050102010706020507" pitchFamily="18" charset="2"/>
              <a:buChar char="-"/>
            </a:pPr>
            <a:r>
              <a:rPr lang="de-DE" sz="2000" dirty="0" smtClean="0"/>
              <a:t>Ändert sich der Erscheinungsort oder der Ortsname</a:t>
            </a:r>
          </a:p>
          <a:p>
            <a:pPr>
              <a:buFont typeface="Symbol" panose="05050102010706020507" pitchFamily="18" charset="2"/>
              <a:buChar char="-"/>
            </a:pPr>
            <a:r>
              <a:rPr lang="de-DE" sz="2000" dirty="0" smtClean="0"/>
              <a:t>Ändert sich der Verlagsname oder wird ein anderer Verlag genannt</a:t>
            </a:r>
          </a:p>
          <a:p>
            <a:pPr>
              <a:buFont typeface="Symbol" panose="05050102010706020507" pitchFamily="18" charset="2"/>
              <a:buChar char="-"/>
            </a:pPr>
            <a:endParaRPr lang="de-DE" sz="2000" dirty="0" smtClean="0"/>
          </a:p>
          <a:p>
            <a:pPr marL="0" indent="0">
              <a:buNone/>
            </a:pPr>
            <a:r>
              <a:rPr lang="de-DE" dirty="0" smtClean="0"/>
              <a:t>=&gt; </a:t>
            </a:r>
            <a:r>
              <a:rPr lang="de-DE" sz="2000" dirty="0" smtClean="0"/>
              <a:t>Anmerkung machen (s. RDA 2.17.7.5.1)</a:t>
            </a:r>
            <a:endParaRPr lang="de-DE" sz="2000" dirty="0"/>
          </a:p>
          <a:p>
            <a:endParaRPr lang="de-DE" dirty="0" smtClean="0"/>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87</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17885160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88</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075879922"/>
              </p:ext>
            </p:extLst>
          </p:nvPr>
        </p:nvGraphicFramePr>
        <p:xfrm>
          <a:off x="323528" y="1988840"/>
          <a:ext cx="8424934" cy="1767840"/>
        </p:xfrm>
        <a:graphic>
          <a:graphicData uri="http://schemas.openxmlformats.org/drawingml/2006/table">
            <a:tbl>
              <a:tblPr firstRow="1" bandRow="1">
                <a:tableStyleId>{5C22544A-7EE6-4342-B048-85BDC9FD1C3A}</a:tableStyleId>
              </a:tblPr>
              <a:tblGrid>
                <a:gridCol w="1008112"/>
                <a:gridCol w="1440160"/>
                <a:gridCol w="2016224"/>
                <a:gridCol w="3960438"/>
              </a:tblGrid>
              <a:tr h="149736">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419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2.8.4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Verlagsname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Edition </a:t>
                      </a:r>
                      <a:r>
                        <a:rPr lang="de-DE" dirty="0" err="1" smtClean="0">
                          <a:latin typeface="Verdana" panose="020B0604030504040204" pitchFamily="34" charset="0"/>
                          <a:ea typeface="Verdana" panose="020B0604030504040204" pitchFamily="34" charset="0"/>
                          <a:cs typeface="Verdana" panose="020B0604030504040204" pitchFamily="34" charset="0"/>
                        </a:rPr>
                        <a:t>Praesens</a:t>
                      </a:r>
                      <a:r>
                        <a:rPr lang="de-DE" dirty="0" smtClean="0">
                          <a:latin typeface="Verdana" panose="020B0604030504040204" pitchFamily="34" charset="0"/>
                          <a:ea typeface="Verdana" panose="020B0604030504040204" pitchFamily="34" charset="0"/>
                          <a:cs typeface="Verdana" panose="020B0604030504040204" pitchFamily="34" charset="0"/>
                        </a:rPr>
                        <a:t>, Verlag für Literatur-</a:t>
                      </a:r>
                      <a:r>
                        <a:rPr lang="de-DE" baseline="0" dirty="0" smtClean="0">
                          <a:latin typeface="Verdana" panose="020B0604030504040204" pitchFamily="34" charset="0"/>
                          <a:ea typeface="Verdana" panose="020B0604030504040204" pitchFamily="34" charset="0"/>
                          <a:cs typeface="Verdana" panose="020B0604030504040204" pitchFamily="34" charset="0"/>
                        </a:rPr>
                        <a:t> und Sprachwissenschaft</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2.17.7.5.1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Änderung bei der </a:t>
                      </a:r>
                      <a:r>
                        <a:rPr lang="de-DE" dirty="0" err="1" smtClean="0">
                          <a:latin typeface="Verdana" panose="020B0604030504040204" pitchFamily="34" charset="0"/>
                          <a:ea typeface="Verdana" panose="020B0604030504040204" pitchFamily="34" charset="0"/>
                          <a:cs typeface="Verdana" panose="020B0604030504040204" pitchFamily="34" charset="0"/>
                        </a:rPr>
                        <a:t>Veröffent-lichungsangabe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Ab</a:t>
                      </a:r>
                      <a:r>
                        <a:rPr lang="de-DE" baseline="0" dirty="0" smtClean="0">
                          <a:latin typeface="Verdana" panose="020B0604030504040204" pitchFamily="34" charset="0"/>
                          <a:ea typeface="Verdana" panose="020B0604030504040204" pitchFamily="34" charset="0"/>
                          <a:cs typeface="Verdana" panose="020B0604030504040204" pitchFamily="34" charset="0"/>
                        </a:rPr>
                        <a:t> Band 7 abweichende Verlagsangabe: </a:t>
                      </a:r>
                      <a:r>
                        <a:rPr lang="de-DE" baseline="0" dirty="0" err="1" smtClean="0">
                          <a:latin typeface="Verdana" panose="020B0604030504040204" pitchFamily="34" charset="0"/>
                          <a:ea typeface="Verdana" panose="020B0604030504040204" pitchFamily="34" charset="0"/>
                          <a:cs typeface="Verdana" panose="020B0604030504040204" pitchFamily="34" charset="0"/>
                        </a:rPr>
                        <a:t>Praesens</a:t>
                      </a:r>
                      <a:r>
                        <a:rPr lang="de-DE" baseline="0" dirty="0" smtClean="0">
                          <a:latin typeface="Verdana" panose="020B0604030504040204" pitchFamily="34" charset="0"/>
                          <a:ea typeface="Verdana" panose="020B0604030504040204" pitchFamily="34" charset="0"/>
                          <a:cs typeface="Verdana" panose="020B0604030504040204" pitchFamily="34" charset="0"/>
                        </a:rPr>
                        <a:t> Verlag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Keine neue Beschreibung </a:t>
            </a:r>
            <a:endParaRPr lang="de-DE" dirty="0"/>
          </a:p>
        </p:txBody>
      </p:sp>
      <p:sp>
        <p:nvSpPr>
          <p:cNvPr id="2" name="Textfeld 1"/>
          <p:cNvSpPr txBox="1"/>
          <p:nvPr/>
        </p:nvSpPr>
        <p:spPr>
          <a:xfrm>
            <a:off x="395536" y="908720"/>
            <a:ext cx="8352928" cy="830997"/>
          </a:xfrm>
          <a:prstGeom prst="rect">
            <a:avLst/>
          </a:prstGeom>
          <a:solidFill>
            <a:schemeClr val="bg1"/>
          </a:solidFill>
          <a:ln>
            <a:noFill/>
          </a:ln>
        </p:spPr>
        <p:txBody>
          <a:bodyPr wrap="square" rtlCol="0">
            <a:spAutoFit/>
          </a:bodyPr>
          <a:lstStyle/>
          <a:p>
            <a:pPr lvl="0">
              <a:spcBef>
                <a:spcPct val="20000"/>
              </a:spcBef>
            </a:pPr>
            <a:r>
              <a:rPr lang="de-DE" sz="2400" dirty="0">
                <a:solidFill>
                  <a:prstClr val="black"/>
                </a:solidFill>
                <a:latin typeface="Verdana" panose="020B0604030504040204" pitchFamily="34" charset="0"/>
              </a:rPr>
              <a:t>Änderung in </a:t>
            </a:r>
            <a:r>
              <a:rPr lang="de-DE" sz="2400" dirty="0" smtClean="0">
                <a:solidFill>
                  <a:prstClr val="black"/>
                </a:solidFill>
                <a:latin typeface="Verdana" panose="020B0604030504040204" pitchFamily="34" charset="0"/>
              </a:rPr>
              <a:t>Veröffentlichungsangaben                  (</a:t>
            </a:r>
            <a:r>
              <a:rPr lang="de-DE" sz="2400" dirty="0">
                <a:solidFill>
                  <a:prstClr val="black"/>
                </a:solidFill>
                <a:latin typeface="Verdana" panose="020B0604030504040204" pitchFamily="34" charset="0"/>
              </a:rPr>
              <a:t>RDA 2.8.1.5.1</a:t>
            </a:r>
            <a:r>
              <a:rPr lang="de-DE" sz="2400" dirty="0" smtClean="0">
                <a:solidFill>
                  <a:prstClr val="black"/>
                </a:solidFill>
                <a:latin typeface="Verdana" panose="020B0604030504040204" pitchFamily="34" charset="0"/>
              </a:rPr>
              <a:t>) (2)</a:t>
            </a:r>
            <a:endParaRPr lang="de-DE" sz="2400" dirty="0">
              <a:solidFill>
                <a:prstClr val="black"/>
              </a:solidFill>
              <a:latin typeface="Verdana" panose="020B0604030504040204" pitchFamily="34" charset="0"/>
            </a:endParaRPr>
          </a:p>
        </p:txBody>
      </p:sp>
      <p:sp>
        <p:nvSpPr>
          <p:cNvPr id="3" name="Textfeld 2"/>
          <p:cNvSpPr txBox="1"/>
          <p:nvPr/>
        </p:nvSpPr>
        <p:spPr>
          <a:xfrm>
            <a:off x="317412" y="4185108"/>
            <a:ext cx="8424936" cy="646331"/>
          </a:xfrm>
          <a:prstGeom prst="rect">
            <a:avLst/>
          </a:prstGeom>
          <a:noFill/>
          <a:ln>
            <a:noFill/>
          </a:ln>
        </p:spPr>
        <p:txBody>
          <a:bodyPr wrap="square" rtlCol="0">
            <a:spAutoFit/>
          </a:bodyPr>
          <a:lstStyle/>
          <a:p>
            <a:pPr lvl="0"/>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Die Formulierung der Anmerkung ist nach RDA nicht vorgeschrieben und kann frei gewählt werden.</a:t>
            </a:r>
          </a:p>
        </p:txBody>
      </p:sp>
      <p:sp>
        <p:nvSpPr>
          <p:cNvPr id="8"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3288569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89</a:t>
            </a:fld>
            <a:endParaRPr lang="de-DE" dirty="0">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152953159"/>
              </p:ext>
            </p:extLst>
          </p:nvPr>
        </p:nvGraphicFramePr>
        <p:xfrm>
          <a:off x="251520" y="1988840"/>
          <a:ext cx="8424934" cy="1748541"/>
        </p:xfrm>
        <a:graphic>
          <a:graphicData uri="http://schemas.openxmlformats.org/drawingml/2006/table">
            <a:tbl>
              <a:tblPr firstRow="1" bandRow="1">
                <a:tableStyleId>{5C22544A-7EE6-4342-B048-85BDC9FD1C3A}</a:tableStyleId>
              </a:tblPr>
              <a:tblGrid>
                <a:gridCol w="1008112"/>
                <a:gridCol w="1488164"/>
                <a:gridCol w="1968220"/>
                <a:gridCol w="3960438"/>
              </a:tblGrid>
              <a:tr h="131412">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419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2.8.4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Verlagsname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Lang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2.17.7.5.1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Änderung bei</a:t>
                      </a:r>
                      <a:r>
                        <a:rPr lang="de-DE" baseline="0" dirty="0" smtClean="0">
                          <a:latin typeface="Verdana" panose="020B0604030504040204" pitchFamily="34" charset="0"/>
                          <a:ea typeface="Verdana" panose="020B0604030504040204" pitchFamily="34" charset="0"/>
                          <a:cs typeface="Verdana" panose="020B0604030504040204" pitchFamily="34" charset="0"/>
                        </a:rPr>
                        <a:t> der </a:t>
                      </a:r>
                      <a:r>
                        <a:rPr lang="de-DE" baseline="0" dirty="0" err="1" smtClean="0">
                          <a:latin typeface="Verdana" panose="020B0604030504040204" pitchFamily="34" charset="0"/>
                          <a:ea typeface="Verdana" panose="020B0604030504040204" pitchFamily="34" charset="0"/>
                          <a:cs typeface="Verdana" panose="020B0604030504040204" pitchFamily="34" charset="0"/>
                        </a:rPr>
                        <a:t>Veröffent-lichungsangabe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Ab Band 2 anderer Verlag: </a:t>
                      </a:r>
                      <a:r>
                        <a:rPr lang="de-DE" dirty="0" err="1" smtClean="0">
                          <a:latin typeface="Verdana" panose="020B0604030504040204" pitchFamily="34" charset="0"/>
                          <a:ea typeface="Verdana" panose="020B0604030504040204" pitchFamily="34" charset="0"/>
                          <a:cs typeface="Verdana" panose="020B0604030504040204" pitchFamily="34" charset="0"/>
                        </a:rPr>
                        <a:t>Frommann-Holzboog</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t>Keine neue Beschreibung</a:t>
            </a:r>
            <a:endParaRPr lang="de-DE" dirty="0"/>
          </a:p>
        </p:txBody>
      </p:sp>
      <p:sp>
        <p:nvSpPr>
          <p:cNvPr id="2" name="Textfeld 1"/>
          <p:cNvSpPr txBox="1"/>
          <p:nvPr/>
        </p:nvSpPr>
        <p:spPr>
          <a:xfrm>
            <a:off x="323528" y="980728"/>
            <a:ext cx="8352928" cy="830997"/>
          </a:xfrm>
          <a:prstGeom prst="rect">
            <a:avLst/>
          </a:prstGeom>
          <a:noFill/>
          <a:ln>
            <a:noFill/>
          </a:ln>
        </p:spPr>
        <p:txBody>
          <a:bodyPr wrap="square" rtlCol="0">
            <a:spAutoFit/>
          </a:bodyPr>
          <a:lstStyle/>
          <a:p>
            <a:pPr lvl="0">
              <a:spcBef>
                <a:spcPct val="20000"/>
              </a:spcBef>
            </a:pPr>
            <a:r>
              <a:rPr lang="de-DE" sz="2400" dirty="0">
                <a:solidFill>
                  <a:prstClr val="black"/>
                </a:solidFill>
                <a:latin typeface="Verdana" panose="020B0604030504040204" pitchFamily="34" charset="0"/>
              </a:rPr>
              <a:t>Änderung in </a:t>
            </a:r>
            <a:r>
              <a:rPr lang="de-DE" sz="2400" dirty="0" smtClean="0">
                <a:solidFill>
                  <a:prstClr val="black"/>
                </a:solidFill>
                <a:latin typeface="Verdana" panose="020B0604030504040204" pitchFamily="34" charset="0"/>
              </a:rPr>
              <a:t>Veröffentlichungsangaben                    (</a:t>
            </a:r>
            <a:r>
              <a:rPr lang="de-DE" sz="2400" dirty="0">
                <a:solidFill>
                  <a:prstClr val="black"/>
                </a:solidFill>
                <a:latin typeface="Verdana" panose="020B0604030504040204" pitchFamily="34" charset="0"/>
              </a:rPr>
              <a:t>RDA 2.8.1.5.1) </a:t>
            </a:r>
            <a:r>
              <a:rPr lang="de-DE" sz="2400" dirty="0" smtClean="0">
                <a:solidFill>
                  <a:prstClr val="black"/>
                </a:solidFill>
                <a:latin typeface="Verdana" panose="020B0604030504040204" pitchFamily="34" charset="0"/>
              </a:rPr>
              <a:t>(3)</a:t>
            </a:r>
            <a:endParaRPr lang="de-DE" sz="2400" dirty="0">
              <a:solidFill>
                <a:prstClr val="black"/>
              </a:solidFill>
              <a:latin typeface="Verdana" panose="020B0604030504040204" pitchFamily="34" charset="0"/>
            </a:endParaRPr>
          </a:p>
        </p:txBody>
      </p:sp>
      <p:sp>
        <p:nvSpPr>
          <p:cNvPr id="3" name="Textfeld 2"/>
          <p:cNvSpPr txBox="1"/>
          <p:nvPr/>
        </p:nvSpPr>
        <p:spPr>
          <a:xfrm>
            <a:off x="323528" y="4437112"/>
            <a:ext cx="8352928" cy="646331"/>
          </a:xfrm>
          <a:prstGeom prst="rect">
            <a:avLst/>
          </a:prstGeom>
          <a:noFill/>
          <a:ln>
            <a:noFill/>
          </a:ln>
        </p:spPr>
        <p:txBody>
          <a:bodyPr wrap="square" rtlCol="0">
            <a:spAutoFit/>
          </a:bodyPr>
          <a:lstStyle/>
          <a:p>
            <a:pPr lvl="0"/>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Die Formulierung der Anmerkung ist nach RDA nicht vorgeschrieben und kann frei gewählt werden.</a:t>
            </a:r>
          </a:p>
        </p:txBody>
      </p:sp>
      <p:sp>
        <p:nvSpPr>
          <p:cNvPr id="8"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Aleph | Stand: 02.08.2015| CC BY-NC-SA</a:t>
            </a:r>
            <a:endParaRPr lang="de-DE" dirty="0"/>
          </a:p>
        </p:txBody>
      </p:sp>
    </p:spTree>
    <p:extLst>
      <p:ext uri="{BB962C8B-B14F-4D97-AF65-F5344CB8AC3E}">
        <p14:creationId xmlns:p14="http://schemas.microsoft.com/office/powerpoint/2010/main" val="2278643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27794"/>
            <a:ext cx="8640960" cy="508918"/>
          </a:xfrm>
        </p:spPr>
        <p:txBody>
          <a:bodyPr/>
          <a:lstStyle/>
          <a:p>
            <a:r>
              <a:rPr lang="de-DE" dirty="0" smtClean="0"/>
              <a:t>Informationsquellen</a:t>
            </a:r>
            <a:endParaRPr lang="de-DE" dirty="0"/>
          </a:p>
        </p:txBody>
      </p:sp>
      <p:sp>
        <p:nvSpPr>
          <p:cNvPr id="3" name="Textplatzhalter 2"/>
          <p:cNvSpPr>
            <a:spLocks noGrp="1"/>
          </p:cNvSpPr>
          <p:nvPr>
            <p:ph type="body" sz="quarter" idx="13"/>
          </p:nvPr>
        </p:nvSpPr>
        <p:spPr>
          <a:xfrm>
            <a:off x="251520" y="1385392"/>
            <a:ext cx="8784976" cy="3555776"/>
          </a:xfrm>
        </p:spPr>
        <p:txBody>
          <a:bodyPr wrap="square"/>
          <a:lstStyle/>
          <a:p>
            <a:r>
              <a:rPr lang="de-DE" dirty="0" smtClean="0"/>
              <a:t>Regeln in RDA 2.1.2.3                             (Ressource, die in mehreren Teilen erscheint)</a:t>
            </a:r>
            <a:br>
              <a:rPr lang="de-DE" dirty="0" smtClean="0"/>
            </a:br>
            <a:endParaRPr lang="de-DE" dirty="0" smtClean="0"/>
          </a:p>
          <a:p>
            <a:r>
              <a:rPr lang="de-DE" dirty="0" smtClean="0"/>
              <a:t>Regeln in RDA 2.2 (Informationsquellen)</a:t>
            </a:r>
            <a:br>
              <a:rPr lang="de-DE" dirty="0" smtClean="0"/>
            </a:br>
            <a:endParaRPr lang="de-DE" dirty="0" smtClean="0"/>
          </a:p>
          <a:p>
            <a:r>
              <a:rPr lang="de-DE" dirty="0" smtClean="0"/>
              <a:t>Regeln bei den einzelnen Elementen,                      z. B. RDA 2.8.6.2 (Informationsquellen)              zum Element Erscheinungsdatum    </a:t>
            </a:r>
          </a:p>
          <a:p>
            <a:pPr marL="914400" lvl="2" indent="0">
              <a:buNone/>
            </a:pPr>
            <a:endParaRPr lang="de-DE" sz="1800" dirty="0"/>
          </a:p>
          <a:p>
            <a:pPr marL="914400" lvl="2" indent="0">
              <a:buNone/>
            </a:pPr>
            <a:r>
              <a:rPr lang="de-DE" sz="1800" dirty="0" smtClean="0"/>
              <a:t> </a:t>
            </a:r>
          </a:p>
          <a:p>
            <a:pPr lvl="2"/>
            <a:endParaRPr lang="de-DE" sz="1800" dirty="0"/>
          </a:p>
          <a:p>
            <a:pPr lvl="2"/>
            <a:endParaRPr lang="de-DE" sz="1800" dirty="0" smtClean="0"/>
          </a:p>
          <a:p>
            <a:pPr lvl="2"/>
            <a:endParaRPr lang="de-DE" sz="1800" dirty="0"/>
          </a:p>
          <a:p>
            <a:pPr lvl="2"/>
            <a:endParaRPr lang="de-DE" sz="1800" dirty="0">
              <a:solidFill>
                <a:srgbClr val="FF0000"/>
              </a:solidFill>
            </a:endParaRPr>
          </a:p>
        </p:txBody>
      </p:sp>
      <p:sp>
        <p:nvSpPr>
          <p:cNvPr id="4" name="Fußzeilenplatzhalter 3"/>
          <p:cNvSpPr>
            <a:spLocks noGrp="1"/>
          </p:cNvSpPr>
          <p:nvPr>
            <p:ph type="ftr" sz="quarter" idx="14"/>
          </p:nvPr>
        </p:nvSpPr>
        <p:spPr>
          <a:xfrm>
            <a:off x="467544" y="6376243"/>
            <a:ext cx="7632848" cy="365125"/>
          </a:xfrm>
        </p:spPr>
        <p:txBody>
          <a:bodyPr/>
          <a:lstStyle/>
          <a:p>
            <a:r>
              <a:rPr lang="de-DE" dirty="0"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a:t>
            </a:fld>
            <a:endParaRPr lang="de-DE" dirty="0"/>
          </a:p>
        </p:txBody>
      </p:sp>
    </p:spTree>
    <p:extLst>
      <p:ext uri="{BB962C8B-B14F-4D97-AF65-F5344CB8AC3E}">
        <p14:creationId xmlns:p14="http://schemas.microsoft.com/office/powerpoint/2010/main" val="21987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
            </a:r>
            <a:br>
              <a:rPr lang="de-DE" sz="2800" dirty="0" smtClean="0"/>
            </a:br>
            <a:r>
              <a:rPr lang="de-DE" dirty="0" smtClean="0"/>
              <a:t>Sonderfälle bei </a:t>
            </a:r>
            <a:r>
              <a:rPr lang="de-DE" sz="2800" dirty="0" smtClean="0"/>
              <a:t> </a:t>
            </a:r>
            <a:br>
              <a:rPr lang="de-DE" sz="2800" dirty="0" smtClean="0"/>
            </a:br>
            <a:r>
              <a:rPr lang="de-DE" sz="2800" dirty="0" smtClean="0"/>
              <a:t>mehrteiligen Monografien</a:t>
            </a:r>
            <a:br>
              <a:rPr lang="de-DE" sz="2800" dirty="0" smtClean="0"/>
            </a:br>
            <a:endParaRPr lang="de-DE" sz="2800" dirty="0">
              <a:solidFill>
                <a:srgbClr val="FF0000"/>
              </a:solidFill>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5A</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90</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5A.01: Mehrteilige Monografien | Stand: 18.06.2015| CC BY-NC-SA</a:t>
            </a:r>
            <a:endParaRPr lang="de-DE" dirty="0"/>
          </a:p>
        </p:txBody>
      </p:sp>
    </p:spTree>
    <p:extLst>
      <p:ext uri="{BB962C8B-B14F-4D97-AF65-F5344CB8AC3E}">
        <p14:creationId xmlns:p14="http://schemas.microsoft.com/office/powerpoint/2010/main" val="41171191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120" y="908720"/>
            <a:ext cx="8640960" cy="796950"/>
          </a:xfrm>
        </p:spPr>
        <p:txBody>
          <a:bodyPr/>
          <a:lstStyle/>
          <a:p>
            <a:r>
              <a:rPr lang="de-DE" dirty="0" smtClean="0"/>
              <a:t>Sonderfall: </a:t>
            </a:r>
            <a:br>
              <a:rPr lang="de-DE" dirty="0" smtClean="0"/>
            </a:br>
            <a:r>
              <a:rPr lang="de-DE" dirty="0" smtClean="0"/>
              <a:t>Später erscheinende Ergänzung                   zu einer einzelnen Einheit</a:t>
            </a:r>
            <a:endParaRPr lang="de-DE" dirty="0"/>
          </a:p>
        </p:txBody>
      </p:sp>
      <p:sp>
        <p:nvSpPr>
          <p:cNvPr id="3" name="Textplatzhalter 2"/>
          <p:cNvSpPr>
            <a:spLocks noGrp="1"/>
          </p:cNvSpPr>
          <p:nvPr>
            <p:ph type="body" sz="quarter" idx="13"/>
          </p:nvPr>
        </p:nvSpPr>
        <p:spPr>
          <a:xfrm>
            <a:off x="251520" y="2492896"/>
            <a:ext cx="8640960" cy="3168352"/>
          </a:xfrm>
        </p:spPr>
        <p:txBody>
          <a:bodyPr wrap="square"/>
          <a:lstStyle/>
          <a:p>
            <a:r>
              <a:rPr lang="de-DE" dirty="0" smtClean="0"/>
              <a:t>Einzelne Einheit wird nicht nachträglich               zur mehrteiligen Monografie</a:t>
            </a:r>
            <a:br>
              <a:rPr lang="de-DE" dirty="0" smtClean="0"/>
            </a:br>
            <a:endParaRPr lang="de-DE" dirty="0" smtClean="0"/>
          </a:p>
          <a:p>
            <a:r>
              <a:rPr lang="de-DE" dirty="0" smtClean="0"/>
              <a:t>Ergänzung erhält Aufnahme als einzelne Einheit</a:t>
            </a:r>
            <a:br>
              <a:rPr lang="de-DE" dirty="0" smtClean="0"/>
            </a:br>
            <a:endParaRPr lang="de-DE" dirty="0" smtClean="0"/>
          </a:p>
          <a:p>
            <a:r>
              <a:rPr lang="de-DE" dirty="0" smtClean="0"/>
              <a:t>Empfehlung:                                           Beziehung zwischen beiden Einheiten herstellen</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91</a:t>
            </a:fld>
            <a:endParaRPr lang="de-DE"/>
          </a:p>
        </p:txBody>
      </p:sp>
    </p:spTree>
    <p:extLst>
      <p:ext uri="{BB962C8B-B14F-4D97-AF65-F5344CB8AC3E}">
        <p14:creationId xmlns:p14="http://schemas.microsoft.com/office/powerpoint/2010/main" val="152845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784976" cy="508918"/>
          </a:xfrm>
        </p:spPr>
        <p:txBody>
          <a:bodyPr/>
          <a:lstStyle/>
          <a:p>
            <a:r>
              <a:rPr lang="de-CH" dirty="0" smtClean="0"/>
              <a:t>Beispiel: Später erschienener Ergänzungsband 	hier: «ursprüngliches» Werk</a:t>
            </a:r>
            <a:endParaRPr lang="de-CH" dirty="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dirty="0"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92</a:t>
            </a:fld>
            <a:endParaRPr lang="de-DE" sz="1200" dirty="0">
              <a:solidFill>
                <a:schemeClr val="tx1">
                  <a:tint val="7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29908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12776"/>
            <a:ext cx="27336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779912" y="4293096"/>
            <a:ext cx="4572000" cy="830997"/>
          </a:xfrm>
          <a:prstGeom prst="rect">
            <a:avLst/>
          </a:prstGeom>
        </p:spPr>
        <p:txBody>
          <a:bodyPr>
            <a:spAutoFit/>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Weitere </a:t>
            </a:r>
            <a:r>
              <a:rPr lang="de-DE" sz="1200" dirty="0">
                <a:latin typeface="Verdana" panose="020B0604030504040204" pitchFamily="34" charset="0"/>
                <a:ea typeface="Verdana" panose="020B0604030504040204" pitchFamily="34" charset="0"/>
                <a:cs typeface="Verdana" panose="020B0604030504040204" pitchFamily="34" charset="0"/>
              </a:rPr>
              <a:t>bibliografische Informationen </a:t>
            </a:r>
          </a:p>
          <a:p>
            <a:r>
              <a:rPr lang="de-DE" sz="1200" dirty="0">
                <a:latin typeface="Verdana" panose="020B0604030504040204" pitchFamily="34" charset="0"/>
                <a:ea typeface="Verdana" panose="020B0604030504040204" pitchFamily="34" charset="0"/>
                <a:cs typeface="Verdana" panose="020B0604030504040204" pitchFamily="34" charset="0"/>
              </a:rPr>
              <a:t>Reihe auf dem Buchdeckel: Praxishandbuch </a:t>
            </a:r>
          </a:p>
          <a:p>
            <a:r>
              <a:rPr lang="de-DE" sz="1200" dirty="0">
                <a:latin typeface="Verdana" panose="020B0604030504040204" pitchFamily="34" charset="0"/>
                <a:ea typeface="Verdana" panose="020B0604030504040204" pitchFamily="34" charset="0"/>
                <a:cs typeface="Verdana" panose="020B0604030504040204" pitchFamily="34" charset="0"/>
              </a:rPr>
              <a:t>Keine Lebensdaten der Verfasser vorhanden </a:t>
            </a:r>
          </a:p>
          <a:p>
            <a:r>
              <a:rPr lang="de-DE" sz="1200" dirty="0">
                <a:latin typeface="Verdana" panose="020B0604030504040204" pitchFamily="34" charset="0"/>
                <a:ea typeface="Verdana" panose="020B0604030504040204" pitchFamily="34" charset="0"/>
                <a:cs typeface="Verdana" panose="020B0604030504040204" pitchFamily="34" charset="0"/>
              </a:rPr>
              <a:t>Umfang: 445 Seiten </a:t>
            </a:r>
          </a:p>
        </p:txBody>
      </p:sp>
    </p:spTree>
    <p:extLst>
      <p:ext uri="{BB962C8B-B14F-4D97-AF65-F5344CB8AC3E}">
        <p14:creationId xmlns:p14="http://schemas.microsoft.com/office/powerpoint/2010/main" val="30035672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Später </a:t>
            </a:r>
            <a:r>
              <a:rPr lang="de-CH" dirty="0" smtClean="0"/>
              <a:t>erschienener </a:t>
            </a:r>
            <a:r>
              <a:rPr lang="de-CH" dirty="0"/>
              <a:t>Ergänzungsband</a:t>
            </a:r>
            <a:br>
              <a:rPr lang="de-CH" dirty="0"/>
            </a:br>
            <a:r>
              <a:rPr lang="de-CH" dirty="0" smtClean="0"/>
              <a:t>	hier</a:t>
            </a:r>
            <a:r>
              <a:rPr lang="de-CH" dirty="0"/>
              <a:t>: </a:t>
            </a:r>
            <a:r>
              <a:rPr lang="de-CH" dirty="0" smtClean="0"/>
              <a:t>Ergänzungsband</a:t>
            </a:r>
            <a:endParaRPr lang="de-CH" dirty="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93</a:t>
            </a:fld>
            <a:endParaRPr lang="de-DE" sz="1200" dirty="0">
              <a:solidFill>
                <a:schemeClr val="tx1">
                  <a:tint val="7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76772"/>
            <a:ext cx="30194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076772"/>
            <a:ext cx="30480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139952" y="3212975"/>
            <a:ext cx="4572000" cy="461665"/>
          </a:xfrm>
          <a:prstGeom prst="rect">
            <a:avLst/>
          </a:prstGeom>
        </p:spPr>
        <p:txBody>
          <a:bodyPr>
            <a:spAutoFit/>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Weitere </a:t>
            </a:r>
            <a:r>
              <a:rPr lang="de-DE" sz="1200" dirty="0">
                <a:latin typeface="Verdana" panose="020B0604030504040204" pitchFamily="34" charset="0"/>
                <a:ea typeface="Verdana" panose="020B0604030504040204" pitchFamily="34" charset="0"/>
                <a:cs typeface="Verdana" panose="020B0604030504040204" pitchFamily="34" charset="0"/>
              </a:rPr>
              <a:t>bibliografische Informationen Ergänzungsband </a:t>
            </a:r>
          </a:p>
          <a:p>
            <a:r>
              <a:rPr lang="de-DE" sz="1200" dirty="0">
                <a:latin typeface="Verdana" panose="020B0604030504040204" pitchFamily="34" charset="0"/>
                <a:ea typeface="Verdana" panose="020B0604030504040204" pitchFamily="34" charset="0"/>
                <a:cs typeface="Verdana" panose="020B0604030504040204" pitchFamily="34" charset="0"/>
              </a:rPr>
              <a:t>Umfang: 42 Seiten </a:t>
            </a:r>
          </a:p>
        </p:txBody>
      </p:sp>
    </p:spTree>
    <p:extLst>
      <p:ext uri="{BB962C8B-B14F-4D97-AF65-F5344CB8AC3E}">
        <p14:creationId xmlns:p14="http://schemas.microsoft.com/office/powerpoint/2010/main" val="7298201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ea typeface="Verdana" panose="020B0604030504040204" pitchFamily="34" charset="0"/>
                <a:cs typeface="Verdana" panose="020B0604030504040204" pitchFamily="34" charset="0"/>
              </a:rPr>
              <a:t>Ergänzungsband</a:t>
            </a:r>
            <a:endParaRPr lang="de-CH" dirty="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7544" y="6376243"/>
            <a:ext cx="7704856" cy="365125"/>
          </a:xfrm>
        </p:spPr>
        <p:txBody>
          <a:bodyPr/>
          <a:lstStyle/>
          <a:p>
            <a:pPr>
              <a:defRPr/>
            </a:pPr>
            <a:r>
              <a:rPr lang="de-DE"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94</a:t>
            </a:fld>
            <a:endParaRPr lang="de-DE" sz="1200" dirty="0">
              <a:solidFill>
                <a:schemeClr val="tx1">
                  <a:tint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764704"/>
            <a:ext cx="897731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5004048" y="3861048"/>
            <a:ext cx="17281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8" name="Rechteck 7"/>
          <p:cNvSpPr/>
          <p:nvPr/>
        </p:nvSpPr>
        <p:spPr>
          <a:xfrm>
            <a:off x="166688" y="5301208"/>
            <a:ext cx="562944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11665607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516" y="98529"/>
            <a:ext cx="8640960" cy="508918"/>
          </a:xfrm>
        </p:spPr>
        <p:txBody>
          <a:bodyPr/>
          <a:lstStyle/>
          <a:p>
            <a:r>
              <a:rPr lang="de-CH" dirty="0" smtClean="0"/>
              <a:t>«ursprüngliches» Werk</a:t>
            </a:r>
            <a:endParaRPr lang="de-CH" dirty="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4"/>
          </p:nvPr>
        </p:nvSpPr>
        <p:spPr>
          <a:xfrm>
            <a:off x="467544" y="6485278"/>
            <a:ext cx="7704856" cy="365125"/>
          </a:xfrm>
        </p:spPr>
        <p:txBody>
          <a:bodyPr/>
          <a:lstStyle/>
          <a:p>
            <a:pPr>
              <a:defRPr/>
            </a:pPr>
            <a:r>
              <a:rPr lang="de-DE" dirty="0" smtClean="0"/>
              <a:t>AG RDA Schulungsunterlagen – Modul 5A.01: Mehrteilige Monografien | Stand: 15.05.2015| CC BY-NC-SA</a:t>
            </a:r>
            <a:endParaRPr lang="de-DE" dirty="0"/>
          </a:p>
        </p:txBody>
      </p:sp>
      <p:sp>
        <p:nvSpPr>
          <p:cNvPr id="6" name="Foliennummernplatzhalter 5"/>
          <p:cNvSpPr>
            <a:spLocks noGrp="1"/>
          </p:cNvSpPr>
          <p:nvPr>
            <p:ph type="sldNum" sz="quarter" idx="4294967295"/>
          </p:nvPr>
        </p:nvSpPr>
        <p:spPr>
          <a:xfrm>
            <a:off x="7235825" y="6376988"/>
            <a:ext cx="1450975" cy="365125"/>
          </a:xfrm>
          <a:prstGeom prst="rect">
            <a:avLst/>
          </a:prstGeom>
        </p:spPr>
        <p:txBody>
          <a:bodyPr/>
          <a:lstStyle/>
          <a:p>
            <a:pPr algn="r">
              <a:defRPr/>
            </a:pPr>
            <a:fld id="{E3475185-0719-4743-BB39-4EFD18B5FE54}" type="slidenum">
              <a:rPr lang="de-DE" sz="1200">
                <a:solidFill>
                  <a:schemeClr val="tx1">
                    <a:tint val="75000"/>
                  </a:schemeClr>
                </a:solidFill>
              </a:rPr>
              <a:pPr algn="r">
                <a:defRPr/>
              </a:pPr>
              <a:t>95</a:t>
            </a:fld>
            <a:endParaRPr lang="de-DE" sz="1200" dirty="0">
              <a:solidFill>
                <a:schemeClr val="tx1">
                  <a:tint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28092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395536" y="5949280"/>
            <a:ext cx="792088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6234710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796950"/>
          </a:xfrm>
        </p:spPr>
        <p:txBody>
          <a:bodyPr/>
          <a:lstStyle/>
          <a:p>
            <a:r>
              <a:rPr lang="de-DE" dirty="0" smtClean="0"/>
              <a:t>Sonderfall 2: </a:t>
            </a:r>
            <a:br>
              <a:rPr lang="de-DE" dirty="0" smtClean="0"/>
            </a:br>
            <a:r>
              <a:rPr lang="de-DE" dirty="0" smtClean="0"/>
              <a:t>Keine Bandbezeichnung/Zählung</a:t>
            </a:r>
            <a:endParaRPr lang="de-DE" dirty="0"/>
          </a:p>
        </p:txBody>
      </p:sp>
      <p:sp>
        <p:nvSpPr>
          <p:cNvPr id="3" name="Textplatzhalter 2"/>
          <p:cNvSpPr>
            <a:spLocks noGrp="1"/>
          </p:cNvSpPr>
          <p:nvPr>
            <p:ph type="body" sz="quarter" idx="13"/>
          </p:nvPr>
        </p:nvSpPr>
        <p:spPr>
          <a:xfrm>
            <a:off x="251520" y="1484784"/>
            <a:ext cx="8640960" cy="5472608"/>
          </a:xfrm>
        </p:spPr>
        <p:txBody>
          <a:bodyPr wrap="square"/>
          <a:lstStyle/>
          <a:p>
            <a:r>
              <a:rPr lang="de-DE" dirty="0" smtClean="0"/>
              <a:t>Teile einer mehrteiligen Monografie weisen zwar Titel, aber keine Bandbezeichnungen oder Zählungen auf:  </a:t>
            </a:r>
            <a:br>
              <a:rPr lang="de-DE" dirty="0" smtClean="0"/>
            </a:br>
            <a:endParaRPr lang="de-DE" dirty="0" smtClean="0"/>
          </a:p>
          <a:p>
            <a:pPr lvl="1"/>
            <a:r>
              <a:rPr lang="de-DE" dirty="0" smtClean="0"/>
              <a:t>keine gesonderten Regelungen für diesen Fall</a:t>
            </a:r>
            <a:br>
              <a:rPr lang="de-DE" dirty="0" smtClean="0"/>
            </a:br>
            <a:endParaRPr lang="de-DE" dirty="0" smtClean="0"/>
          </a:p>
          <a:p>
            <a:pPr lvl="1"/>
            <a:r>
              <a:rPr lang="de-DE" dirty="0" smtClean="0"/>
              <a:t>es werden keine Zählungen oder Bandbezeichnungen fingiert</a:t>
            </a:r>
            <a:br>
              <a:rPr lang="de-DE" dirty="0" smtClean="0"/>
            </a:br>
            <a:endParaRPr lang="de-DE" dirty="0" smtClean="0"/>
          </a:p>
          <a:p>
            <a:pPr lvl="1"/>
            <a:r>
              <a:rPr lang="de-DE" dirty="0" smtClean="0"/>
              <a:t>Sortierung der Teile für die Anzeige ist Frage der Implementierung</a:t>
            </a:r>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96</a:t>
            </a:fld>
            <a:endParaRPr lang="de-DE"/>
          </a:p>
        </p:txBody>
      </p:sp>
    </p:spTree>
    <p:extLst>
      <p:ext uri="{BB962C8B-B14F-4D97-AF65-F5344CB8AC3E}">
        <p14:creationId xmlns:p14="http://schemas.microsoft.com/office/powerpoint/2010/main" val="148755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868958"/>
          </a:xfrm>
        </p:spPr>
        <p:txBody>
          <a:bodyPr/>
          <a:lstStyle/>
          <a:p>
            <a:r>
              <a:rPr lang="de-DE" dirty="0" smtClean="0"/>
              <a:t>Sonderfall 3:</a:t>
            </a:r>
            <a:br>
              <a:rPr lang="de-DE" dirty="0" smtClean="0"/>
            </a:br>
            <a:r>
              <a:rPr lang="de-DE" dirty="0" smtClean="0"/>
              <a:t>Kein Titel/Bandbezeichnung/Zählung</a:t>
            </a:r>
            <a:endParaRPr lang="de-DE" dirty="0"/>
          </a:p>
        </p:txBody>
      </p:sp>
      <p:sp>
        <p:nvSpPr>
          <p:cNvPr id="3" name="Textplatzhalter 2"/>
          <p:cNvSpPr>
            <a:spLocks noGrp="1"/>
          </p:cNvSpPr>
          <p:nvPr>
            <p:ph type="body" sz="quarter" idx="13"/>
          </p:nvPr>
        </p:nvSpPr>
        <p:spPr>
          <a:xfrm>
            <a:off x="467544" y="1351606"/>
            <a:ext cx="8640960" cy="5472608"/>
          </a:xfrm>
        </p:spPr>
        <p:txBody>
          <a:bodyPr wrap="square"/>
          <a:lstStyle/>
          <a:p>
            <a:r>
              <a:rPr lang="de-DE" dirty="0" smtClean="0"/>
              <a:t>Teile einer mehrteiligen Monografie weisen weder Titel noch Bandbezeichnung oder Zählung auf: </a:t>
            </a:r>
            <a:br>
              <a:rPr lang="de-DE" dirty="0" smtClean="0"/>
            </a:br>
            <a:endParaRPr lang="de-DE" dirty="0" smtClean="0"/>
          </a:p>
          <a:p>
            <a:pPr lvl="1"/>
            <a:r>
              <a:rPr lang="de-DE" dirty="0" smtClean="0"/>
              <a:t>Teile haben denselben Datenträgertyp </a:t>
            </a:r>
            <a:r>
              <a:rPr lang="de-DE" dirty="0" smtClean="0">
                <a:sym typeface="Wingdings" panose="05000000000000000000" pitchFamily="2" charset="2"/>
              </a:rPr>
              <a:t> geeigneter Titel kann frei gewählt werden (z. B. [Text], [Tafeln])</a:t>
            </a:r>
            <a:br>
              <a:rPr lang="de-DE" dirty="0" smtClean="0">
                <a:sym typeface="Wingdings" panose="05000000000000000000" pitchFamily="2" charset="2"/>
              </a:rPr>
            </a:br>
            <a:endParaRPr lang="de-DE" dirty="0" smtClean="0">
              <a:sym typeface="Wingdings" panose="05000000000000000000" pitchFamily="2" charset="2"/>
            </a:endParaRPr>
          </a:p>
          <a:p>
            <a:pPr lvl="1"/>
            <a:r>
              <a:rPr lang="de-DE" dirty="0" smtClean="0">
                <a:sym typeface="Wingdings" panose="05000000000000000000" pitchFamily="2" charset="2"/>
              </a:rPr>
              <a:t>Teile haben unterschiedliche Datenträgertypen: es wird möglichst jener Terminus als fingierter Titel verwendet, der für die Umfangsangabe zu verwenden ist</a:t>
            </a:r>
            <a:br>
              <a:rPr lang="de-DE" dirty="0" smtClean="0">
                <a:sym typeface="Wingdings" panose="05000000000000000000" pitchFamily="2" charset="2"/>
              </a:rPr>
            </a:br>
            <a:r>
              <a:rPr lang="de-DE" dirty="0" smtClean="0">
                <a:sym typeface="Wingdings" panose="05000000000000000000" pitchFamily="2" charset="2"/>
              </a:rPr>
              <a:t>(z. B. [Band], [CD-ROM]</a:t>
            </a:r>
            <a:br>
              <a:rPr lang="de-DE" dirty="0" smtClean="0">
                <a:sym typeface="Wingdings" panose="05000000000000000000" pitchFamily="2" charset="2"/>
              </a:rPr>
            </a:br>
            <a:endParaRPr lang="de-DE" dirty="0" smtClean="0">
              <a:sym typeface="Wingdings" panose="05000000000000000000" pitchFamily="2" charset="2"/>
            </a:endParaRPr>
          </a:p>
          <a:p>
            <a:pPr lvl="1"/>
            <a:r>
              <a:rPr lang="de-DE" dirty="0" smtClean="0"/>
              <a:t>umfassende Beschreibung: in Einzelfällen kann Angabe der Anzahl der Teile in der Umfangsangabe genügen</a:t>
            </a:r>
            <a:endParaRPr lang="de-DE" sz="1800"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t>AG RDA Schulungsunterlagen – Modul 5A.01: Mehrteilige Monografien | Stand: 18.06.2015|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97</a:t>
            </a:fld>
            <a:endParaRPr lang="de-DE" dirty="0"/>
          </a:p>
        </p:txBody>
      </p:sp>
    </p:spTree>
    <p:extLst>
      <p:ext uri="{BB962C8B-B14F-4D97-AF65-F5344CB8AC3E}">
        <p14:creationId xmlns:p14="http://schemas.microsoft.com/office/powerpoint/2010/main" val="40509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Textplatzhalter 2"/>
          <p:cNvSpPr>
            <a:spLocks noGrp="1"/>
          </p:cNvSpPr>
          <p:nvPr>
            <p:ph type="body" sz="quarter" idx="13"/>
          </p:nvPr>
        </p:nvSpPr>
        <p:spPr>
          <a:xfrm>
            <a:off x="251520" y="836712"/>
            <a:ext cx="8640960" cy="5112568"/>
          </a:xfrm>
        </p:spPr>
        <p:txBody>
          <a:bodyPr/>
          <a:lstStyle/>
          <a:p>
            <a:r>
              <a:rPr lang="de-DE" dirty="0" smtClean="0"/>
              <a:t>Neue Terminologie: </a:t>
            </a:r>
          </a:p>
          <a:p>
            <a:pPr lvl="1"/>
            <a:r>
              <a:rPr lang="de-DE" dirty="0" smtClean="0"/>
              <a:t>Mehrteilige Monografie</a:t>
            </a:r>
          </a:p>
          <a:p>
            <a:pPr lvl="1"/>
            <a:r>
              <a:rPr lang="de-DE" dirty="0" smtClean="0"/>
              <a:t>Teil mit abhängigem Titel, Teil mit unabhängigem Titel</a:t>
            </a:r>
          </a:p>
          <a:p>
            <a:pPr lvl="1"/>
            <a:r>
              <a:rPr lang="de-DE" dirty="0" smtClean="0"/>
              <a:t>Untergliederung</a:t>
            </a:r>
            <a:endParaRPr lang="de-DE" dirty="0"/>
          </a:p>
          <a:p>
            <a:pPr lvl="1"/>
            <a:r>
              <a:rPr lang="de-DE" dirty="0" smtClean="0"/>
              <a:t>Reihe </a:t>
            </a:r>
            <a:br>
              <a:rPr lang="de-DE" dirty="0" smtClean="0"/>
            </a:br>
            <a:endParaRPr lang="de-DE" dirty="0" smtClean="0"/>
          </a:p>
          <a:p>
            <a:pPr marL="400050"/>
            <a:r>
              <a:rPr lang="de-DE" dirty="0" smtClean="0"/>
              <a:t>Hierarchische Beschreibung bleibt bis auf weiteres Standard</a:t>
            </a:r>
          </a:p>
          <a:p>
            <a:pPr marL="57150" indent="0">
              <a:buNone/>
            </a:pPr>
            <a:endParaRPr lang="de-DE" dirty="0" smtClean="0"/>
          </a:p>
          <a:p>
            <a:pPr marL="400050"/>
            <a:r>
              <a:rPr lang="de-DE" dirty="0" smtClean="0"/>
              <a:t>Arbeitshilfe                                         „</a:t>
            </a:r>
            <a:r>
              <a:rPr lang="de-DE" dirty="0" smtClean="0">
                <a:hlinkClick r:id="rId2"/>
              </a:rPr>
              <a:t>Standardelemente-Tabelle für die hierarchische Beschreibung</a:t>
            </a:r>
            <a:r>
              <a:rPr lang="de-DE" dirty="0" smtClean="0"/>
              <a:t>“</a:t>
            </a:r>
            <a:br>
              <a:rPr lang="de-DE" dirty="0" smtClean="0"/>
            </a:br>
            <a:endParaRPr lang="de-DE" dirty="0"/>
          </a:p>
          <a:p>
            <a:pPr marL="457200" lvl="1" indent="0">
              <a:buNone/>
            </a:pPr>
            <a:endParaRPr lang="de-DE" dirty="0"/>
          </a:p>
        </p:txBody>
      </p:sp>
      <p:sp>
        <p:nvSpPr>
          <p:cNvPr id="4" name="Fußzeilenplatzhalter 3"/>
          <p:cNvSpPr>
            <a:spLocks noGrp="1"/>
          </p:cNvSpPr>
          <p:nvPr>
            <p:ph type="ftr" sz="quarter" idx="14"/>
          </p:nvPr>
        </p:nvSpPr>
        <p:spPr>
          <a:xfrm>
            <a:off x="467544" y="6376243"/>
            <a:ext cx="7056784" cy="365125"/>
          </a:xfrm>
        </p:spPr>
        <p:txBody>
          <a:bodyPr/>
          <a:lstStyle/>
          <a:p>
            <a:r>
              <a:rPr lang="de-DE" smtClean="0">
                <a:solidFill>
                  <a:srgbClr val="4F81BD">
                    <a:lumMod val="75000"/>
                  </a:srgbClr>
                </a:solidFill>
              </a:rPr>
              <a:t>AG RDA Schulungsunterlagen – Modul 5A.01: Mehrteilige Monografien | Stand: 18.06.2015|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98</a:t>
            </a:fld>
            <a:endParaRPr lang="de-DE">
              <a:solidFill>
                <a:prstClr val="black">
                  <a:tint val="75000"/>
                </a:prstClr>
              </a:solidFill>
            </a:endParaRPr>
          </a:p>
        </p:txBody>
      </p:sp>
    </p:spTree>
    <p:extLst>
      <p:ext uri="{BB962C8B-B14F-4D97-AF65-F5344CB8AC3E}">
        <p14:creationId xmlns:p14="http://schemas.microsoft.com/office/powerpoint/2010/main" val="422251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6186</Words>
  <Application>Microsoft Office PowerPoint</Application>
  <PresentationFormat>Bildschirmpräsentation (4:3)</PresentationFormat>
  <Paragraphs>1392</Paragraphs>
  <Slides>98</Slides>
  <Notes>37</Notes>
  <HiddenSlides>0</HiddenSlides>
  <MMClips>0</MMClips>
  <ScaleCrop>false</ScaleCrop>
  <HeadingPairs>
    <vt:vector size="4" baseType="variant">
      <vt:variant>
        <vt:lpstr>Design</vt:lpstr>
      </vt:variant>
      <vt:variant>
        <vt:i4>2</vt:i4>
      </vt:variant>
      <vt:variant>
        <vt:lpstr>Folientitel</vt:lpstr>
      </vt:variant>
      <vt:variant>
        <vt:i4>98</vt:i4>
      </vt:variant>
    </vt:vector>
  </HeadingPairs>
  <TitlesOfParts>
    <vt:vector size="100" baseType="lpstr">
      <vt:lpstr>Larissa</vt:lpstr>
      <vt:lpstr>1_Larissa</vt:lpstr>
      <vt:lpstr>Schulungsunterlagen der AG RDA</vt:lpstr>
      <vt:lpstr>Mehrteilige Monografien </vt:lpstr>
      <vt:lpstr>Inhalt </vt:lpstr>
      <vt:lpstr>Grundlagen </vt:lpstr>
      <vt:lpstr>Mehrteilige Monografie: Definition</vt:lpstr>
      <vt:lpstr>Beschreibungsarten (RDA 1.5)</vt:lpstr>
      <vt:lpstr>Wie werden mehrteilige Monografien im deutschsprachigen Raum beschrieben?</vt:lpstr>
      <vt:lpstr>Grundlage für die Identifizierung einer mehrteiligen Monografie </vt:lpstr>
      <vt:lpstr>Informationsquellen</vt:lpstr>
      <vt:lpstr>Hierarchische Beschreibung siehe D-A-CH AWR 1.5.4 </vt:lpstr>
      <vt:lpstr>Terminologie (1) </vt:lpstr>
      <vt:lpstr>Terminologie (2) </vt:lpstr>
      <vt:lpstr>Aufnahmen für Teile mit unabhängigem Titel</vt:lpstr>
      <vt:lpstr>Aufnahmen für Teile mit abhängigem Titel</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Übungsaufgabe: Aufnahme für TAT oder TUT?</vt:lpstr>
      <vt:lpstr>Hierarchische Beschreibung gilt als eine Beschreibung</vt:lpstr>
      <vt:lpstr>Standardelemente-Tabelle für die hierarchische Beschreibung mehrteiliger Monografien (1)</vt:lpstr>
      <vt:lpstr>Standardelemente-Tabelle für die hierarchische Beschreibung mehrteiliger Monografien (2)</vt:lpstr>
      <vt:lpstr>Erfassung des übergeordneten Titels</vt:lpstr>
      <vt:lpstr>Beispiel 1: Mehrteilige Monografie TAT </vt:lpstr>
      <vt:lpstr>Beispiel 1: Mehrteilige Monografie - TAT </vt:lpstr>
      <vt:lpstr>Beispiel 2: Mehrteilige Monografie - TUT</vt:lpstr>
      <vt:lpstr>Beispiel 2: Mehrteilige Monografie - TUT</vt:lpstr>
      <vt:lpstr>Reihe: Definition</vt:lpstr>
      <vt:lpstr>Erfassung der Standardelemente: IMD-Typen </vt:lpstr>
      <vt:lpstr>Erfassung des Standardelements: Erscheinungsweise </vt:lpstr>
      <vt:lpstr>Beispiel: Medienkombination                  (Buch, DVD-Video, CD-ROM)</vt:lpstr>
      <vt:lpstr>Beispiel: Medienkombination                       (Buch, DVD-Video, CD-ROM)</vt:lpstr>
      <vt:lpstr>Beispiel: Medienkombination                  (Buch, DVD-Video, CD-ROM)</vt:lpstr>
      <vt:lpstr>Regelungen zu Bandbezeichnungen und -zählungen der Teile (1)</vt:lpstr>
      <vt:lpstr>Regelungen zu Bandbezeichnungen und -zählungen der Teile (2)</vt:lpstr>
      <vt:lpstr>Beispiele </vt:lpstr>
      <vt:lpstr>Beispiele </vt:lpstr>
      <vt:lpstr>Beispiele </vt:lpstr>
      <vt:lpstr>Beispiele </vt:lpstr>
      <vt:lpstr>Beispiele </vt:lpstr>
      <vt:lpstr>Beispiele </vt:lpstr>
      <vt:lpstr>Beispiele </vt:lpstr>
      <vt:lpstr>Beispiele </vt:lpstr>
      <vt:lpstr>Beispiele </vt:lpstr>
      <vt:lpstr>Beispiele </vt:lpstr>
      <vt:lpstr>Beispiele </vt:lpstr>
      <vt:lpstr>Beispiele </vt:lpstr>
      <vt:lpstr>Beispiele </vt:lpstr>
      <vt:lpstr>Beispiele </vt:lpstr>
      <vt:lpstr>Beispiele </vt:lpstr>
      <vt:lpstr>Mehrteilige Monografien  Untergliederungen </vt:lpstr>
      <vt:lpstr>Definition Untergliederung (RDA Glossar)</vt:lpstr>
      <vt:lpstr>Was sind Untergliederungen?</vt:lpstr>
      <vt:lpstr>Beispiele für Untergliederungen (1)</vt:lpstr>
      <vt:lpstr>Beispiele für Untergliederungen (2)</vt:lpstr>
      <vt:lpstr>Beispiel: Mehrere Untergliederungen</vt:lpstr>
      <vt:lpstr>Erfassen von Untergliederungen</vt:lpstr>
      <vt:lpstr>Hierarchische Beschreibung: Datenmodell</vt:lpstr>
      <vt:lpstr>Bsp. – Abhängiger Titel mit Untergliederung</vt:lpstr>
      <vt:lpstr>Bsp. – Unabhängiger Titel mit Untergliederung</vt:lpstr>
      <vt:lpstr>Beispiel: Untergliederung - TAT</vt:lpstr>
      <vt:lpstr>Untergliederung, TAT Übergeordnete Aufnahme</vt:lpstr>
      <vt:lpstr>Untergliederung, TAT Untergeordnete Aufnahme</vt:lpstr>
      <vt:lpstr>Beispiel: Untergliederung - TUT</vt:lpstr>
      <vt:lpstr>Beispiel: Untergliederung – TUT Übergeordnete Aufnahme</vt:lpstr>
      <vt:lpstr>Beispiel: Untergliederung – TUT Untergeordnete Aufnahme</vt:lpstr>
      <vt:lpstr>Neue Beschreibungen und  keine neuen Beschreibungen </vt:lpstr>
      <vt:lpstr>Neue Beschreibung</vt:lpstr>
      <vt:lpstr>Neue Beschreibung</vt:lpstr>
      <vt:lpstr>Neue Beschreibung</vt:lpstr>
      <vt:lpstr>Neue Beschreibung</vt:lpstr>
      <vt:lpstr>Neue Beschreibung</vt:lpstr>
      <vt:lpstr>Keine neue Beschreibung</vt:lpstr>
      <vt:lpstr>Keine neue Beschreibung </vt:lpstr>
      <vt:lpstr>Keine neue Beschreibung</vt:lpstr>
      <vt:lpstr>Keine neue Beschreibung </vt:lpstr>
      <vt:lpstr>Keine neue Beschreibung</vt:lpstr>
      <vt:lpstr>Keine neue Beschreibung</vt:lpstr>
      <vt:lpstr>Keine neue Beschreibung </vt:lpstr>
      <vt:lpstr>Keine neue Beschreibung</vt:lpstr>
      <vt:lpstr> Sonderfälle bei   mehrteiligen Monografien </vt:lpstr>
      <vt:lpstr>Sonderfall:  Später erscheinende Ergänzung                   zu einer einzelnen Einheit</vt:lpstr>
      <vt:lpstr>Beispiel: Später erschienener Ergänzungsband  hier: «ursprüngliches» Werk</vt:lpstr>
      <vt:lpstr>Beispiel: Später erschienener Ergänzungsband  hier: Ergänzungsband</vt:lpstr>
      <vt:lpstr>Ergänzungsband</vt:lpstr>
      <vt:lpstr>«ursprüngliches» Werk</vt:lpstr>
      <vt:lpstr>Sonderfall 2:  Keine Bandbezeichnung/Zählung</vt:lpstr>
      <vt:lpstr>Sonderfall 3: Kein Titel/Bandbezeichnung/Zählung</vt:lpstr>
      <vt:lpstr>Zusammenfassung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Claudia Mairföls</cp:lastModifiedBy>
  <cp:revision>572</cp:revision>
  <cp:lastPrinted>2015-09-10T06:39:01Z</cp:lastPrinted>
  <dcterms:created xsi:type="dcterms:W3CDTF">2014-02-18T07:01:40Z</dcterms:created>
  <dcterms:modified xsi:type="dcterms:W3CDTF">2015-12-08T08:17:09Z</dcterms:modified>
</cp:coreProperties>
</file>