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85" r:id="rId2"/>
    <p:sldId id="259" r:id="rId3"/>
    <p:sldId id="303" r:id="rId4"/>
    <p:sldId id="304" r:id="rId5"/>
    <p:sldId id="305" r:id="rId6"/>
    <p:sldId id="307" r:id="rId7"/>
    <p:sldId id="321" r:id="rId8"/>
    <p:sldId id="309" r:id="rId9"/>
    <p:sldId id="311" r:id="rId10"/>
    <p:sldId id="312" r:id="rId11"/>
    <p:sldId id="313" r:id="rId12"/>
    <p:sldId id="326" r:id="rId13"/>
    <p:sldId id="327" r:id="rId14"/>
    <p:sldId id="328" r:id="rId15"/>
    <p:sldId id="329" r:id="rId16"/>
    <p:sldId id="330" r:id="rId17"/>
    <p:sldId id="331" r:id="rId18"/>
    <p:sldId id="332" r:id="rId19"/>
  </p:sldIdLst>
  <p:sldSz cx="9144000" cy="6858000" type="screen4x3"/>
  <p:notesSz cx="6858000"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39" autoAdjust="0"/>
    <p:restoredTop sz="89049" autoAdjust="0"/>
  </p:normalViewPr>
  <p:slideViewPr>
    <p:cSldViewPr>
      <p:cViewPr>
        <p:scale>
          <a:sx n="80" d="100"/>
          <a:sy n="80" d="100"/>
        </p:scale>
        <p:origin x="-1758" y="-12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3127"/>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4" y="0"/>
            <a:ext cx="2971800" cy="496332"/>
          </a:xfrm>
          <a:prstGeom prst="rect">
            <a:avLst/>
          </a:prstGeom>
        </p:spPr>
        <p:txBody>
          <a:bodyPr vert="horz" lIns="91440" tIns="45720" rIns="91440" bIns="45720" rtlCol="0"/>
          <a:lstStyle>
            <a:lvl1pPr algn="r">
              <a:defRPr sz="1200"/>
            </a:lvl1pPr>
          </a:lstStyle>
          <a:p>
            <a:fld id="{4AC937E4-8306-4256-98BE-2853E1A1DDAD}" type="datetimeFigureOut">
              <a:rPr lang="de-DE" smtClean="0"/>
              <a:pPr/>
              <a:t>20.09.2015</a:t>
            </a:fld>
            <a:endParaRPr lang="de-DE"/>
          </a:p>
        </p:txBody>
      </p:sp>
      <p:sp>
        <p:nvSpPr>
          <p:cNvPr id="4" name="Fußzeilenplatzhalter 3"/>
          <p:cNvSpPr>
            <a:spLocks noGrp="1"/>
          </p:cNvSpPr>
          <p:nvPr>
            <p:ph type="ftr" sz="quarter" idx="2"/>
          </p:nvPr>
        </p:nvSpPr>
        <p:spPr>
          <a:xfrm>
            <a:off x="0" y="9428584"/>
            <a:ext cx="2971800"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4" y="9428584"/>
            <a:ext cx="2971800" cy="496332"/>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4" y="0"/>
            <a:ext cx="2971800" cy="496332"/>
          </a:xfrm>
          <a:prstGeom prst="rect">
            <a:avLst/>
          </a:prstGeom>
        </p:spPr>
        <p:txBody>
          <a:bodyPr vert="horz" lIns="91440" tIns="45720" rIns="91440" bIns="45720" rtlCol="0"/>
          <a:lstStyle>
            <a:lvl1pPr algn="r">
              <a:defRPr sz="1200"/>
            </a:lvl1pPr>
          </a:lstStyle>
          <a:p>
            <a:fld id="{F5EDB1F4-BB4F-44BD-AC26-B758B395BD23}" type="datetimeFigureOut">
              <a:rPr lang="de-DE" smtClean="0"/>
              <a:pPr/>
              <a:t>20.09.2015</a:t>
            </a:fld>
            <a:endParaRPr lang="de-DE"/>
          </a:p>
        </p:txBody>
      </p:sp>
      <p:sp>
        <p:nvSpPr>
          <p:cNvPr id="4" name="Folienbildplatzhalter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1" y="4715154"/>
            <a:ext cx="5486400" cy="4466987"/>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8584"/>
            <a:ext cx="2971800"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4" y="9428584"/>
            <a:ext cx="2971800" cy="496332"/>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smtClean="0"/>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extLst>
      <p:ext uri="{BB962C8B-B14F-4D97-AF65-F5344CB8AC3E}">
        <p14:creationId xmlns:p14="http://schemas.microsoft.com/office/powerpoint/2010/main" val="275883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extLst>
      <p:ext uri="{BB962C8B-B14F-4D97-AF65-F5344CB8AC3E}">
        <p14:creationId xmlns:p14="http://schemas.microsoft.com/office/powerpoint/2010/main" val="298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extLst>
      <p:ext uri="{BB962C8B-B14F-4D97-AF65-F5344CB8AC3E}">
        <p14:creationId xmlns:p14="http://schemas.microsoft.com/office/powerpoint/2010/main" val="981349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extLst>
      <p:ext uri="{BB962C8B-B14F-4D97-AF65-F5344CB8AC3E}">
        <p14:creationId xmlns:p14="http://schemas.microsoft.com/office/powerpoint/2010/main" val="16355127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extLst>
      <p:ext uri="{BB962C8B-B14F-4D97-AF65-F5344CB8AC3E}">
        <p14:creationId xmlns:p14="http://schemas.microsoft.com/office/powerpoint/2010/main" val="2136341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26528692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15</a:t>
            </a:fld>
            <a:endParaRPr lang="de-DE"/>
          </a:p>
        </p:txBody>
      </p:sp>
    </p:spTree>
    <p:extLst>
      <p:ext uri="{BB962C8B-B14F-4D97-AF65-F5344CB8AC3E}">
        <p14:creationId xmlns:p14="http://schemas.microsoft.com/office/powerpoint/2010/main" val="1576334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16</a:t>
            </a:fld>
            <a:endParaRPr lang="de-DE"/>
          </a:p>
        </p:txBody>
      </p:sp>
    </p:spTree>
    <p:extLst>
      <p:ext uri="{BB962C8B-B14F-4D97-AF65-F5344CB8AC3E}">
        <p14:creationId xmlns:p14="http://schemas.microsoft.com/office/powerpoint/2010/main" val="624522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Verdana" panose="020B0604030504040204" pitchFamily="34" charset="0"/>
                <a:ea typeface="Verdana" panose="020B0604030504040204" pitchFamily="34" charset="0"/>
                <a:cs typeface="Verdana" panose="020B0604030504040204" pitchFamily="34" charset="0"/>
              </a:rPr>
              <a:t>Als Informationsquelle ist zunächst dieselbe Quelle heranzuziehen wie die Quelle des Haupttitels. Daher ist „4. Auflage“ zu erfassen. Will man zusätzlich darauf hinweisen, dass es sich um eine unveränderte Auflage handelt, kann dies in einer Anmerkung zur Ausgabebezeichnung angegeben werden</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17</a:t>
            </a:fld>
            <a:endParaRPr lang="de-DE"/>
          </a:p>
        </p:txBody>
      </p:sp>
    </p:spTree>
    <p:extLst>
      <p:ext uri="{BB962C8B-B14F-4D97-AF65-F5344CB8AC3E}">
        <p14:creationId xmlns:p14="http://schemas.microsoft.com/office/powerpoint/2010/main" val="618722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18</a:t>
            </a:fld>
            <a:endParaRPr lang="de-DE"/>
          </a:p>
        </p:txBody>
      </p:sp>
    </p:spTree>
    <p:extLst>
      <p:ext uri="{BB962C8B-B14F-4D97-AF65-F5344CB8AC3E}">
        <p14:creationId xmlns:p14="http://schemas.microsoft.com/office/powerpoint/2010/main" val="77234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Näher erläuterte Überarbeitung:</a:t>
            </a:r>
            <a:r>
              <a:rPr lang="de-DE" baseline="0" dirty="0" smtClean="0"/>
              <a:t>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2440014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extLst>
      <p:ext uri="{BB962C8B-B14F-4D97-AF65-F5344CB8AC3E}">
        <p14:creationId xmlns:p14="http://schemas.microsoft.com/office/powerpoint/2010/main" val="2702488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extLst>
      <p:ext uri="{BB962C8B-B14F-4D97-AF65-F5344CB8AC3E}">
        <p14:creationId xmlns:p14="http://schemas.microsoft.com/office/powerpoint/2010/main" val="2251720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1183094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extLst>
      <p:ext uri="{BB962C8B-B14F-4D97-AF65-F5344CB8AC3E}">
        <p14:creationId xmlns:p14="http://schemas.microsoft.com/office/powerpoint/2010/main" val="1043218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8</a:t>
            </a:fld>
            <a:endParaRPr lang="de-DE"/>
          </a:p>
        </p:txBody>
      </p:sp>
    </p:spTree>
    <p:extLst>
      <p:ext uri="{BB962C8B-B14F-4D97-AF65-F5344CB8AC3E}">
        <p14:creationId xmlns:p14="http://schemas.microsoft.com/office/powerpoint/2010/main" val="1461294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extLst>
      <p:ext uri="{BB962C8B-B14F-4D97-AF65-F5344CB8AC3E}">
        <p14:creationId xmlns:p14="http://schemas.microsoft.com/office/powerpoint/2010/main" val="2958986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t>AG RDA Schulungsunterlagen – Modul 3.02.04: Ausgabevermerk | Stand: 18.06.2015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t>AG RDA Schulungsunterlagen – Modul 3.02.04: Ausgabevermerk | Stand: 18.06.2015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23.tmp"/><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9.tmp"/><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0.tmp"/></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7.tmp"/><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8.tmp"/></Relationships>
</file>

<file path=ppt/slides/_rels/slide8.xml.rels><?xml version="1.0" encoding="UTF-8" standalone="yes"?>
<Relationships xmlns="http://schemas.openxmlformats.org/package/2006/relationships"><Relationship Id="rId3" Type="http://schemas.openxmlformats.org/officeDocument/2006/relationships/image" Target="../media/image19.tmp"/><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0.tmp"/></Relationships>
</file>

<file path=ppt/slides/_rels/slide9.xml.rels><?xml version="1.0" encoding="UTF-8" standalone="yes"?>
<Relationships xmlns="http://schemas.openxmlformats.org/package/2006/relationships"><Relationship Id="rId3" Type="http://schemas.openxmlformats.org/officeDocument/2006/relationships/image" Target="../media/image21.tmp"/><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2.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Grafik 1"/>
          <p:cNvPicPr>
            <a:picLocks noChangeAspect="1"/>
          </p:cNvPicPr>
          <p:nvPr/>
        </p:nvPicPr>
        <p:blipFill rotWithShape="1">
          <a:blip r:embed="rId18" cstate="print">
            <a:extLst>
              <a:ext uri="{28A0092B-C50C-407E-A947-70E740481C1C}">
                <a14:useLocalDpi xmlns:a14="http://schemas.microsoft.com/office/drawing/2010/main" val="0"/>
              </a:ext>
            </a:extLst>
          </a:blip>
          <a:srcRect l="5723" t="17175" b="17717"/>
          <a:stretch/>
        </p:blipFill>
        <p:spPr>
          <a:xfrm>
            <a:off x="677899" y="2348880"/>
            <a:ext cx="1650927" cy="358775"/>
          </a:xfrm>
          <a:prstGeom prst="rect">
            <a:avLst/>
          </a:prstGeom>
        </p:spPr>
      </p:pic>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Ausgabebezeichnung einer näher erläuterten Überarbeitung </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7" name="Tabelle 6"/>
          <p:cNvGraphicFramePr>
            <a:graphicFrameLocks noGrp="1"/>
          </p:cNvGraphicFramePr>
          <p:nvPr>
            <p:extLst>
              <p:ext uri="{D42A27DB-BD31-4B8C-83A1-F6EECF244321}">
                <p14:modId xmlns:p14="http://schemas.microsoft.com/office/powerpoint/2010/main" val="2530820062"/>
              </p:ext>
            </p:extLst>
          </p:nvPr>
        </p:nvGraphicFramePr>
        <p:xfrm>
          <a:off x="285866" y="2420888"/>
          <a:ext cx="8352928" cy="2304256"/>
        </p:xfrm>
        <a:graphic>
          <a:graphicData uri="http://schemas.openxmlformats.org/drawingml/2006/table">
            <a:tbl>
              <a:tblPr firstRow="1" bandRow="1">
                <a:tableStyleId>{5C22544A-7EE6-4342-B048-85BDC9FD1C3A}</a:tableStyleId>
              </a:tblPr>
              <a:tblGrid>
                <a:gridCol w="1036249"/>
                <a:gridCol w="1152128"/>
                <a:gridCol w="3115607"/>
                <a:gridCol w="3048944"/>
              </a:tblGrid>
              <a:tr h="387632">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742961">
                <a:tc rowSpan="2">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rowSpan="2">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Second</a:t>
                      </a:r>
                      <a:r>
                        <a:rPr lang="de-DE" baseline="0" dirty="0" smtClean="0">
                          <a:latin typeface="Verdana" panose="020B0604030504040204" pitchFamily="34" charset="0"/>
                          <a:ea typeface="Verdana" panose="020B0604030504040204" pitchFamily="34" charset="0"/>
                          <a:cs typeface="Verdana" panose="020B0604030504040204" pitchFamily="34" charset="0"/>
                        </a:rPr>
                        <a:t> </a:t>
                      </a:r>
                      <a:r>
                        <a:rPr lang="de-DE" baseline="0" dirty="0" err="1" smtClean="0">
                          <a:latin typeface="Verdana" panose="020B0604030504040204" pitchFamily="34" charset="0"/>
                          <a:ea typeface="Verdana" panose="020B0604030504040204" pitchFamily="34" charset="0"/>
                          <a:cs typeface="Verdana" panose="020B0604030504040204" pitchFamily="34" charset="0"/>
                        </a:rPr>
                        <a:t>edition</a:t>
                      </a:r>
                      <a:r>
                        <a:rPr lang="de-DE"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,_</a:t>
                      </a:r>
                      <a:r>
                        <a:rPr lang="de-DE" baseline="0" dirty="0" smtClean="0">
                          <a:latin typeface="Verdana" panose="020B0604030504040204" pitchFamily="34" charset="0"/>
                          <a:ea typeface="Verdana" panose="020B0604030504040204" pitchFamily="34" charset="0"/>
                          <a:cs typeface="Verdana" panose="020B0604030504040204" pitchFamily="34" charset="0"/>
                        </a:rPr>
                        <a:t/>
                      </a:r>
                      <a:br>
                        <a:rPr lang="de-DE" baseline="0" dirty="0" smtClean="0">
                          <a:latin typeface="Verdana" panose="020B0604030504040204" pitchFamily="34" charset="0"/>
                          <a:ea typeface="Verdana" panose="020B0604030504040204" pitchFamily="34" charset="0"/>
                          <a:cs typeface="Verdana" panose="020B0604030504040204" pitchFamily="34" charset="0"/>
                        </a:rPr>
                      </a:br>
                      <a:endParaRPr lang="de-DE" dirty="0">
                        <a:latin typeface="Verdana" panose="020B0604030504040204" pitchFamily="34" charset="0"/>
                        <a:ea typeface="Verdana" panose="020B0604030504040204" pitchFamily="34" charset="0"/>
                        <a:cs typeface="Verdana" panose="020B0604030504040204" pitchFamily="34" charset="0"/>
                      </a:endParaRPr>
                    </a:p>
                    <a:p>
                      <a:pPr>
                        <a:lnSpc>
                          <a:spcPts val="1600"/>
                        </a:lnSpc>
                        <a:spcBef>
                          <a:spcPts val="600"/>
                        </a:spcBef>
                        <a:spcAft>
                          <a:spcPts val="600"/>
                        </a:spcAft>
                      </a:pPr>
                      <a:r>
                        <a:rPr lang="de-DE" dirty="0" err="1" smtClean="0">
                          <a:latin typeface="Verdana" panose="020B0604030504040204" pitchFamily="34" charset="0"/>
                          <a:ea typeface="Verdana" panose="020B0604030504040204" pitchFamily="34" charset="0"/>
                          <a:cs typeface="Verdana" panose="020B0604030504040204" pitchFamily="34" charset="0"/>
                        </a:rPr>
                        <a:t>corrected</a:t>
                      </a:r>
                      <a:r>
                        <a:rPr lang="de-DE" dirty="0" smtClean="0">
                          <a:latin typeface="Verdana" panose="020B0604030504040204" pitchFamily="34" charset="0"/>
                          <a:ea typeface="Verdana" panose="020B0604030504040204" pitchFamily="34" charset="0"/>
                          <a:cs typeface="Verdana" panose="020B0604030504040204" pitchFamily="34" charset="0"/>
                        </a:rPr>
                        <a:t> 2nd</a:t>
                      </a:r>
                      <a:r>
                        <a:rPr lang="de-DE" baseline="0" dirty="0" smtClean="0">
                          <a:latin typeface="Verdana" panose="020B0604030504040204" pitchFamily="34" charset="0"/>
                          <a:ea typeface="Verdana" panose="020B0604030504040204" pitchFamily="34" charset="0"/>
                          <a:cs typeface="Verdana" panose="020B0604030504040204" pitchFamily="34" charset="0"/>
                        </a:rPr>
                        <a:t> </a:t>
                      </a:r>
                      <a:r>
                        <a:rPr lang="de-DE" baseline="0" dirty="0" err="1" smtClean="0">
                          <a:latin typeface="Verdana" panose="020B0604030504040204" pitchFamily="34" charset="0"/>
                          <a:ea typeface="Verdana" panose="020B0604030504040204" pitchFamily="34" charset="0"/>
                          <a:cs typeface="Verdana" panose="020B0604030504040204" pitchFamily="34" charset="0"/>
                        </a:rPr>
                        <a:t>printing</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r h="1173663">
                <a:tc vMerge="1">
                  <a:txBody>
                    <a:bodyPr/>
                    <a:lstStyle/>
                    <a:p>
                      <a:pPr>
                        <a:lnSpc>
                          <a:spcPts val="1600"/>
                        </a:lnSpc>
                        <a:spcBef>
                          <a:spcPts val="600"/>
                        </a:spcBef>
                        <a:spcAft>
                          <a:spcPts val="600"/>
                        </a:spcAft>
                      </a:pP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2.5.6</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 einer näher erläuterten</a:t>
                      </a:r>
                      <a:r>
                        <a:rPr lang="de-DE" b="1" baseline="0" dirty="0" smtClean="0">
                          <a:latin typeface="Verdana" panose="020B0604030504040204" pitchFamily="34" charset="0"/>
                          <a:ea typeface="Verdana" panose="020B0604030504040204" pitchFamily="34" charset="0"/>
                          <a:cs typeface="Verdana" panose="020B0604030504040204" pitchFamily="34" charset="0"/>
                        </a:rPr>
                        <a:t> Überarbeitung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vMerge="1">
                  <a:txBody>
                    <a:bodyPr/>
                    <a:lstStyle/>
                    <a:p>
                      <a:pPr>
                        <a:lnSpc>
                          <a:spcPts val="1600"/>
                        </a:lnSpc>
                        <a:spcBef>
                          <a:spcPts val="600"/>
                        </a:spcBef>
                        <a:spcAft>
                          <a:spcPts val="600"/>
                        </a:spcAft>
                      </a:pP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pic>
        <p:nvPicPr>
          <p:cNvPr id="9" name="Grafik 8"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819" y="1124744"/>
            <a:ext cx="3202526" cy="1152128"/>
          </a:xfrm>
          <a:prstGeom prst="rect">
            <a:avLst/>
          </a:prstGeom>
          <a:ln w="3175">
            <a:solidFill>
              <a:schemeClr val="tx1"/>
            </a:solidFill>
          </a:ln>
        </p:spPr>
      </p:pic>
      <p:sp>
        <p:nvSpPr>
          <p:cNvPr id="10" name="Textfeld 9"/>
          <p:cNvSpPr txBox="1"/>
          <p:nvPr/>
        </p:nvSpPr>
        <p:spPr>
          <a:xfrm>
            <a:off x="285866" y="5013176"/>
            <a:ext cx="8730532" cy="923330"/>
          </a:xfrm>
          <a:prstGeom prst="rect">
            <a:avLst/>
          </a:prstGeom>
          <a:solidFill>
            <a:schemeClr val="bg1"/>
          </a:solidFill>
          <a:ln>
            <a:noFill/>
          </a:ln>
        </p:spPr>
        <p:txBody>
          <a:bodyPr wrap="none" rtlCol="0">
            <a:spAutoFit/>
          </a:bodyPr>
          <a:lstStyle/>
          <a:p>
            <a:pPr marL="285750" indent="-285750">
              <a:buFont typeface="Arial" panose="020B0604020202020204" pitchFamily="34" charset="0"/>
              <a:buChar char="•"/>
            </a:pPr>
            <a:r>
              <a:rPr lang="de-DE" dirty="0" smtClean="0">
                <a:latin typeface="Verdana" panose="020B0604030504040204" pitchFamily="34" charset="0"/>
                <a:ea typeface="Verdana" panose="020B0604030504040204" pitchFamily="34" charset="0"/>
                <a:cs typeface="Verdana" panose="020B0604030504040204" pitchFamily="34" charset="0"/>
              </a:rPr>
              <a:t>Es sind 2 Bezeichnungen vorhanden</a:t>
            </a:r>
          </a:p>
          <a:p>
            <a:pPr marL="285750" indent="-285750">
              <a:buFont typeface="Arial" panose="020B0604020202020204" pitchFamily="34" charset="0"/>
              <a:buChar char="•"/>
            </a:pPr>
            <a:r>
              <a:rPr lang="de-DE" dirty="0" smtClean="0">
                <a:latin typeface="Verdana" panose="020B0604030504040204" pitchFamily="34" charset="0"/>
                <a:ea typeface="Verdana" panose="020B0604030504040204" pitchFamily="34" charset="0"/>
                <a:cs typeface="Verdana" panose="020B0604030504040204" pitchFamily="34" charset="0"/>
              </a:rPr>
              <a:t>Daher: Erfassen von „</a:t>
            </a:r>
            <a:r>
              <a:rPr lang="de-DE" dirty="0" err="1" smtClean="0">
                <a:latin typeface="Verdana" panose="020B0604030504040204" pitchFamily="34" charset="0"/>
                <a:ea typeface="Verdana" panose="020B0604030504040204" pitchFamily="34" charset="0"/>
                <a:cs typeface="Verdana" panose="020B0604030504040204" pitchFamily="34" charset="0"/>
              </a:rPr>
              <a:t>corrected</a:t>
            </a:r>
            <a:r>
              <a:rPr lang="de-DE" dirty="0" smtClean="0">
                <a:latin typeface="Verdana" panose="020B0604030504040204" pitchFamily="34" charset="0"/>
                <a:ea typeface="Verdana" panose="020B0604030504040204" pitchFamily="34" charset="0"/>
                <a:cs typeface="Verdana" panose="020B0604030504040204" pitchFamily="34" charset="0"/>
              </a:rPr>
              <a:t> 2nd </a:t>
            </a:r>
            <a:r>
              <a:rPr lang="de-DE" dirty="0" err="1" smtClean="0">
                <a:latin typeface="Verdana" panose="020B0604030504040204" pitchFamily="34" charset="0"/>
                <a:ea typeface="Verdana" panose="020B0604030504040204" pitchFamily="34" charset="0"/>
                <a:cs typeface="Verdana" panose="020B0604030504040204" pitchFamily="34" charset="0"/>
              </a:rPr>
              <a:t>printing</a:t>
            </a:r>
            <a:r>
              <a:rPr lang="de-DE" dirty="0" smtClean="0">
                <a:latin typeface="Verdana" panose="020B0604030504040204" pitchFamily="34" charset="0"/>
                <a:ea typeface="Verdana" panose="020B0604030504040204" pitchFamily="34" charset="0"/>
                <a:cs typeface="Verdana" panose="020B0604030504040204" pitchFamily="34" charset="0"/>
              </a:rPr>
              <a:t>“ als Ausgabebezeichnung </a:t>
            </a:r>
          </a:p>
          <a:p>
            <a:r>
              <a:rPr lang="de-DE" dirty="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anose="020B0604030504040204" pitchFamily="34" charset="0"/>
                <a:ea typeface="Verdana" panose="020B0604030504040204" pitchFamily="34" charset="0"/>
                <a:cs typeface="Verdana" panose="020B0604030504040204" pitchFamily="34" charset="0"/>
              </a:rPr>
              <a:t>   einer näher erläuterten Überarbeitung (RDA 2.5.6.3 D-A-CH)</a:t>
            </a:r>
          </a:p>
        </p:txBody>
      </p:sp>
      <p:sp>
        <p:nvSpPr>
          <p:cNvPr id="3" name="Foliennummernplatzhalter 2"/>
          <p:cNvSpPr>
            <a:spLocks noGrp="1"/>
          </p:cNvSpPr>
          <p:nvPr>
            <p:ph type="sldNum" sz="quarter" idx="4"/>
          </p:nvPr>
        </p:nvSpPr>
        <p:spPr/>
        <p:txBody>
          <a:bodyPr/>
          <a:lstStyle/>
          <a:p>
            <a:fld id="{8A6690F1-7CA1-4166-A522-500460961984}" type="slidenum">
              <a:rPr lang="de-DE" smtClean="0"/>
              <a:pPr/>
              <a:t>10</a:t>
            </a:fld>
            <a:endParaRPr lang="de-DE"/>
          </a:p>
        </p:txBody>
      </p:sp>
    </p:spTree>
    <p:extLst>
      <p:ext uri="{BB962C8B-B14F-4D97-AF65-F5344CB8AC3E}">
        <p14:creationId xmlns:p14="http://schemas.microsoft.com/office/powerpoint/2010/main" val="529778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8640"/>
            <a:ext cx="8640960" cy="1156990"/>
          </a:xfrm>
        </p:spPr>
        <p:txBody>
          <a:bodyPr/>
          <a:lstStyle/>
          <a:p>
            <a:r>
              <a:rPr lang="de-DE" dirty="0" smtClean="0"/>
              <a:t>Anmerkung zum Ausgabevermerk (RDA 2.17.4) -1-</a:t>
            </a:r>
            <a:endParaRPr lang="de-DE" dirty="0"/>
          </a:p>
        </p:txBody>
      </p:sp>
      <p:sp>
        <p:nvSpPr>
          <p:cNvPr id="3" name="Textplatzhalter 2"/>
          <p:cNvSpPr>
            <a:spLocks noGrp="1"/>
          </p:cNvSpPr>
          <p:nvPr>
            <p:ph type="body" sz="quarter" idx="13"/>
          </p:nvPr>
        </p:nvSpPr>
        <p:spPr>
          <a:xfrm>
            <a:off x="251520" y="1484784"/>
            <a:ext cx="8640960" cy="4824536"/>
          </a:xfrm>
        </p:spPr>
        <p:txBody>
          <a:bodyPr wrap="square"/>
          <a:lstStyle/>
          <a:p>
            <a:endParaRPr lang="de-DE" dirty="0" smtClean="0"/>
          </a:p>
          <a:p>
            <a:r>
              <a:rPr lang="de-DE" dirty="0" smtClean="0"/>
              <a:t>Informationen zur Quelle des Ausgabevermerks</a:t>
            </a:r>
          </a:p>
          <a:p>
            <a:endParaRPr lang="de-DE" dirty="0" smtClean="0"/>
          </a:p>
          <a:p>
            <a:r>
              <a:rPr lang="de-DE" dirty="0" smtClean="0"/>
              <a:t>Informationen zu Änderungen im Ausgabevermerk</a:t>
            </a:r>
          </a:p>
          <a:p>
            <a:endParaRPr lang="de-DE" dirty="0" smtClean="0"/>
          </a:p>
          <a:p>
            <a:r>
              <a:rPr lang="de-DE" dirty="0" smtClean="0"/>
              <a:t>Weitere Informationen, die als sinnvoll erachtet werden</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11</a:t>
            </a:fld>
            <a:endParaRPr lang="de-DE"/>
          </a:p>
        </p:txBody>
      </p:sp>
    </p:spTree>
    <p:extLst>
      <p:ext uri="{BB962C8B-B14F-4D97-AF65-F5344CB8AC3E}">
        <p14:creationId xmlns:p14="http://schemas.microsoft.com/office/powerpoint/2010/main" val="182859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Anmerkung zum Ausgabevermerk -2- </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1942492719"/>
              </p:ext>
            </p:extLst>
          </p:nvPr>
        </p:nvGraphicFramePr>
        <p:xfrm>
          <a:off x="437784" y="3717032"/>
          <a:ext cx="8323769" cy="1066800"/>
        </p:xfrm>
        <a:graphic>
          <a:graphicData uri="http://schemas.openxmlformats.org/drawingml/2006/table">
            <a:tbl>
              <a:tblPr firstRow="1" bandRow="1">
                <a:tableStyleId>{5C22544A-7EE6-4342-B048-85BDC9FD1C3A}</a:tableStyleId>
              </a:tblPr>
              <a:tblGrid>
                <a:gridCol w="1037872"/>
                <a:gridCol w="1152128"/>
                <a:gridCol w="2664296"/>
                <a:gridCol w="3469473"/>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501</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2.17.4</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0" dirty="0" smtClean="0">
                          <a:latin typeface="Verdana" panose="020B0604030504040204" pitchFamily="34" charset="0"/>
                          <a:ea typeface="Verdana" panose="020B0604030504040204" pitchFamily="34" charset="0"/>
                          <a:cs typeface="Verdana" panose="020B0604030504040204" pitchFamily="34" charset="0"/>
                        </a:rPr>
                        <a:t>Anmerkung</a:t>
                      </a:r>
                      <a:r>
                        <a:rPr lang="de-DE" b="0" baseline="0" dirty="0" smtClean="0">
                          <a:latin typeface="Verdana" panose="020B0604030504040204" pitchFamily="34" charset="0"/>
                          <a:ea typeface="Verdana" panose="020B0604030504040204" pitchFamily="34" charset="0"/>
                          <a:cs typeface="Verdana" panose="020B0604030504040204" pitchFamily="34" charset="0"/>
                        </a:rPr>
                        <a:t> zum Ausgabevermerk</a:t>
                      </a:r>
                      <a:endParaRPr lang="de-DE" b="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„3., vollständig überarbeitete Auflage“ – Rückseite</a:t>
                      </a:r>
                      <a:r>
                        <a:rPr lang="de-DE" baseline="0" dirty="0" smtClean="0">
                          <a:latin typeface="Verdana" panose="020B0604030504040204" pitchFamily="34" charset="0"/>
                          <a:ea typeface="Verdana" panose="020B0604030504040204" pitchFamily="34" charset="0"/>
                          <a:cs typeface="Verdana" panose="020B0604030504040204" pitchFamily="34" charset="0"/>
                        </a:rPr>
                        <a:t> der Titelseite</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pic>
        <p:nvPicPr>
          <p:cNvPr id="10" name="Grafik 9"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4153" y="942342"/>
            <a:ext cx="1904190" cy="711202"/>
          </a:xfrm>
          <a:prstGeom prst="rect">
            <a:avLst/>
          </a:prstGeom>
          <a:ln w="3175">
            <a:solidFill>
              <a:schemeClr val="tx1"/>
            </a:solidFill>
          </a:ln>
        </p:spPr>
      </p:pic>
      <p:sp>
        <p:nvSpPr>
          <p:cNvPr id="11" name="Textfeld 10"/>
          <p:cNvSpPr txBox="1"/>
          <p:nvPr/>
        </p:nvSpPr>
        <p:spPr>
          <a:xfrm>
            <a:off x="359966" y="942342"/>
            <a:ext cx="2267416" cy="369332"/>
          </a:xfrm>
          <a:prstGeom prst="rect">
            <a:avLst/>
          </a:prstGeom>
          <a:solidFill>
            <a:schemeClr val="bg1"/>
          </a:solidFill>
          <a:ln>
            <a:noFill/>
          </a:ln>
        </p:spPr>
        <p:txBody>
          <a:bodyPr wrap="non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Auf der Titelseite:</a:t>
            </a:r>
          </a:p>
        </p:txBody>
      </p:sp>
      <p:sp>
        <p:nvSpPr>
          <p:cNvPr id="12" name="Textfeld 11"/>
          <p:cNvSpPr txBox="1"/>
          <p:nvPr/>
        </p:nvSpPr>
        <p:spPr>
          <a:xfrm>
            <a:off x="359966" y="1772816"/>
            <a:ext cx="3924921" cy="369332"/>
          </a:xfrm>
          <a:prstGeom prst="rect">
            <a:avLst/>
          </a:prstGeom>
          <a:solidFill>
            <a:schemeClr val="bg1"/>
          </a:solidFill>
          <a:ln>
            <a:noFill/>
          </a:ln>
        </p:spPr>
        <p:txBody>
          <a:bodyPr wrap="non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Auf der Rückseite der Titelseite:</a:t>
            </a:r>
          </a:p>
        </p:txBody>
      </p:sp>
      <p:sp>
        <p:nvSpPr>
          <p:cNvPr id="14" name="Textfeld 13"/>
          <p:cNvSpPr txBox="1"/>
          <p:nvPr/>
        </p:nvSpPr>
        <p:spPr>
          <a:xfrm>
            <a:off x="401358" y="5132835"/>
            <a:ext cx="8552278" cy="1200329"/>
          </a:xfrm>
          <a:prstGeom prst="rect">
            <a:avLst/>
          </a:prstGeom>
          <a:solidFill>
            <a:schemeClr val="bg1"/>
          </a:solidFill>
          <a:ln>
            <a:noFill/>
          </a:ln>
        </p:spPr>
        <p:txBody>
          <a:bodyPr wrap="none" rtlCol="0">
            <a:spAutoFit/>
          </a:bodyPr>
          <a:lstStyle/>
          <a:p>
            <a:pPr marL="285750" indent="-285750">
              <a:buFont typeface="Arial" panose="020B0604020202020204" pitchFamily="34" charset="0"/>
              <a:buChar char="•"/>
            </a:pPr>
            <a:r>
              <a:rPr lang="de-DE" dirty="0" smtClean="0">
                <a:latin typeface="Verdana" panose="020B0604030504040204" pitchFamily="34" charset="0"/>
                <a:ea typeface="Verdana" panose="020B0604030504040204" pitchFamily="34" charset="0"/>
                <a:cs typeface="Verdana" panose="020B0604030504040204" pitchFamily="34" charset="0"/>
              </a:rPr>
              <a:t>Titelseite hat als Informationsquelle bei der Ausgabebezeichnung</a:t>
            </a:r>
          </a:p>
          <a:p>
            <a:r>
              <a:rPr lang="de-DE" dirty="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anose="020B0604030504040204" pitchFamily="34" charset="0"/>
                <a:ea typeface="Verdana" panose="020B0604030504040204" pitchFamily="34" charset="0"/>
                <a:cs typeface="Verdana" panose="020B0604030504040204" pitchFamily="34" charset="0"/>
              </a:rPr>
              <a:t>   Vorrang vor anderen Quellen</a:t>
            </a:r>
          </a:p>
          <a:p>
            <a:pPr marL="285750" indent="-285750">
              <a:buFont typeface="Arial" panose="020B0604020202020204" pitchFamily="34" charset="0"/>
              <a:buChar char="•"/>
            </a:pPr>
            <a:r>
              <a:rPr lang="de-DE" dirty="0" smtClean="0">
                <a:latin typeface="Verdana" panose="020B0604030504040204" pitchFamily="34" charset="0"/>
                <a:ea typeface="Verdana" panose="020B0604030504040204" pitchFamily="34" charset="0"/>
                <a:cs typeface="Verdana" panose="020B0604030504040204" pitchFamily="34" charset="0"/>
              </a:rPr>
              <a:t>Ausführliche Formulierung bei Bedarf zusätzlich als Anmerkung</a:t>
            </a:r>
          </a:p>
          <a:p>
            <a:pPr marL="285750" indent="-285750">
              <a:buFont typeface="Arial" panose="020B0604020202020204" pitchFamily="34" charset="0"/>
              <a:buChar char="•"/>
            </a:pPr>
            <a:r>
              <a:rPr lang="de-DE" dirty="0" smtClean="0">
                <a:latin typeface="Verdana" panose="020B0604030504040204" pitchFamily="34" charset="0"/>
                <a:ea typeface="Verdana" panose="020B0604030504040204" pitchFamily="34" charset="0"/>
                <a:cs typeface="Verdana" panose="020B0604030504040204" pitchFamily="34" charset="0"/>
              </a:rPr>
              <a:t>Form der Anmerkung hier als Zitat. Regeln für Zitate in RDA 1.10.3</a:t>
            </a:r>
          </a:p>
        </p:txBody>
      </p:sp>
      <p:pic>
        <p:nvPicPr>
          <p:cNvPr id="3" name="Grafik 2" descr="Bildschirmausschnit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9966" y="2175221"/>
            <a:ext cx="6593584" cy="1325788"/>
          </a:xfrm>
          <a:prstGeom prst="rect">
            <a:avLst/>
          </a:prstGeom>
          <a:ln w="3175">
            <a:solidFill>
              <a:schemeClr val="tx1"/>
            </a:solidFill>
          </a:ln>
        </p:spPr>
      </p:pic>
      <p:sp>
        <p:nvSpPr>
          <p:cNvPr id="5" name="Foliennummernplatzhalter 4"/>
          <p:cNvSpPr>
            <a:spLocks noGrp="1"/>
          </p:cNvSpPr>
          <p:nvPr>
            <p:ph type="sldNum" sz="quarter" idx="4"/>
          </p:nvPr>
        </p:nvSpPr>
        <p:spPr/>
        <p:txBody>
          <a:bodyPr/>
          <a:lstStyle/>
          <a:p>
            <a:fld id="{8A6690F1-7CA1-4166-A522-500460961984}" type="slidenum">
              <a:rPr lang="de-DE" smtClean="0"/>
              <a:pPr/>
              <a:t>12</a:t>
            </a:fld>
            <a:endParaRPr lang="de-DE"/>
          </a:p>
        </p:txBody>
      </p:sp>
    </p:spTree>
    <p:extLst>
      <p:ext uri="{BB962C8B-B14F-4D97-AF65-F5344CB8AC3E}">
        <p14:creationId xmlns:p14="http://schemas.microsoft.com/office/powerpoint/2010/main" val="2822853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2132856"/>
            <a:ext cx="8640960" cy="1008112"/>
          </a:xfrm>
        </p:spPr>
        <p:txBody>
          <a:bodyPr/>
          <a:lstStyle/>
          <a:p>
            <a:pPr algn="ctr"/>
            <a:r>
              <a:rPr lang="de-DE" dirty="0" smtClean="0"/>
              <a:t>Übungen</a:t>
            </a:r>
            <a:endParaRPr lang="de-DE" dirty="0"/>
          </a:p>
        </p:txBody>
      </p:sp>
      <p:sp>
        <p:nvSpPr>
          <p:cNvPr id="4" name="Fußzeilenplatzhalter 3"/>
          <p:cNvSpPr>
            <a:spLocks noGrp="1"/>
          </p:cNvSpPr>
          <p:nvPr>
            <p:ph type="ftr" sz="quarter" idx="14"/>
          </p:nvPr>
        </p:nvSpPr>
        <p:spPr>
          <a:xfrm>
            <a:off x="467544" y="6376243"/>
            <a:ext cx="6912768" cy="365125"/>
          </a:xfrm>
        </p:spPr>
        <p:txBody>
          <a:bodyPr/>
          <a:lstStyle/>
          <a:p>
            <a:r>
              <a:rPr lang="de-DE" smtClean="0"/>
              <a:t>AG RDA Schulungsunterlagen – Modul 3.02.04: Ausgabevermerk | Stand: 18.06.2015 | CC BY-NC-SA</a:t>
            </a:r>
            <a:endParaRPr lang="de-DE" dirty="0"/>
          </a:p>
        </p:txBody>
      </p:sp>
      <p:sp>
        <p:nvSpPr>
          <p:cNvPr id="3" name="Foliennummernplatzhalter 2"/>
          <p:cNvSpPr>
            <a:spLocks noGrp="1"/>
          </p:cNvSpPr>
          <p:nvPr>
            <p:ph type="sldNum" sz="quarter" idx="4"/>
          </p:nvPr>
        </p:nvSpPr>
        <p:spPr/>
        <p:txBody>
          <a:bodyPr/>
          <a:lstStyle/>
          <a:p>
            <a:fld id="{8A6690F1-7CA1-4166-A522-500460961984}" type="slidenum">
              <a:rPr lang="de-DE" smtClean="0"/>
              <a:pPr/>
              <a:t>13</a:t>
            </a:fld>
            <a:endParaRPr lang="de-DE"/>
          </a:p>
        </p:txBody>
      </p:sp>
    </p:spTree>
    <p:extLst>
      <p:ext uri="{BB962C8B-B14F-4D97-AF65-F5344CB8AC3E}">
        <p14:creationId xmlns:p14="http://schemas.microsoft.com/office/powerpoint/2010/main" val="8766834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1</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152345337"/>
              </p:ext>
            </p:extLst>
          </p:nvPr>
        </p:nvGraphicFramePr>
        <p:xfrm>
          <a:off x="395536" y="2492896"/>
          <a:ext cx="8315985" cy="993661"/>
        </p:xfrm>
        <a:graphic>
          <a:graphicData uri="http://schemas.openxmlformats.org/drawingml/2006/table">
            <a:tbl>
              <a:tblPr firstRow="1" bandRow="1">
                <a:tableStyleId>{5C22544A-7EE6-4342-B048-85BDC9FD1C3A}</a:tableStyleId>
              </a:tblPr>
              <a:tblGrid>
                <a:gridCol w="1043176"/>
                <a:gridCol w="1296144"/>
                <a:gridCol w="2941206"/>
                <a:gridCol w="3035459"/>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a:t>
                      </a:r>
                      <a:r>
                        <a:rPr lang="de-DE" dirty="0" err="1" smtClean="0">
                          <a:latin typeface="Verdana" panose="020B0604030504040204" pitchFamily="34" charset="0"/>
                          <a:ea typeface="Verdana" panose="020B0604030504040204" pitchFamily="34" charset="0"/>
                          <a:cs typeface="Verdana" panose="020B0604030504040204" pitchFamily="34" charset="0"/>
                        </a:rPr>
                        <a:t>Première</a:t>
                      </a:r>
                      <a:r>
                        <a:rPr lang="de-DE" baseline="0" dirty="0" smtClean="0">
                          <a:latin typeface="Verdana" panose="020B0604030504040204" pitchFamily="34" charset="0"/>
                          <a:ea typeface="Verdana" panose="020B0604030504040204" pitchFamily="34" charset="0"/>
                          <a:cs typeface="Verdana" panose="020B0604030504040204" pitchFamily="34" charset="0"/>
                        </a:rPr>
                        <a:t> </a:t>
                      </a:r>
                      <a:r>
                        <a:rPr lang="de-DE" baseline="0" dirty="0" err="1" smtClean="0">
                          <a:latin typeface="Verdana" panose="020B0604030504040204" pitchFamily="34" charset="0"/>
                          <a:ea typeface="Verdana" panose="020B0604030504040204" pitchFamily="34" charset="0"/>
                          <a:cs typeface="Verdana" panose="020B0604030504040204" pitchFamily="34" charset="0"/>
                        </a:rPr>
                        <a:t>édition</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3" name="Foliennummernplatzhalter 2"/>
          <p:cNvSpPr>
            <a:spLocks noGrp="1"/>
          </p:cNvSpPr>
          <p:nvPr>
            <p:ph type="sldNum" sz="quarter" idx="4"/>
          </p:nvPr>
        </p:nvSpPr>
        <p:spPr/>
        <p:txBody>
          <a:bodyPr/>
          <a:lstStyle/>
          <a:p>
            <a:fld id="{8A6690F1-7CA1-4166-A522-500460961984}" type="slidenum">
              <a:rPr lang="de-DE" smtClean="0"/>
              <a:pPr/>
              <a:t>14</a:t>
            </a:fld>
            <a:endParaRPr lang="de-DE"/>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124744"/>
            <a:ext cx="3603464"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hteck 4"/>
          <p:cNvSpPr/>
          <p:nvPr/>
        </p:nvSpPr>
        <p:spPr>
          <a:xfrm>
            <a:off x="417637" y="3862789"/>
            <a:ext cx="8136904" cy="646331"/>
          </a:xfrm>
          <a:prstGeom prst="rect">
            <a:avLst/>
          </a:prstGeom>
        </p:spPr>
        <p:txBody>
          <a:bodyPr wrap="square">
            <a:spAutoFit/>
          </a:bodyPr>
          <a:lstStyle/>
          <a:p>
            <a:endParaRPr lang="de-DE" dirty="0"/>
          </a:p>
          <a:p>
            <a:r>
              <a:rPr lang="de-DE" dirty="0"/>
              <a:t> </a:t>
            </a:r>
            <a:r>
              <a:rPr lang="de-DE" dirty="0">
                <a:latin typeface="Verdana" panose="020B0604030504040204" pitchFamily="34" charset="0"/>
                <a:ea typeface="Verdana" panose="020B0604030504040204" pitchFamily="34" charset="0"/>
                <a:cs typeface="Verdana" panose="020B0604030504040204" pitchFamily="34" charset="0"/>
              </a:rPr>
              <a:t>Das Jahr 2000 ist das Erscheinungsdatum. </a:t>
            </a:r>
          </a:p>
        </p:txBody>
      </p:sp>
    </p:spTree>
    <p:extLst>
      <p:ext uri="{BB962C8B-B14F-4D97-AF65-F5344CB8AC3E}">
        <p14:creationId xmlns:p14="http://schemas.microsoft.com/office/powerpoint/2010/main" val="279511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2</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414423469"/>
              </p:ext>
            </p:extLst>
          </p:nvPr>
        </p:nvGraphicFramePr>
        <p:xfrm>
          <a:off x="376635" y="2276872"/>
          <a:ext cx="8315985" cy="993661"/>
        </p:xfrm>
        <a:graphic>
          <a:graphicData uri="http://schemas.openxmlformats.org/drawingml/2006/table">
            <a:tbl>
              <a:tblPr firstRow="1" bandRow="1">
                <a:tableStyleId>{5C22544A-7EE6-4342-B048-85BDC9FD1C3A}</a:tableStyleId>
              </a:tblPr>
              <a:tblGrid>
                <a:gridCol w="1043176"/>
                <a:gridCol w="1296144"/>
                <a:gridCol w="2941206"/>
                <a:gridCol w="3035459"/>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International </a:t>
                      </a:r>
                      <a:r>
                        <a:rPr lang="de-DE" dirty="0" err="1" smtClean="0">
                          <a:latin typeface="Verdana" panose="020B0604030504040204" pitchFamily="34" charset="0"/>
                          <a:ea typeface="Verdana" panose="020B0604030504040204" pitchFamily="34" charset="0"/>
                          <a:cs typeface="Verdana" panose="020B0604030504040204" pitchFamily="34" charset="0"/>
                        </a:rPr>
                        <a:t>edition</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3" name="Foliennummernplatzhalter 2"/>
          <p:cNvSpPr>
            <a:spLocks noGrp="1"/>
          </p:cNvSpPr>
          <p:nvPr>
            <p:ph type="sldNum" sz="quarter" idx="4"/>
          </p:nvPr>
        </p:nvSpPr>
        <p:spPr/>
        <p:txBody>
          <a:bodyPr/>
          <a:lstStyle/>
          <a:p>
            <a:fld id="{8A6690F1-7CA1-4166-A522-500460961984}" type="slidenum">
              <a:rPr lang="de-DE" smtClean="0"/>
              <a:pPr/>
              <a:t>15</a:t>
            </a:fld>
            <a:endParaRPr lang="de-DE"/>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124744"/>
            <a:ext cx="5184577" cy="648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hteck 6"/>
          <p:cNvSpPr/>
          <p:nvPr/>
        </p:nvSpPr>
        <p:spPr>
          <a:xfrm>
            <a:off x="395536" y="3629118"/>
            <a:ext cx="8208912" cy="646331"/>
          </a:xfrm>
          <a:prstGeom prst="rect">
            <a:avLst/>
          </a:prstGeom>
        </p:spPr>
        <p:txBody>
          <a:bodyPr wrap="square">
            <a:spAutoFit/>
          </a:bodyPr>
          <a:lstStyle/>
          <a:p>
            <a:endParaRPr lang="de-DE" dirty="0"/>
          </a:p>
          <a:p>
            <a:r>
              <a:rPr lang="de-DE" dirty="0">
                <a:latin typeface="Verdana" panose="020B0604030504040204" pitchFamily="34" charset="0"/>
                <a:ea typeface="Verdana" panose="020B0604030504040204" pitchFamily="34" charset="0"/>
                <a:cs typeface="Verdana" panose="020B0604030504040204" pitchFamily="34" charset="0"/>
              </a:rPr>
              <a:t> Das Jahr 2009 ist das Erscheinungsdatum. </a:t>
            </a:r>
          </a:p>
        </p:txBody>
      </p:sp>
    </p:spTree>
    <p:extLst>
      <p:ext uri="{BB962C8B-B14F-4D97-AF65-F5344CB8AC3E}">
        <p14:creationId xmlns:p14="http://schemas.microsoft.com/office/powerpoint/2010/main" val="2214826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3</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3289345046"/>
              </p:ext>
            </p:extLst>
          </p:nvPr>
        </p:nvGraphicFramePr>
        <p:xfrm>
          <a:off x="368318" y="2564904"/>
          <a:ext cx="8315985" cy="993661"/>
        </p:xfrm>
        <a:graphic>
          <a:graphicData uri="http://schemas.openxmlformats.org/drawingml/2006/table">
            <a:tbl>
              <a:tblPr firstRow="1" bandRow="1">
                <a:tableStyleId>{5C22544A-7EE6-4342-B048-85BDC9FD1C3A}</a:tableStyleId>
              </a:tblPr>
              <a:tblGrid>
                <a:gridCol w="1043176"/>
                <a:gridCol w="1296144"/>
                <a:gridCol w="2941206"/>
                <a:gridCol w="3035459"/>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 </a:t>
                      </a:r>
                      <a:r>
                        <a:rPr lang="de-DE" dirty="0" smtClean="0">
                          <a:solidFill>
                            <a:schemeClr val="tx1"/>
                          </a:solidFill>
                          <a:latin typeface="Verdana" panose="020B0604030504040204" pitchFamily="34" charset="0"/>
                          <a:ea typeface="Verdana" panose="020B0604030504040204" pitchFamily="34" charset="0"/>
                          <a:cs typeface="Verdana" panose="020B0604030504040204" pitchFamily="34" charset="0"/>
                        </a:rPr>
                        <a:t>Auflage</a:t>
                      </a:r>
                      <a:r>
                        <a:rPr lang="de-DE"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1988</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3" name="Foliennummernplatzhalter 2"/>
          <p:cNvSpPr>
            <a:spLocks noGrp="1"/>
          </p:cNvSpPr>
          <p:nvPr>
            <p:ph type="sldNum" sz="quarter" idx="4"/>
          </p:nvPr>
        </p:nvSpPr>
        <p:spPr/>
        <p:txBody>
          <a:bodyPr/>
          <a:lstStyle/>
          <a:p>
            <a:fld id="{8A6690F1-7CA1-4166-A522-500460961984}" type="slidenum">
              <a:rPr lang="de-DE" smtClean="0"/>
              <a:pPr/>
              <a:t>16</a:t>
            </a:fld>
            <a:endParaRPr lang="de-DE"/>
          </a:p>
        </p:txBody>
      </p:sp>
      <p:sp>
        <p:nvSpPr>
          <p:cNvPr id="5" name="Textfeld 4"/>
          <p:cNvSpPr txBox="1"/>
          <p:nvPr/>
        </p:nvSpPr>
        <p:spPr>
          <a:xfrm>
            <a:off x="341543" y="1124744"/>
            <a:ext cx="2592288" cy="923330"/>
          </a:xfrm>
          <a:prstGeom prst="rect">
            <a:avLst/>
          </a:prstGeom>
          <a:solidFill>
            <a:schemeClr val="bg1"/>
          </a:solidFill>
          <a:ln>
            <a:solidFill>
              <a:schemeClr val="tx1"/>
            </a:solidFill>
          </a:ln>
        </p:spPr>
        <p:txBody>
          <a:bodyPr wrap="square" rtlCol="0">
            <a:spAutoFit/>
          </a:bodyPr>
          <a:lstStyle/>
          <a:p>
            <a:r>
              <a:rPr lang="de-DE" dirty="0" smtClean="0">
                <a:latin typeface="Times New Roman" panose="02020603050405020304" pitchFamily="18" charset="0"/>
                <a:ea typeface="Batang" panose="02030600000101010101" pitchFamily="18" charset="-127"/>
                <a:cs typeface="Times New Roman" panose="02020603050405020304" pitchFamily="18" charset="0"/>
              </a:rPr>
              <a:t>Auflage 1988</a:t>
            </a:r>
          </a:p>
          <a:p>
            <a:endParaRPr lang="de-DE" dirty="0">
              <a:latin typeface="Times New Roman" panose="02020603050405020304" pitchFamily="18" charset="0"/>
              <a:ea typeface="Batang" panose="02030600000101010101" pitchFamily="18" charset="-127"/>
              <a:cs typeface="Times New Roman" panose="02020603050405020304" pitchFamily="18" charset="0"/>
            </a:endParaRPr>
          </a:p>
          <a:p>
            <a:r>
              <a:rPr lang="de-DE" dirty="0" smtClean="0">
                <a:latin typeface="Times New Roman" panose="02020603050405020304" pitchFamily="18" charset="0"/>
                <a:ea typeface="Batang" panose="02030600000101010101" pitchFamily="18" charset="-127"/>
                <a:cs typeface="Times New Roman" panose="02020603050405020304" pitchFamily="18" charset="0"/>
              </a:rPr>
              <a:t>Oktober 1988</a:t>
            </a:r>
          </a:p>
        </p:txBody>
      </p:sp>
    </p:spTree>
    <p:extLst>
      <p:ext uri="{BB962C8B-B14F-4D97-AF65-F5344CB8AC3E}">
        <p14:creationId xmlns:p14="http://schemas.microsoft.com/office/powerpoint/2010/main" val="75452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4,1</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40543598"/>
              </p:ext>
            </p:extLst>
          </p:nvPr>
        </p:nvGraphicFramePr>
        <p:xfrm>
          <a:off x="493423" y="2708920"/>
          <a:ext cx="8315985" cy="993661"/>
        </p:xfrm>
        <a:graphic>
          <a:graphicData uri="http://schemas.openxmlformats.org/drawingml/2006/table">
            <a:tbl>
              <a:tblPr firstRow="1" bandRow="1">
                <a:tableStyleId>{5C22544A-7EE6-4342-B048-85BDC9FD1C3A}</a:tableStyleId>
              </a:tblPr>
              <a:tblGrid>
                <a:gridCol w="1043176"/>
                <a:gridCol w="1296144"/>
                <a:gridCol w="2941206"/>
                <a:gridCol w="3035459"/>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 </a:t>
                      </a:r>
                      <a:r>
                        <a:rPr lang="de-DE" dirty="0" smtClean="0">
                          <a:solidFill>
                            <a:schemeClr val="tx1"/>
                          </a:solidFill>
                          <a:latin typeface="Verdana" panose="020B0604030504040204" pitchFamily="34" charset="0"/>
                          <a:ea typeface="Verdana" panose="020B0604030504040204" pitchFamily="34" charset="0"/>
                          <a:cs typeface="Verdana" panose="020B0604030504040204" pitchFamily="34" charset="0"/>
                        </a:rPr>
                        <a:t>4.</a:t>
                      </a:r>
                      <a:r>
                        <a:rPr lang="de-DE"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Auflage</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3" name="Foliennummernplatzhalter 2"/>
          <p:cNvSpPr>
            <a:spLocks noGrp="1"/>
          </p:cNvSpPr>
          <p:nvPr>
            <p:ph type="sldNum" sz="quarter" idx="4"/>
          </p:nvPr>
        </p:nvSpPr>
        <p:spPr/>
        <p:txBody>
          <a:bodyPr/>
          <a:lstStyle/>
          <a:p>
            <a:fld id="{8A6690F1-7CA1-4166-A522-500460961984}" type="slidenum">
              <a:rPr lang="de-DE" smtClean="0"/>
              <a:pPr/>
              <a:t>17</a:t>
            </a:fld>
            <a:endParaRPr lang="de-DE"/>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917" y="1225337"/>
            <a:ext cx="2384959" cy="10155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hteck 6"/>
          <p:cNvSpPr/>
          <p:nvPr/>
        </p:nvSpPr>
        <p:spPr>
          <a:xfrm>
            <a:off x="4423394" y="771924"/>
            <a:ext cx="3079689" cy="369332"/>
          </a:xfrm>
          <a:prstGeom prst="rect">
            <a:avLst/>
          </a:prstGeom>
        </p:spPr>
        <p:txBody>
          <a:bodyPr wrap="none">
            <a:spAutoFit/>
          </a:bodyPr>
          <a:lstStyle/>
          <a:p>
            <a:r>
              <a:rPr lang="de-DE" dirty="0">
                <a:latin typeface="Verdana" panose="020B0604030504040204" pitchFamily="34" charset="0"/>
                <a:ea typeface="Verdana" panose="020B0604030504040204" pitchFamily="34" charset="0"/>
                <a:cs typeface="Verdana" panose="020B0604030504040204" pitchFamily="34" charset="0"/>
              </a:rPr>
              <a:t>Rückseite der Titelseite: </a:t>
            </a:r>
          </a:p>
        </p:txBody>
      </p:sp>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3644" y="1225362"/>
            <a:ext cx="6071220"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hteck 8"/>
          <p:cNvSpPr/>
          <p:nvPr/>
        </p:nvSpPr>
        <p:spPr>
          <a:xfrm>
            <a:off x="808884" y="771924"/>
            <a:ext cx="1422184" cy="369332"/>
          </a:xfrm>
          <a:prstGeom prst="rect">
            <a:avLst/>
          </a:prstGeom>
        </p:spPr>
        <p:txBody>
          <a:bodyPr wrap="none">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Titelseite</a:t>
            </a:r>
            <a:r>
              <a:rPr lang="de-DE"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1160941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Übung 4,2</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831675066"/>
              </p:ext>
            </p:extLst>
          </p:nvPr>
        </p:nvGraphicFramePr>
        <p:xfrm>
          <a:off x="251520" y="836712"/>
          <a:ext cx="8568952" cy="1706880"/>
        </p:xfrm>
        <a:graphic>
          <a:graphicData uri="http://schemas.openxmlformats.org/drawingml/2006/table">
            <a:tbl>
              <a:tblPr firstRow="1" bandRow="1">
                <a:tableStyleId>{5C22544A-7EE6-4342-B048-85BDC9FD1C3A}</a:tableStyleId>
              </a:tblPr>
              <a:tblGrid>
                <a:gridCol w="936104"/>
                <a:gridCol w="1008112"/>
                <a:gridCol w="2808312"/>
                <a:gridCol w="3816424"/>
              </a:tblGrid>
              <a:tr h="145649">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1183392">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501</a:t>
                      </a:r>
                      <a:r>
                        <a:rPr lang="de-DE" dirty="0">
                          <a:latin typeface="Verdana" panose="020B0604030504040204" pitchFamily="34" charset="0"/>
                          <a:ea typeface="Verdana" panose="020B0604030504040204" pitchFamily="34" charset="0"/>
                          <a:cs typeface="Verdana" panose="020B0604030504040204" pitchFamily="34" charset="0"/>
                        </a:rPr>
                        <a:t/>
                      </a:r>
                      <a:br>
                        <a:rPr lang="de-DE" dirty="0">
                          <a:latin typeface="Verdana" panose="020B0604030504040204" pitchFamily="34" charset="0"/>
                          <a:ea typeface="Verdana" panose="020B0604030504040204" pitchFamily="34" charset="0"/>
                          <a:cs typeface="Verdana" panose="020B0604030504040204" pitchFamily="34" charset="0"/>
                        </a:rPr>
                      </a:br>
                      <a:endParaRPr lang="de-DE" dirty="0" smtClean="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2.17.4</a:t>
                      </a:r>
                      <a:br>
                        <a:rPr lang="de-DE" dirty="0" smtClean="0">
                          <a:latin typeface="Verdana" panose="020B0604030504040204" pitchFamily="34" charset="0"/>
                          <a:ea typeface="Verdana" panose="020B0604030504040204" pitchFamily="34" charset="0"/>
                          <a:cs typeface="Verdana" panose="020B0604030504040204" pitchFamily="34" charset="0"/>
                        </a:rPr>
                      </a:b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ct val="100000"/>
                        </a:lnSpc>
                        <a:spcBef>
                          <a:spcPts val="600"/>
                        </a:spcBef>
                        <a:spcAft>
                          <a:spcPts val="600"/>
                        </a:spcAft>
                      </a:pPr>
                      <a:r>
                        <a:rPr lang="de-DE" dirty="0" smtClean="0">
                          <a:latin typeface="Verdana" panose="020B0604030504040204" pitchFamily="34" charset="0"/>
                          <a:ea typeface="Verdana" panose="020B0604030504040204" pitchFamily="34" charset="0"/>
                          <a:cs typeface="Verdana" panose="020B0604030504040204" pitchFamily="34" charset="0"/>
                        </a:rPr>
                        <a:t>Anmerkung</a:t>
                      </a:r>
                      <a:r>
                        <a:rPr lang="de-DE" baseline="0" dirty="0" smtClean="0">
                          <a:latin typeface="Verdana" panose="020B0604030504040204" pitchFamily="34" charset="0"/>
                          <a:ea typeface="Verdana" panose="020B0604030504040204" pitchFamily="34" charset="0"/>
                          <a:cs typeface="Verdana" panose="020B0604030504040204" pitchFamily="34" charset="0"/>
                        </a:rPr>
                        <a:t> zum Ausgabevermerk</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marL="0" marR="0" indent="0" algn="l" defTabSz="914400" rtl="0" eaLnBrk="1" fontAlgn="auto" latinLnBrk="0" hangingPunct="1">
                        <a:lnSpc>
                          <a:spcPct val="100000"/>
                        </a:lnSpc>
                        <a:spcBef>
                          <a:spcPts val="600"/>
                        </a:spcBef>
                        <a:spcAft>
                          <a:spcPts val="600"/>
                        </a:spcAft>
                        <a:buClrTx/>
                        <a:buSzTx/>
                        <a:buFontTx/>
                        <a:buNone/>
                        <a:tabLst/>
                        <a:defRPr/>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
                      </a:r>
                      <a:b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b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t>
                      </a: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baseline="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anose="020B0604030504040204" pitchFamily="34" charset="0"/>
                          <a:ea typeface="Verdana" panose="020B0604030504040204" pitchFamily="34" charset="0"/>
                          <a:cs typeface="Verdana" panose="020B0604030504040204" pitchFamily="34" charset="0"/>
                        </a:rPr>
                        <a:t>„4., unveränderte Auflage“ – Rückseite</a:t>
                      </a:r>
                      <a:r>
                        <a:rPr lang="de-DE" baseline="0" dirty="0" smtClean="0">
                          <a:latin typeface="Verdana" panose="020B0604030504040204" pitchFamily="34" charset="0"/>
                          <a:ea typeface="Verdana" panose="020B0604030504040204" pitchFamily="34" charset="0"/>
                          <a:cs typeface="Verdana" panose="020B0604030504040204" pitchFamily="34" charset="0"/>
                        </a:rPr>
                        <a:t> der Titelseite</a:t>
                      </a:r>
                      <a:endParaRPr lang="de-DE" dirty="0" smtClean="0">
                        <a:latin typeface="Verdana" panose="020B0604030504040204" pitchFamily="34" charset="0"/>
                        <a:ea typeface="Verdana" panose="020B0604030504040204" pitchFamily="34" charset="0"/>
                        <a:cs typeface="Verdana" panose="020B0604030504040204" pitchFamily="34" charset="0"/>
                      </a:endParaRPr>
                    </a:p>
                    <a:p>
                      <a:pPr algn="l">
                        <a:lnSpc>
                          <a:spcPct val="100000"/>
                        </a:lnSpc>
                        <a:spcBef>
                          <a:spcPts val="600"/>
                        </a:spcBef>
                        <a:spcAft>
                          <a:spcPts val="600"/>
                        </a:spcAft>
                      </a:pP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bl>
          </a:graphicData>
        </a:graphic>
      </p:graphicFrame>
      <p:sp>
        <p:nvSpPr>
          <p:cNvPr id="3" name="Foliennummernplatzhalter 2"/>
          <p:cNvSpPr>
            <a:spLocks noGrp="1"/>
          </p:cNvSpPr>
          <p:nvPr>
            <p:ph type="sldNum" sz="quarter" idx="4"/>
          </p:nvPr>
        </p:nvSpPr>
        <p:spPr/>
        <p:txBody>
          <a:bodyPr/>
          <a:lstStyle/>
          <a:p>
            <a:fld id="{8A6690F1-7CA1-4166-A522-500460961984}" type="slidenum">
              <a:rPr lang="de-DE" smtClean="0"/>
              <a:pPr/>
              <a:t>18</a:t>
            </a:fld>
            <a:endParaRPr lang="de-DE"/>
          </a:p>
        </p:txBody>
      </p:sp>
      <p:sp>
        <p:nvSpPr>
          <p:cNvPr id="5" name="Rechteck 4"/>
          <p:cNvSpPr/>
          <p:nvPr/>
        </p:nvSpPr>
        <p:spPr>
          <a:xfrm>
            <a:off x="391091" y="2969706"/>
            <a:ext cx="6318448" cy="369332"/>
          </a:xfrm>
          <a:prstGeom prst="rect">
            <a:avLst/>
          </a:prstGeom>
        </p:spPr>
        <p:txBody>
          <a:bodyPr wrap="square">
            <a:spAutoFit/>
          </a:bodyPr>
          <a:lstStyle/>
          <a:p>
            <a:r>
              <a:rPr lang="de-DE" dirty="0">
                <a:latin typeface="Verdana" panose="020B0604030504040204" pitchFamily="34" charset="0"/>
                <a:ea typeface="Verdana" panose="020B0604030504040204" pitchFamily="34" charset="0"/>
                <a:cs typeface="Verdana" panose="020B0604030504040204" pitchFamily="34" charset="0"/>
              </a:rPr>
              <a:t>Die Anmerkung wurde in Form eines Zitats gemacht. </a:t>
            </a:r>
          </a:p>
        </p:txBody>
      </p:sp>
    </p:spTree>
    <p:extLst>
      <p:ext uri="{BB962C8B-B14F-4D97-AF65-F5344CB8AC3E}">
        <p14:creationId xmlns:p14="http://schemas.microsoft.com/office/powerpoint/2010/main" val="3008773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Teil 2.04, Beschreibung der Manifestation</a:t>
            </a:r>
            <a:br>
              <a:rPr lang="de-DE" sz="2800" dirty="0" smtClean="0"/>
            </a:br>
            <a:r>
              <a:rPr lang="de-DE" sz="2800" dirty="0" smtClean="0"/>
              <a:t> Ausgabevermerk</a:t>
            </a:r>
            <a:br>
              <a:rPr lang="de-DE" sz="2800" dirty="0" smtClean="0"/>
            </a:br>
            <a:r>
              <a:rPr lang="de-DE" dirty="0" smtClean="0"/>
              <a:t>(RDA 2.5)</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3</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9" name="Fußzeilenplatzhalter 8"/>
          <p:cNvSpPr>
            <a:spLocks noGrp="1"/>
          </p:cNvSpPr>
          <p:nvPr>
            <p:ph type="ftr" sz="quarter" idx="14"/>
          </p:nvPr>
        </p:nvSpPr>
        <p:spPr>
          <a:xfrm>
            <a:off x="467544" y="6376243"/>
            <a:ext cx="7776864" cy="365125"/>
          </a:xfrm>
        </p:spPr>
        <p:txBody>
          <a:bodyPr/>
          <a:lstStyle/>
          <a:p>
            <a:r>
              <a:rPr lang="de-DE" smtClean="0"/>
              <a:t>AG RDA Schulungsunterlagen – Modul 3.02.04: Ausgabevermerk | Stand: 18.06.2015 | CC BY-NC-SA</a:t>
            </a:r>
            <a:endParaRPr lang="de-DE" dirty="0"/>
          </a:p>
        </p:txBody>
      </p:sp>
      <p:sp>
        <p:nvSpPr>
          <p:cNvPr id="4" name="Foliennummernplatzhalter 3"/>
          <p:cNvSpPr>
            <a:spLocks noGrp="1"/>
          </p:cNvSpPr>
          <p:nvPr>
            <p:ph type="sldNum" sz="quarter" idx="4"/>
          </p:nvPr>
        </p:nvSpPr>
        <p:spPr/>
        <p:txBody>
          <a:bodyPr/>
          <a:lstStyle/>
          <a:p>
            <a:fld id="{8A6690F1-7CA1-4166-A522-500460961984}" type="slidenum">
              <a:rPr lang="de-DE" smtClean="0"/>
              <a:pPr/>
              <a:t>2</a:t>
            </a:fld>
            <a:endParaRPr lang="de-DE"/>
          </a:p>
        </p:txBody>
      </p:sp>
      <p:sp>
        <p:nvSpPr>
          <p:cNvPr id="10" name="Rechteck 9"/>
          <p:cNvSpPr/>
          <p:nvPr/>
        </p:nvSpPr>
        <p:spPr>
          <a:xfrm>
            <a:off x="409343" y="1095601"/>
            <a:ext cx="2362457" cy="369332"/>
          </a:xfrm>
          <a:prstGeom prst="rect">
            <a:avLst/>
          </a:prstGeom>
        </p:spPr>
        <p:txBody>
          <a:bodyPr wrap="square">
            <a:spAutoFit/>
          </a:bodyPr>
          <a:lstStyle/>
          <a:p>
            <a:pPr marL="1588"/>
            <a:r>
              <a:rPr lang="de-DE" smtClean="0">
                <a:latin typeface="Verdana" panose="020B0604030504040204" pitchFamily="34" charset="0"/>
                <a:ea typeface="Verdana" panose="020B0604030504040204" pitchFamily="34" charset="0"/>
                <a:cs typeface="Verdana" panose="020B0604030504040204" pitchFamily="34" charset="0"/>
              </a:rPr>
              <a:t>B3Kat </a:t>
            </a:r>
            <a:r>
              <a:rPr lang="de-DE" smtClean="0">
                <a:latin typeface="Verdana" panose="020B0604030504040204" pitchFamily="34" charset="0"/>
                <a:ea typeface="Verdana" panose="020B0604030504040204" pitchFamily="34" charset="0"/>
                <a:cs typeface="Verdana" panose="020B0604030504040204" pitchFamily="34" charset="0"/>
              </a:rPr>
              <a:t>18.09.2015</a:t>
            </a:r>
            <a:endParaRPr lang="de-DE"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9512" y="332656"/>
            <a:ext cx="8784976" cy="508918"/>
          </a:xfrm>
        </p:spPr>
        <p:txBody>
          <a:bodyPr/>
          <a:lstStyle/>
          <a:p>
            <a:r>
              <a:rPr lang="de-DE" dirty="0" smtClean="0"/>
              <a:t>Ausgabevermerk, Geltungsbereich </a:t>
            </a:r>
            <a:endParaRPr lang="de-DE" dirty="0"/>
          </a:p>
        </p:txBody>
      </p:sp>
      <p:sp>
        <p:nvSpPr>
          <p:cNvPr id="3" name="Textplatzhalter 2"/>
          <p:cNvSpPr>
            <a:spLocks noGrp="1"/>
          </p:cNvSpPr>
          <p:nvPr>
            <p:ph type="body" sz="quarter" idx="13"/>
          </p:nvPr>
        </p:nvSpPr>
        <p:spPr>
          <a:xfrm>
            <a:off x="251520" y="764704"/>
            <a:ext cx="8640960" cy="5472608"/>
          </a:xfrm>
        </p:spPr>
        <p:txBody>
          <a:bodyPr wrap="square"/>
          <a:lstStyle/>
          <a:p>
            <a:pPr marL="400050"/>
            <a:endParaRPr lang="de-DE" dirty="0" smtClean="0"/>
          </a:p>
          <a:p>
            <a:pPr marL="400050"/>
            <a:r>
              <a:rPr lang="de-DE" dirty="0" smtClean="0"/>
              <a:t>Ausgabevermerk ist die zusammenfassende Bezeichnung für:</a:t>
            </a:r>
          </a:p>
          <a:p>
            <a:pPr marL="400050"/>
            <a:endParaRPr lang="de-DE" dirty="0" smtClean="0"/>
          </a:p>
          <a:p>
            <a:pPr marL="400050"/>
            <a:r>
              <a:rPr lang="de-DE" dirty="0" smtClean="0"/>
              <a:t>Ausgabebezeichnung </a:t>
            </a:r>
          </a:p>
          <a:p>
            <a:pPr marL="800100" lvl="1"/>
            <a:r>
              <a:rPr lang="de-DE" dirty="0" smtClean="0"/>
              <a:t>Beispiel: 1. Auflage</a:t>
            </a:r>
          </a:p>
          <a:p>
            <a:pPr marL="400050"/>
            <a:r>
              <a:rPr lang="de-DE" dirty="0" smtClean="0"/>
              <a:t>Ausgabebezeichnung </a:t>
            </a:r>
            <a:r>
              <a:rPr lang="de-DE" dirty="0"/>
              <a:t>einer näher erläuterten </a:t>
            </a:r>
            <a:r>
              <a:rPr lang="de-DE" dirty="0" smtClean="0"/>
              <a:t>Überarbeitung</a:t>
            </a:r>
          </a:p>
          <a:p>
            <a:pPr marL="800100" lvl="1"/>
            <a:r>
              <a:rPr lang="de-DE" dirty="0" smtClean="0"/>
              <a:t>Beispiel: 2. korrigierter Druck (als zusätzliche Angabe zur 1. Auflage)</a:t>
            </a:r>
          </a:p>
          <a:p>
            <a:r>
              <a:rPr lang="de-DE" dirty="0" smtClean="0"/>
              <a:t>Verantwortlichkeitsangaben, die sich auf die Ausgabe beziehen</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a:t>
            </a:fld>
            <a:endParaRPr lang="de-DE"/>
          </a:p>
        </p:txBody>
      </p:sp>
    </p:spTree>
    <p:extLst>
      <p:ext uri="{BB962C8B-B14F-4D97-AF65-F5344CB8AC3E}">
        <p14:creationId xmlns:p14="http://schemas.microsoft.com/office/powerpoint/2010/main" val="3364888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Standardelemente </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Ausgabebezeichnung und Ausgabebezeichnung einer näher erläuterten Überarbeitung sind Standardelemente</a:t>
            </a:r>
          </a:p>
          <a:p>
            <a:endParaRPr lang="de-DE" dirty="0" smtClean="0"/>
          </a:p>
          <a:p>
            <a:r>
              <a:rPr lang="de-DE" dirty="0" smtClean="0"/>
              <a:t>Weitere Angaben sind optional</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a:t>
            </a:fld>
            <a:endParaRPr lang="de-DE"/>
          </a:p>
        </p:txBody>
      </p:sp>
    </p:spTree>
    <p:extLst>
      <p:ext uri="{BB962C8B-B14F-4D97-AF65-F5344CB8AC3E}">
        <p14:creationId xmlns:p14="http://schemas.microsoft.com/office/powerpoint/2010/main" val="1091192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Informationsquellen </a:t>
            </a:r>
            <a:endParaRPr lang="de-DE" dirty="0"/>
          </a:p>
        </p:txBody>
      </p:sp>
      <p:sp>
        <p:nvSpPr>
          <p:cNvPr id="3" name="Textplatzhalter 2"/>
          <p:cNvSpPr>
            <a:spLocks noGrp="1"/>
          </p:cNvSpPr>
          <p:nvPr>
            <p:ph type="body" sz="quarter" idx="13"/>
          </p:nvPr>
        </p:nvSpPr>
        <p:spPr/>
        <p:txBody>
          <a:bodyPr wrap="square"/>
          <a:lstStyle/>
          <a:p>
            <a:r>
              <a:rPr lang="de-DE" dirty="0" smtClean="0"/>
              <a:t>Ausgabebezeichnung (RDA 2.5.2.2):</a:t>
            </a:r>
          </a:p>
          <a:p>
            <a:pPr lvl="1"/>
            <a:r>
              <a:rPr lang="de-DE" dirty="0" smtClean="0"/>
              <a:t>Dieselbe Quelle wie für den Haupttitel</a:t>
            </a:r>
          </a:p>
          <a:p>
            <a:pPr lvl="1"/>
            <a:endParaRPr lang="de-DE" dirty="0" smtClean="0"/>
          </a:p>
          <a:p>
            <a:r>
              <a:rPr lang="de-DE" dirty="0" smtClean="0"/>
              <a:t>Ausgabebezeichnung einer näher erläuterten Überarbeitung (RDA 2.5.6.2)</a:t>
            </a:r>
            <a:r>
              <a:rPr lang="de-DE" sz="2600" dirty="0" smtClean="0"/>
              <a:t>:</a:t>
            </a:r>
          </a:p>
          <a:p>
            <a:pPr lvl="1"/>
            <a:r>
              <a:rPr lang="de-DE" sz="2200" dirty="0" smtClean="0"/>
              <a:t>Dieselbe Quelle </a:t>
            </a:r>
            <a:r>
              <a:rPr lang="de-DE" sz="2200" smtClean="0"/>
              <a:t>wie für die </a:t>
            </a:r>
            <a:r>
              <a:rPr lang="de-DE" sz="2200" dirty="0" smtClean="0"/>
              <a:t>Ausgabebezeichnung</a:t>
            </a:r>
          </a:p>
          <a:p>
            <a:pPr lvl="1"/>
            <a:endParaRPr lang="de-DE" sz="2200" dirty="0"/>
          </a:p>
          <a:p>
            <a:r>
              <a:rPr lang="de-DE" dirty="0" smtClean="0"/>
              <a:t>Danach für beide:</a:t>
            </a:r>
          </a:p>
          <a:p>
            <a:pPr lvl="1"/>
            <a:r>
              <a:rPr lang="de-DE" dirty="0" smtClean="0"/>
              <a:t>Eine andere Quelle in der Ressource</a:t>
            </a:r>
          </a:p>
          <a:p>
            <a:pPr lvl="1"/>
            <a:r>
              <a:rPr lang="de-DE" dirty="0" smtClean="0"/>
              <a:t>Eine andere Informationsquelle</a:t>
            </a:r>
          </a:p>
          <a:p>
            <a:pPr lvl="2"/>
            <a:r>
              <a:rPr lang="de-DE" sz="1800" dirty="0"/>
              <a:t>Informationsquellen von außerhalb der Ressource werden eckig geklammert (RDA 2.2.4 D-A-CH)</a:t>
            </a:r>
          </a:p>
          <a:p>
            <a:pPr lvl="2"/>
            <a:endParaRPr lang="de-DE" dirty="0"/>
          </a:p>
          <a:p>
            <a:pPr lvl="2"/>
            <a:endParaRPr lang="de-DE" sz="1800"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a:p>
        </p:txBody>
      </p:sp>
    </p:spTree>
    <p:extLst>
      <p:ext uri="{BB962C8B-B14F-4D97-AF65-F5344CB8AC3E}">
        <p14:creationId xmlns:p14="http://schemas.microsoft.com/office/powerpoint/2010/main" val="1091192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712968" cy="508918"/>
          </a:xfrm>
        </p:spPr>
        <p:txBody>
          <a:bodyPr/>
          <a:lstStyle/>
          <a:p>
            <a:r>
              <a:rPr lang="de-DE" dirty="0" smtClean="0"/>
              <a:t>Erfassen von Ausgabevermerken </a:t>
            </a:r>
            <a:endParaRPr lang="de-DE" dirty="0"/>
          </a:p>
        </p:txBody>
      </p:sp>
      <p:sp>
        <p:nvSpPr>
          <p:cNvPr id="3" name="Textplatzhalter 2"/>
          <p:cNvSpPr>
            <a:spLocks noGrp="1"/>
          </p:cNvSpPr>
          <p:nvPr>
            <p:ph type="body" sz="quarter" idx="13"/>
          </p:nvPr>
        </p:nvSpPr>
        <p:spPr>
          <a:xfrm>
            <a:off x="251520" y="1052736"/>
            <a:ext cx="8640960" cy="4536504"/>
          </a:xfrm>
        </p:spPr>
        <p:txBody>
          <a:bodyPr wrap="square"/>
          <a:lstStyle/>
          <a:p>
            <a:r>
              <a:rPr lang="de-DE" dirty="0"/>
              <a:t>Vorlagegemäßes Übertragen</a:t>
            </a:r>
          </a:p>
          <a:p>
            <a:endParaRPr lang="de-DE" dirty="0"/>
          </a:p>
          <a:p>
            <a:r>
              <a:rPr lang="de-DE" dirty="0"/>
              <a:t>Dabei Beachtung der Regeln für Groß- und Kleinschreibung, Zeichensetzung usw. (RDA 1.7 und RDA 1.7 </a:t>
            </a:r>
            <a:r>
              <a:rPr lang="de-DE" dirty="0" smtClean="0"/>
              <a:t>D-A-CH)</a:t>
            </a:r>
          </a:p>
          <a:p>
            <a:endParaRPr lang="de-DE" sz="1800" dirty="0"/>
          </a:p>
          <a:p>
            <a:r>
              <a:rPr lang="de-DE" dirty="0" smtClean="0"/>
              <a:t>Fingierung möglich, wenn</a:t>
            </a:r>
          </a:p>
          <a:p>
            <a:pPr lvl="1"/>
            <a:r>
              <a:rPr lang="de-DE" dirty="0" smtClean="0"/>
              <a:t>keine Ausgabebezeichnung genannt ist </a:t>
            </a:r>
            <a:r>
              <a:rPr lang="de-DE" b="1" dirty="0" smtClean="0"/>
              <a:t>und</a:t>
            </a:r>
          </a:p>
          <a:p>
            <a:pPr lvl="1"/>
            <a:r>
              <a:rPr lang="de-DE" dirty="0"/>
              <a:t>s</a:t>
            </a:r>
            <a:r>
              <a:rPr lang="de-DE" dirty="0" smtClean="0"/>
              <a:t>ignifikante Änderungen gegenüber anderen Ausgaben bekannt sind (RDA 2.5.1.4 + RDA 2.5.1.4 D-A-CH)</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a:p>
        </p:txBody>
      </p:sp>
    </p:spTree>
    <p:extLst>
      <p:ext uri="{BB962C8B-B14F-4D97-AF65-F5344CB8AC3E}">
        <p14:creationId xmlns:p14="http://schemas.microsoft.com/office/powerpoint/2010/main" val="4205850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Ausgabebezeichnung -1-</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1887986617"/>
              </p:ext>
            </p:extLst>
          </p:nvPr>
        </p:nvGraphicFramePr>
        <p:xfrm>
          <a:off x="467544" y="2060848"/>
          <a:ext cx="8315985" cy="993661"/>
        </p:xfrm>
        <a:graphic>
          <a:graphicData uri="http://schemas.openxmlformats.org/drawingml/2006/table">
            <a:tbl>
              <a:tblPr firstRow="1" bandRow="1">
                <a:tableStyleId>{5C22544A-7EE6-4342-B048-85BDC9FD1C3A}</a:tableStyleId>
              </a:tblPr>
              <a:tblGrid>
                <a:gridCol w="1043176"/>
                <a:gridCol w="1296144"/>
                <a:gridCol w="2941206"/>
                <a:gridCol w="3035459"/>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Zweite</a:t>
                      </a:r>
                      <a:r>
                        <a:rPr lang="de-DE" baseline="0" dirty="0" smtClean="0">
                          <a:latin typeface="Verdana" panose="020B0604030504040204" pitchFamily="34" charset="0"/>
                          <a:ea typeface="Verdana" panose="020B0604030504040204" pitchFamily="34" charset="0"/>
                          <a:cs typeface="Verdana" panose="020B0604030504040204" pitchFamily="34" charset="0"/>
                        </a:rPr>
                        <a:t> Auflage</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graphicFrame>
        <p:nvGraphicFramePr>
          <p:cNvPr id="8" name="Tabelle 7"/>
          <p:cNvGraphicFramePr>
            <a:graphicFrameLocks noGrp="1"/>
          </p:cNvGraphicFramePr>
          <p:nvPr>
            <p:extLst>
              <p:ext uri="{D42A27DB-BD31-4B8C-83A1-F6EECF244321}">
                <p14:modId xmlns:p14="http://schemas.microsoft.com/office/powerpoint/2010/main" val="3482649113"/>
              </p:ext>
            </p:extLst>
          </p:nvPr>
        </p:nvGraphicFramePr>
        <p:xfrm>
          <a:off x="467542" y="4653136"/>
          <a:ext cx="8352928" cy="993661"/>
        </p:xfrm>
        <a:graphic>
          <a:graphicData uri="http://schemas.openxmlformats.org/drawingml/2006/table">
            <a:tbl>
              <a:tblPr firstRow="1" bandRow="1">
                <a:tableStyleId>{5C22544A-7EE6-4342-B048-85BDC9FD1C3A}</a:tableStyleId>
              </a:tblPr>
              <a:tblGrid>
                <a:gridCol w="1008114"/>
                <a:gridCol w="1368152"/>
                <a:gridCol w="2927718"/>
                <a:gridCol w="3048944"/>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Zweisprachige</a:t>
                      </a:r>
                      <a:r>
                        <a:rPr lang="de-DE" baseline="0" dirty="0" smtClean="0">
                          <a:latin typeface="Verdana" panose="020B0604030504040204" pitchFamily="34" charset="0"/>
                          <a:ea typeface="Verdana" panose="020B0604030504040204" pitchFamily="34" charset="0"/>
                          <a:cs typeface="Verdana" panose="020B0604030504040204" pitchFamily="34" charset="0"/>
                        </a:rPr>
                        <a:t> Ausgabe</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pic>
        <p:nvPicPr>
          <p:cNvPr id="10" name="Grafik 9"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593305" y="1124744"/>
            <a:ext cx="2968438" cy="565416"/>
          </a:xfrm>
          <a:prstGeom prst="rect">
            <a:avLst/>
          </a:prstGeom>
          <a:ln w="3175">
            <a:solidFill>
              <a:schemeClr val="tx1"/>
            </a:solidFill>
          </a:ln>
        </p:spPr>
      </p:pic>
      <p:pic>
        <p:nvPicPr>
          <p:cNvPr id="11" name="Grafik 10" descr="Bildschirmausschnit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561" y="3645024"/>
            <a:ext cx="4248472" cy="765492"/>
          </a:xfrm>
          <a:prstGeom prst="rect">
            <a:avLst/>
          </a:prstGeom>
          <a:ln>
            <a:solidFill>
              <a:schemeClr val="tx1"/>
            </a:solidFill>
          </a:ln>
        </p:spPr>
      </p:pic>
      <p:sp>
        <p:nvSpPr>
          <p:cNvPr id="3" name="Foliennummernplatzhalter 2"/>
          <p:cNvSpPr>
            <a:spLocks noGrp="1"/>
          </p:cNvSpPr>
          <p:nvPr>
            <p:ph type="sldNum" sz="quarter" idx="4"/>
          </p:nvPr>
        </p:nvSpPr>
        <p:spPr/>
        <p:txBody>
          <a:bodyPr/>
          <a:lstStyle/>
          <a:p>
            <a:fld id="{8A6690F1-7CA1-4166-A522-500460961984}" type="slidenum">
              <a:rPr lang="de-DE" smtClean="0"/>
              <a:pPr/>
              <a:t>7</a:t>
            </a:fld>
            <a:endParaRPr lang="de-DE"/>
          </a:p>
        </p:txBody>
      </p:sp>
    </p:spTree>
    <p:extLst>
      <p:ext uri="{BB962C8B-B14F-4D97-AF65-F5344CB8AC3E}">
        <p14:creationId xmlns:p14="http://schemas.microsoft.com/office/powerpoint/2010/main" val="555685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Ausgabebezeichnung -2-</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3435506126"/>
              </p:ext>
            </p:extLst>
          </p:nvPr>
        </p:nvGraphicFramePr>
        <p:xfrm>
          <a:off x="410381" y="3861048"/>
          <a:ext cx="8323769" cy="993661"/>
        </p:xfrm>
        <a:graphic>
          <a:graphicData uri="http://schemas.openxmlformats.org/drawingml/2006/table">
            <a:tbl>
              <a:tblPr firstRow="1" bandRow="1">
                <a:tableStyleId>{5C22544A-7EE6-4342-B048-85BDC9FD1C3A}</a:tableStyleId>
              </a:tblPr>
              <a:tblGrid>
                <a:gridCol w="1050961"/>
                <a:gridCol w="1080120"/>
                <a:gridCol w="3154388"/>
                <a:gridCol w="3038300"/>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3. Auflage</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pic>
        <p:nvPicPr>
          <p:cNvPr id="10" name="Grafik 9"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24153" y="942342"/>
            <a:ext cx="1904190" cy="711202"/>
          </a:xfrm>
          <a:prstGeom prst="rect">
            <a:avLst/>
          </a:prstGeom>
          <a:ln w="3175">
            <a:solidFill>
              <a:schemeClr val="tx1"/>
            </a:solidFill>
          </a:ln>
        </p:spPr>
      </p:pic>
      <p:sp>
        <p:nvSpPr>
          <p:cNvPr id="11" name="Textfeld 10"/>
          <p:cNvSpPr txBox="1"/>
          <p:nvPr/>
        </p:nvSpPr>
        <p:spPr>
          <a:xfrm>
            <a:off x="359966" y="942342"/>
            <a:ext cx="2267416" cy="369332"/>
          </a:xfrm>
          <a:prstGeom prst="rect">
            <a:avLst/>
          </a:prstGeom>
          <a:solidFill>
            <a:schemeClr val="bg1"/>
          </a:solidFill>
          <a:ln>
            <a:noFill/>
          </a:ln>
        </p:spPr>
        <p:txBody>
          <a:bodyPr wrap="non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Auf der Titelseite:</a:t>
            </a:r>
          </a:p>
        </p:txBody>
      </p:sp>
      <p:sp>
        <p:nvSpPr>
          <p:cNvPr id="12" name="Textfeld 11"/>
          <p:cNvSpPr txBox="1"/>
          <p:nvPr/>
        </p:nvSpPr>
        <p:spPr>
          <a:xfrm>
            <a:off x="374718" y="1927544"/>
            <a:ext cx="3924921" cy="369332"/>
          </a:xfrm>
          <a:prstGeom prst="rect">
            <a:avLst/>
          </a:prstGeom>
          <a:solidFill>
            <a:schemeClr val="bg1"/>
          </a:solidFill>
          <a:ln>
            <a:noFill/>
          </a:ln>
        </p:spPr>
        <p:txBody>
          <a:bodyPr wrap="non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Auf der Rückseite der Titelseite:</a:t>
            </a:r>
          </a:p>
        </p:txBody>
      </p:sp>
      <p:sp>
        <p:nvSpPr>
          <p:cNvPr id="14" name="Textfeld 13"/>
          <p:cNvSpPr txBox="1"/>
          <p:nvPr/>
        </p:nvSpPr>
        <p:spPr>
          <a:xfrm>
            <a:off x="359966" y="5013176"/>
            <a:ext cx="8139472" cy="923330"/>
          </a:xfrm>
          <a:prstGeom prst="rect">
            <a:avLst/>
          </a:prstGeom>
          <a:solidFill>
            <a:schemeClr val="bg1"/>
          </a:solidFill>
          <a:ln>
            <a:noFill/>
          </a:ln>
        </p:spPr>
        <p:txBody>
          <a:bodyPr wrap="none" rtlCol="0">
            <a:spAutoFit/>
          </a:bodyPr>
          <a:lstStyle/>
          <a:p>
            <a:pPr marL="285750" indent="-285750">
              <a:buFont typeface="Arial" panose="020B0604020202020204" pitchFamily="34" charset="0"/>
              <a:buChar char="•"/>
            </a:pPr>
            <a:r>
              <a:rPr lang="de-DE" dirty="0" smtClean="0">
                <a:latin typeface="Verdana" panose="020B0604030504040204" pitchFamily="34" charset="0"/>
                <a:ea typeface="Verdana" panose="020B0604030504040204" pitchFamily="34" charset="0"/>
                <a:cs typeface="Verdana" panose="020B0604030504040204" pitchFamily="34" charset="0"/>
              </a:rPr>
              <a:t>Titelseite hat als Informationsquelle bei der Ausgabebezeichnung</a:t>
            </a:r>
          </a:p>
          <a:p>
            <a:r>
              <a:rPr lang="de-DE" dirty="0">
                <a:latin typeface="Verdana" panose="020B0604030504040204" pitchFamily="34" charset="0"/>
                <a:ea typeface="Verdana" panose="020B0604030504040204" pitchFamily="34" charset="0"/>
                <a:cs typeface="Verdana" panose="020B0604030504040204" pitchFamily="34" charset="0"/>
              </a:rPr>
              <a:t> </a:t>
            </a:r>
            <a:r>
              <a:rPr lang="de-DE" dirty="0" smtClean="0">
                <a:latin typeface="Verdana" panose="020B0604030504040204" pitchFamily="34" charset="0"/>
                <a:ea typeface="Verdana" panose="020B0604030504040204" pitchFamily="34" charset="0"/>
                <a:cs typeface="Verdana" panose="020B0604030504040204" pitchFamily="34" charset="0"/>
              </a:rPr>
              <a:t>   Vorrang vor anderen Quellen</a:t>
            </a:r>
          </a:p>
          <a:p>
            <a:pPr marL="285750" indent="-285750">
              <a:buFont typeface="Arial" panose="020B0604020202020204" pitchFamily="34" charset="0"/>
              <a:buChar char="•"/>
            </a:pPr>
            <a:r>
              <a:rPr lang="de-DE" dirty="0" smtClean="0">
                <a:latin typeface="Verdana" panose="020B0604030504040204" pitchFamily="34" charset="0"/>
                <a:ea typeface="Verdana" panose="020B0604030504040204" pitchFamily="34" charset="0"/>
                <a:cs typeface="Verdana" panose="020B0604030504040204" pitchFamily="34" charset="0"/>
              </a:rPr>
              <a:t>Ausführliche Formulierung bei Bedarf zusätzlich als Anmerkung</a:t>
            </a:r>
          </a:p>
        </p:txBody>
      </p:sp>
      <p:pic>
        <p:nvPicPr>
          <p:cNvPr id="3" name="Grafik 2" descr="Bildschirmausschnit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9888" y="2348880"/>
            <a:ext cx="6593584" cy="1325788"/>
          </a:xfrm>
          <a:prstGeom prst="rect">
            <a:avLst/>
          </a:prstGeom>
          <a:ln w="3175">
            <a:solidFill>
              <a:schemeClr val="tx1"/>
            </a:solidFill>
          </a:ln>
        </p:spPr>
      </p:pic>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spTree>
    <p:extLst>
      <p:ext uri="{BB962C8B-B14F-4D97-AF65-F5344CB8AC3E}">
        <p14:creationId xmlns:p14="http://schemas.microsoft.com/office/powerpoint/2010/main" val="3938411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Ausgabebezeichnung -3-</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3.02.04: Ausgabevermerk | Stand: 18.06.2015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2439360435"/>
              </p:ext>
            </p:extLst>
          </p:nvPr>
        </p:nvGraphicFramePr>
        <p:xfrm>
          <a:off x="327968" y="2348880"/>
          <a:ext cx="8263762" cy="993661"/>
        </p:xfrm>
        <a:graphic>
          <a:graphicData uri="http://schemas.openxmlformats.org/drawingml/2006/table">
            <a:tbl>
              <a:tblPr firstRow="1" bandRow="1">
                <a:tableStyleId>{5C22544A-7EE6-4342-B048-85BDC9FD1C3A}</a:tableStyleId>
              </a:tblPr>
              <a:tblGrid>
                <a:gridCol w="1062962"/>
                <a:gridCol w="1224136"/>
                <a:gridCol w="2960268"/>
                <a:gridCol w="3016396"/>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Originalausgabe, 3. Auflage</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11" name="Textfeld 10"/>
          <p:cNvSpPr txBox="1"/>
          <p:nvPr/>
        </p:nvSpPr>
        <p:spPr>
          <a:xfrm>
            <a:off x="359966" y="1311674"/>
            <a:ext cx="184731" cy="369332"/>
          </a:xfrm>
          <a:prstGeom prst="rect">
            <a:avLst/>
          </a:prstGeom>
          <a:solidFill>
            <a:schemeClr val="bg1"/>
          </a:solidFill>
          <a:ln>
            <a:noFill/>
          </a:ln>
        </p:spPr>
        <p:txBody>
          <a:bodyPr wrap="none" rtlCol="0">
            <a:spAutoFit/>
          </a:bodyPr>
          <a:lstStyle/>
          <a:p>
            <a:endParaRPr lang="de-DE"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6" name="Grafik 5" descr="Bildschirmausschnit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359966" y="908720"/>
            <a:ext cx="2885465" cy="1333158"/>
          </a:xfrm>
          <a:prstGeom prst="rect">
            <a:avLst/>
          </a:prstGeom>
          <a:ln w="3175">
            <a:solidFill>
              <a:schemeClr val="tx1"/>
            </a:solidFill>
          </a:ln>
        </p:spPr>
      </p:pic>
      <p:pic>
        <p:nvPicPr>
          <p:cNvPr id="7" name="Grafik 6" descr="Bildschirmausschnit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325" y="3645024"/>
            <a:ext cx="3169555" cy="802815"/>
          </a:xfrm>
          <a:prstGeom prst="rect">
            <a:avLst/>
          </a:prstGeom>
          <a:ln w="3175">
            <a:solidFill>
              <a:schemeClr val="tx1"/>
            </a:solidFill>
          </a:ln>
        </p:spPr>
      </p:pic>
      <p:graphicFrame>
        <p:nvGraphicFramePr>
          <p:cNvPr id="9" name="Tabelle 8"/>
          <p:cNvGraphicFramePr>
            <a:graphicFrameLocks noGrp="1"/>
          </p:cNvGraphicFramePr>
          <p:nvPr>
            <p:extLst>
              <p:ext uri="{D42A27DB-BD31-4B8C-83A1-F6EECF244321}">
                <p14:modId xmlns:p14="http://schemas.microsoft.com/office/powerpoint/2010/main" val="220285218"/>
              </p:ext>
            </p:extLst>
          </p:nvPr>
        </p:nvGraphicFramePr>
        <p:xfrm>
          <a:off x="359966" y="4581128"/>
          <a:ext cx="8316489" cy="993661"/>
        </p:xfrm>
        <a:graphic>
          <a:graphicData uri="http://schemas.openxmlformats.org/drawingml/2006/table">
            <a:tbl>
              <a:tblPr firstRow="1" bandRow="1">
                <a:tableStyleId>{5C22544A-7EE6-4342-B048-85BDC9FD1C3A}</a:tableStyleId>
              </a:tblPr>
              <a:tblGrid>
                <a:gridCol w="1043682"/>
                <a:gridCol w="1224136"/>
                <a:gridCol w="3013028"/>
                <a:gridCol w="3035643"/>
              </a:tblGrid>
              <a:tr h="0">
                <a:tc>
                  <a:txBody>
                    <a:bodyPr/>
                    <a:lstStyle/>
                    <a:p>
                      <a:r>
                        <a:rPr lang="de-DE" b="1" dirty="0" err="1" smtClean="0">
                          <a:latin typeface="Verdana" panose="020B0604030504040204" pitchFamily="34" charset="0"/>
                          <a:ea typeface="Verdana" panose="020B0604030504040204" pitchFamily="34" charset="0"/>
                          <a:cs typeface="Verdana" panose="020B0604030504040204" pitchFamily="34" charset="0"/>
                        </a:rPr>
                        <a:t>Aleph</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RDA</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b="1" dirty="0" smtClean="0">
                          <a:latin typeface="Verdana" panose="020B0604030504040204" pitchFamily="34" charset="0"/>
                          <a:ea typeface="Verdana" panose="020B0604030504040204" pitchFamily="34" charset="0"/>
                          <a:cs typeface="Verdana" panose="020B0604030504040204" pitchFamily="34" charset="0"/>
                        </a:rPr>
                        <a:t>Element</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de-DE" dirty="0" smtClean="0">
                          <a:latin typeface="Verdana" panose="020B0604030504040204" pitchFamily="34" charset="0"/>
                          <a:ea typeface="Verdana" panose="020B0604030504040204" pitchFamily="34" charset="0"/>
                          <a:cs typeface="Verdana" panose="020B0604030504040204" pitchFamily="34" charset="0"/>
                        </a:rPr>
                        <a:t>Erfassung</a:t>
                      </a:r>
                      <a:endParaRPr lang="de-DE" dirty="0">
                        <a:latin typeface="Verdana" panose="020B0604030504040204" pitchFamily="34" charset="0"/>
                        <a:ea typeface="Verdana" panose="020B0604030504040204" pitchFamily="34" charset="0"/>
                        <a:cs typeface="Verdana" panose="020B0604030504040204" pitchFamily="34" charset="0"/>
                      </a:endParaRPr>
                    </a:p>
                  </a:txBody>
                  <a:tcPr/>
                </a:tc>
              </a:tr>
              <a:tr h="627901">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403</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2.5.2</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b="1" dirty="0" smtClean="0">
                          <a:latin typeface="Verdana" panose="020B0604030504040204" pitchFamily="34" charset="0"/>
                          <a:ea typeface="Verdana" panose="020B0604030504040204" pitchFamily="34" charset="0"/>
                          <a:cs typeface="Verdana" panose="020B0604030504040204" pitchFamily="34" charset="0"/>
                        </a:rPr>
                        <a:t>Ausgabebezeichnung</a:t>
                      </a:r>
                      <a:endParaRPr lang="de-DE"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nSpc>
                          <a:spcPts val="1600"/>
                        </a:lnSpc>
                        <a:spcBef>
                          <a:spcPts val="600"/>
                        </a:spcBef>
                        <a:spcAft>
                          <a:spcPts val="600"/>
                        </a:spcAft>
                      </a:pPr>
                      <a:r>
                        <a:rPr lang="de-DE" dirty="0" smtClean="0">
                          <a:solidFill>
                            <a:srgbClr val="FF0000"/>
                          </a:solidFill>
                          <a:latin typeface="Verdana" panose="020B0604030504040204" pitchFamily="34" charset="0"/>
                          <a:ea typeface="Verdana" panose="020B0604030504040204" pitchFamily="34" charset="0"/>
                          <a:cs typeface="Verdana" panose="020B0604030504040204" pitchFamily="34" charset="0"/>
                        </a:rPr>
                        <a:t>$a</a:t>
                      </a:r>
                      <a:r>
                        <a:rPr lang="de-DE" dirty="0" smtClean="0">
                          <a:latin typeface="Verdana" panose="020B0604030504040204" pitchFamily="34" charset="0"/>
                          <a:ea typeface="Verdana" panose="020B0604030504040204" pitchFamily="34" charset="0"/>
                          <a:cs typeface="Verdana" panose="020B0604030504040204" pitchFamily="34" charset="0"/>
                        </a:rPr>
                        <a:t> First </a:t>
                      </a:r>
                      <a:r>
                        <a:rPr lang="de-DE" dirty="0" err="1" smtClean="0">
                          <a:latin typeface="Verdana" panose="020B0604030504040204" pitchFamily="34" charset="0"/>
                          <a:ea typeface="Verdana" panose="020B0604030504040204" pitchFamily="34" charset="0"/>
                          <a:cs typeface="Verdana" panose="020B0604030504040204" pitchFamily="34" charset="0"/>
                        </a:rPr>
                        <a:t>edition</a:t>
                      </a:r>
                      <a:endParaRPr lang="de-DE"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3" name="Foliennummernplatzhalter 2"/>
          <p:cNvSpPr>
            <a:spLocks noGrp="1"/>
          </p:cNvSpPr>
          <p:nvPr>
            <p:ph type="sldNum" sz="quarter" idx="4"/>
          </p:nvPr>
        </p:nvSpPr>
        <p:spPr/>
        <p:txBody>
          <a:bodyPr/>
          <a:lstStyle/>
          <a:p>
            <a:fld id="{8A6690F1-7CA1-4166-A522-500460961984}" type="slidenum">
              <a:rPr lang="de-DE" smtClean="0"/>
              <a:pPr/>
              <a:t>9</a:t>
            </a:fld>
            <a:endParaRPr lang="de-DE"/>
          </a:p>
        </p:txBody>
      </p:sp>
    </p:spTree>
    <p:extLst>
      <p:ext uri="{BB962C8B-B14F-4D97-AF65-F5344CB8AC3E}">
        <p14:creationId xmlns:p14="http://schemas.microsoft.com/office/powerpoint/2010/main" val="1782178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859</Words>
  <Application>Microsoft Office PowerPoint</Application>
  <PresentationFormat>Bildschirmpräsentation (4:3)</PresentationFormat>
  <Paragraphs>233</Paragraphs>
  <Slides>18</Slides>
  <Notes>18</Notes>
  <HiddenSlides>0</HiddenSlides>
  <MMClips>0</MMClips>
  <ScaleCrop>false</ScaleCrop>
  <HeadingPairs>
    <vt:vector size="4" baseType="variant">
      <vt:variant>
        <vt:lpstr>Design</vt:lpstr>
      </vt:variant>
      <vt:variant>
        <vt:i4>1</vt:i4>
      </vt:variant>
      <vt:variant>
        <vt:lpstr>Folientitel</vt:lpstr>
      </vt:variant>
      <vt:variant>
        <vt:i4>18</vt:i4>
      </vt:variant>
    </vt:vector>
  </HeadingPairs>
  <TitlesOfParts>
    <vt:vector size="19" baseType="lpstr">
      <vt:lpstr>Larissa</vt:lpstr>
      <vt:lpstr>Schulungsunterlagen der AG RDA</vt:lpstr>
      <vt:lpstr>Teil 2.04, Beschreibung der Manifestation  Ausgabevermerk (RDA 2.5) </vt:lpstr>
      <vt:lpstr>Ausgabevermerk, Geltungsbereich </vt:lpstr>
      <vt:lpstr>Standardelemente </vt:lpstr>
      <vt:lpstr>Informationsquellen </vt:lpstr>
      <vt:lpstr>Erfassen von Ausgabevermerken </vt:lpstr>
      <vt:lpstr>Ausgabebezeichnung -1-</vt:lpstr>
      <vt:lpstr>Ausgabebezeichnung -2-</vt:lpstr>
      <vt:lpstr>Ausgabebezeichnung -3-</vt:lpstr>
      <vt:lpstr>Ausgabebezeichnung einer näher erläuterten Überarbeitung </vt:lpstr>
      <vt:lpstr>Anmerkung zum Ausgabevermerk (RDA 2.17.4) -1-</vt:lpstr>
      <vt:lpstr>Anmerkung zum Ausgabevermerk -2- </vt:lpstr>
      <vt:lpstr>Übungen</vt:lpstr>
      <vt:lpstr>Übung 1</vt:lpstr>
      <vt:lpstr>Übung 2</vt:lpstr>
      <vt:lpstr>Übung 3</vt:lpstr>
      <vt:lpstr>Übung 4,1</vt:lpstr>
      <vt:lpstr>Übung 4,2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Peter Duschner</cp:lastModifiedBy>
  <cp:revision>121</cp:revision>
  <cp:lastPrinted>2015-09-11T08:59:37Z</cp:lastPrinted>
  <dcterms:created xsi:type="dcterms:W3CDTF">2014-02-18T07:01:40Z</dcterms:created>
  <dcterms:modified xsi:type="dcterms:W3CDTF">2015-09-20T09:00:37Z</dcterms:modified>
</cp:coreProperties>
</file>