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sldIdLst>
    <p:sldId id="256" r:id="rId2"/>
    <p:sldId id="491" r:id="rId3"/>
    <p:sldId id="492" r:id="rId4"/>
    <p:sldId id="493" r:id="rId5"/>
    <p:sldId id="494" r:id="rId6"/>
    <p:sldId id="495" r:id="rId7"/>
    <p:sldId id="497" r:id="rId8"/>
    <p:sldId id="498" r:id="rId9"/>
    <p:sldId id="499" r:id="rId10"/>
    <p:sldId id="500" r:id="rId11"/>
    <p:sldId id="506" r:id="rId12"/>
    <p:sldId id="501" r:id="rId13"/>
    <p:sldId id="502" r:id="rId14"/>
    <p:sldId id="503" r:id="rId15"/>
    <p:sldId id="504" r:id="rId16"/>
    <p:sldId id="507" r:id="rId17"/>
    <p:sldId id="508" r:id="rId18"/>
    <p:sldId id="509" r:id="rId19"/>
    <p:sldId id="510" r:id="rId20"/>
    <p:sldId id="505" r:id="rId21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1019"/>
    <a:srgbClr val="AA1826"/>
    <a:srgbClr val="ECEFF0"/>
    <a:srgbClr val="868784"/>
    <a:srgbClr val="E1E1E1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88400" autoAdjust="0"/>
  </p:normalViewPr>
  <p:slideViewPr>
    <p:cSldViewPr snapToGrid="0">
      <p:cViewPr>
        <p:scale>
          <a:sx n="100" d="100"/>
          <a:sy n="100" d="100"/>
        </p:scale>
        <p:origin x="-276" y="-72"/>
      </p:cViewPr>
      <p:guideLst>
        <p:guide orient="horz" pos="4056"/>
        <p:guide pos="34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AF2A898-BC1B-4043-85DA-6B1DD269586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1783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E6A6F19-B645-43E1-9CE0-4D0C090781D5}" type="slidenum">
              <a:rPr lang="de-DE" altLang="de-DE" sz="1200" smtClean="0"/>
              <a:pPr/>
              <a:t>1</a:t>
            </a:fld>
            <a:endParaRPr lang="de-DE" altLang="de-DE" sz="120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Um die einzelnen PDFs im ZFL hochzuladen:</a:t>
            </a:r>
            <a:r>
              <a:rPr lang="de-DE" baseline="0" dirty="0" smtClean="0"/>
              <a:t> auf „Starten“ klicken</a:t>
            </a:r>
            <a:endParaRPr lang="de-DE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(wenn man vor „Start“ auf Vollformatanzeige klickt, werden</a:t>
            </a:r>
            <a:r>
              <a:rPr lang="de-DE" baseline="0" dirty="0" smtClean="0"/>
              <a:t> alle hinzugefügten PDFs wieder entfernt)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2A898-BC1B-4043-85DA-6B1DD269586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6479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Anzahl der PDFs überprüfen! </a:t>
            </a:r>
            <a:r>
              <a:rPr lang="de-DE" dirty="0" smtClean="0">
                <a:sym typeface="Wingdings" panose="05000000000000000000" pitchFamily="2" charset="2"/>
              </a:rPr>
              <a:t> Habe ich alle? Wurden</a:t>
            </a:r>
            <a:r>
              <a:rPr lang="de-DE" baseline="0" dirty="0" smtClean="0">
                <a:sym typeface="Wingdings" panose="05000000000000000000" pitchFamily="2" charset="2"/>
              </a:rPr>
              <a:t> alle erfolgreich hochgeladen? </a:t>
            </a:r>
            <a:endParaRPr lang="de-DE" dirty="0" smtClean="0"/>
          </a:p>
          <a:p>
            <a:r>
              <a:rPr lang="de-DE" dirty="0" smtClean="0"/>
              <a:t>Zurück zur Vollformatanzeige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2A898-BC1B-4043-85DA-6B1DD269586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015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Meldung: Verlags-PDF</a:t>
            </a:r>
            <a:r>
              <a:rPr lang="de-DE" baseline="0" dirty="0" smtClean="0"/>
              <a:t> wurde erfolgreich hochgeladen</a:t>
            </a:r>
          </a:p>
          <a:p>
            <a:r>
              <a:rPr lang="de-DE" baseline="0" dirty="0" smtClean="0"/>
              <a:t>Kann einige Minuten dauern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2A898-BC1B-4043-85DA-6B1DD269586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403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Statusmeldung:</a:t>
            </a:r>
            <a:r>
              <a:rPr lang="de-DE" baseline="0" dirty="0" smtClean="0"/>
              <a:t> E-Book hochgeladen</a:t>
            </a:r>
          </a:p>
          <a:p>
            <a:r>
              <a:rPr lang="de-DE" baseline="0" dirty="0" smtClean="0"/>
              <a:t>Statusänderung: </a:t>
            </a:r>
            <a:r>
              <a:rPr lang="de-DE" baseline="0" dirty="0" err="1" smtClean="0"/>
              <a:t>shipped</a:t>
            </a:r>
            <a:endParaRPr lang="de-DE" baseline="0" dirty="0" smtClean="0"/>
          </a:p>
          <a:p>
            <a:r>
              <a:rPr lang="de-DE" baseline="0" dirty="0" smtClean="0"/>
              <a:t>Benutzer per Email benachrichtigt (2 Wochen abrufbar)</a:t>
            </a:r>
          </a:p>
          <a:p>
            <a:r>
              <a:rPr lang="de-DE" baseline="0" dirty="0" smtClean="0"/>
              <a:t>Bei Bibliotheken ohne Benutzerfernleihe erhält die nehmende Bibliothek die Auslieferungsemail</a:t>
            </a:r>
          </a:p>
          <a:p>
            <a:r>
              <a:rPr lang="de-DE" baseline="0" dirty="0" smtClean="0"/>
              <a:t>Bei </a:t>
            </a:r>
            <a:r>
              <a:rPr lang="de-DE" baseline="0" dirty="0" err="1" smtClean="0"/>
              <a:t>Kopienbestellungen</a:t>
            </a:r>
            <a:r>
              <a:rPr lang="de-DE" baseline="0" dirty="0" smtClean="0"/>
              <a:t>: PDF hochgeladen </a:t>
            </a:r>
            <a:r>
              <a:rPr lang="de-DE" baseline="0" dirty="0" smtClean="0">
                <a:sym typeface="Wingdings" panose="05000000000000000000" pitchFamily="2" charset="2"/>
              </a:rPr>
              <a:t> Printclient der nehmenden Bibliothek </a:t>
            </a: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2A898-BC1B-4043-85DA-6B1DD269586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5799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Alle hochgeladenen</a:t>
            </a:r>
            <a:r>
              <a:rPr lang="de-DE" baseline="0" dirty="0" smtClean="0"/>
              <a:t> PDFs sind 2 Wochen lang im ZFL hinterlegt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2A898-BC1B-4043-85DA-6B1DD269586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1001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2A898-BC1B-4043-85DA-6B1DD269586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9441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Welche E-Books</a:t>
            </a:r>
            <a:r>
              <a:rPr lang="de-DE" baseline="0" dirty="0" smtClean="0"/>
              <a:t> dürfen wie oft ausgeliefert werden? Wieviel davon? Usw. </a:t>
            </a:r>
            <a:r>
              <a:rPr lang="de-DE" baseline="0" dirty="0" smtClean="0">
                <a:sym typeface="Wingdings" panose="05000000000000000000" pitchFamily="2" charset="2"/>
              </a:rPr>
              <a:t> in E-Book-Administration hinterlegt</a:t>
            </a:r>
            <a:endParaRPr lang="de-DE" dirty="0" smtClean="0"/>
          </a:p>
          <a:p>
            <a:r>
              <a:rPr lang="de-DE" dirty="0" smtClean="0"/>
              <a:t>DRM = </a:t>
            </a:r>
            <a:r>
              <a:rPr lang="de-DE" baseline="0" dirty="0" smtClean="0"/>
              <a:t>Data </a:t>
            </a:r>
            <a:r>
              <a:rPr lang="de-DE" baseline="0" dirty="0" err="1" smtClean="0"/>
              <a:t>Rights</a:t>
            </a:r>
            <a:r>
              <a:rPr lang="de-DE" baseline="0" dirty="0" smtClean="0"/>
              <a:t> Management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2A898-BC1B-4043-85DA-6B1DD269586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3795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2A898-BC1B-4043-85DA-6B1DD269586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376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2A898-BC1B-4043-85DA-6B1DD269586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3524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Bestellungen</a:t>
            </a:r>
            <a:r>
              <a:rPr lang="de-DE" baseline="0" dirty="0" smtClean="0"/>
              <a:t> gehen nur bei der Lieferbibliothek ein, wenn auch (lizenzrechtlich) geliefert werden kann</a:t>
            </a:r>
          </a:p>
          <a:p>
            <a:pPr marL="171450" indent="-171450">
              <a:buFont typeface="Wingdings"/>
              <a:buChar char="à"/>
            </a:pPr>
            <a:r>
              <a:rPr lang="de-DE" baseline="0" dirty="0" smtClean="0">
                <a:sym typeface="Wingdings" panose="05000000000000000000" pitchFamily="2" charset="2"/>
              </a:rPr>
              <a:t>Ist in E-Book-Administration </a:t>
            </a:r>
            <a:r>
              <a:rPr lang="de-DE" baseline="0" dirty="0" smtClean="0">
                <a:sym typeface="Wingdings" panose="05000000000000000000" pitchFamily="2" charset="2"/>
              </a:rPr>
              <a:t>hinterlegt</a:t>
            </a:r>
            <a:endParaRPr lang="de-DE" baseline="0" dirty="0" smtClean="0">
              <a:sym typeface="Wingdings" panose="05000000000000000000" pitchFamily="2" charset="2"/>
            </a:endParaRPr>
          </a:p>
          <a:p>
            <a:pPr marL="0" indent="0">
              <a:buFont typeface="Wingdings"/>
              <a:buNone/>
            </a:pPr>
            <a:r>
              <a:rPr lang="de-DE" baseline="0" dirty="0" smtClean="0">
                <a:sym typeface="Wingdings" panose="05000000000000000000" pitchFamily="2" charset="2"/>
              </a:rPr>
              <a:t>Auf der Startseite des ZFL: E-Book-Bestellungen </a:t>
            </a:r>
          </a:p>
          <a:p>
            <a:pPr marL="0" indent="0">
              <a:buFont typeface="Wingdings"/>
              <a:buNone/>
            </a:pPr>
            <a:r>
              <a:rPr lang="de-DE" baseline="0" dirty="0" smtClean="0">
                <a:sym typeface="Wingdings" panose="05000000000000000000" pitchFamily="2" charset="2"/>
              </a:rPr>
              <a:t>Außerdem: Email an aktive Fernleihe, dass eine Bestellung eingegangen ist</a:t>
            </a:r>
          </a:p>
          <a:p>
            <a:pPr marL="0" indent="0">
              <a:buFont typeface="Wingdings"/>
              <a:buNone/>
            </a:pPr>
            <a:r>
              <a:rPr lang="de-DE" baseline="0" dirty="0" smtClean="0">
                <a:sym typeface="Wingdings" panose="05000000000000000000" pitchFamily="2" charset="2"/>
              </a:rPr>
              <a:t>Schwerpunkt heute: Monographien, da </a:t>
            </a:r>
            <a:r>
              <a:rPr lang="de-DE" baseline="0" dirty="0" err="1" smtClean="0">
                <a:sym typeface="Wingdings" panose="05000000000000000000" pitchFamily="2" charset="2"/>
              </a:rPr>
              <a:t>Kopienbestellungen</a:t>
            </a:r>
            <a:r>
              <a:rPr lang="de-DE" baseline="0" dirty="0" smtClean="0">
                <a:sym typeface="Wingdings" panose="05000000000000000000" pitchFamily="2" charset="2"/>
              </a:rPr>
              <a:t> im Prinzip analog zu Bestellungen aus e-Journals abgewickelt werden (handelt sich meist um einzelne Kapitel; wird/werden hochgeladen, aber dann von der nehmenden Bibliothek für den Benutzer ausgedruckt  Umfang und Kostenübernahme beachten!)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2A898-BC1B-4043-85DA-6B1DD269586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315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Trefferliste 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 E-Book-Bestellungen</a:t>
            </a:r>
            <a:r>
              <a:rPr lang="de-DE" baseline="0" dirty="0" smtClean="0">
                <a:sym typeface="Wingdings" panose="05000000000000000000" pitchFamily="2" charset="2"/>
              </a:rPr>
              <a:t> sind erkennbar an der durchlaufenden Fernleihnummer ohne @-Zeichen davor</a:t>
            </a:r>
            <a:endParaRPr lang="de-DE" dirty="0" smtClean="0"/>
          </a:p>
          <a:p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baseline="0" dirty="0" smtClean="0">
                <a:sym typeface="Wingdings" panose="05000000000000000000" pitchFamily="2" charset="2"/>
              </a:rPr>
              <a:t> Status: </a:t>
            </a:r>
            <a:r>
              <a:rPr lang="de-DE" baseline="0" dirty="0" err="1" smtClean="0">
                <a:sym typeface="Wingdings" panose="05000000000000000000" pitchFamily="2" charset="2"/>
              </a:rPr>
              <a:t>Workout</a:t>
            </a:r>
            <a:endParaRPr lang="de-DE" baseline="0" dirty="0" smtClean="0">
              <a:sym typeface="Wingdings" panose="05000000000000000000" pitchFamily="2" charset="2"/>
            </a:endParaRPr>
          </a:p>
          <a:p>
            <a:r>
              <a:rPr lang="de-DE" baseline="0" dirty="0" smtClean="0">
                <a:sym typeface="Wingdings" panose="05000000000000000000" pitchFamily="2" charset="2"/>
              </a:rPr>
              <a:t>Auf Bestellung klicken  Vollanzeige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2A898-BC1B-4043-85DA-6B1DD269586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0337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Vollformat</a:t>
            </a:r>
          </a:p>
          <a:p>
            <a:r>
              <a:rPr lang="de-DE" dirty="0" smtClean="0"/>
              <a:t>Bestellnummer:</a:t>
            </a:r>
            <a:r>
              <a:rPr lang="de-DE" baseline="0" dirty="0" smtClean="0"/>
              <a:t> E-Book hat keine @-Nummer, Status </a:t>
            </a:r>
            <a:r>
              <a:rPr lang="de-DE" baseline="0" dirty="0" err="1" smtClean="0"/>
              <a:t>Workout</a:t>
            </a:r>
            <a:r>
              <a:rPr lang="de-DE" baseline="0" dirty="0" smtClean="0"/>
              <a:t> </a:t>
            </a:r>
            <a:r>
              <a:rPr lang="de-DE" baseline="0" dirty="0" smtClean="0">
                <a:sym typeface="Wingdings" panose="05000000000000000000" pitchFamily="2" charset="2"/>
              </a:rPr>
              <a:t> noch nichts damit passiert  gebende </a:t>
            </a:r>
            <a:r>
              <a:rPr lang="de-DE" baseline="0" dirty="0" err="1" smtClean="0">
                <a:sym typeface="Wingdings" panose="05000000000000000000" pitchFamily="2" charset="2"/>
              </a:rPr>
              <a:t>Bib</a:t>
            </a:r>
            <a:r>
              <a:rPr lang="de-DE" baseline="0" dirty="0" smtClean="0">
                <a:sym typeface="Wingdings" panose="05000000000000000000" pitchFamily="2" charset="2"/>
              </a:rPr>
              <a:t> muss aktiv werden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2A898-BC1B-4043-85DA-6B1DD269586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820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Titeldaten</a:t>
            </a:r>
            <a:r>
              <a:rPr lang="de-DE" baseline="0" dirty="0" smtClean="0">
                <a:sym typeface="Wingdings" panose="05000000000000000000" pitchFamily="2" charset="2"/>
              </a:rPr>
              <a:t>  Link zum E-Book-Download</a:t>
            </a:r>
          </a:p>
          <a:p>
            <a:r>
              <a:rPr lang="de-DE" baseline="0" dirty="0" smtClean="0">
                <a:sym typeface="Wingdings" panose="05000000000000000000" pitchFamily="2" charset="2"/>
              </a:rPr>
              <a:t>Deckblatt: wird nicht ausgedruckt, aber bei der Auslieferung an jedes PDF beigefügt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2A898-BC1B-4043-85DA-6B1DD269586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9917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Inhaltsverzeichnis</a:t>
            </a:r>
          </a:p>
          <a:p>
            <a:pPr marL="171450" indent="-171450">
              <a:buFont typeface="Wingdings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Jedes PDF einzeln</a:t>
            </a:r>
            <a:r>
              <a:rPr lang="de-DE" baseline="0" dirty="0" smtClean="0">
                <a:sym typeface="Wingdings" panose="05000000000000000000" pitchFamily="2" charset="2"/>
              </a:rPr>
              <a:t> herunterladen und in lokalem Ordner speichern</a:t>
            </a:r>
          </a:p>
          <a:p>
            <a:pPr marL="171450" indent="-171450">
              <a:buFont typeface="Wingdings"/>
              <a:buChar char="à"/>
            </a:pPr>
            <a:r>
              <a:rPr lang="de-DE" baseline="0" dirty="0" smtClean="0">
                <a:sym typeface="Wingdings" panose="05000000000000000000" pitchFamily="2" charset="2"/>
              </a:rPr>
              <a:t>Bei </a:t>
            </a:r>
            <a:r>
              <a:rPr lang="de-DE" baseline="0" dirty="0" err="1" smtClean="0">
                <a:sym typeface="Wingdings" panose="05000000000000000000" pitchFamily="2" charset="2"/>
              </a:rPr>
              <a:t>Kopienbestellungen</a:t>
            </a:r>
            <a:r>
              <a:rPr lang="de-DE" baseline="0" dirty="0" smtClean="0">
                <a:sym typeface="Wingdings" panose="05000000000000000000" pitchFamily="2" charset="2"/>
              </a:rPr>
              <a:t> ggf. nur die entsprechenden Artikel (werden dann wie E-Journals behandelt und von der nehmenden Bibliothek ausgedruckt, d.h. nicht direkt an den Benutzer per Email ausgeliefert (auch bei mehr als 40S.: Eintrag in Verrechnungsdatenbank  auch bei einzelnen Seiten aufpassen  nicht immer ganzes Kapitel hochladen)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2A898-BC1B-4043-85DA-6B1DD269586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681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Um die PDFs hochzuladen:</a:t>
            </a:r>
            <a:r>
              <a:rPr lang="de-DE" baseline="0" dirty="0" smtClean="0"/>
              <a:t> auf Button „Verlags-PDF hochladen“ klicken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2A898-BC1B-4043-85DA-6B1DD269586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5362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Zum Hochladen gibt es zwei Möglichkeiten: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e-DE" baseline="0" dirty="0" smtClean="0"/>
              <a:t>Per Upload: gespeicherte Dateien in lokalem Ordner markieren und öffnen</a:t>
            </a:r>
          </a:p>
          <a:p>
            <a:pPr marL="228600" indent="-228600">
              <a:buAutoNum type="arabicParenR"/>
            </a:pPr>
            <a:r>
              <a:rPr lang="de-DE" baseline="0" dirty="0" smtClean="0"/>
              <a:t>Per </a:t>
            </a:r>
            <a:r>
              <a:rPr lang="de-DE" baseline="0" dirty="0" err="1" smtClean="0"/>
              <a:t>drag</a:t>
            </a:r>
            <a:r>
              <a:rPr lang="de-DE" baseline="0" dirty="0" smtClean="0"/>
              <a:t> &amp; </a:t>
            </a:r>
            <a:r>
              <a:rPr lang="de-DE" baseline="0" dirty="0" err="1" smtClean="0"/>
              <a:t>drop</a:t>
            </a:r>
            <a:r>
              <a:rPr lang="de-DE" baseline="0" dirty="0" smtClean="0"/>
              <a:t>: Dateien im Ordner markieren und </a:t>
            </a:r>
            <a:r>
              <a:rPr lang="de-DE" baseline="0" dirty="0" smtClean="0"/>
              <a:t>hinüberziehen</a:t>
            </a: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2A898-BC1B-4043-85DA-6B1DD269586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962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ppt_titelmaster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" r="102"/>
          <a:stretch>
            <a:fillRect/>
          </a:stretch>
        </p:blipFill>
        <p:spPr bwMode="auto">
          <a:xfrm>
            <a:off x="0" y="0"/>
            <a:ext cx="9145588" cy="595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0" y="5957888"/>
            <a:ext cx="9144000" cy="900112"/>
          </a:xfrm>
          <a:prstGeom prst="rect">
            <a:avLst/>
          </a:prstGeom>
          <a:solidFill>
            <a:srgbClr val="E1E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de-DE" altLang="de-DE"/>
          </a:p>
        </p:txBody>
      </p:sp>
      <p:pic>
        <p:nvPicPr>
          <p:cNvPr id="6" name="Picture 31" descr="BSB_Logo_2c_300dpi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384175"/>
            <a:ext cx="253841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8" y="2986088"/>
            <a:ext cx="4953000" cy="900112"/>
          </a:xfrm>
        </p:spPr>
        <p:txBody>
          <a:bodyPr/>
          <a:lstStyle>
            <a:lvl1pPr>
              <a:defRPr sz="1800">
                <a:solidFill>
                  <a:srgbClr val="4C4C4C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3238" y="3706813"/>
            <a:ext cx="4954587" cy="1093787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64489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92125" y="6508750"/>
            <a:ext cx="1870075" cy="349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99F2B-C6CC-4BA7-A989-3E8F7195A50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8218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04000" y="1079500"/>
            <a:ext cx="2032000" cy="48688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1079500"/>
            <a:ext cx="5948362" cy="48688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92125" y="6508750"/>
            <a:ext cx="1870075" cy="349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FC878-B25F-410E-B803-E67BB071C3A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5836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1079500"/>
            <a:ext cx="8132762" cy="6731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03238" y="1981200"/>
            <a:ext cx="3989387" cy="39671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990975" cy="39671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92125" y="6508750"/>
            <a:ext cx="1870075" cy="349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92EB0-1A61-46AA-B40F-182639C1E4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115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713" y="488950"/>
            <a:ext cx="8132762" cy="673100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2763" y="1476375"/>
            <a:ext cx="8132762" cy="3967163"/>
          </a:xfrm>
        </p:spPr>
        <p:txBody>
          <a:bodyPr/>
          <a:lstStyle>
            <a:lvl1pPr>
              <a:defRPr sz="2000"/>
            </a:lvl1pPr>
            <a:lvl2pPr>
              <a:defRPr sz="1100"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1176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92125" y="6508750"/>
            <a:ext cx="1870075" cy="349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060DA-1632-4A8B-A1EF-E3B972D4715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8697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981200"/>
            <a:ext cx="3989387" cy="3967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990975" cy="3967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92125" y="6508750"/>
            <a:ext cx="1870075" cy="349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423BC-8128-48B1-904B-6B3A2B0A644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726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92125" y="6508750"/>
            <a:ext cx="1870075" cy="349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7B89B-539B-4F60-BCF9-E8FA5ED4F76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6652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92125" y="6508750"/>
            <a:ext cx="1870075" cy="349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88756-1039-47AB-B282-A29DC200CA5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285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92125" y="6508750"/>
            <a:ext cx="1870075" cy="349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B8FF8-1A92-42F3-8C05-6C02F0DA1CE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6256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92125" y="6508750"/>
            <a:ext cx="1870075" cy="349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62941-A8D9-40C6-85CA-44293DBDCF5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70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92125" y="6508750"/>
            <a:ext cx="1870075" cy="349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99968-2309-4A34-A501-6484958BFCD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18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3" descr="zahlenreih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"/>
          <a:stretch>
            <a:fillRect/>
          </a:stretch>
        </p:blipFill>
        <p:spPr bwMode="auto">
          <a:xfrm>
            <a:off x="0" y="5954713"/>
            <a:ext cx="9144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1079500"/>
            <a:ext cx="813276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981200"/>
            <a:ext cx="8132762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Mastertextformat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  <a:p>
            <a:pPr lvl="3"/>
            <a:r>
              <a:rPr lang="de-DE" altLang="de-DE" dirty="0" smtClean="0"/>
              <a:t>Vierte Ebene</a:t>
            </a:r>
          </a:p>
          <a:p>
            <a:pPr lvl="4"/>
            <a:r>
              <a:rPr lang="de-DE" altLang="de-DE" dirty="0" smtClean="0"/>
              <a:t>Fünfte Ebene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238123" y="6414374"/>
            <a:ext cx="2924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/>
              <a:t>Bayerisches</a:t>
            </a:r>
            <a:r>
              <a:rPr lang="de-DE" sz="900" baseline="0" dirty="0" smtClean="0"/>
              <a:t> Fernleihtreffen – 16.02.16</a:t>
            </a:r>
            <a:endParaRPr lang="de-DE" sz="9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71101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711019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711019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711019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711019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rgbClr val="711019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rgbClr val="711019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rgbClr val="711019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rgbClr val="711019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11019"/>
        </a:buClr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11019"/>
        </a:buClr>
        <a:buChar char="–"/>
        <a:defRPr sz="1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11019"/>
        </a:buClr>
        <a:buFont typeface="StoneSans" pitchFamily="34" charset="0"/>
        <a:buChar char="›"/>
        <a:defRPr sz="1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11019"/>
        </a:buClr>
        <a:buFont typeface="StoneSans" pitchFamily="34" charset="0"/>
        <a:buChar char="»"/>
        <a:defRPr sz="1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11019"/>
        </a:buClr>
        <a:buFont typeface="StoneSans" pitchFamily="34" charset="0"/>
        <a:buChar char="*"/>
        <a:defRPr sz="1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11019"/>
        </a:buClr>
        <a:buFont typeface="StoneSans" pitchFamily="34" charset="0"/>
        <a:buChar char="*"/>
        <a:defRPr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11019"/>
        </a:buClr>
        <a:buFont typeface="StoneSans" pitchFamily="34" charset="0"/>
        <a:buChar char="*"/>
        <a:defRPr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11019"/>
        </a:buClr>
        <a:buFont typeface="StoneSans" pitchFamily="34" charset="0"/>
        <a:buChar char="*"/>
        <a:defRPr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11019"/>
        </a:buClr>
        <a:buFont typeface="StoneSans" pitchFamily="34" charset="0"/>
        <a:buChar char="*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altLang="de-DE" sz="2800" b="1" dirty="0" smtClean="0">
                <a:solidFill>
                  <a:srgbClr val="C00000"/>
                </a:solidFill>
                <a:latin typeface="StoneSans" pitchFamily="34" charset="0"/>
              </a:rPr>
              <a:t>Die aktive E-Book-Fernleihe </a:t>
            </a:r>
          </a:p>
        </p:txBody>
      </p:sp>
      <p:sp>
        <p:nvSpPr>
          <p:cNvPr id="3075" name="Rectangle 1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de-DE" altLang="de-DE" sz="1600" dirty="0" smtClean="0">
              <a:latin typeface="StoneSans" pitchFamily="34" charset="0"/>
            </a:endParaRPr>
          </a:p>
        </p:txBody>
      </p:sp>
      <p:sp>
        <p:nvSpPr>
          <p:cNvPr id="3076" name="Line 7"/>
          <p:cNvSpPr>
            <a:spLocks noChangeShapeType="1"/>
          </p:cNvSpPr>
          <p:nvPr/>
        </p:nvSpPr>
        <p:spPr bwMode="auto">
          <a:xfrm>
            <a:off x="0" y="6267450"/>
            <a:ext cx="5541963" cy="0"/>
          </a:xfrm>
          <a:prstGeom prst="line">
            <a:avLst/>
          </a:prstGeom>
          <a:noFill/>
          <a:ln w="6350">
            <a:solidFill>
              <a:srgbClr val="71101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7" name="Line 8"/>
          <p:cNvSpPr>
            <a:spLocks noChangeShapeType="1"/>
          </p:cNvSpPr>
          <p:nvPr/>
        </p:nvSpPr>
        <p:spPr bwMode="auto">
          <a:xfrm>
            <a:off x="0" y="6534150"/>
            <a:ext cx="5541963" cy="0"/>
          </a:xfrm>
          <a:prstGeom prst="line">
            <a:avLst/>
          </a:prstGeom>
          <a:noFill/>
          <a:ln w="6350">
            <a:solidFill>
              <a:srgbClr val="71101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503238" y="6264275"/>
            <a:ext cx="42592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711019"/>
              </a:buClr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11019"/>
              </a:buClr>
              <a:buChar char="–"/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711019"/>
              </a:buClr>
              <a:buFont typeface="StoneSans" pitchFamily="34" charset="0"/>
              <a:buChar char="›"/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711019"/>
              </a:buClr>
              <a:buFont typeface="StoneSans" pitchFamily="34" charset="0"/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711019"/>
              </a:buClr>
              <a:buFont typeface="StoneSans" pitchFamily="34" charset="0"/>
              <a:buChar char="*"/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1019"/>
              </a:buClr>
              <a:buFont typeface="StoneSans" pitchFamily="34" charset="0"/>
              <a:buChar char="*"/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1019"/>
              </a:buClr>
              <a:buFont typeface="StoneSans" pitchFamily="34" charset="0"/>
              <a:buChar char="*"/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1019"/>
              </a:buClr>
              <a:buFont typeface="StoneSans" pitchFamily="34" charset="0"/>
              <a:buChar char="*"/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1019"/>
              </a:buClr>
              <a:buFont typeface="StoneSans" pitchFamily="34" charset="0"/>
              <a:buChar char="*"/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sz="800">
              <a:latin typeface="StoneSans" pitchFamily="34" charset="0"/>
            </a:endParaRPr>
          </a:p>
        </p:txBody>
      </p:sp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2257425" y="6264275"/>
            <a:ext cx="33750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711019"/>
              </a:buClr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11019"/>
              </a:buClr>
              <a:buChar char="–"/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711019"/>
              </a:buClr>
              <a:buFont typeface="StoneSans" pitchFamily="34" charset="0"/>
              <a:buChar char="›"/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711019"/>
              </a:buClr>
              <a:buFont typeface="StoneSans" pitchFamily="34" charset="0"/>
              <a:buChar char="»"/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711019"/>
              </a:buClr>
              <a:buFont typeface="StoneSans" pitchFamily="34" charset="0"/>
              <a:buChar char="*"/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1019"/>
              </a:buClr>
              <a:buFont typeface="StoneSans" pitchFamily="34" charset="0"/>
              <a:buChar char="*"/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1019"/>
              </a:buClr>
              <a:buFont typeface="StoneSans" pitchFamily="34" charset="0"/>
              <a:buChar char="*"/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1019"/>
              </a:buClr>
              <a:buFont typeface="StoneSans" pitchFamily="34" charset="0"/>
              <a:buChar char="*"/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1019"/>
              </a:buClr>
              <a:buFont typeface="StoneSans" pitchFamily="34" charset="0"/>
              <a:buChar char="*"/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de-DE" sz="800" dirty="0" smtClean="0">
                <a:latin typeface="StoneSans" pitchFamily="34" charset="0"/>
              </a:rPr>
              <a:t>Bayerisches Fernleihtreffen – 16.02.16 </a:t>
            </a:r>
            <a:endParaRPr lang="de-DE" altLang="de-DE" sz="800" dirty="0">
              <a:latin typeface="Stone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6" y="1348053"/>
            <a:ext cx="7088340" cy="4095486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713" y="679450"/>
            <a:ext cx="8132762" cy="673100"/>
          </a:xfrm>
        </p:spPr>
        <p:txBody>
          <a:bodyPr/>
          <a:lstStyle/>
          <a:p>
            <a:r>
              <a:rPr lang="de-DE" dirty="0" smtClean="0"/>
              <a:t>Bestellbearbeitung: PDFs hochladen</a:t>
            </a:r>
            <a:endParaRPr lang="de-DE" dirty="0"/>
          </a:p>
        </p:txBody>
      </p:sp>
      <p:sp>
        <p:nvSpPr>
          <p:cNvPr id="5" name="Pfeil nach rechts 4"/>
          <p:cNvSpPr/>
          <p:nvPr/>
        </p:nvSpPr>
        <p:spPr bwMode="auto">
          <a:xfrm rot="11353306">
            <a:off x="6234422" y="2831842"/>
            <a:ext cx="1192525" cy="228133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368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73" y="1476375"/>
            <a:ext cx="7086742" cy="3967163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Bestellbearbeitung: PDFs hochgeladen</a:t>
            </a:r>
            <a:endParaRPr lang="de-DE" dirty="0"/>
          </a:p>
        </p:txBody>
      </p:sp>
      <p:sp>
        <p:nvSpPr>
          <p:cNvPr id="5" name="Pfeil nach rechts 4"/>
          <p:cNvSpPr/>
          <p:nvPr/>
        </p:nvSpPr>
        <p:spPr bwMode="auto">
          <a:xfrm rot="20954022">
            <a:off x="5653397" y="1641217"/>
            <a:ext cx="1192525" cy="228133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451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" y="1609725"/>
            <a:ext cx="8349339" cy="3138487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Bestellbearbeitung: PDFs hochladen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612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1621011"/>
            <a:ext cx="8824678" cy="2636664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Bestellbearbeitung: PDF ausgeliefert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 bwMode="auto">
          <a:xfrm>
            <a:off x="3771900" y="3657600"/>
            <a:ext cx="1238250" cy="1143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7" name="Pfeil nach rechts 6"/>
          <p:cNvSpPr/>
          <p:nvPr/>
        </p:nvSpPr>
        <p:spPr bwMode="auto">
          <a:xfrm rot="10269452">
            <a:off x="4401473" y="3294224"/>
            <a:ext cx="1192525" cy="228133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026" name="Picture 2" descr="J:\Fernleihe\Dokumente_dienstlich_AFL\Verschiedenes\E-Books_GG_in_Screenshots\21_E-Book_Auslieferungsmai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87" r="25911" b="12631"/>
          <a:stretch/>
        </p:blipFill>
        <p:spPr bwMode="auto">
          <a:xfrm>
            <a:off x="3971925" y="1523998"/>
            <a:ext cx="5012890" cy="35052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90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Bestellbearbeitung: PDFs ausgeliefert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438275"/>
            <a:ext cx="8947733" cy="3124200"/>
          </a:xfrm>
        </p:spPr>
      </p:pic>
    </p:spTree>
    <p:extLst>
      <p:ext uri="{BB962C8B-B14F-4D97-AF65-F5344CB8AC3E}">
        <p14:creationId xmlns:p14="http://schemas.microsoft.com/office/powerpoint/2010/main" val="80945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Reklamationen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Nehmende Bibliothek reklamiert über Rückfragefunktion im ZFLS bei der Lieferbibliothek</a:t>
            </a:r>
          </a:p>
          <a:p>
            <a:r>
              <a:rPr lang="de-DE" dirty="0" smtClean="0"/>
              <a:t>Bei Reklamationen kann erneut ausgeliefert werden</a:t>
            </a:r>
          </a:p>
          <a:p>
            <a:r>
              <a:rPr lang="de-DE" dirty="0" smtClean="0"/>
              <a:t>Die Lieferbibliothek lädt das E-Book komplett hoch</a:t>
            </a:r>
          </a:p>
          <a:p>
            <a:r>
              <a:rPr lang="de-DE" dirty="0" smtClean="0"/>
              <a:t>Alle ursprünglich hochgeladenen PDFs werden dann durch die neuen ersetzt</a:t>
            </a:r>
          </a:p>
          <a:p>
            <a:r>
              <a:rPr lang="de-DE" dirty="0" smtClean="0"/>
              <a:t>Der Ausleihzähler wird beim Hochladen der PDFs im Status </a:t>
            </a:r>
            <a:r>
              <a:rPr lang="de-DE" i="1" dirty="0" err="1" smtClean="0"/>
              <a:t>shipped</a:t>
            </a:r>
            <a:r>
              <a:rPr lang="de-DE" dirty="0" smtClean="0"/>
              <a:t> nicht erhöht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496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Bestellung geht im ZFLS ein (Status: </a:t>
            </a:r>
            <a:r>
              <a:rPr lang="de-DE" i="1" dirty="0" err="1"/>
              <a:t>w</a:t>
            </a:r>
            <a:r>
              <a:rPr lang="de-DE" i="1" dirty="0" err="1" smtClean="0"/>
              <a:t>orkout</a:t>
            </a:r>
            <a:r>
              <a:rPr lang="de-DE" dirty="0" smtClean="0"/>
              <a:t>)</a:t>
            </a:r>
          </a:p>
          <a:p>
            <a:r>
              <a:rPr lang="de-DE" dirty="0" smtClean="0"/>
              <a:t>Lieferbibliothek lädt Verlags-PDFs auf lokales Laufwerk herunter</a:t>
            </a:r>
          </a:p>
          <a:p>
            <a:r>
              <a:rPr lang="de-DE" dirty="0" smtClean="0"/>
              <a:t>Lieferbibliothek lädt Verlags-PDFs auf den ZFLS hoch</a:t>
            </a:r>
          </a:p>
          <a:p>
            <a:r>
              <a:rPr lang="de-DE" dirty="0" smtClean="0"/>
              <a:t>Benutzer erhält per Email die Links zum Download</a:t>
            </a:r>
          </a:p>
          <a:p>
            <a:r>
              <a:rPr lang="de-DE" dirty="0" smtClean="0"/>
              <a:t>Authentifizierung mit Benutzernummer und Passwort</a:t>
            </a:r>
          </a:p>
          <a:p>
            <a:r>
              <a:rPr lang="de-DE" dirty="0" smtClean="0"/>
              <a:t>Download 2 Wochen lang möglich</a:t>
            </a:r>
          </a:p>
          <a:p>
            <a:r>
              <a:rPr lang="de-DE" dirty="0" smtClean="0"/>
              <a:t>Reklamationen: alle PDFs werden erneut hochgeladen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690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E-Book-Administration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Verknüpfung des Produktsigels des E-Books mit der entsprechenden Fernleihinformation</a:t>
            </a:r>
          </a:p>
          <a:p>
            <a:r>
              <a:rPr lang="de-DE" dirty="0" smtClean="0"/>
              <a:t>Hinterlegte Informationen</a:t>
            </a:r>
          </a:p>
          <a:p>
            <a:pPr lvl="1"/>
            <a:r>
              <a:rPr lang="de-DE" sz="1600" dirty="0" smtClean="0"/>
              <a:t>Maximale Ausleihanzahl</a:t>
            </a:r>
          </a:p>
          <a:p>
            <a:pPr lvl="1"/>
            <a:r>
              <a:rPr lang="de-DE" sz="1600" dirty="0" smtClean="0"/>
              <a:t>Ende der Fernleihvereinbarung</a:t>
            </a:r>
          </a:p>
          <a:p>
            <a:pPr lvl="1"/>
            <a:r>
              <a:rPr lang="de-DE" sz="1600" dirty="0" smtClean="0"/>
              <a:t>DRM-Beschränkungen</a:t>
            </a:r>
          </a:p>
          <a:p>
            <a:pPr lvl="1"/>
            <a:r>
              <a:rPr lang="de-DE" sz="1600" dirty="0" smtClean="0"/>
              <a:t>Papierkopie erlaubt oder nicht</a:t>
            </a:r>
          </a:p>
          <a:p>
            <a:pPr lvl="1"/>
            <a:r>
              <a:rPr lang="de-DE" sz="1600" dirty="0" smtClean="0"/>
              <a:t>nur regionale Fernleihe erlaubt oder nicht</a:t>
            </a:r>
          </a:p>
          <a:p>
            <a:r>
              <a:rPr lang="de-DE" dirty="0" smtClean="0"/>
              <a:t>Fernleihkonditionen, die für das Bayern-Konsortium gesamt gelten, werden zentral von der BSB eingetragen</a:t>
            </a:r>
          </a:p>
        </p:txBody>
      </p:sp>
    </p:spTree>
    <p:extLst>
      <p:ext uri="{BB962C8B-B14F-4D97-AF65-F5344CB8AC3E}">
        <p14:creationId xmlns:p14="http://schemas.microsoft.com/office/powerpoint/2010/main" val="413994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E-Book-Administration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93" b="40489"/>
          <a:stretch/>
        </p:blipFill>
        <p:spPr>
          <a:xfrm>
            <a:off x="1123155" y="1428750"/>
            <a:ext cx="6568751" cy="360045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112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E-Book-Administration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55" r="23308"/>
          <a:stretch/>
        </p:blipFill>
        <p:spPr>
          <a:xfrm>
            <a:off x="342900" y="1897457"/>
            <a:ext cx="8525213" cy="2403081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451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4688" y="660400"/>
            <a:ext cx="8132762" cy="673100"/>
          </a:xfrm>
        </p:spPr>
        <p:txBody>
          <a:bodyPr/>
          <a:lstStyle/>
          <a:p>
            <a:r>
              <a:rPr lang="de-DE" u="sng" dirty="0" smtClean="0"/>
              <a:t>Aktive E-Book Fernleihe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74713" y="1476375"/>
            <a:ext cx="7402512" cy="3967163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	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Eingehende Bestellungen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Bestellbearbeitung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Reklamationen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E-Book-Administration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997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u="sng" dirty="0" smtClean="0"/>
              <a:t>Aktive E-Book-Fernleihe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dirty="0" smtClean="0"/>
              <a:t>Haben Sie noch Fragen? </a:t>
            </a:r>
          </a:p>
          <a:p>
            <a:pPr marL="0" indent="0" algn="ctr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 smtClean="0"/>
              <a:t>Vielen Dank für Ihre Aufmerksamkeit!</a:t>
            </a:r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sz="1400" dirty="0" smtClean="0"/>
              <a:t>Petra Frommer, Bayerische Staatsbibliothek/Fernleihe</a:t>
            </a:r>
          </a:p>
          <a:p>
            <a:pPr marL="0" indent="0" algn="ctr">
              <a:buNone/>
            </a:pPr>
            <a:r>
              <a:rPr lang="de-DE" sz="1400" dirty="0" smtClean="0"/>
              <a:t>petra.frommer@bsb-muenchen.de</a:t>
            </a:r>
          </a:p>
          <a:p>
            <a:pPr marL="0" indent="0" algn="ctr">
              <a:buNone/>
            </a:pPr>
            <a:r>
              <a:rPr lang="de-DE" sz="1400" dirty="0" smtClean="0"/>
              <a:t>089/28638-2831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83370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84" y="1275553"/>
            <a:ext cx="6523831" cy="4602167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Eingehende Bestellungen</a:t>
            </a:r>
            <a:endParaRPr lang="de-DE" sz="2800" dirty="0"/>
          </a:p>
        </p:txBody>
      </p:sp>
      <p:sp>
        <p:nvSpPr>
          <p:cNvPr id="4" name="Rechteck 3"/>
          <p:cNvSpPr/>
          <p:nvPr/>
        </p:nvSpPr>
        <p:spPr bwMode="auto">
          <a:xfrm>
            <a:off x="1457325" y="5048250"/>
            <a:ext cx="5772150" cy="828675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C0000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7" name="Gerade Verbindung 6"/>
          <p:cNvCxnSpPr/>
          <p:nvPr/>
        </p:nvCxnSpPr>
        <p:spPr bwMode="auto">
          <a:xfrm flipH="1" flipV="1">
            <a:off x="1114425" y="4180180"/>
            <a:ext cx="342900" cy="8680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1646"/>
            <a:ext cx="9144000" cy="151470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Pfeil nach links 7"/>
          <p:cNvSpPr/>
          <p:nvPr/>
        </p:nvSpPr>
        <p:spPr bwMode="auto">
          <a:xfrm>
            <a:off x="3571876" y="3281362"/>
            <a:ext cx="500062" cy="295274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Pfeil nach links 8"/>
          <p:cNvSpPr/>
          <p:nvPr/>
        </p:nvSpPr>
        <p:spPr bwMode="auto">
          <a:xfrm rot="10800000">
            <a:off x="4843464" y="3281362"/>
            <a:ext cx="500062" cy="295274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443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7" y="1514475"/>
            <a:ext cx="8697345" cy="320656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Eingehende Bestellungen: Trefferliste</a:t>
            </a:r>
            <a:endParaRPr lang="de-DE" sz="2800" dirty="0"/>
          </a:p>
        </p:txBody>
      </p:sp>
      <p:sp>
        <p:nvSpPr>
          <p:cNvPr id="4" name="Pfeil nach links 3"/>
          <p:cNvSpPr/>
          <p:nvPr/>
        </p:nvSpPr>
        <p:spPr bwMode="auto">
          <a:xfrm rot="7651767">
            <a:off x="498374" y="3800294"/>
            <a:ext cx="500062" cy="295274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Pfeil nach links 5"/>
          <p:cNvSpPr/>
          <p:nvPr/>
        </p:nvSpPr>
        <p:spPr bwMode="auto">
          <a:xfrm rot="7651767">
            <a:off x="3570880" y="3800294"/>
            <a:ext cx="500062" cy="295274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485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Eingehende Bestellungen: Historie</a:t>
            </a:r>
            <a:endParaRPr lang="de-DE" sz="28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8" y="1362075"/>
            <a:ext cx="8593588" cy="3982219"/>
          </a:xfrm>
        </p:spPr>
      </p:pic>
    </p:spTree>
    <p:extLst>
      <p:ext uri="{BB962C8B-B14F-4D97-AF65-F5344CB8AC3E}">
        <p14:creationId xmlns:p14="http://schemas.microsoft.com/office/powerpoint/2010/main" val="90206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Eingehende Bestellungen: Titeldaten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8" y="1390650"/>
            <a:ext cx="8595976" cy="2793870"/>
          </a:xfrm>
        </p:spPr>
      </p:pic>
      <p:sp>
        <p:nvSpPr>
          <p:cNvPr id="7" name="Pfeil nach links 6"/>
          <p:cNvSpPr/>
          <p:nvPr/>
        </p:nvSpPr>
        <p:spPr bwMode="auto">
          <a:xfrm>
            <a:off x="6010277" y="3848098"/>
            <a:ext cx="500062" cy="295274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4151113"/>
            <a:ext cx="8924925" cy="1630875"/>
          </a:xfrm>
          <a:prstGeom prst="rect">
            <a:avLst/>
          </a:prstGeom>
        </p:spPr>
      </p:pic>
      <p:sp>
        <p:nvSpPr>
          <p:cNvPr id="9" name="Pfeil nach links 8"/>
          <p:cNvSpPr/>
          <p:nvPr/>
        </p:nvSpPr>
        <p:spPr bwMode="auto">
          <a:xfrm>
            <a:off x="4248152" y="4945713"/>
            <a:ext cx="500062" cy="295274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073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5"/>
          <a:stretch/>
        </p:blipFill>
        <p:spPr>
          <a:xfrm>
            <a:off x="1219729" y="1181100"/>
            <a:ext cx="5863246" cy="4505325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Bestellbearbeitung: PDFs herunterladen</a:t>
            </a:r>
            <a:endParaRPr lang="de-DE" dirty="0"/>
          </a:p>
        </p:txBody>
      </p:sp>
      <p:sp>
        <p:nvSpPr>
          <p:cNvPr id="7" name="Pfeil nach links 6"/>
          <p:cNvSpPr/>
          <p:nvPr/>
        </p:nvSpPr>
        <p:spPr bwMode="auto">
          <a:xfrm rot="20000721">
            <a:off x="3444185" y="3925526"/>
            <a:ext cx="500062" cy="295274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Pfeil nach links 4"/>
          <p:cNvSpPr/>
          <p:nvPr/>
        </p:nvSpPr>
        <p:spPr bwMode="auto">
          <a:xfrm rot="20000721">
            <a:off x="3444187" y="4534041"/>
            <a:ext cx="500062" cy="295274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Pfeil nach links 5"/>
          <p:cNvSpPr/>
          <p:nvPr/>
        </p:nvSpPr>
        <p:spPr bwMode="auto">
          <a:xfrm rot="20000721">
            <a:off x="3444184" y="5022269"/>
            <a:ext cx="500062" cy="295274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12" y="2240969"/>
            <a:ext cx="3797849" cy="286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3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Bestellbearbeitung: PDFs hochladen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74"/>
          <a:stretch/>
        </p:blipFill>
        <p:spPr>
          <a:xfrm>
            <a:off x="341312" y="1643061"/>
            <a:ext cx="8395021" cy="3835380"/>
          </a:xfrm>
        </p:spPr>
      </p:pic>
      <p:sp>
        <p:nvSpPr>
          <p:cNvPr id="5" name="Pfeil nach links 4"/>
          <p:cNvSpPr/>
          <p:nvPr/>
        </p:nvSpPr>
        <p:spPr bwMode="auto">
          <a:xfrm rot="20496030">
            <a:off x="2144399" y="1533400"/>
            <a:ext cx="809232" cy="295274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408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546100"/>
            <a:ext cx="8132762" cy="673100"/>
          </a:xfrm>
        </p:spPr>
        <p:txBody>
          <a:bodyPr/>
          <a:lstStyle/>
          <a:p>
            <a:r>
              <a:rPr lang="de-DE" dirty="0" smtClean="0"/>
              <a:t>Bestellbearbeitung: PDFs hochladen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21" y="1476375"/>
            <a:ext cx="6539146" cy="3967163"/>
          </a:xfrm>
          <a:ln>
            <a:solidFill>
              <a:schemeClr val="tx1"/>
            </a:solidFill>
          </a:ln>
        </p:spPr>
      </p:pic>
      <p:sp>
        <p:nvSpPr>
          <p:cNvPr id="9" name="Pfeil nach rechts 8"/>
          <p:cNvSpPr/>
          <p:nvPr/>
        </p:nvSpPr>
        <p:spPr bwMode="auto">
          <a:xfrm rot="18232473">
            <a:off x="630802" y="2609804"/>
            <a:ext cx="1189250" cy="371475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" t="2783" r="2560" b="3241"/>
          <a:stretch/>
        </p:blipFill>
        <p:spPr>
          <a:xfrm>
            <a:off x="3348362" y="1611057"/>
            <a:ext cx="5700388" cy="418147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839" y="1324640"/>
            <a:ext cx="5968536" cy="4754307"/>
          </a:xfrm>
          <a:prstGeom prst="rect">
            <a:avLst/>
          </a:prstGeom>
        </p:spPr>
      </p:pic>
      <p:sp>
        <p:nvSpPr>
          <p:cNvPr id="8" name="Pfeil nach rechts 7"/>
          <p:cNvSpPr/>
          <p:nvPr/>
        </p:nvSpPr>
        <p:spPr bwMode="auto">
          <a:xfrm rot="10800000">
            <a:off x="2338711" y="3516056"/>
            <a:ext cx="3381375" cy="371475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36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00000"/>
        </a:solidFill>
        <a:ln w="9525" cap="flat" cmpd="sng" algn="ctr">
          <a:solidFill>
            <a:srgbClr val="C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611</Words>
  <Application>Microsoft Office PowerPoint</Application>
  <PresentationFormat>Bildschirmpräsentation (4:3)</PresentationFormat>
  <Paragraphs>111</Paragraphs>
  <Slides>20</Slides>
  <Notes>17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Leere Präsentation</vt:lpstr>
      <vt:lpstr>Die aktive E-Book-Fernleihe </vt:lpstr>
      <vt:lpstr>Aktive E-Book Fernleihe</vt:lpstr>
      <vt:lpstr>Eingehende Bestellungen</vt:lpstr>
      <vt:lpstr>Eingehende Bestellungen: Trefferliste</vt:lpstr>
      <vt:lpstr>Eingehende Bestellungen: Historie</vt:lpstr>
      <vt:lpstr>Eingehende Bestellungen: Titeldaten</vt:lpstr>
      <vt:lpstr>Bestellbearbeitung: PDFs herunterladen</vt:lpstr>
      <vt:lpstr>Bestellbearbeitung: PDFs hochladen</vt:lpstr>
      <vt:lpstr>Bestellbearbeitung: PDFs hochladen</vt:lpstr>
      <vt:lpstr>Bestellbearbeitung: PDFs hochladen</vt:lpstr>
      <vt:lpstr>Bestellbearbeitung: PDFs hochgeladen</vt:lpstr>
      <vt:lpstr>Bestellbearbeitung: PDFs hochladen</vt:lpstr>
      <vt:lpstr>Bestellbearbeitung: PDF ausgeliefert</vt:lpstr>
      <vt:lpstr>Bestellbearbeitung: PDFs ausgeliefert</vt:lpstr>
      <vt:lpstr>Reklamationen</vt:lpstr>
      <vt:lpstr>Zusammenfassung</vt:lpstr>
      <vt:lpstr>E-Book-Administration</vt:lpstr>
      <vt:lpstr>E-Book-Administration</vt:lpstr>
      <vt:lpstr>E-Book-Administration</vt:lpstr>
      <vt:lpstr>Aktive E-Book-Fernleihe</vt:lpstr>
    </vt:vector>
  </TitlesOfParts>
  <Company>HAAK &amp; NAKAT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Evelin Gundolf</dc:creator>
  <cp:lastModifiedBy>Petra Frommer</cp:lastModifiedBy>
  <cp:revision>164</cp:revision>
  <dcterms:created xsi:type="dcterms:W3CDTF">2007-09-28T15:18:31Z</dcterms:created>
  <dcterms:modified xsi:type="dcterms:W3CDTF">2016-02-18T13:44:38Z</dcterms:modified>
</cp:coreProperties>
</file>