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0" r:id="rId2"/>
    <p:sldMasterId id="2147483681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3" r:id="rId8"/>
    <p:sldId id="265" r:id="rId9"/>
    <p:sldId id="264" r:id="rId10"/>
    <p:sldId id="261" r:id="rId11"/>
    <p:sldId id="262" r:id="rId12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00"/>
    <a:srgbClr val="FF3300"/>
    <a:srgbClr val="82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>
      <p:cViewPr varScale="1">
        <p:scale>
          <a:sx n="66" d="100"/>
          <a:sy n="66" d="100"/>
        </p:scale>
        <p:origin x="-102" y="-10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home-pc.uni-bayreuth.de\home\27\bt240027\Documents\Fernleihe\Fernleihtreffen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pivotSource>
    <c:name>[Fernleihtreffen2016.xlsx]Sheet6!PivotTable3</c:name>
    <c:fmtId val="20"/>
  </c:pivotSource>
  <c:chart>
    <c:autoTitleDeleted val="1"/>
    <c:pivotFmts>
      <c:pivotFmt>
        <c:idx val="0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rgbClr val="92D050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rgbClr val="C00000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rgbClr val="C00000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rgbClr val="92D050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rgbClr val="C00000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rgbClr val="92D050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Sheet6!$B$1</c:f>
              <c:strCache>
                <c:ptCount val="1"/>
                <c:pt idx="0">
                  <c:v>Kopien aus Print-Medien Bayern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cat>
            <c:strRef>
              <c:f>Sheet6!$A$2:$A$10</c:f>
              <c:strCache>
                <c:ptCount val="8"/>
                <c:pt idx="0">
                  <c:v>2014/1</c:v>
                </c:pt>
                <c:pt idx="1">
                  <c:v>2014/2</c:v>
                </c:pt>
                <c:pt idx="2">
                  <c:v>2014/3</c:v>
                </c:pt>
                <c:pt idx="3">
                  <c:v>2014/4</c:v>
                </c:pt>
                <c:pt idx="4">
                  <c:v>2015/1</c:v>
                </c:pt>
                <c:pt idx="5">
                  <c:v>2015/2</c:v>
                </c:pt>
                <c:pt idx="6">
                  <c:v>2015/3</c:v>
                </c:pt>
                <c:pt idx="7">
                  <c:v>2015/4</c:v>
                </c:pt>
              </c:strCache>
            </c:strRef>
          </c:cat>
          <c:val>
            <c:numRef>
              <c:f>Sheet6!$B$2:$B$10</c:f>
              <c:numCache>
                <c:formatCode>General</c:formatCode>
                <c:ptCount val="8"/>
                <c:pt idx="0">
                  <c:v>9433</c:v>
                </c:pt>
                <c:pt idx="1">
                  <c:v>8362</c:v>
                </c:pt>
                <c:pt idx="2">
                  <c:v>8550</c:v>
                </c:pt>
                <c:pt idx="3">
                  <c:v>8011</c:v>
                </c:pt>
                <c:pt idx="4">
                  <c:v>8430</c:v>
                </c:pt>
                <c:pt idx="5">
                  <c:v>8022</c:v>
                </c:pt>
                <c:pt idx="6">
                  <c:v>7513</c:v>
                </c:pt>
                <c:pt idx="7">
                  <c:v>7223</c:v>
                </c:pt>
              </c:numCache>
            </c:numRef>
          </c:val>
        </c:ser>
        <c:ser>
          <c:idx val="1"/>
          <c:order val="1"/>
          <c:tx>
            <c:strRef>
              <c:f>Sheet6!$C$1</c:f>
              <c:strCache>
                <c:ptCount val="1"/>
                <c:pt idx="0">
                  <c:v>Kopien aus Print-Medien andere Verbünde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Sheet6!$A$2:$A$10</c:f>
              <c:strCache>
                <c:ptCount val="8"/>
                <c:pt idx="0">
                  <c:v>2014/1</c:v>
                </c:pt>
                <c:pt idx="1">
                  <c:v>2014/2</c:v>
                </c:pt>
                <c:pt idx="2">
                  <c:v>2014/3</c:v>
                </c:pt>
                <c:pt idx="3">
                  <c:v>2014/4</c:v>
                </c:pt>
                <c:pt idx="4">
                  <c:v>2015/1</c:v>
                </c:pt>
                <c:pt idx="5">
                  <c:v>2015/2</c:v>
                </c:pt>
                <c:pt idx="6">
                  <c:v>2015/3</c:v>
                </c:pt>
                <c:pt idx="7">
                  <c:v>2015/4</c:v>
                </c:pt>
              </c:strCache>
            </c:strRef>
          </c:cat>
          <c:val>
            <c:numRef>
              <c:f>Sheet6!$C$2:$C$10</c:f>
              <c:numCache>
                <c:formatCode>General</c:formatCode>
                <c:ptCount val="8"/>
                <c:pt idx="0">
                  <c:v>8430</c:v>
                </c:pt>
                <c:pt idx="1">
                  <c:v>8022</c:v>
                </c:pt>
                <c:pt idx="2">
                  <c:v>7572</c:v>
                </c:pt>
                <c:pt idx="3">
                  <c:v>7223</c:v>
                </c:pt>
                <c:pt idx="4">
                  <c:v>6006</c:v>
                </c:pt>
                <c:pt idx="5">
                  <c:v>5953</c:v>
                </c:pt>
                <c:pt idx="6">
                  <c:v>5586</c:v>
                </c:pt>
                <c:pt idx="7">
                  <c:v>5095</c:v>
                </c:pt>
              </c:numCache>
            </c:numRef>
          </c:val>
        </c:ser>
        <c:ser>
          <c:idx val="2"/>
          <c:order val="2"/>
          <c:tx>
            <c:strRef>
              <c:f>Sheet6!$D$1</c:f>
              <c:strCache>
                <c:ptCount val="1"/>
                <c:pt idx="0">
                  <c:v>Kopien E-Journals (Print) Bayern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cat>
            <c:strRef>
              <c:f>Sheet6!$A$2:$A$10</c:f>
              <c:strCache>
                <c:ptCount val="8"/>
                <c:pt idx="0">
                  <c:v>2014/1</c:v>
                </c:pt>
                <c:pt idx="1">
                  <c:v>2014/2</c:v>
                </c:pt>
                <c:pt idx="2">
                  <c:v>2014/3</c:v>
                </c:pt>
                <c:pt idx="3">
                  <c:v>2014/4</c:v>
                </c:pt>
                <c:pt idx="4">
                  <c:v>2015/1</c:v>
                </c:pt>
                <c:pt idx="5">
                  <c:v>2015/2</c:v>
                </c:pt>
                <c:pt idx="6">
                  <c:v>2015/3</c:v>
                </c:pt>
                <c:pt idx="7">
                  <c:v>2015/4</c:v>
                </c:pt>
              </c:strCache>
            </c:strRef>
          </c:cat>
          <c:val>
            <c:numRef>
              <c:f>Sheet6!$D$2:$D$10</c:f>
              <c:numCache>
                <c:formatCode>General</c:formatCode>
                <c:ptCount val="8"/>
                <c:pt idx="0">
                  <c:v>2433</c:v>
                </c:pt>
                <c:pt idx="1">
                  <c:v>2522</c:v>
                </c:pt>
                <c:pt idx="2">
                  <c:v>2318</c:v>
                </c:pt>
                <c:pt idx="3">
                  <c:v>2640</c:v>
                </c:pt>
                <c:pt idx="4">
                  <c:v>2501</c:v>
                </c:pt>
                <c:pt idx="5">
                  <c:v>2350</c:v>
                </c:pt>
                <c:pt idx="6">
                  <c:v>2207</c:v>
                </c:pt>
                <c:pt idx="7">
                  <c:v>2027</c:v>
                </c:pt>
              </c:numCache>
            </c:numRef>
          </c:val>
        </c:ser>
        <c:ser>
          <c:idx val="3"/>
          <c:order val="3"/>
          <c:tx>
            <c:strRef>
              <c:f>Sheet6!$E$1</c:f>
              <c:strCache>
                <c:ptCount val="1"/>
                <c:pt idx="0">
                  <c:v>Kopien E-Journals (Print) andere Verbünde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strRef>
              <c:f>Sheet6!$A$2:$A$10</c:f>
              <c:strCache>
                <c:ptCount val="8"/>
                <c:pt idx="0">
                  <c:v>2014/1</c:v>
                </c:pt>
                <c:pt idx="1">
                  <c:v>2014/2</c:v>
                </c:pt>
                <c:pt idx="2">
                  <c:v>2014/3</c:v>
                </c:pt>
                <c:pt idx="3">
                  <c:v>2014/4</c:v>
                </c:pt>
                <c:pt idx="4">
                  <c:v>2015/1</c:v>
                </c:pt>
                <c:pt idx="5">
                  <c:v>2015/2</c:v>
                </c:pt>
                <c:pt idx="6">
                  <c:v>2015/3</c:v>
                </c:pt>
                <c:pt idx="7">
                  <c:v>2015/4</c:v>
                </c:pt>
              </c:strCache>
            </c:strRef>
          </c:cat>
          <c:val>
            <c:numRef>
              <c:f>Sheet6!$E$2:$E$10</c:f>
              <c:numCache>
                <c:formatCode>General</c:formatCode>
                <c:ptCount val="8"/>
                <c:pt idx="0">
                  <c:v>3038</c:v>
                </c:pt>
                <c:pt idx="1">
                  <c:v>2779</c:v>
                </c:pt>
                <c:pt idx="2">
                  <c:v>2756</c:v>
                </c:pt>
                <c:pt idx="3">
                  <c:v>2564</c:v>
                </c:pt>
                <c:pt idx="4">
                  <c:v>2557</c:v>
                </c:pt>
                <c:pt idx="5">
                  <c:v>2406</c:v>
                </c:pt>
                <c:pt idx="6">
                  <c:v>2461</c:v>
                </c:pt>
                <c:pt idx="7">
                  <c:v>2409</c:v>
                </c:pt>
              </c:numCache>
            </c:numRef>
          </c:val>
        </c:ser>
        <c:ser>
          <c:idx val="4"/>
          <c:order val="4"/>
          <c:tx>
            <c:strRef>
              <c:f>Sheet6!$F$1</c:f>
              <c:strCache>
                <c:ptCount val="1"/>
                <c:pt idx="0">
                  <c:v>Kopien E-Journals (Post) Bayern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strRef>
              <c:f>Sheet6!$A$2:$A$10</c:f>
              <c:strCache>
                <c:ptCount val="8"/>
                <c:pt idx="0">
                  <c:v>2014/1</c:v>
                </c:pt>
                <c:pt idx="1">
                  <c:v>2014/2</c:v>
                </c:pt>
                <c:pt idx="2">
                  <c:v>2014/3</c:v>
                </c:pt>
                <c:pt idx="3">
                  <c:v>2014/4</c:v>
                </c:pt>
                <c:pt idx="4">
                  <c:v>2015/1</c:v>
                </c:pt>
                <c:pt idx="5">
                  <c:v>2015/2</c:v>
                </c:pt>
                <c:pt idx="6">
                  <c:v>2015/3</c:v>
                </c:pt>
                <c:pt idx="7">
                  <c:v>2015/4</c:v>
                </c:pt>
              </c:strCache>
            </c:strRef>
          </c:cat>
          <c:val>
            <c:numRef>
              <c:f>Sheet6!$F$2:$F$10</c:f>
              <c:numCache>
                <c:formatCode>General</c:formatCode>
                <c:ptCount val="8"/>
                <c:pt idx="0">
                  <c:v>1224</c:v>
                </c:pt>
                <c:pt idx="1">
                  <c:v>1131</c:v>
                </c:pt>
                <c:pt idx="2">
                  <c:v>1036</c:v>
                </c:pt>
                <c:pt idx="3">
                  <c:v>1117</c:v>
                </c:pt>
                <c:pt idx="4">
                  <c:v>987</c:v>
                </c:pt>
                <c:pt idx="5">
                  <c:v>833</c:v>
                </c:pt>
                <c:pt idx="6">
                  <c:v>1099</c:v>
                </c:pt>
                <c:pt idx="7">
                  <c:v>1226</c:v>
                </c:pt>
              </c:numCache>
            </c:numRef>
          </c:val>
        </c:ser>
        <c:ser>
          <c:idx val="5"/>
          <c:order val="5"/>
          <c:tx>
            <c:strRef>
              <c:f>Sheet6!$G$1</c:f>
              <c:strCache>
                <c:ptCount val="1"/>
                <c:pt idx="0">
                  <c:v>Kopien E-Journals (post) andere Verbünde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cat>
            <c:strRef>
              <c:f>Sheet6!$A$2:$A$10</c:f>
              <c:strCache>
                <c:ptCount val="8"/>
                <c:pt idx="0">
                  <c:v>2014/1</c:v>
                </c:pt>
                <c:pt idx="1">
                  <c:v>2014/2</c:v>
                </c:pt>
                <c:pt idx="2">
                  <c:v>2014/3</c:v>
                </c:pt>
                <c:pt idx="3">
                  <c:v>2014/4</c:v>
                </c:pt>
                <c:pt idx="4">
                  <c:v>2015/1</c:v>
                </c:pt>
                <c:pt idx="5">
                  <c:v>2015/2</c:v>
                </c:pt>
                <c:pt idx="6">
                  <c:v>2015/3</c:v>
                </c:pt>
                <c:pt idx="7">
                  <c:v>2015/4</c:v>
                </c:pt>
              </c:strCache>
            </c:strRef>
          </c:cat>
          <c:val>
            <c:numRef>
              <c:f>Sheet6!$G$2:$G$10</c:f>
              <c:numCache>
                <c:formatCode>General</c:formatCode>
                <c:ptCount val="8"/>
                <c:pt idx="0">
                  <c:v>1404</c:v>
                </c:pt>
                <c:pt idx="1">
                  <c:v>1199</c:v>
                </c:pt>
                <c:pt idx="2">
                  <c:v>1125</c:v>
                </c:pt>
                <c:pt idx="3">
                  <c:v>1007</c:v>
                </c:pt>
                <c:pt idx="4">
                  <c:v>1040</c:v>
                </c:pt>
                <c:pt idx="5">
                  <c:v>945</c:v>
                </c:pt>
                <c:pt idx="6">
                  <c:v>840</c:v>
                </c:pt>
                <c:pt idx="7">
                  <c:v>843</c:v>
                </c:pt>
              </c:numCache>
            </c:numRef>
          </c:val>
        </c:ser>
        <c:gapWidth val="219"/>
        <c:overlap val="-9"/>
        <c:axId val="50930432"/>
        <c:axId val="50931968"/>
      </c:barChart>
      <c:catAx>
        <c:axId val="509304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0931968"/>
        <c:crosses val="autoZero"/>
        <c:auto val="1"/>
        <c:lblAlgn val="ctr"/>
        <c:lblOffset val="100"/>
      </c:catAx>
      <c:valAx>
        <c:axId val="509319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093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/>
  <c:extLst>
    <c:ext xmlns:c14="http://schemas.microsoft.com/office/drawing/2007/8/2/chart" uri="{781A3756-C4B2-4CAC-9D66-4F8BD8637D16}">
      <c14:pivotOptions>
        <c14:dropZoneFilter val="1"/>
        <c14:dropZoneCategories val="1"/>
        <c14:dropZoneSeries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D16FD-E013-4906-8349-50D23E459329}" type="datetimeFigureOut">
              <a:rPr lang="de-DE" smtClean="0"/>
              <a:pPr/>
              <a:t>13.02.2016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D7217-15BC-41F4-90F0-BC0F149D324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491703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D7217-15BC-41F4-90F0-BC0F149D324C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084838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D7217-15BC-41F4-90F0-BC0F149D324C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205972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 descr="Logo_UB_ENDE_Weiß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6237312"/>
            <a:ext cx="1080120" cy="451576"/>
          </a:xfrm>
          <a:prstGeom prst="rect">
            <a:avLst/>
          </a:prstGeom>
        </p:spPr>
      </p:pic>
      <p:sp>
        <p:nvSpPr>
          <p:cNvPr id="8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Otmar Fehn - Bayerisches Fernleihtreffen 16.02.2016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3CC9-F6E4-428E-8AF9-9F9639F837C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Otmar Fehn - Bayerisches Fernleihtreffen 16.02.2016</a:t>
            </a:r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3CC9-F6E4-428E-8AF9-9F9639F837C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Otmar Fehn - Bayerisches Fernleihtreffen 16.02.2016</a:t>
            </a:r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3CC9-F6E4-428E-8AF9-9F9639F837C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Otmar Fehn - Bayerisches Fernleihtreffen 16.02.2016</a:t>
            </a:r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3CC9-F6E4-428E-8AF9-9F9639F837C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Otmar Fehn - Bayerisches Fernleihtreffen 16.02.2016</a:t>
            </a:r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3CC9-F6E4-428E-8AF9-9F9639F837C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Otmar Fehn - Bayerisches Fernleihtreffen 16.02.2016</a:t>
            </a:r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3CC9-F6E4-428E-8AF9-9F9639F837C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Otmar Fehn - Bayerisches Fernleihtreffen 16.02.2016</a:t>
            </a:r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3CC9-F6E4-428E-8AF9-9F9639F837C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Otmar Fehn - Bayerisches Fernleihtreffen 16.02.2016</a:t>
            </a:r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3CC9-F6E4-428E-8AF9-9F9639F837C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Otmar Fehn - Bayerisches Fernleihtreffen 16.02.2016</a:t>
            </a:r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3CC9-F6E4-428E-8AF9-9F9639F837C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Otmar Fehn - Bayerisches Fernleihtreffen 16.02.2016</a:t>
            </a:r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3CC9-F6E4-428E-8AF9-9F9639F837C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Otmar Fehn - Bayerisches Fernleihtreffen 16.02.2016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331640" y="6453336"/>
            <a:ext cx="648072" cy="309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F982D961-9A52-444E-9D3D-78FFAE6FB17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Otmar Fehn - Bayerisches Fernleihtreffen 16.02.2016</a:t>
            </a:r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Otmar Fehn - Bayerisches Fernleihtreffen 16.02.2016</a:t>
            </a:r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Otmar Fehn - Bayerisches Fernleihtreffen 16.02.2016</a:t>
            </a:r>
            <a:endParaRPr lang="de-D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Otmar Fehn - Bayerisches Fernleihtreffen 16.02.2016</a:t>
            </a:r>
            <a:endParaRPr lang="de-D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Otmar Fehn - Bayerisches Fernleihtreffen 16.02.2016</a:t>
            </a:r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Otmar Fehn - Bayerisches Fernleihtreffen 16.02.2016</a:t>
            </a:r>
            <a:endParaRPr lang="de-D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Otmar Fehn - Bayerisches Fernleihtreffen 16.02.2016</a:t>
            </a:r>
            <a:endParaRPr lang="de-DE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Otmar Fehn - Bayerisches Fernleihtreffen 16.02.2016</a:t>
            </a:r>
            <a:endParaRPr lang="de-DE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Otmar Fehn - Bayerisches Fernleihtreffen 16.02.2016</a:t>
            </a:r>
            <a:endParaRPr lang="de-DE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Otmar Fehn - Bayerisches Fernleihtreffen 16.02.2016</a:t>
            </a:r>
            <a:endParaRPr lang="de-DE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Otmar Fehn - Bayerisches Fernleihtreffen 16.02.2016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331640" y="6453336"/>
            <a:ext cx="648072" cy="309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F982D961-9A52-444E-9D3D-78FFAE6FB17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Otmar Fehn - Bayerisches Fernleihtreffen 16.02.2016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331640" y="6453336"/>
            <a:ext cx="648072" cy="309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F982D961-9A52-444E-9D3D-78FFAE6FB17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Otmar Fehn - Bayerisches Fernleihtreffen 16.02.2016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1331640" y="6453336"/>
            <a:ext cx="648072" cy="309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F982D961-9A52-444E-9D3D-78FFAE6FB17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Otmar Fehn - Bayerisches Fernleihtreffen 16.02.2016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331640" y="6453336"/>
            <a:ext cx="648072" cy="309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F982D961-9A52-444E-9D3D-78FFAE6FB17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Otmar Fehn - Bayerisches Fernleihtreffen 16.02.2016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331640" y="6453336"/>
            <a:ext cx="648072" cy="309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F982D961-9A52-444E-9D3D-78FFAE6FB17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Otmar Fehn - Bayerisches Fernleihtreffen 16.02.2016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331640" y="6453336"/>
            <a:ext cx="648072" cy="309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F982D961-9A52-444E-9D3D-78FFAE6FB17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Otmar Fehn - Bayerisches Fernleihtreffen 16.02.2016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331640" y="6453336"/>
            <a:ext cx="648072" cy="309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F982D961-9A52-444E-9D3D-78FFAE6FB17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Otmar Fehn - Bayerisches Fernleihtreffen 16.02.2016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" name="Grafik 9" descr="Logo_UB_ENDE_Weiß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67544" y="6453336"/>
            <a:ext cx="720080" cy="301051"/>
          </a:xfrm>
          <a:prstGeom prst="rect">
            <a:avLst/>
          </a:prstGeom>
        </p:spPr>
      </p:pic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331640" y="6453336"/>
            <a:ext cx="648072" cy="309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F982D961-9A52-444E-9D3D-78FFAE6FB17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Otmar Fehn - Bayerisches Fernleihtreffen 16.02.2016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038A5E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AW L1000754PP2.jpg"/>
          <p:cNvPicPr>
            <a:picLocks noChangeAspect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5548" b="31100"/>
          <a:stretch>
            <a:fillRect/>
          </a:stretch>
        </p:blipFill>
        <p:spPr>
          <a:xfrm>
            <a:off x="0" y="0"/>
            <a:ext cx="9144000" cy="160141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331640" y="6453336"/>
            <a:ext cx="648072" cy="309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08AC3CC9-F6E4-428E-8AF9-9F9639F837C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 descr="Logo_UB_ENDE_Weiß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67544" y="6453336"/>
            <a:ext cx="720080" cy="301051"/>
          </a:xfrm>
          <a:prstGeom prst="rect">
            <a:avLst/>
          </a:prstGeom>
        </p:spPr>
      </p:pic>
      <p:sp>
        <p:nvSpPr>
          <p:cNvPr id="10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Otmar Fehn - Bayerisches Fernleihtreffen 16.02.2016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038A5E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 descr="AW L1000754PP2.jpg"/>
          <p:cNvPicPr>
            <a:picLocks noChangeAspect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9596" b="502"/>
          <a:stretch>
            <a:fillRect/>
          </a:stretch>
        </p:blipFill>
        <p:spPr>
          <a:xfrm>
            <a:off x="0" y="0"/>
            <a:ext cx="9144000" cy="6165304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8" name="Grafik 7" descr="Logo_UB_ENDE_Weiß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67544" y="6453336"/>
            <a:ext cx="720080" cy="301051"/>
          </a:xfrm>
          <a:prstGeom prst="rect">
            <a:avLst/>
          </a:prstGeom>
        </p:spPr>
      </p:pic>
      <p:sp>
        <p:nvSpPr>
          <p:cNvPr id="10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Otmar Fehn - Bayerisches Fernleihtreffen 16.02.2016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38A5E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755626"/>
          </a:xfrm>
        </p:spPr>
        <p:txBody>
          <a:bodyPr/>
          <a:lstStyle/>
          <a:p>
            <a:r>
              <a:rPr lang="de-DE" dirty="0" err="1"/>
              <a:t>Kopienfernleihe</a:t>
            </a:r>
            <a:r>
              <a:rPr lang="de-DE" dirty="0"/>
              <a:t> aus Elektronischen Zeitschriften:</a:t>
            </a:r>
            <a:br>
              <a:rPr lang="de-DE" dirty="0"/>
            </a:br>
            <a:r>
              <a:rPr lang="de-DE" sz="3200" dirty="0"/>
              <a:t>Aktueller Stand, offene </a:t>
            </a:r>
            <a:r>
              <a:rPr lang="de-DE" sz="3200" dirty="0" smtClean="0"/>
              <a:t>Fragen</a:t>
            </a:r>
            <a:endParaRPr lang="de-DE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Otmar Fehn, UB Bayreuth</a:t>
            </a:r>
          </a:p>
          <a:p>
            <a:r>
              <a:rPr lang="de-DE" sz="2000" dirty="0" smtClean="0"/>
              <a:t>Bayerisches Fernleihtreffen an der UB Augsburg</a:t>
            </a:r>
          </a:p>
          <a:p>
            <a:r>
              <a:rPr lang="de-DE" sz="2000" dirty="0" smtClean="0"/>
              <a:t>16.02.2016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de-DE" smtClean="0"/>
              <a:t>Geschichte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40560"/>
          </a:xfrm>
        </p:spPr>
        <p:txBody>
          <a:bodyPr>
            <a:noAutofit/>
          </a:bodyPr>
          <a:lstStyle/>
          <a:p>
            <a:r>
              <a:rPr lang="de-DE" sz="2800" b="1" dirty="0" smtClean="0"/>
              <a:t>1997</a:t>
            </a:r>
            <a:r>
              <a:rPr lang="de-DE" sz="2800" dirty="0" smtClean="0"/>
              <a:t>: Gründung der EZB, damit zentrale </a:t>
            </a:r>
            <a:r>
              <a:rPr lang="de-DE" sz="2800" smtClean="0"/>
              <a:t>Verzeichnung von E-Journals</a:t>
            </a:r>
            <a:endParaRPr lang="de-DE" sz="2800" dirty="0" smtClean="0"/>
          </a:p>
          <a:p>
            <a:r>
              <a:rPr lang="de-DE" sz="2800" b="1" dirty="0" smtClean="0"/>
              <a:t>November 2009</a:t>
            </a:r>
            <a:r>
              <a:rPr lang="de-DE" sz="2800" dirty="0" smtClean="0"/>
              <a:t>: Gründung der „AG Elektronische Ressourcen im Leihverkehr“</a:t>
            </a:r>
          </a:p>
          <a:p>
            <a:r>
              <a:rPr lang="de-DE" sz="2800" b="1" dirty="0" smtClean="0"/>
              <a:t>Bis September 2011</a:t>
            </a:r>
            <a:r>
              <a:rPr lang="de-DE" sz="2800" dirty="0" smtClean="0"/>
              <a:t>: Erstellung eines Konzepts zur Umsetzung der Fernleihe </a:t>
            </a:r>
            <a:r>
              <a:rPr lang="de-DE" sz="2800" smtClean="0"/>
              <a:t>für E-Journals </a:t>
            </a:r>
            <a:r>
              <a:rPr lang="de-DE" sz="2800" dirty="0" smtClean="0"/>
              <a:t>unter Einbindung der EZB</a:t>
            </a:r>
          </a:p>
          <a:p>
            <a:r>
              <a:rPr lang="de-DE" sz="2800" b="1" dirty="0" smtClean="0"/>
              <a:t>2012</a:t>
            </a:r>
            <a:r>
              <a:rPr lang="de-DE" sz="2800" dirty="0" smtClean="0"/>
              <a:t>: Integration von Medea in den bayerischen Fernleihserver</a:t>
            </a:r>
          </a:p>
          <a:p>
            <a:r>
              <a:rPr lang="de-DE" sz="2800" b="1" dirty="0" smtClean="0"/>
              <a:t>Juli 2013</a:t>
            </a:r>
            <a:r>
              <a:rPr lang="de-DE" sz="2800" dirty="0" smtClean="0"/>
              <a:t>: Start des Routinebetriebs für die Fernleihe </a:t>
            </a:r>
            <a:r>
              <a:rPr lang="de-DE" sz="2800" smtClean="0"/>
              <a:t>aus E-Journals</a:t>
            </a:r>
            <a:endParaRPr lang="de-DE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836168" y="6356350"/>
            <a:ext cx="3536032" cy="365125"/>
          </a:xfrm>
        </p:spPr>
        <p:txBody>
          <a:bodyPr/>
          <a:lstStyle/>
          <a:p>
            <a:r>
              <a:rPr lang="de-DE" smtClean="0"/>
              <a:t>Otmar Fehn - Bayerisches Fernleihtreffen 16.02.2016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62764" y="6412339"/>
            <a:ext cx="648072" cy="309136"/>
          </a:xfrm>
        </p:spPr>
        <p:txBody>
          <a:bodyPr/>
          <a:lstStyle/>
          <a:p>
            <a:fld id="{F982D961-9A52-444E-9D3D-78FFAE6FB17D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de-DE" sz="2800" dirty="0" err="1" smtClean="0"/>
              <a:t>Kopienfernleihe</a:t>
            </a:r>
            <a:r>
              <a:rPr lang="de-DE" sz="2800" dirty="0" smtClean="0"/>
              <a:t> </a:t>
            </a:r>
            <a:r>
              <a:rPr lang="de-DE" sz="2800" smtClean="0"/>
              <a:t>aus E-Journals</a:t>
            </a:r>
            <a:br>
              <a:rPr lang="de-DE" sz="2800" smtClean="0"/>
            </a:br>
            <a:r>
              <a:rPr lang="de-DE" sz="2800" smtClean="0"/>
              <a:t>aus </a:t>
            </a:r>
            <a:r>
              <a:rPr lang="de-DE" sz="2800" dirty="0" smtClean="0"/>
              <a:t>Sicht der Nehmerbibliothek</a:t>
            </a:r>
            <a:endParaRPr lang="de-D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de-DE" sz="2800" dirty="0" smtClean="0"/>
              <a:t>Nachrecherche von Zeitschriftentiteln normalerweise nur noch in der ZDB.</a:t>
            </a:r>
          </a:p>
          <a:p>
            <a:r>
              <a:rPr lang="de-DE" sz="2800" dirty="0" smtClean="0"/>
              <a:t>Bestände von Print- und Online-Ausgabe werden bei der Bestellung zusammengeführt und ein gemeinsamer </a:t>
            </a:r>
            <a:r>
              <a:rPr lang="de-DE" sz="2800" dirty="0" err="1" smtClean="0"/>
              <a:t>Leitweg</a:t>
            </a:r>
            <a:r>
              <a:rPr lang="de-DE" sz="2800" dirty="0" smtClean="0"/>
              <a:t> gebildet.</a:t>
            </a:r>
          </a:p>
          <a:p>
            <a:r>
              <a:rPr lang="de-DE" sz="2800" dirty="0" smtClean="0"/>
              <a:t>Priorität: Ausgabe, die am schnellsten und sichersten geliefert werden kann.</a:t>
            </a:r>
          </a:p>
          <a:p>
            <a:r>
              <a:rPr lang="de-DE" sz="2800" dirty="0" smtClean="0"/>
              <a:t>Wir können Aufsätze beschaffen, die nur noch </a:t>
            </a:r>
            <a:r>
              <a:rPr lang="de-DE" sz="2800" smtClean="0"/>
              <a:t>in einem E-Journal verfügbar </a:t>
            </a:r>
            <a:r>
              <a:rPr lang="de-DE" sz="2800" dirty="0" smtClean="0"/>
              <a:t>sind.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82D961-9A52-444E-9D3D-78FFAE6FB17D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836168" y="6356350"/>
            <a:ext cx="353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900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Otmar Fehn - Bayerisches Fernleihtreffen 16.02.2016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53400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de-DE" sz="2800" dirty="0" err="1"/>
              <a:t>Kopienfernleihe</a:t>
            </a:r>
            <a:r>
              <a:rPr lang="de-DE" sz="2800" dirty="0"/>
              <a:t> </a:t>
            </a:r>
            <a:r>
              <a:rPr lang="de-DE" sz="2800"/>
              <a:t>aus </a:t>
            </a:r>
            <a:r>
              <a:rPr lang="de-DE" sz="2800" smtClean="0"/>
              <a:t>E-Journals</a:t>
            </a:r>
            <a:br>
              <a:rPr lang="de-DE" sz="2800" smtClean="0"/>
            </a:br>
            <a:r>
              <a:rPr lang="de-DE" sz="2800" smtClean="0"/>
              <a:t>aus </a:t>
            </a:r>
            <a:r>
              <a:rPr lang="de-DE" sz="2800" dirty="0"/>
              <a:t>Sicht der </a:t>
            </a:r>
            <a:r>
              <a:rPr lang="de-DE" sz="2800" dirty="0" smtClean="0"/>
              <a:t>Geberbibliothek</a:t>
            </a:r>
            <a:endParaRPr lang="de-D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3648"/>
            <a:ext cx="8229600" cy="4401616"/>
          </a:xfrm>
        </p:spPr>
        <p:txBody>
          <a:bodyPr>
            <a:normAutofit/>
          </a:bodyPr>
          <a:lstStyle/>
          <a:p>
            <a:r>
              <a:rPr lang="de-DE" sz="2800" dirty="0" smtClean="0"/>
              <a:t>Vereinfachung der Arbeitsvorgänge durch Wegfall von Transport und Scanvorgang</a:t>
            </a:r>
          </a:p>
          <a:p>
            <a:r>
              <a:rPr lang="de-DE" sz="2800" dirty="0" smtClean="0"/>
              <a:t>Bedenkenswert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 smtClean="0"/>
              <a:t>Print- und Online-Ausgabe vorhanden: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dirty="0" smtClean="0"/>
              <a:t>Aus welcher Ausgabe kann der Aufsatz am schnellsten geliefert werden?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 smtClean="0"/>
              <a:t>Aufsatz aus E-Journal nicht lieferbar</a:t>
            </a:r>
            <a:r>
              <a:rPr lang="de-DE" smtClean="0"/>
              <a:t>: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mtClean="0"/>
              <a:t>Leitweg </a:t>
            </a:r>
            <a:r>
              <a:rPr lang="de-DE" dirty="0" smtClean="0"/>
              <a:t>abbrechen, damit die </a:t>
            </a:r>
            <a:r>
              <a:rPr lang="de-DE" smtClean="0"/>
              <a:t>bestellende Bibliothek neuen </a:t>
            </a:r>
            <a:r>
              <a:rPr lang="de-DE" dirty="0" err="1" smtClean="0"/>
              <a:t>Leitweg</a:t>
            </a:r>
            <a:r>
              <a:rPr lang="de-DE" dirty="0" smtClean="0"/>
              <a:t> z.B. für Printausgabe verwenden kann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82D961-9A52-444E-9D3D-78FFAE6FB17D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836168" y="6356350"/>
            <a:ext cx="3536032" cy="365125"/>
          </a:xfrm>
        </p:spPr>
        <p:txBody>
          <a:bodyPr/>
          <a:lstStyle/>
          <a:p>
            <a:r>
              <a:rPr lang="de-DE" smtClean="0"/>
              <a:t>Otmar Fehn - Bayerisches Fernleihtreffen 16.02.2016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55427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475252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7" y="44624"/>
            <a:ext cx="9051626" cy="1143000"/>
          </a:xfrm>
        </p:spPr>
        <p:txBody>
          <a:bodyPr/>
          <a:lstStyle/>
          <a:p>
            <a:r>
              <a:rPr lang="de-DE" sz="1800" dirty="0" smtClean="0"/>
              <a:t>Durchschnittliche Lieferzeit bei </a:t>
            </a:r>
            <a:r>
              <a:rPr lang="de-DE" sz="1800" dirty="0" err="1" smtClean="0"/>
              <a:t>Kopienbestellungen</a:t>
            </a:r>
            <a:r>
              <a:rPr lang="de-DE" sz="1800" dirty="0" smtClean="0"/>
              <a:t> der UB Bayreuth</a:t>
            </a:r>
            <a:br>
              <a:rPr lang="de-DE" sz="1800" dirty="0" smtClean="0"/>
            </a:br>
            <a:r>
              <a:rPr lang="de-DE" sz="1800" dirty="0" smtClean="0"/>
              <a:t>vom Absenden durch den Benutzer bis zum Eintreffen(Mail an Benutzer)</a:t>
            </a:r>
            <a:endParaRPr lang="de-DE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82D961-9A52-444E-9D3D-78FFAE6FB17D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836168" y="6356350"/>
            <a:ext cx="3536032" cy="365125"/>
          </a:xfrm>
        </p:spPr>
        <p:txBody>
          <a:bodyPr/>
          <a:lstStyle/>
          <a:p>
            <a:r>
              <a:rPr lang="de-DE" smtClean="0"/>
              <a:t>Otmar Fehn - Bayerisches Fernleihtreffen 16.02.2016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2483768" y="1196752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Insgesamt 25.000 Bestellungen von 03/2013 –12/2015</a:t>
            </a:r>
            <a:endParaRPr lang="de-DE" sz="16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866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82D961-9A52-444E-9D3D-78FFAE6FB17D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4509120"/>
            <a:ext cx="5256584" cy="187133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Inhaltsplatzhalter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548680"/>
            <a:ext cx="7056784" cy="4032448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836168" y="6356350"/>
            <a:ext cx="3536032" cy="365125"/>
          </a:xfrm>
        </p:spPr>
        <p:txBody>
          <a:bodyPr/>
          <a:lstStyle/>
          <a:p>
            <a:r>
              <a:rPr lang="de-DE" smtClean="0"/>
              <a:t>Otmar Fehn - Bayerisches Fernleihtreffen 16.02.2016</a:t>
            </a:r>
            <a:endParaRPr lang="de-DE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44624"/>
            <a:ext cx="8229600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38A5E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de-DE" sz="2800" smtClean="0"/>
              <a:t>EZB und Kopienfernleihe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1143000"/>
          </a:xfrm>
        </p:spPr>
        <p:txBody>
          <a:bodyPr/>
          <a:lstStyle/>
          <a:p>
            <a:r>
              <a:rPr lang="de-DE" sz="2600" dirty="0" smtClean="0"/>
              <a:t>Gebende </a:t>
            </a:r>
            <a:r>
              <a:rPr lang="de-DE" sz="2600" dirty="0" err="1" smtClean="0"/>
              <a:t>Kopienfernleihe</a:t>
            </a:r>
            <a:r>
              <a:rPr lang="de-DE" sz="2600" dirty="0" smtClean="0"/>
              <a:t> von</a:t>
            </a:r>
            <a:br>
              <a:rPr lang="de-DE" sz="2600" dirty="0" smtClean="0"/>
            </a:br>
            <a:r>
              <a:rPr lang="de-DE" sz="2600" u="sng" dirty="0" smtClean="0"/>
              <a:t>allen</a:t>
            </a:r>
            <a:r>
              <a:rPr lang="de-DE" sz="2600" dirty="0" smtClean="0"/>
              <a:t> bayerischen Bibliotheken 2014-2015</a:t>
            </a:r>
            <a:endParaRPr lang="de-DE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82D961-9A52-444E-9D3D-78FFAE6FB17D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836168" y="6356350"/>
            <a:ext cx="3536032" cy="365125"/>
          </a:xfrm>
        </p:spPr>
        <p:txBody>
          <a:bodyPr/>
          <a:lstStyle/>
          <a:p>
            <a:r>
              <a:rPr lang="de-DE" smtClean="0"/>
              <a:t>Otmar Fehn - Bayerisches Fernleihtreffen 16.02.2016</a:t>
            </a:r>
            <a:endParaRPr lang="de-DE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08343471"/>
              </p:ext>
            </p:extLst>
          </p:nvPr>
        </p:nvGraphicFramePr>
        <p:xfrm>
          <a:off x="175692" y="1706563"/>
          <a:ext cx="8856984" cy="422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3568" y="1655222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smtClean="0">
                <a:solidFill>
                  <a:srgbClr val="FF0000"/>
                </a:solidFill>
                <a:cs typeface="Arial" panose="020B0604020202020204" pitchFamily="34" charset="0"/>
              </a:rPr>
              <a:t>25962</a:t>
            </a:r>
            <a:endParaRPr lang="de-DE" sz="11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2015262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smtClean="0">
                <a:solidFill>
                  <a:srgbClr val="FF0000"/>
                </a:solidFill>
                <a:cs typeface="Arial" panose="020B0604020202020204" pitchFamily="34" charset="0"/>
              </a:rPr>
              <a:t>24015</a:t>
            </a:r>
            <a:endParaRPr lang="de-DE" sz="11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5736" y="2015262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smtClean="0">
                <a:solidFill>
                  <a:srgbClr val="FF0000"/>
                </a:solidFill>
                <a:cs typeface="Arial" panose="020B0604020202020204" pitchFamily="34" charset="0"/>
              </a:rPr>
              <a:t>23357</a:t>
            </a:r>
            <a:endParaRPr lang="de-DE" sz="11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6" y="2015262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smtClean="0">
                <a:solidFill>
                  <a:srgbClr val="FF0000"/>
                </a:solidFill>
                <a:cs typeface="Arial" panose="020B0604020202020204" pitchFamily="34" charset="0"/>
              </a:rPr>
              <a:t>22562</a:t>
            </a:r>
            <a:endParaRPr lang="de-DE" sz="11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5896" y="2015262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smtClean="0">
                <a:solidFill>
                  <a:srgbClr val="FF0000"/>
                </a:solidFill>
                <a:cs typeface="Arial" panose="020B0604020202020204" pitchFamily="34" charset="0"/>
              </a:rPr>
              <a:t>21521</a:t>
            </a:r>
            <a:endParaRPr lang="de-DE" sz="11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5976" y="2015262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smtClean="0">
                <a:solidFill>
                  <a:srgbClr val="FF0000"/>
                </a:solidFill>
                <a:cs typeface="Arial" panose="020B0604020202020204" pitchFamily="34" charset="0"/>
              </a:rPr>
              <a:t>20509</a:t>
            </a:r>
            <a:endParaRPr lang="de-DE" sz="11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8064" y="2420888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smtClean="0">
                <a:solidFill>
                  <a:srgbClr val="FF0000"/>
                </a:solidFill>
                <a:cs typeface="Arial" panose="020B0604020202020204" pitchFamily="34" charset="0"/>
              </a:rPr>
              <a:t>19706</a:t>
            </a:r>
            <a:endParaRPr lang="de-DE" sz="11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8144" y="2420888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smtClean="0">
                <a:solidFill>
                  <a:srgbClr val="FF0000"/>
                </a:solidFill>
                <a:cs typeface="Arial" panose="020B0604020202020204" pitchFamily="34" charset="0"/>
              </a:rPr>
              <a:t>18823</a:t>
            </a:r>
            <a:endParaRPr lang="de-DE" sz="11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000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r>
              <a:rPr lang="de-DE" sz="3200" smtClean="0"/>
              <a:t>Aussicht und offene Fragen</a:t>
            </a:r>
            <a:endParaRPr lang="de-DE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Autofit/>
          </a:bodyPr>
          <a:lstStyle/>
          <a:p>
            <a:r>
              <a:rPr lang="de-DE" sz="3000" dirty="0" smtClean="0"/>
              <a:t>ab Dezember 2014 auch Lieferungen aus SWB und ab Oktober 2015 von einzelnen GBV-Bibliotheken</a:t>
            </a:r>
          </a:p>
          <a:p>
            <a:r>
              <a:rPr lang="de-DE" sz="3000" dirty="0" smtClean="0"/>
              <a:t>Januar 2016: Testbetrieb des HBZ; ebenfalls Testbetrieb </a:t>
            </a:r>
            <a:r>
              <a:rPr lang="de-DE" sz="3000" dirty="0" err="1" smtClean="0"/>
              <a:t>HeBis</a:t>
            </a:r>
            <a:endParaRPr lang="de-DE" sz="3000" dirty="0" smtClean="0"/>
          </a:p>
          <a:p>
            <a:r>
              <a:rPr lang="de-DE" sz="3000" dirty="0" smtClean="0"/>
              <a:t>Aktuell noch hoher Anteil von Bibliotheken, die nicht gebend an E-Journal-Fernleihe teilnehmen</a:t>
            </a:r>
          </a:p>
          <a:p>
            <a:r>
              <a:rPr lang="de-DE" sz="3000" dirty="0" smtClean="0"/>
              <a:t>EZB arbeitet an einer Lösung des Problems der </a:t>
            </a:r>
            <a:r>
              <a:rPr lang="de-DE" sz="3000" u="sng" dirty="0" smtClean="0"/>
              <a:t>Mehrfachlizenzierung</a:t>
            </a:r>
            <a:r>
              <a:rPr lang="de-DE" sz="3000" dirty="0" smtClean="0"/>
              <a:t> eines Titels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82D961-9A52-444E-9D3D-78FFAE6FB17D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836168" y="6356350"/>
            <a:ext cx="3536032" cy="365125"/>
          </a:xfrm>
        </p:spPr>
        <p:txBody>
          <a:bodyPr/>
          <a:lstStyle/>
          <a:p>
            <a:r>
              <a:rPr lang="de-DE" smtClean="0"/>
              <a:t>Otmar Fehn - Bayerisches Fernleihtreffen 16.02.2016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26573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82D961-9A52-444E-9D3D-78FFAE6FB17D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1759868" y="746889"/>
            <a:ext cx="5688632" cy="521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</a:pPr>
            <a:endParaRPr lang="de-DE" sz="2800" dirty="0" smtClean="0">
              <a:solidFill>
                <a:srgbClr val="000000"/>
              </a:solidFill>
            </a:endParaRPr>
          </a:p>
          <a:p>
            <a:pPr algn="ctr">
              <a:spcBef>
                <a:spcPts val="500"/>
              </a:spcBef>
            </a:pPr>
            <a:r>
              <a:rPr lang="de-DE" sz="2800" dirty="0" smtClean="0">
                <a:solidFill>
                  <a:srgbClr val="000000"/>
                </a:solidFill>
              </a:rPr>
              <a:t>Fragen?</a:t>
            </a:r>
          </a:p>
          <a:p>
            <a:pPr algn="ctr">
              <a:spcBef>
                <a:spcPts val="500"/>
              </a:spcBef>
            </a:pPr>
            <a:r>
              <a:rPr lang="de-DE" sz="2800" dirty="0" smtClean="0">
                <a:solidFill>
                  <a:srgbClr val="000000"/>
                </a:solidFill>
              </a:rPr>
              <a:t>Erfahrungen?</a:t>
            </a:r>
          </a:p>
          <a:p>
            <a:pPr algn="ctr">
              <a:spcBef>
                <a:spcPts val="500"/>
              </a:spcBef>
            </a:pPr>
            <a:r>
              <a:rPr lang="de-DE" sz="2800" dirty="0" smtClean="0">
                <a:solidFill>
                  <a:srgbClr val="000000"/>
                </a:solidFill>
              </a:rPr>
              <a:t>Anmerkungen?</a:t>
            </a:r>
          </a:p>
          <a:p>
            <a:pPr algn="ctr">
              <a:spcBef>
                <a:spcPts val="500"/>
              </a:spcBef>
            </a:pPr>
            <a:r>
              <a:rPr lang="de-DE" sz="2800" dirty="0" smtClean="0">
                <a:solidFill>
                  <a:srgbClr val="000000"/>
                </a:solidFill>
              </a:rPr>
              <a:t>Vorschläge?</a:t>
            </a:r>
          </a:p>
          <a:p>
            <a:pPr algn="ctr">
              <a:spcBef>
                <a:spcPts val="500"/>
              </a:spcBef>
            </a:pPr>
            <a:endParaRPr lang="de-DE" sz="2800" dirty="0">
              <a:solidFill>
                <a:srgbClr val="000000"/>
              </a:solidFill>
            </a:endParaRPr>
          </a:p>
          <a:p>
            <a:pPr algn="ctr">
              <a:spcBef>
                <a:spcPts val="500"/>
              </a:spcBef>
            </a:pPr>
            <a:endParaRPr lang="de-DE" sz="2800" dirty="0" smtClean="0">
              <a:solidFill>
                <a:srgbClr val="000000"/>
              </a:solidFill>
            </a:endParaRPr>
          </a:p>
          <a:p>
            <a:pPr algn="ctr">
              <a:spcBef>
                <a:spcPts val="500"/>
              </a:spcBef>
            </a:pPr>
            <a:endParaRPr lang="de-DE" sz="2800" dirty="0" smtClean="0"/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Otmar Fehn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Universitätsbibliothek Bayreuth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E-Mail: otmar.fehn@ub.uni-bayreuth.de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Telefon: 0921/55-3419</a:t>
            </a:r>
            <a:endParaRPr lang="de-DE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836168" y="6356350"/>
            <a:ext cx="3536032" cy="365125"/>
          </a:xfrm>
        </p:spPr>
        <p:txBody>
          <a:bodyPr/>
          <a:lstStyle/>
          <a:p>
            <a:r>
              <a:rPr lang="de-DE" smtClean="0"/>
              <a:t>Otmar Fehn - Bayerisches Fernleihtreffen 16.02.2016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28091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B-CD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UBCD_MasterVorlage_PP.pptx" id="{7C5D2126-4236-4ACA-9AC9-B8D28ACC7BF4}" vid="{E7A2E68B-DF11-4C4F-A317-1DA7EB5E989A}"/>
    </a:ext>
  </a:extLst>
</a:theme>
</file>

<file path=ppt/theme/theme2.xml><?xml version="1.0" encoding="utf-8"?>
<a:theme xmlns:a="http://schemas.openxmlformats.org/drawingml/2006/main" name="UB-CD2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UBCD_MasterVorlage_PP.pptx" id="{7C5D2126-4236-4ACA-9AC9-B8D28ACC7BF4}" vid="{01D39AAF-F6C2-4726-9772-312FB6AF6355}"/>
    </a:ext>
  </a:extLst>
</a:theme>
</file>

<file path=ppt/theme/theme3.xml><?xml version="1.0" encoding="utf-8"?>
<a:theme xmlns:a="http://schemas.openxmlformats.org/drawingml/2006/main" name="UB-CD3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UBCD_MasterVorlage_PP.pptx" id="{7C5D2126-4236-4ACA-9AC9-B8D28ACC7BF4}" vid="{BE49DD6B-67D3-4625-9F1E-56F4DE72721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UBCD_MasterVorlage_PP</Template>
  <TotalTime>0</TotalTime>
  <Words>340</Words>
  <Application>Microsoft Office PowerPoint</Application>
  <PresentationFormat>Bildschirmpräsentation (4:3)</PresentationFormat>
  <Paragraphs>69</Paragraphs>
  <Slides>9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UB-CD1</vt:lpstr>
      <vt:lpstr>UB-CD2</vt:lpstr>
      <vt:lpstr>UB-CD3</vt:lpstr>
      <vt:lpstr>Kopienfernleihe aus Elektronischen Zeitschriften: Aktueller Stand, offene Fragen</vt:lpstr>
      <vt:lpstr>Geschichte</vt:lpstr>
      <vt:lpstr>Kopienfernleihe aus E-Journals aus Sicht der Nehmerbibliothek</vt:lpstr>
      <vt:lpstr>Kopienfernleihe aus E-Journals aus Sicht der Geberbibliothek</vt:lpstr>
      <vt:lpstr>Durchschnittliche Lieferzeit bei Kopienbestellungen der UB Bayreuth vom Absenden durch den Benutzer bis zum Eintreffen(Mail an Benutzer)</vt:lpstr>
      <vt:lpstr>Folie 6</vt:lpstr>
      <vt:lpstr>Gebende Kopienfernleihe von allen bayerischen Bibliotheken 2014-2015</vt:lpstr>
      <vt:lpstr>Aussicht und offene Fragen</vt:lpstr>
      <vt:lpstr>Folie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Kopienfernleihe aus Elektronischen Zeitschriften</dc:title>
  <dc:creator>Verena Mattes</dc:creator>
  <cp:lastModifiedBy>USER 1</cp:lastModifiedBy>
  <cp:revision>72</cp:revision>
  <cp:lastPrinted>2016-02-12T13:15:16Z</cp:lastPrinted>
  <dcterms:created xsi:type="dcterms:W3CDTF">2016-02-02T07:45:03Z</dcterms:created>
  <dcterms:modified xsi:type="dcterms:W3CDTF">2016-02-13T17:07:02Z</dcterms:modified>
</cp:coreProperties>
</file>