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5" r:id="rId4"/>
    <p:sldId id="258" r:id="rId5"/>
    <p:sldId id="295" r:id="rId6"/>
    <p:sldId id="296" r:id="rId7"/>
    <p:sldId id="304" r:id="rId8"/>
    <p:sldId id="297" r:id="rId9"/>
    <p:sldId id="298" r:id="rId10"/>
    <p:sldId id="299" r:id="rId11"/>
    <p:sldId id="300" r:id="rId12"/>
    <p:sldId id="284" r:id="rId13"/>
    <p:sldId id="278" r:id="rId14"/>
    <p:sldId id="279" r:id="rId15"/>
    <p:sldId id="280" r:id="rId16"/>
    <p:sldId id="281" r:id="rId17"/>
    <p:sldId id="282" r:id="rId18"/>
    <p:sldId id="302" r:id="rId19"/>
    <p:sldId id="283" r:id="rId20"/>
    <p:sldId id="285" r:id="rId21"/>
    <p:sldId id="286" r:id="rId22"/>
    <p:sldId id="287" r:id="rId23"/>
    <p:sldId id="305" r:id="rId24"/>
    <p:sldId id="270" r:id="rId25"/>
    <p:sldId id="274" r:id="rId26"/>
    <p:sldId id="268" r:id="rId27"/>
    <p:sldId id="303" r:id="rId28"/>
    <p:sldId id="290" r:id="rId29"/>
    <p:sldId id="291" r:id="rId30"/>
    <p:sldId id="292" r:id="rId31"/>
    <p:sldId id="294" r:id="rId32"/>
    <p:sldId id="275" r:id="rId33"/>
    <p:sldId id="269" r:id="rId34"/>
    <p:sldId id="263" r:id="rId35"/>
    <p:sldId id="306" r:id="rId36"/>
    <p:sldId id="301" r:id="rId37"/>
    <p:sldId id="262" r:id="rId38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5C943-91A8-45F8-A5C8-107F32838C83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5026D-25E4-4388-835B-BC005DF427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4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740F-5E16-4DDA-87E5-D734013E13E9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7A7E-4BCC-4499-82CE-2CCDEE446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3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7A7E-4BCC-4499-82CE-2CCDEE44612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95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21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93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0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3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4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4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2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8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91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49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1F0B-1B7B-4CF2-B770-A2F09DCC897C}" type="datetimeFigureOut">
              <a:rPr lang="de-DE" smtClean="0"/>
              <a:t>17.02.2016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C84B-0348-43C7-B7AD-316FDE17F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4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fl.bib-bvb.de/?action=ILV&amp;language=1" TargetMode="Externa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mailto:beate.lerch@ur.de" TargetMode="External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Internationale Fernleihe über den Zentralen Fernleihserver</a:t>
            </a:r>
            <a:br>
              <a:rPr lang="de-DE" dirty="0" smtClean="0"/>
            </a:br>
            <a:r>
              <a:rPr lang="de-DE" sz="2000" dirty="0" smtClean="0"/>
              <a:t>Systementwicklung - Perspektiven</a:t>
            </a:r>
            <a:endParaRPr lang="de-D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 rot="10800000" flipV="1">
            <a:off x="107504" y="542192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900" dirty="0" smtClean="0"/>
          </a:p>
          <a:p>
            <a:endParaRPr lang="de-DE" sz="900" dirty="0"/>
          </a:p>
          <a:p>
            <a:endParaRPr lang="de-DE" sz="900" dirty="0" smtClean="0"/>
          </a:p>
          <a:p>
            <a:r>
              <a:rPr lang="de-DE" sz="900" dirty="0" smtClean="0"/>
              <a:t>Beate Lerch</a:t>
            </a:r>
            <a:endParaRPr lang="de-DE" sz="900" dirty="0"/>
          </a:p>
          <a:p>
            <a:r>
              <a:rPr lang="de-DE" sz="900" dirty="0" smtClean="0"/>
              <a:t>UB Regensburg</a:t>
            </a:r>
            <a:r>
              <a:rPr lang="de-DE" sz="900" dirty="0"/>
              <a:t/>
            </a:r>
            <a:br>
              <a:rPr lang="de-DE" sz="900" dirty="0"/>
            </a:br>
            <a:endParaRPr lang="de-DE" sz="900" dirty="0" smtClean="0"/>
          </a:p>
          <a:p>
            <a:r>
              <a:rPr lang="de-DE" sz="900" dirty="0" smtClean="0"/>
              <a:t>Bayerisches </a:t>
            </a:r>
            <a:r>
              <a:rPr lang="de-DE" sz="900" dirty="0"/>
              <a:t>Fernleihtreffen </a:t>
            </a:r>
            <a:r>
              <a:rPr lang="de-DE" sz="900" dirty="0" smtClean="0"/>
              <a:t> Februar 2016</a:t>
            </a:r>
            <a:r>
              <a:rPr lang="de-DE" sz="900" dirty="0"/>
              <a:t/>
            </a:r>
            <a:br>
              <a:rPr lang="de-DE" sz="900" dirty="0"/>
            </a:b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749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3038"/>
            <a:ext cx="8553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3131840" y="4869159"/>
            <a:ext cx="1296144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717232" y="1340768"/>
            <a:ext cx="10464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074185" y="6330879"/>
            <a:ext cx="91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</p:spTree>
    <p:extLst>
      <p:ext uri="{BB962C8B-B14F-4D97-AF65-F5344CB8AC3E}">
        <p14:creationId xmlns:p14="http://schemas.microsoft.com/office/powerpoint/2010/main" val="3593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17" y="6174974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ussdiagramm: Verbindungsstelle 2"/>
          <p:cNvSpPr/>
          <p:nvPr/>
        </p:nvSpPr>
        <p:spPr>
          <a:xfrm>
            <a:off x="1962704" y="5307705"/>
            <a:ext cx="156592" cy="1565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lussdiagramm: Verbindungsstelle 3"/>
          <p:cNvSpPr/>
          <p:nvPr/>
        </p:nvSpPr>
        <p:spPr>
          <a:xfrm>
            <a:off x="1962704" y="5661248"/>
            <a:ext cx="156593" cy="16916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755576" y="692696"/>
            <a:ext cx="1008112" cy="360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6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1680" y="278092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      Einsatz in der PFL</a:t>
            </a:r>
            <a:endParaRPr lang="de-DE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348317" y="6453336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1099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27047"/>
            <a:ext cx="7344817" cy="602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907704" y="4293096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532440" y="6488668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2345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414536" y="5917162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98394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460432" y="6455706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6" y="404664"/>
            <a:ext cx="7973888" cy="60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414536" y="5373216"/>
            <a:ext cx="2789312" cy="10824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336704" cy="596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76495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352352" y="6381328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385762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936615" y="5805704"/>
            <a:ext cx="432048" cy="457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8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04900"/>
            <a:ext cx="7858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69" y="6165304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495591" y="6414025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136856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1640" y="14127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460432" y="6340068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187624" y="764704"/>
            <a:ext cx="6624736" cy="3600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051720" y="1268760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Folgende Bestelldaten werden soweit belegt in die E-Mail integriert:</a:t>
            </a:r>
          </a:p>
          <a:p>
            <a:r>
              <a:rPr lang="de-DE" sz="1000" b="1" dirty="0"/>
              <a:t>Autor des Aufsatzes, Titel des Aufsatzes, Heft, Autor/Hrsg., Körperschaft, Titel,    Auflage, Ort, Verlag, Jahr, Umfangsangabe, ISBN, ISSN, Band, Signatur, Kostenlimit, Erledigungsfrist, PFL-Nummer </a:t>
            </a:r>
            <a:r>
              <a:rPr lang="de-DE" sz="1000" dirty="0"/>
              <a:t>- also alles Felder, auf die man in der Bestellmaske zugreifen kann.</a:t>
            </a:r>
          </a:p>
          <a:p>
            <a:endParaRPr lang="de-DE" dirty="0"/>
          </a:p>
          <a:p>
            <a:r>
              <a:rPr lang="de-DE" sz="1000" i="1" dirty="0" err="1">
                <a:solidFill>
                  <a:srgbClr val="C00000"/>
                </a:solidFill>
              </a:rPr>
              <a:t>Dear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colleagues</a:t>
            </a:r>
            <a:r>
              <a:rPr lang="de-DE" sz="1000" i="1" dirty="0">
                <a:solidFill>
                  <a:srgbClr val="C00000"/>
                </a:solidFill>
              </a:rPr>
              <a:t>,</a:t>
            </a:r>
          </a:p>
          <a:p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 err="1">
                <a:solidFill>
                  <a:srgbClr val="C00000"/>
                </a:solidFill>
              </a:rPr>
              <a:t>Interlibrary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loan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request</a:t>
            </a:r>
            <a:r>
              <a:rPr lang="de-DE" sz="1000" i="1" dirty="0">
                <a:solidFill>
                  <a:srgbClr val="C00000"/>
                </a:solidFill>
              </a:rPr>
              <a:t>:</a:t>
            </a:r>
          </a:p>
          <a:p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 err="1">
                <a:solidFill>
                  <a:srgbClr val="C00000"/>
                </a:solidFill>
              </a:rPr>
              <a:t>Author</a:t>
            </a:r>
            <a:r>
              <a:rPr lang="de-DE" sz="1000" i="1" dirty="0">
                <a:solidFill>
                  <a:srgbClr val="C00000"/>
                </a:solidFill>
              </a:rPr>
              <a:t>: Abdel-</a:t>
            </a:r>
            <a:r>
              <a:rPr lang="de-DE" sz="1000" i="1" dirty="0" err="1">
                <a:solidFill>
                  <a:srgbClr val="C00000"/>
                </a:solidFill>
              </a:rPr>
              <a:t>Khalik</a:t>
            </a:r>
            <a:r>
              <a:rPr lang="de-DE" sz="1000" i="1" dirty="0">
                <a:solidFill>
                  <a:srgbClr val="C00000"/>
                </a:solidFill>
              </a:rPr>
              <a:t>, A. R.</a:t>
            </a:r>
          </a:p>
          <a:p>
            <a:r>
              <a:rPr lang="de-DE" sz="1000" i="1" dirty="0">
                <a:solidFill>
                  <a:srgbClr val="C00000"/>
                </a:solidFill>
              </a:rPr>
              <a:t>Title: The </a:t>
            </a:r>
            <a:r>
              <a:rPr lang="de-DE" sz="1000" i="1" dirty="0" err="1">
                <a:solidFill>
                  <a:srgbClr val="C00000"/>
                </a:solidFill>
              </a:rPr>
              <a:t>Economic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Effects</a:t>
            </a:r>
            <a:r>
              <a:rPr lang="de-DE" sz="1000" i="1" dirty="0">
                <a:solidFill>
                  <a:srgbClr val="C00000"/>
                </a:solidFill>
              </a:rPr>
              <a:t> on </a:t>
            </a:r>
            <a:r>
              <a:rPr lang="de-DE" sz="1000" i="1" dirty="0" err="1">
                <a:solidFill>
                  <a:srgbClr val="C00000"/>
                </a:solidFill>
              </a:rPr>
              <a:t>Lessees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of</a:t>
            </a:r>
            <a:r>
              <a:rPr lang="de-DE" sz="1000" i="1" dirty="0">
                <a:solidFill>
                  <a:srgbClr val="C00000"/>
                </a:solidFill>
              </a:rPr>
              <a:t> FASB Statement </a:t>
            </a:r>
            <a:r>
              <a:rPr lang="de-DE" sz="1000" i="1" dirty="0" err="1">
                <a:solidFill>
                  <a:srgbClr val="C00000"/>
                </a:solidFill>
              </a:rPr>
              <a:t>No</a:t>
            </a:r>
            <a:r>
              <a:rPr lang="de-DE" sz="1000" i="1" dirty="0">
                <a:solidFill>
                  <a:srgbClr val="C00000"/>
                </a:solidFill>
              </a:rPr>
              <a:t>. 13, Accounting </a:t>
            </a:r>
            <a:r>
              <a:rPr lang="de-DE" sz="1000" i="1" dirty="0" err="1">
                <a:solidFill>
                  <a:srgbClr val="C00000"/>
                </a:solidFill>
              </a:rPr>
              <a:t>for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Leases</a:t>
            </a:r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>
                <a:solidFill>
                  <a:srgbClr val="C00000"/>
                </a:solidFill>
              </a:rPr>
              <a:t>Year </a:t>
            </a:r>
            <a:r>
              <a:rPr lang="de-DE" sz="1000" i="1" dirty="0" err="1">
                <a:solidFill>
                  <a:srgbClr val="C00000"/>
                </a:solidFill>
              </a:rPr>
              <a:t>of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publication</a:t>
            </a:r>
            <a:r>
              <a:rPr lang="de-DE" sz="1000" i="1" dirty="0">
                <a:solidFill>
                  <a:srgbClr val="C00000"/>
                </a:solidFill>
              </a:rPr>
              <a:t>: 1981</a:t>
            </a:r>
          </a:p>
          <a:p>
            <a:r>
              <a:rPr lang="de-DE" sz="1000" i="1" dirty="0">
                <a:solidFill>
                  <a:srgbClr val="C00000"/>
                </a:solidFill>
              </a:rPr>
              <a:t>Call </a:t>
            </a:r>
            <a:r>
              <a:rPr lang="de-DE" sz="1000" i="1" dirty="0" err="1">
                <a:solidFill>
                  <a:srgbClr val="C00000"/>
                </a:solidFill>
              </a:rPr>
              <a:t>number</a:t>
            </a:r>
            <a:r>
              <a:rPr lang="de-DE" sz="1000" i="1" dirty="0">
                <a:solidFill>
                  <a:srgbClr val="C00000"/>
                </a:solidFill>
              </a:rPr>
              <a:t>: ME EAD 833</a:t>
            </a:r>
          </a:p>
          <a:p>
            <a:r>
              <a:rPr lang="de-DE" sz="1000" i="1" dirty="0">
                <a:solidFill>
                  <a:srgbClr val="C00000"/>
                </a:solidFill>
              </a:rPr>
              <a:t>Max. </a:t>
            </a:r>
            <a:r>
              <a:rPr lang="de-DE" sz="1000" i="1" dirty="0" err="1">
                <a:solidFill>
                  <a:srgbClr val="C00000"/>
                </a:solidFill>
              </a:rPr>
              <a:t>cost</a:t>
            </a:r>
            <a:r>
              <a:rPr lang="de-DE" sz="1000" i="1" dirty="0">
                <a:solidFill>
                  <a:srgbClr val="C00000"/>
                </a:solidFill>
              </a:rPr>
              <a:t>:  30 Euro. </a:t>
            </a:r>
            <a:r>
              <a:rPr lang="de-DE" sz="1000" i="1" dirty="0" err="1">
                <a:solidFill>
                  <a:srgbClr val="C00000"/>
                </a:solidFill>
              </a:rPr>
              <a:t>Preferred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method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of</a:t>
            </a:r>
            <a:r>
              <a:rPr lang="de-DE" sz="1000" i="1" dirty="0">
                <a:solidFill>
                  <a:srgbClr val="C00000"/>
                </a:solidFill>
              </a:rPr>
              <a:t> </a:t>
            </a:r>
            <a:r>
              <a:rPr lang="de-DE" sz="1000" i="1" dirty="0" err="1">
                <a:solidFill>
                  <a:srgbClr val="C00000"/>
                </a:solidFill>
              </a:rPr>
              <a:t>payment</a:t>
            </a:r>
            <a:r>
              <a:rPr lang="de-DE" sz="1000" i="1" dirty="0">
                <a:solidFill>
                  <a:srgbClr val="C00000"/>
                </a:solidFill>
              </a:rPr>
              <a:t>: IFLA-</a:t>
            </a:r>
            <a:r>
              <a:rPr lang="de-DE" sz="1000" i="1" dirty="0" err="1">
                <a:solidFill>
                  <a:srgbClr val="C00000"/>
                </a:solidFill>
              </a:rPr>
              <a:t>voucher</a:t>
            </a:r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>
                <a:solidFill>
                  <a:srgbClr val="C00000"/>
                </a:solidFill>
              </a:rPr>
              <a:t>Transaction </a:t>
            </a:r>
            <a:r>
              <a:rPr lang="de-DE" sz="1000" i="1" dirty="0" err="1">
                <a:solidFill>
                  <a:srgbClr val="C00000"/>
                </a:solidFill>
              </a:rPr>
              <a:t>deadline</a:t>
            </a:r>
            <a:r>
              <a:rPr lang="de-DE" sz="1000" i="1" dirty="0">
                <a:solidFill>
                  <a:srgbClr val="C00000"/>
                </a:solidFill>
              </a:rPr>
              <a:t>: 27.02.2016</a:t>
            </a:r>
          </a:p>
          <a:p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>
                <a:solidFill>
                  <a:srgbClr val="C00000"/>
                </a:solidFill>
              </a:rPr>
              <a:t>Order </a:t>
            </a:r>
            <a:r>
              <a:rPr lang="de-DE" sz="1000" i="1" dirty="0" err="1">
                <a:solidFill>
                  <a:srgbClr val="C00000"/>
                </a:solidFill>
              </a:rPr>
              <a:t>number</a:t>
            </a:r>
            <a:r>
              <a:rPr lang="de-DE" sz="1000" i="1" dirty="0">
                <a:solidFill>
                  <a:srgbClr val="C00000"/>
                </a:solidFill>
              </a:rPr>
              <a:t>: @201524810</a:t>
            </a:r>
          </a:p>
          <a:p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>
                <a:solidFill>
                  <a:srgbClr val="C00000"/>
                </a:solidFill>
              </a:rPr>
              <a:t>Kind </a:t>
            </a:r>
            <a:r>
              <a:rPr lang="de-DE" sz="1000" i="1" dirty="0" err="1">
                <a:solidFill>
                  <a:srgbClr val="C00000"/>
                </a:solidFill>
              </a:rPr>
              <a:t>regards</a:t>
            </a:r>
            <a:r>
              <a:rPr lang="de-DE" sz="1000" i="1" dirty="0">
                <a:solidFill>
                  <a:srgbClr val="C00000"/>
                </a:solidFill>
              </a:rPr>
              <a:t>,"</a:t>
            </a:r>
          </a:p>
          <a:p>
            <a:endParaRPr lang="de-DE" sz="1000" i="1" dirty="0">
              <a:solidFill>
                <a:srgbClr val="C00000"/>
              </a:solidFill>
            </a:endParaRPr>
          </a:p>
          <a:p>
            <a:r>
              <a:rPr lang="de-DE" sz="1000" i="1" dirty="0">
                <a:solidFill>
                  <a:srgbClr val="C00000"/>
                </a:solidFill>
              </a:rPr>
              <a:t>Person in </a:t>
            </a:r>
            <a:r>
              <a:rPr lang="de-DE" sz="1000" i="1" dirty="0" err="1">
                <a:solidFill>
                  <a:srgbClr val="C00000"/>
                </a:solidFill>
              </a:rPr>
              <a:t>charge</a:t>
            </a:r>
            <a:r>
              <a:rPr lang="de-DE" sz="1000" i="1" dirty="0">
                <a:solidFill>
                  <a:srgbClr val="C00000"/>
                </a:solidFill>
              </a:rPr>
              <a:t>: </a:t>
            </a:r>
            <a:r>
              <a:rPr lang="de-DE" sz="1000" i="1" dirty="0" err="1">
                <a:solidFill>
                  <a:srgbClr val="C00000"/>
                </a:solidFill>
              </a:rPr>
              <a:t>abc</a:t>
            </a:r>
            <a:r>
              <a:rPr lang="de-DE" sz="1000" i="1" dirty="0">
                <a:solidFill>
                  <a:srgbClr val="C00000"/>
                </a:solidFill>
              </a:rPr>
              <a:t> [falls ein Bearbeiter eingetragen ist]</a:t>
            </a:r>
          </a:p>
          <a:p>
            <a:r>
              <a:rPr lang="de-DE" sz="1000" dirty="0"/>
              <a:t>-	</a:t>
            </a:r>
          </a:p>
          <a:p>
            <a:endParaRPr lang="de-DE" sz="1000" dirty="0"/>
          </a:p>
          <a:p>
            <a:r>
              <a:rPr lang="de-DE" sz="1400" dirty="0"/>
              <a:t>Die Bestellungen werden damit im ZFL-Server verbucht. Status: WORKOUT und automatisch statistisch erfasst.</a:t>
            </a:r>
          </a:p>
        </p:txBody>
      </p:sp>
      <p:sp>
        <p:nvSpPr>
          <p:cNvPr id="6" name="Rechteck 5"/>
          <p:cNvSpPr/>
          <p:nvPr/>
        </p:nvSpPr>
        <p:spPr>
          <a:xfrm>
            <a:off x="1115616" y="801578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Falls </a:t>
            </a:r>
            <a:r>
              <a:rPr lang="de-DE" sz="1600" dirty="0"/>
              <a:t>kein Textbaustein angehakt ist, wird eine englische Standardmail versandt</a:t>
            </a:r>
          </a:p>
        </p:txBody>
      </p:sp>
    </p:spTree>
    <p:extLst>
      <p:ext uri="{BB962C8B-B14F-4D97-AF65-F5344CB8AC3E}">
        <p14:creationId xmlns:p14="http://schemas.microsoft.com/office/powerpoint/2010/main" val="385318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85725"/>
            <a:ext cx="7904931" cy="54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79" y="6119137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559751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Positive Antwort: Statusänderung auf SHIPPED                                          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6066959"/>
            <a:ext cx="691276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Diese Statusänderungen erfolgen ausschließlich durch die bayerische Nehmerbibliothek !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792728" y="5597513"/>
            <a:ext cx="308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Negative Antwort: Statusänderung </a:t>
            </a:r>
            <a:r>
              <a:rPr lang="de-DE" sz="1200" dirty="0" err="1" smtClean="0"/>
              <a:t>CancelAFL</a:t>
            </a:r>
            <a:r>
              <a:rPr lang="de-DE" sz="1200" dirty="0" smtClean="0"/>
              <a:t>. </a:t>
            </a:r>
          </a:p>
          <a:p>
            <a:r>
              <a:rPr lang="de-DE" sz="1200" dirty="0" smtClean="0"/>
              <a:t>Neuer Status:  </a:t>
            </a:r>
            <a:r>
              <a:rPr lang="de-DE" sz="1200" dirty="0" err="1"/>
              <a:t>S</a:t>
            </a:r>
            <a:r>
              <a:rPr lang="de-DE" sz="1200" dirty="0" err="1" smtClean="0"/>
              <a:t>ign</a:t>
            </a:r>
            <a:endParaRPr lang="de-DE" sz="1200" dirty="0"/>
          </a:p>
        </p:txBody>
      </p:sp>
      <p:sp>
        <p:nvSpPr>
          <p:cNvPr id="5" name="Abgerundetes Rechteck 4"/>
          <p:cNvSpPr/>
          <p:nvPr/>
        </p:nvSpPr>
        <p:spPr>
          <a:xfrm>
            <a:off x="4860897" y="5640028"/>
            <a:ext cx="2952328" cy="419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395536" y="5594507"/>
            <a:ext cx="3009445" cy="27699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1763688" y="5274721"/>
            <a:ext cx="360040" cy="3653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5364088" y="5274721"/>
            <a:ext cx="288032" cy="3653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495698" y="6414025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1066286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Überblick über die ILV-Bestellungen auf der ZFLS-Info-Einstiegsseite: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64904"/>
            <a:ext cx="828092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316416" y="6388183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349936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76718" y="1081887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Ausgangslage: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Problem</a:t>
            </a:r>
            <a:r>
              <a:rPr lang="de-DE" b="1" dirty="0" smtClean="0"/>
              <a:t> Kommunikation </a:t>
            </a:r>
            <a:r>
              <a:rPr lang="de-DE" dirty="0" smtClean="0"/>
              <a:t>innerhalb des Fernleih</a:t>
            </a:r>
            <a:r>
              <a:rPr lang="de-DE" b="1" dirty="0" smtClean="0"/>
              <a:t>teams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Verwaltung als Mails oder Leihscheinablage in </a:t>
            </a:r>
            <a:r>
              <a:rPr lang="de-DE" b="1" dirty="0" smtClean="0"/>
              <a:t>Ordnern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großer manueller Bearbeitungsaufwand, da uneinheitliche </a:t>
            </a:r>
            <a:r>
              <a:rPr lang="de-DE" b="1" dirty="0"/>
              <a:t>bibliographische</a:t>
            </a:r>
            <a:r>
              <a:rPr lang="de-DE" dirty="0"/>
              <a:t> Angaben; selten </a:t>
            </a:r>
            <a:r>
              <a:rPr lang="de-DE" b="1" dirty="0" smtClean="0"/>
              <a:t>Signatur</a:t>
            </a:r>
            <a:r>
              <a:rPr lang="de-DE" dirty="0" smtClean="0"/>
              <a:t>angaben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aufwändige </a:t>
            </a:r>
            <a:r>
              <a:rPr lang="de-DE" b="1" dirty="0" smtClean="0"/>
              <a:t>Gebühren</a:t>
            </a:r>
            <a:r>
              <a:rPr lang="de-DE" dirty="0" smtClean="0"/>
              <a:t>verwaltung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händische </a:t>
            </a:r>
            <a:r>
              <a:rPr lang="de-DE" b="1" dirty="0" smtClean="0"/>
              <a:t>Statistik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dirty="0" smtClean="0"/>
              <a:t>getrennte</a:t>
            </a:r>
            <a:r>
              <a:rPr lang="de-DE" dirty="0" smtClean="0"/>
              <a:t> Bestellverwaltung nationaler und internationaler Bestellungen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0807"/>
            <a:ext cx="697206" cy="6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7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076450"/>
            <a:ext cx="59721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45" y="6047129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7647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Automatische Statistik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264764" y="6342017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PFL</a:t>
            </a:r>
          </a:p>
        </p:txBody>
      </p:sp>
    </p:spTree>
    <p:extLst>
      <p:ext uri="{BB962C8B-B14F-4D97-AF65-F5344CB8AC3E}">
        <p14:creationId xmlns:p14="http://schemas.microsoft.com/office/powerpoint/2010/main" val="132371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75656" y="76470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     Einsatz </a:t>
            </a:r>
            <a:r>
              <a:rPr lang="de-DE" sz="4000" dirty="0"/>
              <a:t>in der </a:t>
            </a:r>
            <a:r>
              <a:rPr lang="de-DE" sz="4000" dirty="0" smtClean="0"/>
              <a:t>AFL</a:t>
            </a:r>
            <a:endParaRPr lang="de-DE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65" y="6047129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316416" y="6342017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938338"/>
            <a:ext cx="3552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348413" y="1938338"/>
            <a:ext cx="1391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Stand: 3.2.2016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88589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3"/>
            <a:ext cx="2882899" cy="26532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4903"/>
            <a:ext cx="28829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36368" y="557064"/>
            <a:ext cx="2952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Dear colleagues,</a:t>
            </a:r>
            <a:endParaRPr lang="de-DE" sz="800" dirty="0"/>
          </a:p>
          <a:p>
            <a:r>
              <a:rPr lang="en-US" sz="800" dirty="0"/>
              <a:t> </a:t>
            </a:r>
            <a:endParaRPr lang="de-DE" sz="800" dirty="0"/>
          </a:p>
          <a:p>
            <a:r>
              <a:rPr lang="en-US" sz="800" dirty="0"/>
              <a:t>For organizational reasons we can no longer accept international interlibrary loan requests via E-Mail.</a:t>
            </a:r>
            <a:endParaRPr lang="de-DE" sz="800" dirty="0"/>
          </a:p>
          <a:p>
            <a:r>
              <a:rPr lang="en-US" sz="800" dirty="0"/>
              <a:t> </a:t>
            </a:r>
            <a:endParaRPr lang="de-DE" sz="800" dirty="0"/>
          </a:p>
          <a:p>
            <a:r>
              <a:rPr lang="en-US" sz="800" dirty="0"/>
              <a:t>ILL requests must from now on be sent by using our electronic form: </a:t>
            </a:r>
            <a:endParaRPr lang="de-DE" sz="800" dirty="0"/>
          </a:p>
          <a:p>
            <a:r>
              <a:rPr lang="en-US" sz="800" u="sng" dirty="0">
                <a:hlinkClick r:id="rId5"/>
              </a:rPr>
              <a:t>https://fl.bib-bvb.de/?action=ILV&amp;language=1</a:t>
            </a:r>
            <a:r>
              <a:rPr lang="en-US" sz="800" u="sng" dirty="0"/>
              <a:t> </a:t>
            </a:r>
            <a:endParaRPr lang="de-DE" sz="800" dirty="0"/>
          </a:p>
          <a:p>
            <a:r>
              <a:rPr lang="en-US" sz="800" dirty="0"/>
              <a:t> </a:t>
            </a:r>
            <a:endParaRPr lang="de-DE" sz="800" dirty="0"/>
          </a:p>
          <a:p>
            <a:r>
              <a:rPr lang="en-US" sz="800" dirty="0"/>
              <a:t>We have created a user record for you in our ILL software.</a:t>
            </a:r>
            <a:endParaRPr lang="de-DE" sz="800" dirty="0"/>
          </a:p>
          <a:p>
            <a:r>
              <a:rPr lang="en-US" sz="800" dirty="0"/>
              <a:t> </a:t>
            </a:r>
            <a:endParaRPr lang="de-DE" sz="800" dirty="0"/>
          </a:p>
          <a:p>
            <a:r>
              <a:rPr lang="en-US" sz="800" dirty="0"/>
              <a:t>Your institution code: XX-</a:t>
            </a:r>
            <a:endParaRPr lang="de-DE" sz="800" dirty="0"/>
          </a:p>
          <a:p>
            <a:r>
              <a:rPr lang="en-US" sz="800" dirty="0"/>
              <a:t>Your Password: ILV!XXXX</a:t>
            </a:r>
            <a:endParaRPr lang="de-DE" sz="8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78" y="6165304"/>
            <a:ext cx="430993" cy="4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3707904" y="1412776"/>
            <a:ext cx="648072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249283" y="6381328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461634" y="188640"/>
            <a:ext cx="216615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Bayerische Geberbibliothek: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461634" y="3548093"/>
            <a:ext cx="2304256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Internationale Nehmerbibliothek:</a:t>
            </a:r>
            <a:endParaRPr lang="de-D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51" y="3548093"/>
            <a:ext cx="682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7264"/>
            <a:ext cx="3591688" cy="312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6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823"/>
            <a:ext cx="237172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2" y="1196752"/>
            <a:ext cx="3521620" cy="30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68" y="1040823"/>
            <a:ext cx="2423319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86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395536" y="332656"/>
            <a:ext cx="3816424" cy="42443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70" y="5949280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70" y="6237311"/>
            <a:ext cx="414337" cy="2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2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74974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8446667" y="6469861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36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" y="688050"/>
            <a:ext cx="557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Automatische Bestätigungsmail an die Nehmerbibliothek: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0"/>
            <a:ext cx="40324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251521" y="188641"/>
            <a:ext cx="4032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Monographie: -&gt;Email an Geberbibliothek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724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932040" y="18864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/>
              <a:t>Kopiebestellung</a:t>
            </a:r>
            <a:r>
              <a:rPr lang="de-DE" sz="1600" dirty="0"/>
              <a:t> -&gt;Deckblattausdruck bei Geberbibliothek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27" y="6165304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361617" y="6460191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2715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11960" y="978987"/>
            <a:ext cx="4608512" cy="533100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98" y="6231795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403955" y="6526683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6800"/>
            <a:ext cx="3672408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9802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Buchbestellung: SHIPPED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20943" y="188640"/>
            <a:ext cx="229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Kopienbestellung</a:t>
            </a:r>
            <a:r>
              <a:rPr lang="de-DE" dirty="0" smtClean="0"/>
              <a:t>: WORKOUT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4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093296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32656"/>
            <a:ext cx="66770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560524" y="5323326"/>
            <a:ext cx="3899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Falls Versand:</a:t>
            </a:r>
          </a:p>
          <a:p>
            <a:r>
              <a:rPr lang="de-DE" sz="1400" dirty="0" smtClean="0"/>
              <a:t>-&gt; (Monos) nur noch im </a:t>
            </a:r>
            <a:r>
              <a:rPr lang="de-DE" sz="1400" dirty="0"/>
              <a:t>Lokalsystem verbuchen</a:t>
            </a:r>
          </a:p>
          <a:p>
            <a:r>
              <a:rPr lang="de-DE" sz="1400" dirty="0" smtClean="0"/>
              <a:t>-&gt; (Kopien</a:t>
            </a:r>
            <a:r>
              <a:rPr lang="de-DE" sz="1400" dirty="0"/>
              <a:t>) im ZFLS auf SHIPPED umstellen</a:t>
            </a:r>
          </a:p>
        </p:txBody>
      </p:sp>
      <p:sp>
        <p:nvSpPr>
          <p:cNvPr id="3" name="Rechteck 2"/>
          <p:cNvSpPr/>
          <p:nvPr/>
        </p:nvSpPr>
        <p:spPr>
          <a:xfrm>
            <a:off x="333816" y="5511020"/>
            <a:ext cx="3940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Falls Absage:</a:t>
            </a:r>
          </a:p>
          <a:p>
            <a:r>
              <a:rPr lang="de-DE" sz="1400" dirty="0"/>
              <a:t>-&gt;Email aus ZFLS (Rückfragen an die Bibliothek</a:t>
            </a:r>
            <a:r>
              <a:rPr lang="de-DE" sz="1400" dirty="0" smtClean="0"/>
              <a:t>) mit  Begründung</a:t>
            </a:r>
            <a:endParaRPr lang="de-DE" sz="1400" dirty="0"/>
          </a:p>
          <a:p>
            <a:r>
              <a:rPr lang="de-DE" sz="1400" dirty="0"/>
              <a:t>-&gt; </a:t>
            </a:r>
            <a:r>
              <a:rPr lang="de-DE" sz="1400" b="1" dirty="0">
                <a:solidFill>
                  <a:srgbClr val="FF0000"/>
                </a:solidFill>
              </a:rPr>
              <a:t>anschließend (!) </a:t>
            </a:r>
            <a:r>
              <a:rPr lang="de-DE" sz="1400" dirty="0"/>
              <a:t>Statusänderung </a:t>
            </a:r>
            <a:r>
              <a:rPr lang="de-DE" sz="1400" dirty="0" err="1"/>
              <a:t>CancelAFL</a:t>
            </a:r>
            <a:r>
              <a:rPr lang="de-DE" dirty="0"/>
              <a:t> </a:t>
            </a:r>
          </a:p>
        </p:txBody>
      </p:sp>
      <p:sp>
        <p:nvSpPr>
          <p:cNvPr id="6" name="Pfeil nach unten 5"/>
          <p:cNvSpPr/>
          <p:nvPr/>
        </p:nvSpPr>
        <p:spPr>
          <a:xfrm>
            <a:off x="5220072" y="3645024"/>
            <a:ext cx="432048" cy="16783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4572000" y="5323326"/>
            <a:ext cx="3528392" cy="7386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2699792" y="4653136"/>
            <a:ext cx="504056" cy="864096"/>
          </a:xfrm>
          <a:prstGeom prst="downArrow">
            <a:avLst/>
          </a:prstGeom>
          <a:solidFill>
            <a:srgbClr val="B08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333816" y="5564295"/>
            <a:ext cx="3868272" cy="105800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475757" y="6388183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94928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9847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267914"/>
            <a:ext cx="7056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Abgesagte Bestellung: Sichtweise auf Seite der bayerischen Geberbibliothek</a:t>
            </a:r>
            <a:endParaRPr lang="de-DE" sz="1600" dirty="0"/>
          </a:p>
        </p:txBody>
      </p:sp>
      <p:sp>
        <p:nvSpPr>
          <p:cNvPr id="4" name="Ellipse 3"/>
          <p:cNvSpPr/>
          <p:nvPr/>
        </p:nvSpPr>
        <p:spPr>
          <a:xfrm>
            <a:off x="4466812" y="5218557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172400" y="631617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sp>
        <p:nvSpPr>
          <p:cNvPr id="6" name="Abgerundetes Rechteck 5"/>
          <p:cNvSpPr/>
          <p:nvPr/>
        </p:nvSpPr>
        <p:spPr>
          <a:xfrm>
            <a:off x="1043608" y="764704"/>
            <a:ext cx="64807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601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64807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Abgesagte Bestellung: Sichtweise auf Seite der Nehmerbibliothek: 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4" y="1061896"/>
            <a:ext cx="4725714" cy="20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44095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8344483" y="6388183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sp>
        <p:nvSpPr>
          <p:cNvPr id="5" name="Ellipse 4"/>
          <p:cNvSpPr/>
          <p:nvPr/>
        </p:nvSpPr>
        <p:spPr>
          <a:xfrm>
            <a:off x="3059832" y="1988840"/>
            <a:ext cx="467791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971600" y="3645024"/>
            <a:ext cx="57606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7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63688" y="1124744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Integration der Internationalen Bestellungen als Freie Bestellungen in den Zentralen Fernleihserver</a:t>
            </a:r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Pilotprojekt startet im November 2014 </a:t>
            </a:r>
            <a:r>
              <a:rPr lang="de-DE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/>
          </a:p>
          <a:p>
            <a:r>
              <a:rPr lang="de-DE" dirty="0"/>
              <a:t>Grundvoraussetzung: </a:t>
            </a:r>
          </a:p>
          <a:p>
            <a:r>
              <a:rPr lang="de-DE" dirty="0"/>
              <a:t>Aufbau einer </a:t>
            </a:r>
            <a:r>
              <a:rPr lang="de-DE" b="1" dirty="0"/>
              <a:t>Datenbank ausländischer Bibliotheken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Momentaner Einsatz in der </a:t>
            </a:r>
            <a:r>
              <a:rPr lang="de-DE" b="1" dirty="0"/>
              <a:t>PFL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Momentaner Einsatz in der </a:t>
            </a:r>
            <a:r>
              <a:rPr lang="de-DE" b="1" dirty="0"/>
              <a:t>AFL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Planung 2016: </a:t>
            </a:r>
            <a:r>
              <a:rPr lang="de-DE" b="1" dirty="0"/>
              <a:t>ILV über Gateway Bayern</a:t>
            </a:r>
          </a:p>
          <a:p>
            <a:endParaRPr lang="de-DE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5" y="1052736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3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3" y="729035"/>
            <a:ext cx="8208912" cy="579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005351" y="105273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4411572" y="6237312"/>
            <a:ext cx="42263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39" y="6163965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44523" y="260648"/>
            <a:ext cx="635904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Abgesagte Bestellung: Sichtweise </a:t>
            </a:r>
            <a:r>
              <a:rPr lang="de-DE" dirty="0"/>
              <a:t>auf Seite der </a:t>
            </a:r>
            <a:r>
              <a:rPr lang="de-DE" dirty="0" smtClean="0"/>
              <a:t>Nehmerbibliothek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532440" y="6502990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39552" y="1556792"/>
            <a:ext cx="720080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90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47667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Gebührenverwaltung: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6124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744"/>
            <a:ext cx="4038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0" y="5592185"/>
            <a:ext cx="46754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9" y="2674532"/>
            <a:ext cx="3743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979712" y="3026957"/>
            <a:ext cx="360040" cy="352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290948" y="6388183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66475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66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1036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09607"/>
            <a:ext cx="4176464" cy="26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4176464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339752" y="2852936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2339752" y="5445224"/>
            <a:ext cx="15121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30957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128459" y="6325844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87584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992888" cy="5904656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>
          <a:xfrm>
            <a:off x="4283968" y="1340768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395536" y="2420888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4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1886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Automatische Statistik: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560507" y="6464943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AFL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313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692696"/>
            <a:ext cx="799288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de-DE" b="1" dirty="0" smtClean="0"/>
          </a:p>
          <a:p>
            <a:pPr marL="285750" indent="-285750">
              <a:buFontTx/>
              <a:buChar char="-"/>
            </a:pPr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  Verbesserter Service für die internationalen Nehmerbibliotheken: </a:t>
            </a:r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mehrere potentielle Geberbibliotheken auswählbar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Gebührenübersicht </a:t>
            </a:r>
            <a:r>
              <a:rPr lang="de-DE" dirty="0"/>
              <a:t>auf </a:t>
            </a:r>
            <a:r>
              <a:rPr lang="de-DE" dirty="0" smtClean="0"/>
              <a:t>Bestellbildschirm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sofortige </a:t>
            </a:r>
            <a:r>
              <a:rPr lang="de-DE" dirty="0" smtClean="0"/>
              <a:t>Bestätigungsmail  -&gt; keine </a:t>
            </a:r>
            <a:r>
              <a:rPr lang="de-DE" dirty="0"/>
              <a:t>unnötigen Rückfragen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 smtClean="0"/>
              <a:t>Strukturierte Buch- und Kostenmahnungen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dirty="0" smtClean="0"/>
              <a:t>Zügig(er)e Reklamationsbearbeitung bei Kopien</a:t>
            </a:r>
          </a:p>
          <a:p>
            <a:pPr lvl="0"/>
            <a:endParaRPr lang="de-DE" dirty="0"/>
          </a:p>
          <a:p>
            <a:endParaRPr lang="de-DE" sz="1100" dirty="0"/>
          </a:p>
          <a:p>
            <a:pPr lvl="0"/>
            <a:endParaRPr lang="de-DE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4" y="836712"/>
            <a:ext cx="636673" cy="6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8197272" y="6388754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AFL</a:t>
            </a:r>
          </a:p>
        </p:txBody>
      </p:sp>
    </p:spTree>
    <p:extLst>
      <p:ext uri="{BB962C8B-B14F-4D97-AF65-F5344CB8AC3E}">
        <p14:creationId xmlns:p14="http://schemas.microsoft.com/office/powerpoint/2010/main" val="28264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1844824"/>
            <a:ext cx="56815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Weniger Aufwand für die bayerischen Geberbibliotheken: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Sämtliche Fernleihvorgänge in einem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w</a:t>
            </a:r>
            <a:r>
              <a:rPr lang="de-DE" dirty="0" smtClean="0"/>
              <a:t>eniger Rückfragen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e</a:t>
            </a:r>
            <a:r>
              <a:rPr lang="de-DE" dirty="0" smtClean="0"/>
              <a:t>infache Gebührenverwaltung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schnelle Reklamationsbearbeitung bei </a:t>
            </a:r>
            <a:r>
              <a:rPr lang="de-DE" dirty="0" smtClean="0"/>
              <a:t>Kopien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a</a:t>
            </a:r>
            <a:r>
              <a:rPr lang="de-DE" dirty="0" smtClean="0"/>
              <a:t>utomatische Statistik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334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50" y="6292750"/>
            <a:ext cx="4143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11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1862" y="980728"/>
            <a:ext cx="79285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Vorbereitung: </a:t>
            </a:r>
          </a:p>
          <a:p>
            <a:endParaRPr lang="de-DE" sz="1600" dirty="0" smtClean="0"/>
          </a:p>
          <a:p>
            <a:r>
              <a:rPr lang="de-DE" sz="2000" b="1" dirty="0" smtClean="0"/>
              <a:t>ILV über Gateway Bayern</a:t>
            </a:r>
          </a:p>
          <a:p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Ausländische Bibliotheken suchen und bestellen über Gateway Bayern</a:t>
            </a:r>
          </a:p>
          <a:p>
            <a:endParaRPr lang="de-DE" dirty="0" smtClean="0"/>
          </a:p>
          <a:p>
            <a:r>
              <a:rPr lang="de-DE" dirty="0" smtClean="0"/>
              <a:t>Voraussetzungen: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alle berechtigten ausländischen Bibliotheken sind in den Lokalsystemen der bayerischen Geberbibliotheken als eigene, fernleihberechtigte Benutzergruppe erfasst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Vereinheitlichung der Gebühren sollte </a:t>
            </a:r>
            <a:r>
              <a:rPr lang="de-DE" smtClean="0"/>
              <a:t>angestrebt werden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Festlegung eines </a:t>
            </a:r>
            <a:r>
              <a:rPr lang="de-DE" dirty="0" err="1" smtClean="0"/>
              <a:t>Leitwegs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95" y="5805264"/>
            <a:ext cx="439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7979914" y="6165304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AFL</a:t>
            </a:r>
          </a:p>
        </p:txBody>
      </p:sp>
    </p:spTree>
    <p:extLst>
      <p:ext uri="{BB962C8B-B14F-4D97-AF65-F5344CB8AC3E}">
        <p14:creationId xmlns:p14="http://schemas.microsoft.com/office/powerpoint/2010/main" val="3758183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38389" y="5417116"/>
            <a:ext cx="2106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dirty="0">
                <a:solidFill>
                  <a:prstClr val="black"/>
                </a:solidFill>
              </a:rPr>
              <a:t>Beate Lerch</a:t>
            </a:r>
          </a:p>
          <a:p>
            <a:pPr lvl="0"/>
            <a:r>
              <a:rPr lang="de-DE" sz="900" dirty="0">
                <a:solidFill>
                  <a:prstClr val="black"/>
                </a:solidFill>
              </a:rPr>
              <a:t>Universitätsbibliothek Regensburg</a:t>
            </a:r>
            <a:br>
              <a:rPr lang="de-DE" sz="900" dirty="0">
                <a:solidFill>
                  <a:prstClr val="black"/>
                </a:solidFill>
              </a:rPr>
            </a:br>
            <a:r>
              <a:rPr lang="de-DE" sz="900" dirty="0">
                <a:solidFill>
                  <a:prstClr val="black"/>
                </a:solidFill>
              </a:rPr>
              <a:t>Fernleihe / </a:t>
            </a:r>
            <a:r>
              <a:rPr lang="de-DE" sz="900" dirty="0" err="1">
                <a:solidFill>
                  <a:prstClr val="black"/>
                </a:solidFill>
              </a:rPr>
              <a:t>Interlibrary</a:t>
            </a:r>
            <a:r>
              <a:rPr lang="de-DE" sz="900" dirty="0">
                <a:solidFill>
                  <a:prstClr val="black"/>
                </a:solidFill>
              </a:rPr>
              <a:t> </a:t>
            </a:r>
            <a:r>
              <a:rPr lang="de-DE" sz="900" dirty="0" err="1">
                <a:solidFill>
                  <a:prstClr val="black"/>
                </a:solidFill>
              </a:rPr>
              <a:t>Loan</a:t>
            </a:r>
            <a:r>
              <a:rPr lang="de-DE" sz="900" dirty="0">
                <a:solidFill>
                  <a:prstClr val="black"/>
                </a:solidFill>
              </a:rPr>
              <a:t> Services</a:t>
            </a:r>
            <a:br>
              <a:rPr lang="de-DE" sz="900" dirty="0">
                <a:solidFill>
                  <a:prstClr val="black"/>
                </a:solidFill>
              </a:rPr>
            </a:br>
            <a:r>
              <a:rPr lang="de-DE" sz="900" dirty="0">
                <a:solidFill>
                  <a:prstClr val="black"/>
                </a:solidFill>
              </a:rPr>
              <a:t>Tel. +49-(0)941-943-3936</a:t>
            </a:r>
            <a:br>
              <a:rPr lang="de-DE" sz="900" dirty="0">
                <a:solidFill>
                  <a:prstClr val="black"/>
                </a:solidFill>
              </a:rPr>
            </a:br>
            <a:r>
              <a:rPr lang="de-DE" sz="900" dirty="0">
                <a:solidFill>
                  <a:prstClr val="black"/>
                </a:solidFill>
                <a:hlinkClick r:id="rId3"/>
              </a:rPr>
              <a:t>beate.lerch@ur.de</a:t>
            </a:r>
            <a:r>
              <a:rPr lang="de-DE" sz="900" dirty="0">
                <a:solidFill>
                  <a:prstClr val="black"/>
                </a:solidFill>
              </a:rPr>
              <a:t> </a:t>
            </a:r>
            <a:br>
              <a:rPr lang="de-DE" sz="900" dirty="0">
                <a:solidFill>
                  <a:prstClr val="black"/>
                </a:solidFill>
              </a:rPr>
            </a:br>
            <a:endParaRPr lang="de-DE" sz="9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87" y="634911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216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41262" y="75209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Zentraler Fernleihserver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626940" y="1339027"/>
            <a:ext cx="2114322" cy="1131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292080" y="908720"/>
            <a:ext cx="18722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76" y="1483097"/>
            <a:ext cx="950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32075"/>
            <a:ext cx="3857826" cy="36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69" y="2132856"/>
            <a:ext cx="10001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43" y="6045050"/>
            <a:ext cx="576065" cy="5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4264426" y="6250934"/>
            <a:ext cx="2448272" cy="11868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26876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3958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346058" y="83671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Aufbau einer Datenbank ausländischer Bibliotheken im ZFLS</a:t>
            </a:r>
          </a:p>
          <a:p>
            <a:r>
              <a:rPr lang="de-DE" sz="1100" dirty="0" smtClean="0"/>
              <a:t>Enthält momentan ca. 1100 Bibliotheken </a:t>
            </a:r>
          </a:p>
          <a:p>
            <a:endParaRPr lang="de-DE" sz="1100" dirty="0"/>
          </a:p>
          <a:p>
            <a:r>
              <a:rPr lang="de-DE" sz="1400" b="1" dirty="0" smtClean="0">
                <a:solidFill>
                  <a:srgbClr val="FF0000"/>
                </a:solidFill>
              </a:rPr>
              <a:t>LESEZUGRIFF: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824"/>
            <a:ext cx="6048375" cy="446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865780" y="6357977"/>
            <a:ext cx="989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285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89224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9" y="188640"/>
            <a:ext cx="5256585" cy="291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9" y="3573016"/>
            <a:ext cx="5256585" cy="30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44239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-17606" y="5798031"/>
            <a:ext cx="288032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140302" y="6408349"/>
            <a:ext cx="1025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</p:spTree>
    <p:extLst>
      <p:ext uri="{BB962C8B-B14F-4D97-AF65-F5344CB8AC3E}">
        <p14:creationId xmlns:p14="http://schemas.microsoft.com/office/powerpoint/2010/main" val="1295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59626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7" y="2973003"/>
            <a:ext cx="655272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20101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438076" y="476672"/>
            <a:ext cx="288031" cy="7200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002177" y="6384211"/>
            <a:ext cx="91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6" y="637247"/>
            <a:ext cx="3175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0" y="5884717"/>
            <a:ext cx="317500" cy="23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004888"/>
            <a:ext cx="73914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025469" y="6357406"/>
            <a:ext cx="91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</p:spTree>
    <p:extLst>
      <p:ext uri="{BB962C8B-B14F-4D97-AF65-F5344CB8AC3E}">
        <p14:creationId xmlns:p14="http://schemas.microsoft.com/office/powerpoint/2010/main" val="10945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552" y="548680"/>
            <a:ext cx="237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Schreibender ZUGRIFF</a:t>
            </a:r>
            <a:r>
              <a:rPr lang="de-DE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209675"/>
            <a:ext cx="42576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995936" y="1412776"/>
            <a:ext cx="1440160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24" y="6095855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990793" y="6333438"/>
            <a:ext cx="91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</p:spTree>
    <p:extLst>
      <p:ext uri="{BB962C8B-B14F-4D97-AF65-F5344CB8AC3E}">
        <p14:creationId xmlns:p14="http://schemas.microsoft.com/office/powerpoint/2010/main" val="33889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243013"/>
            <a:ext cx="49625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8002177" y="6357406"/>
            <a:ext cx="917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Datenbank </a:t>
            </a:r>
          </a:p>
          <a:p>
            <a:r>
              <a:rPr lang="de-DE" sz="800" dirty="0"/>
              <a:t>ILV-Bibliotheken</a:t>
            </a:r>
          </a:p>
        </p:txBody>
      </p:sp>
    </p:spTree>
    <p:extLst>
      <p:ext uri="{BB962C8B-B14F-4D97-AF65-F5344CB8AC3E}">
        <p14:creationId xmlns:p14="http://schemas.microsoft.com/office/powerpoint/2010/main" val="20806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Bildschirmpräsentation (4:3)</PresentationFormat>
  <Paragraphs>177</Paragraphs>
  <Slides>37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</vt:lpstr>
      <vt:lpstr>Internationale Fernleihe über den Zentralen Fernleihserver Systementwicklung - Perspektiven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ILVviaZFLS</dc:title>
  <dc:creator>Rechenzentrum</dc:creator>
  <cp:lastModifiedBy>Rechenzentrum</cp:lastModifiedBy>
  <cp:revision>249</cp:revision>
  <cp:lastPrinted>2015-06-29T09:15:23Z</cp:lastPrinted>
  <dcterms:created xsi:type="dcterms:W3CDTF">2015-06-21T12:01:50Z</dcterms:created>
  <dcterms:modified xsi:type="dcterms:W3CDTF">2016-02-17T10:43:08Z</dcterms:modified>
</cp:coreProperties>
</file>