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0"/>
  </p:notesMasterIdLst>
  <p:sldIdLst>
    <p:sldId id="256" r:id="rId2"/>
    <p:sldId id="325" r:id="rId3"/>
    <p:sldId id="386" r:id="rId4"/>
    <p:sldId id="343" r:id="rId5"/>
    <p:sldId id="368" r:id="rId6"/>
    <p:sldId id="334" r:id="rId7"/>
    <p:sldId id="369" r:id="rId8"/>
    <p:sldId id="296" r:id="rId9"/>
    <p:sldId id="370" r:id="rId10"/>
    <p:sldId id="331" r:id="rId11"/>
    <p:sldId id="371" r:id="rId12"/>
    <p:sldId id="362" r:id="rId13"/>
    <p:sldId id="346" r:id="rId14"/>
    <p:sldId id="291" r:id="rId15"/>
    <p:sldId id="335" r:id="rId16"/>
    <p:sldId id="352" r:id="rId17"/>
    <p:sldId id="363" r:id="rId18"/>
    <p:sldId id="381" r:id="rId19"/>
    <p:sldId id="382" r:id="rId20"/>
    <p:sldId id="384" r:id="rId21"/>
    <p:sldId id="387" r:id="rId22"/>
    <p:sldId id="383" r:id="rId23"/>
    <p:sldId id="338" r:id="rId24"/>
    <p:sldId id="385" r:id="rId25"/>
    <p:sldId id="333" r:id="rId26"/>
    <p:sldId id="364" r:id="rId27"/>
    <p:sldId id="365" r:id="rId28"/>
    <p:sldId id="388" r:id="rId29"/>
    <p:sldId id="389" r:id="rId30"/>
    <p:sldId id="350" r:id="rId31"/>
    <p:sldId id="372" r:id="rId32"/>
    <p:sldId id="340" r:id="rId33"/>
    <p:sldId id="341" r:id="rId34"/>
    <p:sldId id="373" r:id="rId35"/>
    <p:sldId id="390" r:id="rId36"/>
    <p:sldId id="342" r:id="rId37"/>
    <p:sldId id="374" r:id="rId38"/>
    <p:sldId id="361" r:id="rId39"/>
    <p:sldId id="355" r:id="rId40"/>
    <p:sldId id="332" r:id="rId41"/>
    <p:sldId id="339" r:id="rId42"/>
    <p:sldId id="353" r:id="rId43"/>
    <p:sldId id="380" r:id="rId44"/>
    <p:sldId id="347" r:id="rId45"/>
    <p:sldId id="375" r:id="rId46"/>
    <p:sldId id="391" r:id="rId47"/>
    <p:sldId id="321" r:id="rId48"/>
    <p:sldId id="292" r:id="rId49"/>
    <p:sldId id="392" r:id="rId50"/>
    <p:sldId id="295" r:id="rId51"/>
    <p:sldId id="393" r:id="rId52"/>
    <p:sldId id="327" r:id="rId53"/>
    <p:sldId id="328" r:id="rId54"/>
    <p:sldId id="348" r:id="rId55"/>
    <p:sldId id="349" r:id="rId56"/>
    <p:sldId id="394" r:id="rId57"/>
    <p:sldId id="326" r:id="rId58"/>
    <p:sldId id="376" r:id="rId59"/>
    <p:sldId id="379" r:id="rId60"/>
    <p:sldId id="395" r:id="rId61"/>
    <p:sldId id="360" r:id="rId62"/>
    <p:sldId id="366" r:id="rId63"/>
    <p:sldId id="322" r:id="rId64"/>
    <p:sldId id="299" r:id="rId65"/>
    <p:sldId id="300" r:id="rId66"/>
    <p:sldId id="377" r:id="rId67"/>
    <p:sldId id="301" r:id="rId68"/>
    <p:sldId id="302" r:id="rId69"/>
    <p:sldId id="306" r:id="rId70"/>
    <p:sldId id="378" r:id="rId71"/>
    <p:sldId id="303" r:id="rId72"/>
    <p:sldId id="304" r:id="rId73"/>
    <p:sldId id="307" r:id="rId74"/>
    <p:sldId id="396" r:id="rId75"/>
    <p:sldId id="323" r:id="rId76"/>
    <p:sldId id="397" r:id="rId77"/>
    <p:sldId id="358" r:id="rId78"/>
    <p:sldId id="367" r:id="rId7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860"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C3E1B6-57C8-4E0B-B23F-37AB40BFB874}" type="datetimeFigureOut">
              <a:rPr lang="de-DE" smtClean="0"/>
              <a:t>02.12.2019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0D897B-84D0-40E8-A19E-4EF8BE194621}" type="slidenum">
              <a:rPr lang="de-DE" smtClean="0"/>
              <a:t>‹Nr.›</a:t>
            </a:fld>
            <a:endParaRPr lang="de-DE"/>
          </a:p>
        </p:txBody>
      </p:sp>
    </p:spTree>
    <p:extLst>
      <p:ext uri="{BB962C8B-B14F-4D97-AF65-F5344CB8AC3E}">
        <p14:creationId xmlns:p14="http://schemas.microsoft.com/office/powerpoint/2010/main" val="79420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00D897B-84D0-40E8-A19E-4EF8BE194621}" type="slidenum">
              <a:rPr lang="de-DE" smtClean="0"/>
              <a:t>19</a:t>
            </a:fld>
            <a:endParaRPr lang="de-DE"/>
          </a:p>
        </p:txBody>
      </p:sp>
    </p:spTree>
    <p:extLst>
      <p:ext uri="{BB962C8B-B14F-4D97-AF65-F5344CB8AC3E}">
        <p14:creationId xmlns:p14="http://schemas.microsoft.com/office/powerpoint/2010/main" val="2160246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2" descr="ppt_titelmaster1"/>
          <p:cNvPicPr>
            <a:picLocks noChangeAspect="1" noChangeArrowheads="1"/>
          </p:cNvPicPr>
          <p:nvPr/>
        </p:nvPicPr>
        <p:blipFill>
          <a:blip r:embed="rId2">
            <a:extLst>
              <a:ext uri="{28A0092B-C50C-407E-A947-70E740481C1C}">
                <a14:useLocalDpi xmlns:a14="http://schemas.microsoft.com/office/drawing/2010/main" val="0"/>
              </a:ext>
            </a:extLst>
          </a:blip>
          <a:srcRect l="-87" r="102"/>
          <a:stretch>
            <a:fillRect/>
          </a:stretch>
        </p:blipFill>
        <p:spPr bwMode="auto">
          <a:xfrm>
            <a:off x="0" y="0"/>
            <a:ext cx="9145588"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0" y="5957888"/>
            <a:ext cx="9144000" cy="900112"/>
          </a:xfrm>
          <a:prstGeom prst="rect">
            <a:avLst/>
          </a:prstGeom>
          <a:solidFill>
            <a:srgbClr val="E1E1E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6" name="Picture 6" descr="BVB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323850"/>
            <a:ext cx="37687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1116013" y="6237288"/>
            <a:ext cx="73437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de-DE" altLang="de-DE" sz="1600" dirty="0" smtClean="0">
                <a:latin typeface="Tahoma" pitchFamily="34" charset="0"/>
              </a:rPr>
              <a:t>Bayerische </a:t>
            </a:r>
            <a:r>
              <a:rPr lang="de-DE" altLang="de-DE" sz="1600" dirty="0">
                <a:latin typeface="Tahoma" pitchFamily="34" charset="0"/>
              </a:rPr>
              <a:t>Staatsbibliothek / </a:t>
            </a:r>
            <a:r>
              <a:rPr lang="de-DE" altLang="de-DE" sz="1600" dirty="0" smtClean="0">
                <a:latin typeface="Tahoma" pitchFamily="34" charset="0"/>
              </a:rPr>
              <a:t>SFX-Team der</a:t>
            </a:r>
            <a:r>
              <a:rPr lang="de-DE" altLang="de-DE" sz="1600" baseline="0" dirty="0" smtClean="0">
                <a:latin typeface="Tahoma" pitchFamily="34" charset="0"/>
              </a:rPr>
              <a:t> </a:t>
            </a:r>
            <a:r>
              <a:rPr lang="de-DE" altLang="de-DE" sz="1600" dirty="0" smtClean="0">
                <a:latin typeface="Tahoma" pitchFamily="34" charset="0"/>
              </a:rPr>
              <a:t>BVB-Verbundzentrale</a:t>
            </a:r>
            <a:endParaRPr lang="de-DE" altLang="de-DE" sz="1600" dirty="0">
              <a:latin typeface="Tahoma" pitchFamily="34" charset="0"/>
            </a:endParaRPr>
          </a:p>
        </p:txBody>
      </p:sp>
      <p:sp>
        <p:nvSpPr>
          <p:cNvPr id="203780" name="Rectangle 4"/>
          <p:cNvSpPr>
            <a:spLocks noGrp="1" noChangeArrowheads="1"/>
          </p:cNvSpPr>
          <p:nvPr>
            <p:ph type="ctrTitle"/>
          </p:nvPr>
        </p:nvSpPr>
        <p:spPr>
          <a:xfrm>
            <a:off x="503238" y="1247775"/>
            <a:ext cx="4953000" cy="1538288"/>
          </a:xfrm>
        </p:spPr>
        <p:txBody>
          <a:bodyPr anchor="ctr"/>
          <a:lstStyle>
            <a:lvl1pPr>
              <a:defRPr>
                <a:solidFill>
                  <a:srgbClr val="4C4C4C"/>
                </a:solidFill>
              </a:defRPr>
            </a:lvl1pPr>
          </a:lstStyle>
          <a:p>
            <a:pPr lvl="0"/>
            <a:r>
              <a:rPr lang="de-DE" noProof="0" smtClean="0"/>
              <a:t>Mastertitelformat bearbeiten</a:t>
            </a:r>
          </a:p>
        </p:txBody>
      </p:sp>
      <p:sp>
        <p:nvSpPr>
          <p:cNvPr id="203781" name="Rectangle 5"/>
          <p:cNvSpPr>
            <a:spLocks noGrp="1" noChangeArrowheads="1"/>
          </p:cNvSpPr>
          <p:nvPr>
            <p:ph type="subTitle" idx="1"/>
          </p:nvPr>
        </p:nvSpPr>
        <p:spPr>
          <a:xfrm>
            <a:off x="503238" y="3024188"/>
            <a:ext cx="4954587" cy="2690812"/>
          </a:xfrm>
        </p:spPr>
        <p:txBody>
          <a:bodyPr/>
          <a:lstStyle>
            <a:lvl1pPr marL="0" indent="0">
              <a:buFont typeface="Wingdings" pitchFamily="2" charset="2"/>
              <a:buNone/>
              <a:defRPr sz="2800"/>
            </a:lvl1pPr>
          </a:lstStyle>
          <a:p>
            <a:pPr lvl="0"/>
            <a:r>
              <a:rPr lang="de-DE" noProof="0" smtClean="0"/>
              <a:t>Master-Untertitelformat bearbeiten</a:t>
            </a:r>
          </a:p>
        </p:txBody>
      </p:sp>
    </p:spTree>
    <p:extLst>
      <p:ext uri="{BB962C8B-B14F-4D97-AF65-F5344CB8AC3E}">
        <p14:creationId xmlns:p14="http://schemas.microsoft.com/office/powerpoint/2010/main" val="208275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none" baseline="0">
                <a:latin typeface="+mj-lt"/>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5"/>
          <p:cNvSpPr>
            <a:spLocks noGrp="1" noChangeArrowheads="1"/>
          </p:cNvSpPr>
          <p:nvPr>
            <p:ph type="sldNum" sz="quarter" idx="10"/>
          </p:nvPr>
        </p:nvSpPr>
        <p:spPr>
          <a:ln/>
        </p:spPr>
        <p:txBody>
          <a:bodyPr/>
          <a:lstStyle>
            <a:lvl1pPr>
              <a:defRPr/>
            </a:lvl1pPr>
          </a:lstStyle>
          <a:p>
            <a:pPr>
              <a:defRPr/>
            </a:pPr>
            <a:fld id="{BF2EB592-101C-486D-A9E5-5DF4CC329ABA}" type="slidenum">
              <a:rPr lang="de-DE"/>
              <a:pPr>
                <a:defRPr/>
              </a:pPr>
              <a:t>‹Nr.›</a:t>
            </a:fld>
            <a:endParaRPr lang="de-DE"/>
          </a:p>
        </p:txBody>
      </p:sp>
    </p:spTree>
    <p:extLst>
      <p:ext uri="{BB962C8B-B14F-4D97-AF65-F5344CB8AC3E}">
        <p14:creationId xmlns:p14="http://schemas.microsoft.com/office/powerpoint/2010/main" val="22417416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YOP-Eintrag">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503238" y="6508750"/>
            <a:ext cx="1870075" cy="349250"/>
          </a:xfrm>
          <a:ln/>
        </p:spPr>
        <p:txBody>
          <a:bodyPr/>
          <a:lstStyle>
            <a:lvl1pPr>
              <a:defRPr/>
            </a:lvl1pPr>
          </a:lstStyle>
          <a:p>
            <a:pPr>
              <a:defRPr/>
            </a:pPr>
            <a:fld id="{A90F64EA-6519-463A-8DE6-6AF022854CC8}" type="slidenum">
              <a:rPr lang="de-DE"/>
              <a:pPr>
                <a:defRPr/>
              </a:pPr>
              <a:t>‹Nr.›</a:t>
            </a:fld>
            <a:endParaRPr lang="de-DE" dirty="0"/>
          </a:p>
        </p:txBody>
      </p:sp>
      <p:sp>
        <p:nvSpPr>
          <p:cNvPr id="9" name="Textplatzhalter 8"/>
          <p:cNvSpPr>
            <a:spLocks noGrp="1"/>
          </p:cNvSpPr>
          <p:nvPr>
            <p:ph type="body" sz="quarter" idx="11" hasCustomPrompt="1"/>
          </p:nvPr>
        </p:nvSpPr>
        <p:spPr>
          <a:xfrm>
            <a:off x="503238" y="6021388"/>
            <a:ext cx="5940970" cy="360362"/>
          </a:xfrm>
        </p:spPr>
        <p:txBody>
          <a:bodyPr/>
          <a:lstStyle>
            <a:lvl1pPr marL="0" indent="0">
              <a:buNone/>
              <a:defRPr sz="1600" b="1">
                <a:latin typeface="+mj-lt"/>
              </a:defRPr>
            </a:lvl1pPr>
          </a:lstStyle>
          <a:p>
            <a:pPr lvl="0"/>
            <a:r>
              <a:rPr lang="en-GB" dirty="0" err="1" smtClean="0"/>
              <a:t>Titel</a:t>
            </a:r>
            <a:endParaRPr lang="de-DE" dirty="0"/>
          </a:p>
        </p:txBody>
      </p:sp>
      <p:sp>
        <p:nvSpPr>
          <p:cNvPr id="10" name="Inhaltsplatzhalter 2"/>
          <p:cNvSpPr>
            <a:spLocks noGrp="1"/>
          </p:cNvSpPr>
          <p:nvPr>
            <p:ph idx="1"/>
          </p:nvPr>
        </p:nvSpPr>
        <p:spPr>
          <a:xfrm>
            <a:off x="503238" y="332656"/>
            <a:ext cx="8132762" cy="5615707"/>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94008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YOP-Antwor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70C0"/>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buClr>
                <a:srgbClr val="0070C0"/>
              </a:buClr>
              <a:defRPr/>
            </a:lvl1pPr>
            <a:lvl4pPr>
              <a:buClr>
                <a:srgbClr val="0070C0"/>
              </a:buClr>
              <a:defRPr/>
            </a:lvl4pPr>
            <a:lvl5pPr>
              <a:buClr>
                <a:srgbClr val="0070C0"/>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sldNum" sz="quarter" idx="10"/>
          </p:nvPr>
        </p:nvSpPr>
        <p:spPr>
          <a:ln/>
        </p:spPr>
        <p:txBody>
          <a:bodyPr/>
          <a:lstStyle>
            <a:lvl1pPr>
              <a:defRPr/>
            </a:lvl1pPr>
          </a:lstStyle>
          <a:p>
            <a:pPr>
              <a:defRPr/>
            </a:pPr>
            <a:fld id="{9CDB37FF-7C33-4A5F-A5F4-9A8E612BDDBD}" type="slidenum">
              <a:rPr lang="de-DE"/>
              <a:pPr>
                <a:defRPr/>
              </a:pPr>
              <a:t>‹Nr.›</a:t>
            </a:fld>
            <a:endParaRPr lang="de-DE"/>
          </a:p>
        </p:txBody>
      </p:sp>
    </p:spTree>
    <p:extLst>
      <p:ext uri="{BB962C8B-B14F-4D97-AF65-F5344CB8AC3E}">
        <p14:creationId xmlns:p14="http://schemas.microsoft.com/office/powerpoint/2010/main" val="15897635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YOP-Notiz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9900"/>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buClr>
                <a:srgbClr val="009900"/>
              </a:buClr>
              <a:defRPr/>
            </a:lvl1pPr>
            <a:lvl4pPr>
              <a:buClr>
                <a:srgbClr val="009900"/>
              </a:buClr>
              <a:defRPr/>
            </a:lvl4pPr>
            <a:lvl5pPr>
              <a:buClr>
                <a:srgbClr val="009900"/>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sldNum" sz="quarter" idx="10"/>
          </p:nvPr>
        </p:nvSpPr>
        <p:spPr>
          <a:ln/>
        </p:spPr>
        <p:txBody>
          <a:bodyPr/>
          <a:lstStyle>
            <a:lvl1pPr>
              <a:defRPr/>
            </a:lvl1pPr>
          </a:lstStyle>
          <a:p>
            <a:pPr>
              <a:defRPr/>
            </a:pPr>
            <a:fld id="{9CDB37FF-7C33-4A5F-A5F4-9A8E612BDDBD}" type="slidenum">
              <a:rPr lang="de-DE"/>
              <a:pPr>
                <a:defRPr/>
              </a:pPr>
              <a:t>‹Nr.›</a:t>
            </a:fld>
            <a:endParaRPr lang="de-DE"/>
          </a:p>
        </p:txBody>
      </p:sp>
    </p:spTree>
    <p:extLst>
      <p:ext uri="{BB962C8B-B14F-4D97-AF65-F5344CB8AC3E}">
        <p14:creationId xmlns:p14="http://schemas.microsoft.com/office/powerpoint/2010/main" val="10552639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zahlenreihe"/>
          <p:cNvPicPr>
            <a:picLocks noChangeAspect="1" noChangeArrowheads="1"/>
          </p:cNvPicPr>
          <p:nvPr/>
        </p:nvPicPr>
        <p:blipFill>
          <a:blip r:embed="rId7">
            <a:extLst>
              <a:ext uri="{28A0092B-C50C-407E-A947-70E740481C1C}">
                <a14:useLocalDpi xmlns:a14="http://schemas.microsoft.com/office/drawing/2010/main" val="0"/>
              </a:ext>
            </a:extLst>
          </a:blip>
          <a:srcRect l="363"/>
          <a:stretch>
            <a:fillRect/>
          </a:stretch>
        </p:blipFill>
        <p:spPr bwMode="auto">
          <a:xfrm>
            <a:off x="0" y="5954713"/>
            <a:ext cx="91440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03238" y="365125"/>
            <a:ext cx="8132762" cy="67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Mastertitelformat bearbeiten</a:t>
            </a:r>
          </a:p>
        </p:txBody>
      </p:sp>
      <p:sp>
        <p:nvSpPr>
          <p:cNvPr id="1028" name="Rectangle 4"/>
          <p:cNvSpPr>
            <a:spLocks noGrp="1" noChangeArrowheads="1"/>
          </p:cNvSpPr>
          <p:nvPr>
            <p:ph type="body" idx="1"/>
          </p:nvPr>
        </p:nvSpPr>
        <p:spPr bwMode="auto">
          <a:xfrm>
            <a:off x="503238" y="1298575"/>
            <a:ext cx="8132762" cy="464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202757" name="Rectangle 5"/>
          <p:cNvSpPr>
            <a:spLocks noGrp="1" noChangeArrowheads="1"/>
          </p:cNvSpPr>
          <p:nvPr>
            <p:ph type="sldNum" sz="quarter" idx="4"/>
          </p:nvPr>
        </p:nvSpPr>
        <p:spPr bwMode="auto">
          <a:xfrm>
            <a:off x="492125" y="6508750"/>
            <a:ext cx="187007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mn-lt"/>
                <a:ea typeface="+mn-ea"/>
              </a:defRPr>
            </a:lvl1pPr>
          </a:lstStyle>
          <a:p>
            <a:pPr>
              <a:defRPr/>
            </a:pPr>
            <a:fld id="{5C958B93-377A-40B2-A1AF-E2BAE7D59577}" type="slidenum">
              <a:rPr lang="de-DE"/>
              <a:pPr>
                <a:defRPr/>
              </a:pPr>
              <a:t>‹Nr.›</a:t>
            </a:fld>
            <a:endParaRPr lang="de-DE"/>
          </a:p>
        </p:txBody>
      </p:sp>
      <p:sp>
        <p:nvSpPr>
          <p:cNvPr id="1030" name="Rectangle 6"/>
          <p:cNvSpPr>
            <a:spLocks noChangeArrowheads="1"/>
          </p:cNvSpPr>
          <p:nvPr/>
        </p:nvSpPr>
        <p:spPr bwMode="auto">
          <a:xfrm>
            <a:off x="7040563" y="6051550"/>
            <a:ext cx="1662112" cy="471488"/>
          </a:xfrm>
          <a:prstGeom prst="rect">
            <a:avLst/>
          </a:prstGeom>
          <a:solidFill>
            <a:srgbClr val="E1E0DE"/>
          </a:solidFill>
          <a:ln>
            <a:noFill/>
          </a:ln>
          <a:effectLst/>
          <a:extLst>
            <a:ext uri="{91240B29-F687-4F45-9708-019B960494DF}">
              <a14:hiddenLine xmlns:a14="http://schemas.microsoft.com/office/drawing/2010/main" w="127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endParaRPr lang="de-DE" altLang="de-DE"/>
          </a:p>
        </p:txBody>
      </p:sp>
      <p:pic>
        <p:nvPicPr>
          <p:cNvPr id="1031" name="Picture 7" descr="BVB_Log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3975" y="6059488"/>
            <a:ext cx="23399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73364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4" r:id="rId3"/>
    <p:sldLayoutId id="2147483685" r:id="rId4"/>
    <p:sldLayoutId id="2147483686"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A40404"/>
          </a:solidFill>
          <a:latin typeface="+mj-lt"/>
          <a:ea typeface="+mj-ea"/>
          <a:cs typeface="+mj-cs"/>
        </a:defRPr>
      </a:lvl1pPr>
      <a:lvl2pPr algn="l" rtl="0" eaLnBrk="0" fontAlgn="base" hangingPunct="0">
        <a:spcBef>
          <a:spcPct val="0"/>
        </a:spcBef>
        <a:spcAft>
          <a:spcPct val="0"/>
        </a:spcAft>
        <a:defRPr sz="3600" b="1">
          <a:solidFill>
            <a:srgbClr val="A40404"/>
          </a:solidFill>
          <a:latin typeface="Tahoma" pitchFamily="34" charset="0"/>
          <a:ea typeface="ＭＳ Ｐゴシック" pitchFamily="34" charset="-128"/>
          <a:cs typeface="Arial" charset="0"/>
        </a:defRPr>
      </a:lvl2pPr>
      <a:lvl3pPr algn="l" rtl="0" eaLnBrk="0" fontAlgn="base" hangingPunct="0">
        <a:spcBef>
          <a:spcPct val="0"/>
        </a:spcBef>
        <a:spcAft>
          <a:spcPct val="0"/>
        </a:spcAft>
        <a:defRPr sz="3600" b="1">
          <a:solidFill>
            <a:srgbClr val="A40404"/>
          </a:solidFill>
          <a:latin typeface="Tahoma" pitchFamily="34" charset="0"/>
          <a:ea typeface="ＭＳ Ｐゴシック" pitchFamily="34" charset="-128"/>
          <a:cs typeface="Arial" charset="0"/>
        </a:defRPr>
      </a:lvl3pPr>
      <a:lvl4pPr algn="l" rtl="0" eaLnBrk="0" fontAlgn="base" hangingPunct="0">
        <a:spcBef>
          <a:spcPct val="0"/>
        </a:spcBef>
        <a:spcAft>
          <a:spcPct val="0"/>
        </a:spcAft>
        <a:defRPr sz="3600" b="1">
          <a:solidFill>
            <a:srgbClr val="A40404"/>
          </a:solidFill>
          <a:latin typeface="Tahoma" pitchFamily="34" charset="0"/>
          <a:ea typeface="ＭＳ Ｐゴシック" pitchFamily="34" charset="-128"/>
          <a:cs typeface="Arial" charset="0"/>
        </a:defRPr>
      </a:lvl4pPr>
      <a:lvl5pPr algn="l" rtl="0" eaLnBrk="0" fontAlgn="base" hangingPunct="0">
        <a:spcBef>
          <a:spcPct val="0"/>
        </a:spcBef>
        <a:spcAft>
          <a:spcPct val="0"/>
        </a:spcAft>
        <a:defRPr sz="3600" b="1">
          <a:solidFill>
            <a:srgbClr val="A40404"/>
          </a:solidFill>
          <a:latin typeface="Tahoma" pitchFamily="34" charset="0"/>
          <a:ea typeface="ＭＳ Ｐゴシック" pitchFamily="34" charset="-128"/>
          <a:cs typeface="Arial" charset="0"/>
        </a:defRPr>
      </a:lvl5pPr>
      <a:lvl6pPr marL="457200" algn="l" rtl="0" fontAlgn="base">
        <a:spcBef>
          <a:spcPct val="0"/>
        </a:spcBef>
        <a:spcAft>
          <a:spcPct val="0"/>
        </a:spcAft>
        <a:defRPr sz="3600" b="1">
          <a:solidFill>
            <a:srgbClr val="A40404"/>
          </a:solidFill>
          <a:latin typeface="Tahoma" pitchFamily="34" charset="0"/>
          <a:ea typeface="ＭＳ Ｐゴシック" pitchFamily="34" charset="-128"/>
          <a:cs typeface="Arial" charset="0"/>
        </a:defRPr>
      </a:lvl6pPr>
      <a:lvl7pPr marL="914400" algn="l" rtl="0" fontAlgn="base">
        <a:spcBef>
          <a:spcPct val="0"/>
        </a:spcBef>
        <a:spcAft>
          <a:spcPct val="0"/>
        </a:spcAft>
        <a:defRPr sz="3600" b="1">
          <a:solidFill>
            <a:srgbClr val="A40404"/>
          </a:solidFill>
          <a:latin typeface="Tahoma" pitchFamily="34" charset="0"/>
          <a:ea typeface="ＭＳ Ｐゴシック" pitchFamily="34" charset="-128"/>
          <a:cs typeface="Arial" charset="0"/>
        </a:defRPr>
      </a:lvl7pPr>
      <a:lvl8pPr marL="1371600" algn="l" rtl="0" fontAlgn="base">
        <a:spcBef>
          <a:spcPct val="0"/>
        </a:spcBef>
        <a:spcAft>
          <a:spcPct val="0"/>
        </a:spcAft>
        <a:defRPr sz="3600" b="1">
          <a:solidFill>
            <a:srgbClr val="A40404"/>
          </a:solidFill>
          <a:latin typeface="Tahoma" pitchFamily="34" charset="0"/>
          <a:ea typeface="ＭＳ Ｐゴシック" pitchFamily="34" charset="-128"/>
          <a:cs typeface="Arial" charset="0"/>
        </a:defRPr>
      </a:lvl8pPr>
      <a:lvl9pPr marL="1828800" algn="l" rtl="0" fontAlgn="base">
        <a:spcBef>
          <a:spcPct val="0"/>
        </a:spcBef>
        <a:spcAft>
          <a:spcPct val="0"/>
        </a:spcAft>
        <a:defRPr sz="3600" b="1">
          <a:solidFill>
            <a:srgbClr val="A40404"/>
          </a:solidFill>
          <a:latin typeface="Tahoma" pitchFamily="34"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buClr>
          <a:srgbClr val="CC0000"/>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lr>
          <a:srgbClr val="A40404"/>
        </a:buClr>
        <a:buFont typeface="StoneSans" pitchFamily="34" charset="0"/>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lr>
          <a:srgbClr val="A40404"/>
        </a:buClr>
        <a:buFont typeface="StoneSans" pitchFamily="34" charset="0"/>
        <a:buChar char="*"/>
        <a:defRPr>
          <a:solidFill>
            <a:schemeClr val="tx1"/>
          </a:solidFill>
          <a:latin typeface="+mn-lt"/>
          <a:ea typeface="+mn-ea"/>
          <a:cs typeface="+mn-cs"/>
        </a:defRPr>
      </a:lvl5pPr>
      <a:lvl6pPr marL="2514600" indent="-228600" algn="l" rtl="0" fontAlgn="base">
        <a:spcBef>
          <a:spcPct val="20000"/>
        </a:spcBef>
        <a:spcAft>
          <a:spcPct val="0"/>
        </a:spcAft>
        <a:buClr>
          <a:srgbClr val="A40404"/>
        </a:buClr>
        <a:buFont typeface="StoneSans" pitchFamily="34" charset="0"/>
        <a:buChar char="*"/>
        <a:defRPr>
          <a:solidFill>
            <a:schemeClr val="tx1"/>
          </a:solidFill>
          <a:latin typeface="+mn-lt"/>
          <a:ea typeface="+mn-ea"/>
          <a:cs typeface="+mn-cs"/>
        </a:defRPr>
      </a:lvl6pPr>
      <a:lvl7pPr marL="2971800" indent="-228600" algn="l" rtl="0" fontAlgn="base">
        <a:spcBef>
          <a:spcPct val="20000"/>
        </a:spcBef>
        <a:spcAft>
          <a:spcPct val="0"/>
        </a:spcAft>
        <a:buClr>
          <a:srgbClr val="A40404"/>
        </a:buClr>
        <a:buFont typeface="StoneSans" pitchFamily="34" charset="0"/>
        <a:buChar char="*"/>
        <a:defRPr>
          <a:solidFill>
            <a:schemeClr val="tx1"/>
          </a:solidFill>
          <a:latin typeface="+mn-lt"/>
          <a:ea typeface="+mn-ea"/>
          <a:cs typeface="+mn-cs"/>
        </a:defRPr>
      </a:lvl7pPr>
      <a:lvl8pPr marL="3429000" indent="-228600" algn="l" rtl="0" fontAlgn="base">
        <a:spcBef>
          <a:spcPct val="20000"/>
        </a:spcBef>
        <a:spcAft>
          <a:spcPct val="0"/>
        </a:spcAft>
        <a:buClr>
          <a:srgbClr val="A40404"/>
        </a:buClr>
        <a:buFont typeface="StoneSans" pitchFamily="34" charset="0"/>
        <a:buChar char="*"/>
        <a:defRPr>
          <a:solidFill>
            <a:schemeClr val="tx1"/>
          </a:solidFill>
          <a:latin typeface="+mn-lt"/>
          <a:ea typeface="+mn-ea"/>
          <a:cs typeface="+mn-cs"/>
        </a:defRPr>
      </a:lvl8pPr>
      <a:lvl9pPr marL="3886200" indent="-228600" algn="l" rtl="0" fontAlgn="base">
        <a:spcBef>
          <a:spcPct val="20000"/>
        </a:spcBef>
        <a:spcAft>
          <a:spcPct val="0"/>
        </a:spcAft>
        <a:buClr>
          <a:srgbClr val="A40404"/>
        </a:buClr>
        <a:buFont typeface="StoneSans" pitchFamily="34" charset="0"/>
        <a:buChar char="*"/>
        <a:defRPr>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knowledge.exlibrisgroup.com/@api/deki/files/26888/SFX_General_Users_Guide.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sfx@bib-bvb.de"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sfx@bib-bvb.d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gateway-bayern.de/BV044468385" TargetMode="External"/><Relationship Id="rId2" Type="http://schemas.openxmlformats.org/officeDocument/2006/relationships/hyperlink" Target="https://opacplus.bsb-muenchen.de/search?isbn=9781138905856&amp;db=255&amp;View=default" TargetMode="External"/><Relationship Id="rId1" Type="http://schemas.openxmlformats.org/officeDocument/2006/relationships/slideLayout" Target="../slideLayouts/slideLayout3.xml"/><Relationship Id="rId5" Type="http://schemas.openxmlformats.org/officeDocument/2006/relationships/hyperlink" Target="http://gateway-bayern.de/BV044366372" TargetMode="External"/><Relationship Id="rId4" Type="http://schemas.openxmlformats.org/officeDocument/2006/relationships/hyperlink" Target="https://opacplus.bsb-muenchen.de/search?isbn=9781138833715&amp;db=255&amp;View=defau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openurl.info/registry/docs/mtx/info:ofi/fmt:kev:mtx:journal" TargetMode="External"/><Relationship Id="rId2" Type="http://schemas.openxmlformats.org/officeDocument/2006/relationships/hyperlink" Target="http://www.openurl.info/registry/docs/mtx/info:ofi/fmt:kev:mtx:book" TargetMode="External"/><Relationship Id="rId1" Type="http://schemas.openxmlformats.org/officeDocument/2006/relationships/slideLayout" Target="../slideLayouts/slideLayout4.xml"/><Relationship Id="rId5" Type="http://schemas.openxmlformats.org/officeDocument/2006/relationships/hyperlink" Target="http://www.openurl.info/registry/docs/mtx/info:ofi/fmt:kev:mtx:patent" TargetMode="External"/><Relationship Id="rId4" Type="http://schemas.openxmlformats.org/officeDocument/2006/relationships/hyperlink" Target="http://www.openurl.info/registry/docs/mtx/info:ofi/fmt:kev:mtx:dissertatio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bib-bvb.de/documents/10942/35360/checkliste_lokale_e-books/4c50cfbc-5169-4149-b8f9-419bd24f3817" TargetMode="External"/><Relationship Id="rId2" Type="http://schemas.openxmlformats.org/officeDocument/2006/relationships/hyperlink" Target="mailto:sfx@bib-bvb.de"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mailto:sfx@bib-bvb.d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onlinelibrary.wiley.com/doi/full/10.1002/1521-3757(20010716)113:14%3c2754::AID-ANGE2754%3e3.0.CO" TargetMode="External"/><Relationship Id="rId2" Type="http://schemas.openxmlformats.org/officeDocument/2006/relationships/hyperlink" Target="http://sfx.bib-bvb.de/sfx_ubm?id=doi:10.1002/1521-3757(20010716)113:14%3c2754::AID-ANGE2754%3e3.0.CO&amp;2-H=&amp;sid=wiley&amp;iuid=7266098&amp;date=2001&amp;jtitle=Angewandte%20Chemie&amp;volume=113&amp;atitle=Synthetic%20seco%20Forms%20of%20(%E2%88%92)%E2%80%90Diazonamide%20A&amp;genre=article&amp;spage=2754&amp;issue=14&amp;title=Angewandte%20Chemie&amp;issn=0044-8249&amp;epage=2757"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sv.ub.uni-bayreuth.de/ssv/index.php/Lists/SFX"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www.bib-bvb.de/web/sfx/downloads"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fx.bib-bvb.de/sfx_uben?sid=Elsevier:Scopus&amp;__service_type=getFullTxt&amp;issn=01650513&amp;isbn=&amp;volume=87&amp;issue=2&amp;spage=126&amp;epage=128&amp;pages=126-128&amp;artnum=&amp;date=1968&amp;id=doi:10.1002/recl.19680870202&amp;title=Recueil%20des%20Travaux%20Chimiques%20des%20Pays%E2%80%90Bas&amp;atitle=A%20new%20synthesis%20of%201%E2%80%90amino%E2%80%903%E2%80%90arylisoquinolines:%20(Preliminary%20communication)&amp;aufirst=H.&amp;aulast=van%20der%20Goot"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mailto:sfx@bib-bvb.de"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fx.bib-bvb.de/sfx_uben?sid=google&amp;auinit=HD&amp;aulast=Cohen&amp;atitle=METHOD%20FOR%20MEASURING%20SEXUAL%20AROUSAL%20IN%20FEMALE&amp;title=Psychophysiology&amp;volume=8&amp;issue=2&amp;date=1971&amp;spage=251&amp;issn=0048-5772"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s://sfx.bib-bvb.de/sfx_uben?id=doi:10.1002/1615-4169(200108)343:6/7%3c698::AID-ADSC698%3e3.0.CO&amp;2-J=&amp;sid=wiley&amp;iuid=7266134&amp;date=2001&amp;jtitle=Advanced%20Synthesis%20&amp;%20Catalysis=&amp;volume=343&amp;genre=article&amp;atitle=CMP%E2%80%90Sialate%20Synthetase%20from%20Neisseria%20meningitidis%20%E2%88%92%20Overexpression%20and%20Application%20to%20the%20Synthesis%20of%20Oligosaccharides%20Containing%20Modified%20Sialic%20Acids&amp;spage=698&amp;issue=6%E2%80%907&amp;title=Advanced%20Synthesis%20&amp;issn=1615-4150&amp;epage=710" TargetMode="Externa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onlinelibrary.wiley.com/doi/full/10.1002/1615-4169(200108)343:6/7%3c698::AID-ADSC698%3e3.0.CO"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https://sfx.bib-bvb.de/sfx_uben?id=doi:10.1002/1615-4169(200108)343:6/7%3c527::AID-ADSC527%3e3.0.CO;2-I&amp;sid=wiley&amp;iuid=7266134&amp;date=2001&amp;jtitle=Advanced+Synthesis+&amp;+Catalysis=&amp;volume=343&amp;genre=article&amp;atitle=Enzymatic+Synthesis+of+Chiral+Intermediates+for+Drug+Development&amp;spage=527&amp;issue=6%e2%80%907&amp;title=Advanced+Synthesis+&amp;issn=1615-4150&amp;epage=546"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fx.bib-bvb.de/sfx_uben?sid=Elsevier:Scopus&amp;__service_type=getFullTxt&amp;issn=07406797&amp;isbn=&amp;volume=17&amp;issue=4&amp;spage=187&amp;epage=197&amp;pages=187-197&amp;artnum=&amp;date=2000&amp;id=doi:&amp;title=Transactions%20of%20the%20Society%20for%20Computer%20Simulation&amp;atitle=DEVS%20and%20HLA:%20Complementary%20paradigms%20for%20modeling%20and%20simulation?&amp;aufirst=H.S.&amp;aulast=Sarjoughian"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hyperlink" Target="http://sfx.bib-bvb.de/sfx_uben?sid=Elsevier:Scopus&amp;__service_type=getFullTxt&amp;issn=21699313&amp;isbn=&amp;volume=107&amp;issue=12&amp;spage=ETG%2011&amp;epage=1%20-%2011-18&amp;pages=ETG%2011-1%20-%2011-18&amp;artnum=&amp;date=2002&amp;id=doi:&amp;title=Journal%20of%20Geophysical%20Research:%20Solid%20Earth&amp;atitle=Modeling%20postbreakup%20landscape%20development%20and%20denudational%20history%20across%20the%20southeast%20African%20(Drakensberg%20Escarpment)%20margin&amp;aufirst=P.&amp;aulast=van%20der%20Beek"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mailto:sfx@bib-bvb.de"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fx.bib-bvb.de/sfx_uben?ctx_ver=Z39.88-2004&amp;rfr_id=info:sid/picaIG_uben:default:%20PrimoCentral&amp;req_id=local:SIG29/UID02811117331&amp;req.language=ger&amp;rft.isbn=978-3-8376-2342-0&amp;rft.issn=9783-8394&amp;rft.date=2013&amp;rft.au=Nitsch,%20Daniel&amp;rft.aucorp=&amp;rft.edition=&amp;rft.title=Regieren%20in%20der%20Sozialen%20Stadt:%20Lokale%20Sozial-%20und%20Arbeitspolitik%20zwischen%20Aktivierung%20und%20Disziplinierung&amp;rft.year=&amp;rft.volume=&amp;rft.issue=&amp;rft.spage=&amp;rft.epage=&amp;rft.atitle=&amp;rft.jtitle=&amp;rft_dat=%3cisn%3e%3c/isn%3e" TargetMode="Externa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hyperlink" Target="http://sfx.bib-bvb.de/sfx_uben?id=doi:&amp;genre=article&amp;isbn=&amp;issn=09372032&amp;title=PPmP:%20Psychotherapie%20Psychosomatik%20Medizinische%20Psychologie&amp;volume=65&amp;issue=3-4&amp;date=20150401&amp;atitle=Ressourcenaktivierung%20und%20therapieerfolg%20in%20der%20(teil)station%C3%A4ren%20psychosomatik.&amp;aulast=Gro%C3%9F&amp;author=Gro%C3%9F,%20Lisa%20Johanna&amp;spage=104&amp;pages=104-111&amp;sid=EBSCO:psyh&amp;pid=%3cauthors%3eGro%C3%9F,%20Lisa%20Johanna;Stemmler,%20Mark;Erim,%20Yesim;de%20Zwaan,%20Martina%3c/authors%3e%3cui%3e2015-13273-003%3c/ui%3e%3cdate%3e20150401%3c/date%3e%3cdb%3epsyh%3c/db%3e"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thieme-connect.de/products/all/openurl?pid=content:fulltext&amp;genre=article&amp;date=2015&amp;issue=3-4&amp;sid=EBSCO:psyh&amp;stitle=10.1055/s-00000060&amp;spage=104" TargetMode="Externa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hyperlink" Target="mailto:sfx@bib-bvb.de"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hyperlink" Target="http://sfx.bib-bvb.de/sfx_uben?ctx_ver=Z39.88-2004&amp;rfr_id=info:sid/picaIG_uben:default:+PrimoCentral&amp;req_id=local:SIG/UID&amp;req.language=ger&amp;rft.isbn=&amp;rft.issn=0937-2032&amp;rft.date=2019&amp;rft.au=Junne,+Florian&amp;rft.aucorp=&amp;rft.edition=&amp;rft.title=Das+Michelangelo-Ph%C3%A4nomen+%E2%80%93+Relationale+F%C3%BChrungskompetenz+f%C3%BCr+das+Gesundheitswesen+der+(digitalen)+Zukunft&amp;rft.year=&amp;rft.volume=69&amp;rft.issue=05&amp;rft.spage=163&amp;rft.epage=166&amp;rft.atitle=Das+Michelangelo-Ph%C3%A4nomen+%E2%80%93+Relationale+F%C3%BChrungskompetenz+f%C3%BCr+das+Gesundheitswesen+der+(digitalen)+Zukunft&amp;rft.jtitle=PPmP+-+Psychotherapie+%C2%B7+Psychosomatik+%C2%B7+Medizinische+Psychologie,+2019,+Vol.69(05)&amp;rft_dat=%3cisn%3e%3c/isn%3e" TargetMode="Externa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mailto:sfx@bib-bvb.de"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3238" y="1412776"/>
            <a:ext cx="4953000" cy="2862322"/>
          </a:xfrm>
        </p:spPr>
        <p:txBody>
          <a:bodyPr anchor="t" anchorCtr="0">
            <a:spAutoFit/>
          </a:bodyPr>
          <a:lstStyle/>
          <a:p>
            <a:r>
              <a:rPr lang="de-DE" u="sng" dirty="0" smtClean="0"/>
              <a:t>B</a:t>
            </a:r>
            <a:r>
              <a:rPr lang="de-DE" dirty="0" smtClean="0"/>
              <a:t>ring-</a:t>
            </a:r>
            <a:br>
              <a:rPr lang="de-DE" dirty="0" smtClean="0"/>
            </a:br>
            <a:r>
              <a:rPr lang="de-DE" u="sng" dirty="0" err="1" smtClean="0"/>
              <a:t>Y</a:t>
            </a:r>
            <a:r>
              <a:rPr lang="de-DE" dirty="0" err="1" smtClean="0"/>
              <a:t>our</a:t>
            </a:r>
            <a:r>
              <a:rPr lang="de-DE" dirty="0" smtClean="0"/>
              <a:t>-</a:t>
            </a:r>
            <a:r>
              <a:rPr lang="de-DE" dirty="0"/>
              <a:t/>
            </a:r>
            <a:br>
              <a:rPr lang="de-DE" dirty="0"/>
            </a:br>
            <a:r>
              <a:rPr lang="de-DE" u="sng" dirty="0" err="1" smtClean="0"/>
              <a:t>O</a:t>
            </a:r>
            <a:r>
              <a:rPr lang="de-DE" dirty="0" err="1" smtClean="0"/>
              <a:t>wn</a:t>
            </a:r>
            <a:r>
              <a:rPr lang="de-DE" dirty="0" smtClean="0"/>
              <a:t>-</a:t>
            </a:r>
            <a:r>
              <a:rPr lang="de-DE" dirty="0"/>
              <a:t/>
            </a:r>
            <a:br>
              <a:rPr lang="de-DE" dirty="0"/>
            </a:br>
            <a:r>
              <a:rPr lang="de-DE" u="sng" dirty="0" smtClean="0"/>
              <a:t>P</a:t>
            </a:r>
            <a:r>
              <a:rPr lang="de-DE" dirty="0" smtClean="0"/>
              <a:t>roblem-Workshop</a:t>
            </a:r>
            <a:r>
              <a:rPr lang="de-DE" dirty="0"/>
              <a:t/>
            </a:r>
            <a:br>
              <a:rPr lang="de-DE" dirty="0"/>
            </a:br>
            <a:r>
              <a:rPr lang="de-DE" dirty="0" smtClean="0"/>
              <a:t>zu SFX</a:t>
            </a:r>
            <a:endParaRPr lang="de-DE" dirty="0"/>
          </a:p>
        </p:txBody>
      </p:sp>
      <p:sp>
        <p:nvSpPr>
          <p:cNvPr id="3" name="Untertitel 2"/>
          <p:cNvSpPr>
            <a:spLocks noGrp="1"/>
          </p:cNvSpPr>
          <p:nvPr>
            <p:ph type="subTitle" idx="1"/>
          </p:nvPr>
        </p:nvSpPr>
        <p:spPr>
          <a:xfrm>
            <a:off x="503238" y="4548955"/>
            <a:ext cx="4954587" cy="1040285"/>
          </a:xfrm>
        </p:spPr>
        <p:txBody>
          <a:bodyPr>
            <a:spAutoFit/>
          </a:bodyPr>
          <a:lstStyle/>
          <a:p>
            <a:pPr algn="ctr"/>
            <a:r>
              <a:rPr lang="de-DE" dirty="0" smtClean="0"/>
              <a:t>Mitgebrachte Fragen</a:t>
            </a:r>
          </a:p>
          <a:p>
            <a:pPr algn="ctr"/>
            <a:r>
              <a:rPr lang="de-DE" dirty="0" smtClean="0"/>
              <a:t>und Probleme</a:t>
            </a:r>
            <a:endParaRPr lang="de-DE" dirty="0"/>
          </a:p>
        </p:txBody>
      </p:sp>
      <p:pic>
        <p:nvPicPr>
          <p:cNvPr id="4"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4891607" y="2132856"/>
            <a:ext cx="49625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677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10</a:t>
            </a:fld>
            <a:endParaRPr lang="de-DE" dirty="0"/>
          </a:p>
        </p:txBody>
      </p:sp>
      <p:sp>
        <p:nvSpPr>
          <p:cNvPr id="3" name="Textplatzhalter 2"/>
          <p:cNvSpPr>
            <a:spLocks noGrp="1"/>
          </p:cNvSpPr>
          <p:nvPr>
            <p:ph type="body" sz="quarter" idx="11"/>
          </p:nvPr>
        </p:nvSpPr>
        <p:spPr/>
        <p:txBody>
          <a:bodyPr/>
          <a:lstStyle/>
          <a:p>
            <a:r>
              <a:rPr lang="de-DE" dirty="0" smtClean="0"/>
              <a:t>LMU 1</a:t>
            </a:r>
            <a:endParaRPr lang="de-DE" dirty="0"/>
          </a:p>
        </p:txBody>
      </p:sp>
      <p:sp>
        <p:nvSpPr>
          <p:cNvPr id="4" name="Inhaltsplatzhalter 3"/>
          <p:cNvSpPr>
            <a:spLocks noGrp="1"/>
          </p:cNvSpPr>
          <p:nvPr>
            <p:ph idx="1"/>
          </p:nvPr>
        </p:nvSpPr>
        <p:spPr>
          <a:xfrm>
            <a:off x="503238" y="980728"/>
            <a:ext cx="8132762" cy="4967635"/>
          </a:xfrm>
        </p:spPr>
        <p:txBody>
          <a:bodyPr/>
          <a:lstStyle/>
          <a:p>
            <a:r>
              <a:rPr lang="de-DE" dirty="0" smtClean="0"/>
              <a:t>Wie </a:t>
            </a:r>
            <a:r>
              <a:rPr lang="de-DE" dirty="0"/>
              <a:t>macht man einen Paketvergleich </a:t>
            </a:r>
            <a:r>
              <a:rPr lang="de-DE" dirty="0" smtClean="0"/>
              <a:t>mit </a:t>
            </a:r>
            <a:r>
              <a:rPr lang="de-DE" dirty="0"/>
              <a:t>dem Collection Tool?</a:t>
            </a:r>
          </a:p>
          <a:p>
            <a:pPr marL="0" indent="0" algn="ctr">
              <a:buNone/>
            </a:pPr>
            <a:endParaRPr lang="de-DE" dirty="0"/>
          </a:p>
        </p:txBody>
      </p:sp>
    </p:spTree>
    <p:extLst>
      <p:ext uri="{BB962C8B-B14F-4D97-AF65-F5344CB8AC3E}">
        <p14:creationId xmlns:p14="http://schemas.microsoft.com/office/powerpoint/2010/main" val="340815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Collection Tool</a:t>
            </a:r>
            <a:endParaRPr lang="de-DE" dirty="0"/>
          </a:p>
        </p:txBody>
      </p:sp>
      <p:sp>
        <p:nvSpPr>
          <p:cNvPr id="3" name="Inhaltsplatzhalter 2"/>
          <p:cNvSpPr>
            <a:spLocks noGrp="1"/>
          </p:cNvSpPr>
          <p:nvPr>
            <p:ph idx="1"/>
          </p:nvPr>
        </p:nvSpPr>
        <p:spPr/>
        <p:txBody>
          <a:bodyPr/>
          <a:lstStyle/>
          <a:p>
            <a:r>
              <a:rPr lang="de-DE" dirty="0" smtClean="0"/>
              <a:t>um den Umfang von Targets (gemessen in der Anzahl der damit verknüpften </a:t>
            </a:r>
            <a:r>
              <a:rPr lang="de-DE" dirty="0" err="1" smtClean="0"/>
              <a:t>Object</a:t>
            </a:r>
            <a:r>
              <a:rPr lang="de-DE" dirty="0" smtClean="0"/>
              <a:t> Portfolios) zu vergleichen</a:t>
            </a:r>
          </a:p>
          <a:p>
            <a:r>
              <a:rPr lang="de-DE" dirty="0"/>
              <a:t>u</a:t>
            </a:r>
            <a:r>
              <a:rPr lang="de-DE" dirty="0" smtClean="0"/>
              <a:t>m Listen von </a:t>
            </a:r>
            <a:r>
              <a:rPr lang="de-DE" dirty="0" err="1" smtClean="0"/>
              <a:t>Identifiern</a:t>
            </a:r>
            <a:r>
              <a:rPr lang="de-DE" dirty="0" smtClean="0"/>
              <a:t> in einer Auswahl von </a:t>
            </a:r>
            <a:r>
              <a:rPr lang="de-DE" dirty="0"/>
              <a:t>T</a:t>
            </a:r>
            <a:r>
              <a:rPr lang="de-DE" dirty="0" smtClean="0"/>
              <a:t>argets simultan zu suchen</a:t>
            </a:r>
          </a:p>
          <a:p>
            <a:r>
              <a:rPr lang="de-DE" dirty="0" smtClean="0"/>
              <a:t>Anleitung im </a:t>
            </a:r>
            <a:r>
              <a:rPr lang="de-DE" dirty="0" smtClean="0">
                <a:hlinkClick r:id="rId2"/>
              </a:rPr>
              <a:t>SFX General </a:t>
            </a:r>
            <a:r>
              <a:rPr lang="de-DE" dirty="0" err="1" smtClean="0">
                <a:hlinkClick r:id="rId2"/>
              </a:rPr>
              <a:t>User‘s</a:t>
            </a:r>
            <a:r>
              <a:rPr lang="de-DE" dirty="0" smtClean="0">
                <a:hlinkClick r:id="rId2"/>
              </a:rPr>
              <a:t> Guide</a:t>
            </a:r>
            <a:r>
              <a:rPr lang="de-DE" dirty="0" smtClean="0"/>
              <a:t> (inzwischen auch über Google zu finden, ab S. 235 - zumindest in der Fassung vom Juni 2019) </a:t>
            </a: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11</a:t>
            </a:fld>
            <a:endParaRPr lang="de-DE"/>
          </a:p>
        </p:txBody>
      </p:sp>
    </p:spTree>
    <p:extLst>
      <p:ext uri="{BB962C8B-B14F-4D97-AF65-F5344CB8AC3E}">
        <p14:creationId xmlns:p14="http://schemas.microsoft.com/office/powerpoint/2010/main" val="3600618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rot="19085798">
            <a:off x="-215432" y="1013736"/>
            <a:ext cx="7772400" cy="1362075"/>
          </a:xfrm>
        </p:spPr>
        <p:txBody>
          <a:bodyPr/>
          <a:lstStyle/>
          <a:p>
            <a:r>
              <a:rPr lang="en-GB" sz="8000" dirty="0" err="1" smtClean="0">
                <a:solidFill>
                  <a:schemeClr val="bg1">
                    <a:lumMod val="50000"/>
                  </a:schemeClr>
                </a:solidFill>
                <a:effectLst>
                  <a:outerShdw blurRad="38100" dist="38100" dir="2700000" algn="tl">
                    <a:srgbClr val="000000">
                      <a:alpha val="43137"/>
                    </a:srgbClr>
                  </a:outerShdw>
                </a:effectLst>
              </a:rPr>
              <a:t>Dringende</a:t>
            </a:r>
            <a:r>
              <a:rPr lang="en-GB" sz="8000" dirty="0">
                <a:solidFill>
                  <a:schemeClr val="bg1">
                    <a:lumMod val="50000"/>
                  </a:schemeClr>
                </a:solidFill>
                <a:effectLst>
                  <a:outerShdw blurRad="38100" dist="38100" dir="2700000" algn="tl">
                    <a:srgbClr val="000000">
                      <a:alpha val="43137"/>
                    </a:srgbClr>
                  </a:outerShdw>
                </a:effectLst>
              </a:rPr>
              <a:t/>
            </a:r>
            <a:br>
              <a:rPr lang="en-GB" sz="8000" dirty="0">
                <a:solidFill>
                  <a:schemeClr val="bg1">
                    <a:lumMod val="50000"/>
                  </a:schemeClr>
                </a:solidFill>
                <a:effectLst>
                  <a:outerShdw blurRad="38100" dist="38100" dir="2700000" algn="tl">
                    <a:srgbClr val="000000">
                      <a:alpha val="43137"/>
                    </a:srgbClr>
                  </a:outerShdw>
                </a:effectLst>
              </a:rPr>
            </a:br>
            <a:r>
              <a:rPr lang="en-GB" sz="8000" dirty="0" err="1" smtClean="0">
                <a:solidFill>
                  <a:schemeClr val="bg1">
                    <a:lumMod val="50000"/>
                  </a:schemeClr>
                </a:solidFill>
                <a:effectLst>
                  <a:outerShdw blurRad="38100" dist="38100" dir="2700000" algn="tl">
                    <a:srgbClr val="000000">
                      <a:alpha val="43137"/>
                    </a:srgbClr>
                  </a:outerShdw>
                </a:effectLst>
              </a:rPr>
              <a:t>Bitte</a:t>
            </a:r>
            <a:r>
              <a:rPr lang="en-GB" sz="8000" dirty="0" smtClean="0">
                <a:solidFill>
                  <a:schemeClr val="bg1">
                    <a:lumMod val="50000"/>
                  </a:schemeClr>
                </a:solidFill>
                <a:effectLst>
                  <a:outerShdw blurRad="38100" dist="38100" dir="2700000" algn="tl">
                    <a:srgbClr val="000000">
                      <a:alpha val="43137"/>
                    </a:srgbClr>
                  </a:outerShdw>
                </a:effectLst>
              </a:rPr>
              <a:t>:</a:t>
            </a:r>
            <a:endParaRPr lang="de-DE" sz="8000" dirty="0">
              <a:solidFill>
                <a:schemeClr val="bg1">
                  <a:lumMod val="50000"/>
                </a:schemeClr>
              </a:solidFill>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12</a:t>
            </a:fld>
            <a:endParaRPr 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692696"/>
            <a:ext cx="2896739" cy="4360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688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13</a:t>
            </a:fld>
            <a:endParaRPr lang="de-DE" dirty="0"/>
          </a:p>
        </p:txBody>
      </p:sp>
      <p:sp>
        <p:nvSpPr>
          <p:cNvPr id="3" name="Textplatzhalter 2"/>
          <p:cNvSpPr>
            <a:spLocks noGrp="1"/>
          </p:cNvSpPr>
          <p:nvPr>
            <p:ph type="body" sz="quarter" idx="11"/>
          </p:nvPr>
        </p:nvSpPr>
        <p:spPr/>
        <p:txBody>
          <a:bodyPr/>
          <a:lstStyle/>
          <a:p>
            <a:endParaRPr lang="de-DE"/>
          </a:p>
        </p:txBody>
      </p:sp>
      <p:sp>
        <p:nvSpPr>
          <p:cNvPr id="4" name="Inhaltsplatzhalter 3"/>
          <p:cNvSpPr>
            <a:spLocks noGrp="1"/>
          </p:cNvSpPr>
          <p:nvPr>
            <p:ph idx="1"/>
          </p:nvPr>
        </p:nvSpPr>
        <p:spPr/>
        <p:txBody>
          <a:bodyPr/>
          <a:lstStyle/>
          <a:p>
            <a:pPr marL="0" indent="0" algn="ctr">
              <a:buNone/>
            </a:pPr>
            <a:endParaRPr lang="de-DE" sz="4000" dirty="0" smtClean="0"/>
          </a:p>
          <a:p>
            <a:pPr marL="0" indent="0" algn="ctr">
              <a:buNone/>
            </a:pPr>
            <a:r>
              <a:rPr lang="de-DE" sz="3200" dirty="0" smtClean="0"/>
              <a:t>E-Mails bitte </a:t>
            </a:r>
            <a:r>
              <a:rPr lang="de-DE" sz="3200" b="1" dirty="0" smtClean="0"/>
              <a:t>ausschließlich</a:t>
            </a:r>
            <a:r>
              <a:rPr lang="de-DE" sz="3200" dirty="0" smtClean="0"/>
              <a:t> an</a:t>
            </a:r>
            <a:r>
              <a:rPr lang="de-DE" dirty="0" smtClean="0"/>
              <a:t> </a:t>
            </a:r>
            <a:endParaRPr lang="de-DE" dirty="0"/>
          </a:p>
          <a:p>
            <a:pPr marL="0" indent="0" algn="ctr">
              <a:buNone/>
            </a:pPr>
            <a:endParaRPr lang="de-DE" dirty="0"/>
          </a:p>
          <a:p>
            <a:pPr marL="0" indent="0" algn="ctr">
              <a:buNone/>
            </a:pPr>
            <a:endParaRPr lang="de-DE" dirty="0" smtClean="0"/>
          </a:p>
          <a:p>
            <a:pPr marL="0" indent="0" algn="ctr">
              <a:buNone/>
            </a:pPr>
            <a:r>
              <a:rPr lang="de-DE" sz="6600" dirty="0" smtClean="0">
                <a:latin typeface="Century Gothic" panose="020B0502020202020204" pitchFamily="34" charset="0"/>
                <a:hlinkClick r:id="rId2"/>
              </a:rPr>
              <a:t>sfx@bib-bvb.de</a:t>
            </a:r>
            <a:r>
              <a:rPr lang="de-DE" sz="6000" dirty="0" smtClean="0"/>
              <a:t> </a:t>
            </a:r>
          </a:p>
          <a:p>
            <a:pPr marL="0" indent="0" algn="ctr">
              <a:buNone/>
            </a:pPr>
            <a:endParaRPr lang="de-DE" dirty="0"/>
          </a:p>
          <a:p>
            <a:pPr marL="0" indent="0" algn="ctr">
              <a:buNone/>
            </a:pPr>
            <a:endParaRPr lang="de-DE" dirty="0" smtClean="0"/>
          </a:p>
          <a:p>
            <a:pPr marL="0" indent="0" algn="ctr">
              <a:buNone/>
            </a:pPr>
            <a:r>
              <a:rPr lang="de-DE" sz="3200" dirty="0" smtClean="0"/>
              <a:t>richten!</a:t>
            </a:r>
            <a:endParaRPr lang="de-DE" sz="3200" dirty="0"/>
          </a:p>
        </p:txBody>
      </p:sp>
    </p:spTree>
    <p:extLst>
      <p:ext uri="{BB962C8B-B14F-4D97-AF65-F5344CB8AC3E}">
        <p14:creationId xmlns:p14="http://schemas.microsoft.com/office/powerpoint/2010/main" val="321439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algn="ctr"/>
            <a:r>
              <a:rPr lang="en-GB" dirty="0" smtClean="0"/>
              <a:t>EZB-</a:t>
            </a:r>
            <a:r>
              <a:rPr lang="en-GB" dirty="0" err="1" smtClean="0"/>
              <a:t>Lizenzdatenimport</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14</a:t>
            </a:fld>
            <a:endParaRPr lang="de-D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7357" y="1556792"/>
            <a:ext cx="40957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801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15</a:t>
            </a:fld>
            <a:endParaRPr lang="de-DE" dirty="0"/>
          </a:p>
        </p:txBody>
      </p:sp>
      <p:sp>
        <p:nvSpPr>
          <p:cNvPr id="3" name="Textplatzhalter 2"/>
          <p:cNvSpPr>
            <a:spLocks noGrp="1"/>
          </p:cNvSpPr>
          <p:nvPr>
            <p:ph type="body" sz="quarter" idx="11"/>
          </p:nvPr>
        </p:nvSpPr>
        <p:spPr/>
        <p:txBody>
          <a:bodyPr/>
          <a:lstStyle/>
          <a:p>
            <a:r>
              <a:rPr lang="de-DE" dirty="0" smtClean="0"/>
              <a:t>FHM (1/4)</a:t>
            </a:r>
            <a:endParaRPr lang="de-DE" dirty="0"/>
          </a:p>
        </p:txBody>
      </p:sp>
      <p:sp>
        <p:nvSpPr>
          <p:cNvPr id="4" name="Inhaltsplatzhalter 3"/>
          <p:cNvSpPr>
            <a:spLocks noGrp="1"/>
          </p:cNvSpPr>
          <p:nvPr>
            <p:ph idx="1"/>
          </p:nvPr>
        </p:nvSpPr>
        <p:spPr/>
        <p:txBody>
          <a:bodyPr/>
          <a:lstStyle/>
          <a:p>
            <a:r>
              <a:rPr lang="de-DE" sz="1800" dirty="0"/>
              <a:t>Ich stelle leider immer wieder fest, dass nach Lizenzdatenimporten bereits aktivierte SFX-Einträge deaktiviert werden und bleiben und somit die eigene Arbeit und der Nutzen etwas in Frage gestellt werden. Beim Target MISCELLANEOUS_EJOURNALS ist der Schwund am auffälligsten (s. </a:t>
            </a:r>
            <a:r>
              <a:rPr lang="de-DE" sz="1800" dirty="0" err="1"/>
              <a:t>pdf</a:t>
            </a:r>
            <a:r>
              <a:rPr lang="de-DE" sz="1800" dirty="0"/>
              <a:t> im Anhang), andernorts lässt es sich ja kaum noch nachvollziehen... </a:t>
            </a:r>
            <a:endParaRPr lang="de-DE" sz="1800" dirty="0" smtClean="0"/>
          </a:p>
          <a:p>
            <a:endParaRPr lang="de-DE" sz="1600" dirty="0"/>
          </a:p>
          <a:p>
            <a:pPr marL="0" indent="0">
              <a:buNone/>
            </a:pPr>
            <a:endParaRPr lang="de-DE" sz="16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16226"/>
            <a:ext cx="7344816" cy="392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141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16</a:t>
            </a:fld>
            <a:endParaRPr lang="de-DE" dirty="0"/>
          </a:p>
        </p:txBody>
      </p:sp>
      <p:sp>
        <p:nvSpPr>
          <p:cNvPr id="3" name="Textplatzhalter 2"/>
          <p:cNvSpPr>
            <a:spLocks noGrp="1"/>
          </p:cNvSpPr>
          <p:nvPr>
            <p:ph type="body" sz="quarter" idx="11"/>
          </p:nvPr>
        </p:nvSpPr>
        <p:spPr/>
        <p:txBody>
          <a:bodyPr/>
          <a:lstStyle/>
          <a:p>
            <a:r>
              <a:rPr lang="de-DE" dirty="0" smtClean="0"/>
              <a:t>FHM (2/4)</a:t>
            </a:r>
            <a:endParaRPr lang="de-DE" dirty="0"/>
          </a:p>
        </p:txBody>
      </p:sp>
      <p:sp>
        <p:nvSpPr>
          <p:cNvPr id="4" name="Inhaltsplatzhalter 3"/>
          <p:cNvSpPr>
            <a:spLocks noGrp="1"/>
          </p:cNvSpPr>
          <p:nvPr>
            <p:ph idx="1"/>
          </p:nvPr>
        </p:nvSpPr>
        <p:spPr/>
        <p:txBody>
          <a:bodyPr/>
          <a:lstStyle/>
          <a:p>
            <a:r>
              <a:rPr lang="de-DE" sz="1800" dirty="0"/>
              <a:t>Ich stelle leider immer wieder fest, dass nach Lizenzdatenimporten bereits aktivierte SFX-Einträge deaktiviert werden und bleiben und somit die eigene Arbeit und der Nutzen etwas in Frage gestellt werden. Beim Target MISCELLANEOUS_EJOURNALS ist der Schwund am auffälligsten (s. </a:t>
            </a:r>
            <a:r>
              <a:rPr lang="de-DE" sz="1800" dirty="0" err="1"/>
              <a:t>pdf</a:t>
            </a:r>
            <a:r>
              <a:rPr lang="de-DE" sz="1800" dirty="0"/>
              <a:t> im Anhang), andernorts lässt es sich ja kaum noch nachvollziehen... </a:t>
            </a:r>
          </a:p>
          <a:p>
            <a:pPr marL="0" indent="0">
              <a:buNone/>
            </a:pPr>
            <a:endParaRPr lang="de-DE"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00" y="1818000"/>
            <a:ext cx="7488832" cy="387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92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17</a:t>
            </a:fld>
            <a:endParaRPr lang="de-DE" dirty="0"/>
          </a:p>
        </p:txBody>
      </p:sp>
      <p:sp>
        <p:nvSpPr>
          <p:cNvPr id="3" name="Textplatzhalter 2"/>
          <p:cNvSpPr>
            <a:spLocks noGrp="1"/>
          </p:cNvSpPr>
          <p:nvPr>
            <p:ph type="body" sz="quarter" idx="11"/>
          </p:nvPr>
        </p:nvSpPr>
        <p:spPr/>
        <p:txBody>
          <a:bodyPr/>
          <a:lstStyle/>
          <a:p>
            <a:r>
              <a:rPr lang="de-DE" dirty="0" smtClean="0"/>
              <a:t>FHM (3/4)</a:t>
            </a:r>
            <a:endParaRPr lang="de-DE" dirty="0"/>
          </a:p>
        </p:txBody>
      </p:sp>
      <p:sp>
        <p:nvSpPr>
          <p:cNvPr id="4" name="Inhaltsplatzhalter 3"/>
          <p:cNvSpPr>
            <a:spLocks noGrp="1"/>
          </p:cNvSpPr>
          <p:nvPr>
            <p:ph idx="1"/>
          </p:nvPr>
        </p:nvSpPr>
        <p:spPr/>
        <p:txBody>
          <a:bodyPr/>
          <a:lstStyle/>
          <a:p>
            <a:r>
              <a:rPr lang="de-DE" sz="2000" dirty="0"/>
              <a:t>Soviel ich weiß haben Sie irgendeine selbstentwickelte Routine, um nach einem Lizenzdatenimport so gut es geht Einträge wieder zuzuordnen. Vielleicht können Sie im Workshop einmal den Ablauf und diese Problematik genauer schildern, damit es für uns als Anwender besser nachvollziehbar ist.</a:t>
            </a:r>
          </a:p>
          <a:p>
            <a:pPr marL="0" indent="0">
              <a:buNone/>
            </a:pPr>
            <a:endParaRPr lang="de-DE" dirty="0"/>
          </a:p>
        </p:txBody>
      </p:sp>
    </p:spTree>
    <p:extLst>
      <p:ext uri="{BB962C8B-B14F-4D97-AF65-F5344CB8AC3E}">
        <p14:creationId xmlns:p14="http://schemas.microsoft.com/office/powerpoint/2010/main" val="1410679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Lizenzdatenupdate-Prinzip Nr. 1</a:t>
            </a:r>
            <a:endParaRPr lang="de-DE" dirty="0"/>
          </a:p>
        </p:txBody>
      </p:sp>
      <p:sp>
        <p:nvSpPr>
          <p:cNvPr id="3" name="Inhaltsplatzhalter 2"/>
          <p:cNvSpPr>
            <a:spLocks noGrp="1"/>
          </p:cNvSpPr>
          <p:nvPr>
            <p:ph idx="1"/>
          </p:nvPr>
        </p:nvSpPr>
        <p:spPr/>
        <p:txBody>
          <a:bodyPr/>
          <a:lstStyle/>
          <a:p>
            <a:r>
              <a:rPr lang="de-DE" dirty="0" smtClean="0"/>
              <a:t>Jedes Target, das Gegenstand des (egal, ob EZB- oder E-Book-)Lizenzdatenupdates ist, wird zuerst </a:t>
            </a:r>
            <a:r>
              <a:rPr lang="de-DE" b="1" dirty="0" smtClean="0"/>
              <a:t>komplett deaktiviert </a:t>
            </a:r>
            <a:r>
              <a:rPr lang="de-DE" dirty="0" smtClean="0"/>
              <a:t>(bei Mischtargets nur der E-Journal- bzw. nur der E-Book-Anteil).</a:t>
            </a:r>
          </a:p>
          <a:p>
            <a:r>
              <a:rPr lang="de-DE" dirty="0" smtClean="0"/>
              <a:t>Anschließend werden nur die </a:t>
            </a:r>
            <a:r>
              <a:rPr lang="de-DE" dirty="0" err="1" smtClean="0"/>
              <a:t>Object</a:t>
            </a:r>
            <a:r>
              <a:rPr lang="de-DE" dirty="0" smtClean="0"/>
              <a:t> Portfolios aktiviert, die nach derzeitigem Stand in EZB bzw. B3Kat aktiv sein sollten.</a:t>
            </a:r>
          </a:p>
          <a:p>
            <a:r>
              <a:rPr lang="de-DE" dirty="0" smtClean="0"/>
              <a:t>Dieses Vorgehen ist technisch erheblich einfacher als inkrementelles Ermitteln der gegenüber dem jeweils letzten Durchgang zu deaktivierenden und neu zu aktivierenden </a:t>
            </a:r>
            <a:r>
              <a:rPr lang="de-DE" dirty="0" err="1" smtClean="0"/>
              <a:t>Object</a:t>
            </a:r>
            <a:r>
              <a:rPr lang="de-DE" dirty="0" smtClean="0"/>
              <a:t> Portfolios.</a:t>
            </a: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18</a:t>
            </a:fld>
            <a:endParaRPr lang="de-DE"/>
          </a:p>
        </p:txBody>
      </p:sp>
    </p:spTree>
    <p:extLst>
      <p:ext uri="{BB962C8B-B14F-4D97-AF65-F5344CB8AC3E}">
        <p14:creationId xmlns:p14="http://schemas.microsoft.com/office/powerpoint/2010/main" val="2477580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Konsequenzen</a:t>
            </a:r>
            <a:endParaRPr lang="de-DE" dirty="0"/>
          </a:p>
        </p:txBody>
      </p:sp>
      <p:sp>
        <p:nvSpPr>
          <p:cNvPr id="3" name="Inhaltsplatzhalter 2"/>
          <p:cNvSpPr>
            <a:spLocks noGrp="1"/>
          </p:cNvSpPr>
          <p:nvPr>
            <p:ph idx="1"/>
          </p:nvPr>
        </p:nvSpPr>
        <p:spPr/>
        <p:txBody>
          <a:bodyPr/>
          <a:lstStyle/>
          <a:p>
            <a:r>
              <a:rPr lang="de-DE" dirty="0" smtClean="0"/>
              <a:t>Zwischenzeitlich in einem Target manuell vorgenommene Aktivierungen </a:t>
            </a:r>
            <a:r>
              <a:rPr lang="de-DE" b="1" dirty="0" smtClean="0"/>
              <a:t>gehen verloren, wenn</a:t>
            </a:r>
            <a:r>
              <a:rPr lang="de-DE" dirty="0" smtClean="0"/>
              <a:t> der betreffende Titel nicht zugleich auch in der EZB bzw. im B3Kat als lizenziert nachgewiesen wurde.</a:t>
            </a:r>
          </a:p>
          <a:p>
            <a:r>
              <a:rPr lang="de-DE" dirty="0" smtClean="0"/>
              <a:t>Wenn dieser Nachweis nicht erfolgen kann oder soll (was eine sehr seltene Ausnahme von der Regel darstellen dürfte), bitte unbedingt </a:t>
            </a:r>
            <a:r>
              <a:rPr lang="de-DE" dirty="0" smtClean="0">
                <a:hlinkClick r:id="rId3"/>
              </a:rPr>
              <a:t>sfx@bib-bvb.de</a:t>
            </a:r>
            <a:r>
              <a:rPr lang="de-DE" dirty="0" smtClean="0"/>
              <a:t> davon in Kenntnis setzen!</a:t>
            </a:r>
          </a:p>
          <a:p>
            <a:r>
              <a:rPr lang="de-DE" dirty="0"/>
              <a:t>Nur Lizenzen, die im </a:t>
            </a:r>
            <a:r>
              <a:rPr lang="de-DE" dirty="0" smtClean="0"/>
              <a:t>neuerlichen EZB-</a:t>
            </a:r>
            <a:r>
              <a:rPr lang="de-DE" dirty="0"/>
              <a:t>/B3Kat-Export </a:t>
            </a:r>
            <a:r>
              <a:rPr lang="de-DE" dirty="0" smtClean="0"/>
              <a:t>(ggf. immer noch) enthalten </a:t>
            </a:r>
            <a:r>
              <a:rPr lang="de-DE" dirty="0"/>
              <a:t>sind, können in SFX zur (ggf. Wieder-)Aktivierung eines </a:t>
            </a:r>
            <a:r>
              <a:rPr lang="de-DE" dirty="0" err="1" smtClean="0"/>
              <a:t>Object</a:t>
            </a:r>
            <a:r>
              <a:rPr lang="de-DE" dirty="0" smtClean="0"/>
              <a:t> </a:t>
            </a:r>
            <a:r>
              <a:rPr lang="de-DE" dirty="0"/>
              <a:t>Portfolios führen</a:t>
            </a:r>
            <a:r>
              <a:rPr lang="de-DE" dirty="0" smtClean="0"/>
              <a:t>.</a:t>
            </a:r>
          </a:p>
          <a:p>
            <a:endParaRPr lang="de-DE" dirty="0" smtClean="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19</a:t>
            </a:fld>
            <a:endParaRPr lang="de-DE"/>
          </a:p>
        </p:txBody>
      </p:sp>
    </p:spTree>
    <p:extLst>
      <p:ext uri="{BB962C8B-B14F-4D97-AF65-F5344CB8AC3E}">
        <p14:creationId xmlns:p14="http://schemas.microsoft.com/office/powerpoint/2010/main" val="335211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algn="ctr"/>
            <a:r>
              <a:rPr lang="en-GB" dirty="0" err="1" smtClean="0"/>
              <a:t>Generelle</a:t>
            </a:r>
            <a:r>
              <a:rPr lang="en-GB" dirty="0" smtClean="0"/>
              <a:t> </a:t>
            </a:r>
            <a:r>
              <a:rPr lang="en-GB" dirty="0" err="1" smtClean="0"/>
              <a:t>Fragen</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2</a:t>
            </a:fld>
            <a:endParaRPr lang="de-DE"/>
          </a:p>
        </p:txBody>
      </p:sp>
      <p:sp>
        <p:nvSpPr>
          <p:cNvPr id="2" name="AutoShape 2" descr="Should we use questions to teach? – Part 1 | …to the re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692696"/>
            <a:ext cx="352839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559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Lizenzdatenupdate-Prinzip Nr. 2</a:t>
            </a:r>
            <a:endParaRPr lang="de-DE" dirty="0"/>
          </a:p>
        </p:txBody>
      </p:sp>
      <p:sp>
        <p:nvSpPr>
          <p:cNvPr id="3" name="Inhaltsplatzhalter 2"/>
          <p:cNvSpPr>
            <a:spLocks noGrp="1"/>
          </p:cNvSpPr>
          <p:nvPr>
            <p:ph idx="1"/>
          </p:nvPr>
        </p:nvSpPr>
        <p:spPr/>
        <p:txBody>
          <a:bodyPr/>
          <a:lstStyle/>
          <a:p>
            <a:r>
              <a:rPr lang="de-DE" dirty="0" smtClean="0"/>
              <a:t>Lokale </a:t>
            </a:r>
            <a:r>
              <a:rPr lang="de-DE" dirty="0" err="1" smtClean="0"/>
              <a:t>Thresholds</a:t>
            </a:r>
            <a:r>
              <a:rPr lang="de-DE" dirty="0" smtClean="0"/>
              <a:t> werden im Rahmen der „Komplett-Deaktivierung“ eines Targets </a:t>
            </a:r>
            <a:r>
              <a:rPr lang="de-DE" b="1" dirty="0" smtClean="0"/>
              <a:t>nicht</a:t>
            </a:r>
            <a:r>
              <a:rPr lang="de-DE" dirty="0" smtClean="0"/>
              <a:t> gelöscht, … </a:t>
            </a:r>
          </a:p>
          <a:p>
            <a:r>
              <a:rPr lang="de-DE" dirty="0" smtClean="0"/>
              <a:t>… sondern im Falle der Reaktivierung eines </a:t>
            </a:r>
            <a:r>
              <a:rPr lang="de-DE" dirty="0" err="1" smtClean="0"/>
              <a:t>Object</a:t>
            </a:r>
            <a:r>
              <a:rPr lang="de-DE" dirty="0" smtClean="0"/>
              <a:t> Portfolios mit dem nach derzeitigem Stand in der EZB gültigen Lizenzzeitraum (u.U. identisch) überschrieben. </a:t>
            </a:r>
          </a:p>
          <a:p>
            <a:r>
              <a:rPr lang="de-DE" dirty="0" smtClean="0"/>
              <a:t>Die lokalen </a:t>
            </a:r>
            <a:r>
              <a:rPr lang="de-DE" dirty="0" err="1" smtClean="0"/>
              <a:t>Thresholds</a:t>
            </a:r>
            <a:r>
              <a:rPr lang="de-DE" dirty="0" smtClean="0"/>
              <a:t> von deaktiviert verbliebenen </a:t>
            </a:r>
            <a:r>
              <a:rPr lang="de-DE" dirty="0" err="1" smtClean="0"/>
              <a:t>Object</a:t>
            </a:r>
            <a:r>
              <a:rPr lang="de-DE" dirty="0" smtClean="0"/>
              <a:t> Portfolios sind für SFX irrelevant.</a:t>
            </a: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20</a:t>
            </a:fld>
            <a:endParaRPr lang="de-DE"/>
          </a:p>
        </p:txBody>
      </p:sp>
    </p:spTree>
    <p:extLst>
      <p:ext uri="{BB962C8B-B14F-4D97-AF65-F5344CB8AC3E}">
        <p14:creationId xmlns:p14="http://schemas.microsoft.com/office/powerpoint/2010/main" val="402241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Collection-ID-Zuordnung</a:t>
            </a:r>
            <a:endParaRPr lang="de-DE" dirty="0"/>
          </a:p>
        </p:txBody>
      </p:sp>
      <p:sp>
        <p:nvSpPr>
          <p:cNvPr id="3" name="Inhaltsplatzhalter 2"/>
          <p:cNvSpPr>
            <a:spLocks noGrp="1"/>
          </p:cNvSpPr>
          <p:nvPr>
            <p:ph idx="1"/>
          </p:nvPr>
        </p:nvSpPr>
        <p:spPr/>
        <p:txBody>
          <a:bodyPr/>
          <a:lstStyle/>
          <a:p>
            <a:r>
              <a:rPr lang="de-DE" dirty="0" smtClean="0"/>
              <a:t>Die Verbundzentrale wird bei EZB-Lizenzdatenimporten künftig zusätzlich zur </a:t>
            </a:r>
            <a:r>
              <a:rPr lang="de-DE" dirty="0" err="1" smtClean="0"/>
              <a:t>Result</a:t>
            </a:r>
            <a:r>
              <a:rPr lang="de-DE" dirty="0" smtClean="0"/>
              <a:t>-List auch eine Tabelle zur Verfügung stellen, aus der die Zuordnung von EZB-Collection-IDs zu Targets hervorgeht.</a:t>
            </a:r>
          </a:p>
          <a:p>
            <a:r>
              <a:rPr lang="de-DE" dirty="0" smtClean="0"/>
              <a:t>Sofern sich diese Tabelle mit vertretbarem Aufwand auf die für die jeweilige Bibliothek relevanten Collection-IDs einschränken lässt, wird die Tabelle bibliotheksspezifisch sein. Andernfalls erhält jede Bibliotheken dieselbe Tabelle mit allen Collection-IDs.</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21</a:t>
            </a:fld>
            <a:endParaRPr lang="de-DE"/>
          </a:p>
        </p:txBody>
      </p:sp>
    </p:spTree>
    <p:extLst>
      <p:ext uri="{BB962C8B-B14F-4D97-AF65-F5344CB8AC3E}">
        <p14:creationId xmlns:p14="http://schemas.microsoft.com/office/powerpoint/2010/main" val="474461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MISCELLANEOUS_*-Targets</a:t>
            </a:r>
            <a:endParaRPr lang="de-DE" dirty="0"/>
          </a:p>
        </p:txBody>
      </p:sp>
      <p:sp>
        <p:nvSpPr>
          <p:cNvPr id="3" name="Inhaltsplatzhalter 2"/>
          <p:cNvSpPr>
            <a:spLocks noGrp="1"/>
          </p:cNvSpPr>
          <p:nvPr>
            <p:ph idx="1"/>
          </p:nvPr>
        </p:nvSpPr>
        <p:spPr/>
        <p:txBody>
          <a:bodyPr/>
          <a:lstStyle/>
          <a:p>
            <a:r>
              <a:rPr lang="de-DE" dirty="0" smtClean="0"/>
              <a:t>Die MISCELLANEOUS_*-Targets sind „last </a:t>
            </a:r>
            <a:r>
              <a:rPr lang="de-DE" dirty="0" err="1" smtClean="0"/>
              <a:t>resorts</a:t>
            </a:r>
            <a:r>
              <a:rPr lang="de-DE" dirty="0" smtClean="0"/>
              <a:t>“, </a:t>
            </a:r>
            <a:r>
              <a:rPr lang="de-DE" dirty="0" smtClean="0"/>
              <a:t>d.h</a:t>
            </a:r>
            <a:r>
              <a:rPr lang="de-DE" dirty="0" smtClean="0"/>
              <a:t>. in ihnen wird versucht zu aktivieren, was keinem spezifischerem Target zugeordnet werden konnte.</a:t>
            </a:r>
          </a:p>
          <a:p>
            <a:r>
              <a:rPr lang="de-DE" dirty="0" smtClean="0"/>
              <a:t>Was durch ein Update in einem MISCELLANEOUS_*-Target aktiviert wurde, kann beim nächsten u.U. schon einem spezifischeren Target zugeordnet worden und dort entweder erfolgreich aktiviert oder nicht gefunden worden sein!</a:t>
            </a:r>
          </a:p>
          <a:p>
            <a:r>
              <a:rPr lang="de-DE" dirty="0" smtClean="0"/>
              <a:t>Links aus MISCELLANEOUS_*-Targets führen i.d.R. nur zur Homepage der Zeitschrift / des E-Books. Insbesondere für Zeitschriften sind damit spezifischere Targets tendenziell die bessere Wahl (Linking-Level!) </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22</a:t>
            </a:fld>
            <a:endParaRPr lang="de-DE"/>
          </a:p>
        </p:txBody>
      </p:sp>
    </p:spTree>
    <p:extLst>
      <p:ext uri="{BB962C8B-B14F-4D97-AF65-F5344CB8AC3E}">
        <p14:creationId xmlns:p14="http://schemas.microsoft.com/office/powerpoint/2010/main" val="1585085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23</a:t>
            </a:fld>
            <a:endParaRPr lang="de-DE" dirty="0"/>
          </a:p>
        </p:txBody>
      </p:sp>
      <p:sp>
        <p:nvSpPr>
          <p:cNvPr id="3" name="Textplatzhalter 2"/>
          <p:cNvSpPr>
            <a:spLocks noGrp="1"/>
          </p:cNvSpPr>
          <p:nvPr>
            <p:ph type="body" sz="quarter" idx="11"/>
          </p:nvPr>
        </p:nvSpPr>
        <p:spPr/>
        <p:txBody>
          <a:bodyPr/>
          <a:lstStyle/>
          <a:p>
            <a:r>
              <a:rPr lang="de-DE" dirty="0" smtClean="0"/>
              <a:t>FHM (4/4)</a:t>
            </a:r>
          </a:p>
        </p:txBody>
      </p:sp>
      <p:sp>
        <p:nvSpPr>
          <p:cNvPr id="4" name="Inhaltsplatzhalter 3"/>
          <p:cNvSpPr>
            <a:spLocks noGrp="1"/>
          </p:cNvSpPr>
          <p:nvPr>
            <p:ph idx="1"/>
          </p:nvPr>
        </p:nvSpPr>
        <p:spPr/>
        <p:txBody>
          <a:bodyPr/>
          <a:lstStyle/>
          <a:p>
            <a:r>
              <a:rPr lang="de-DE" sz="2000" dirty="0" smtClean="0"/>
              <a:t>Lässt </a:t>
            </a:r>
            <a:r>
              <a:rPr lang="de-DE" sz="2000" dirty="0"/>
              <a:t>sich nicht irgendwie maschinell festhalten, z.B. über eine Aufzeichnung von Änderungszugriffen (manuelle Aktivierungen oder lokale </a:t>
            </a:r>
            <a:r>
              <a:rPr lang="de-DE" sz="2000" dirty="0" err="1"/>
              <a:t>Thresholdanpassungen</a:t>
            </a:r>
            <a:r>
              <a:rPr lang="de-DE" sz="2000" dirty="0"/>
              <a:t>), wo einzelne individuelle Zuordnungen stattfanden, um diese Information in Ihrer Routine zur Reaktivierung im ursprünglichen Target nutzen zu können</a:t>
            </a:r>
            <a:r>
              <a:rPr lang="de-DE" sz="2000" dirty="0" smtClean="0"/>
              <a:t>?</a:t>
            </a:r>
            <a:endParaRPr lang="de-DE" sz="2000" dirty="0"/>
          </a:p>
        </p:txBody>
      </p:sp>
    </p:spTree>
    <p:extLst>
      <p:ext uri="{BB962C8B-B14F-4D97-AF65-F5344CB8AC3E}">
        <p14:creationId xmlns:p14="http://schemas.microsoft.com/office/powerpoint/2010/main" val="1456282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Änderungshistorie</a:t>
            </a:r>
            <a:endParaRPr lang="de-DE" dirty="0"/>
          </a:p>
        </p:txBody>
      </p:sp>
      <p:sp>
        <p:nvSpPr>
          <p:cNvPr id="3" name="Inhaltsplatzhalter 2"/>
          <p:cNvSpPr>
            <a:spLocks noGrp="1"/>
          </p:cNvSpPr>
          <p:nvPr>
            <p:ph idx="1"/>
          </p:nvPr>
        </p:nvSpPr>
        <p:spPr/>
        <p:txBody>
          <a:bodyPr/>
          <a:lstStyle/>
          <a:p>
            <a:r>
              <a:rPr lang="de-DE" dirty="0" smtClean="0"/>
              <a:t>SFX gibt im Admin Center nur an, </a:t>
            </a:r>
            <a:r>
              <a:rPr lang="de-DE" b="1" dirty="0" smtClean="0"/>
              <a:t>wann</a:t>
            </a:r>
            <a:r>
              <a:rPr lang="de-DE" dirty="0" smtClean="0"/>
              <a:t> ein Target bzw. Target Service bzw. </a:t>
            </a:r>
            <a:r>
              <a:rPr lang="de-DE" dirty="0" err="1" smtClean="0"/>
              <a:t>Object</a:t>
            </a:r>
            <a:r>
              <a:rPr lang="de-DE" dirty="0" smtClean="0"/>
              <a:t> Portfolio </a:t>
            </a:r>
            <a:r>
              <a:rPr lang="de-DE" b="1" dirty="0" smtClean="0"/>
              <a:t>zuletzt</a:t>
            </a:r>
            <a:r>
              <a:rPr lang="de-DE" dirty="0" smtClean="0"/>
              <a:t> geändert wurde.</a:t>
            </a:r>
          </a:p>
          <a:p>
            <a:r>
              <a:rPr lang="de-DE" dirty="0" smtClean="0"/>
              <a:t>Lediglich auf Datenbank-Ebene ist ersichtlich, </a:t>
            </a:r>
            <a:r>
              <a:rPr lang="de-DE" b="1" dirty="0" smtClean="0"/>
              <a:t>welcher User </a:t>
            </a:r>
            <a:r>
              <a:rPr lang="de-DE" dirty="0" smtClean="0"/>
              <a:t>(Login-Name) die letzte Änderung vorgenommen hat.</a:t>
            </a:r>
          </a:p>
          <a:p>
            <a:r>
              <a:rPr lang="de-DE" dirty="0" smtClean="0"/>
              <a:t>Es gibt jedoch </a:t>
            </a:r>
            <a:r>
              <a:rPr lang="de-DE" b="1" dirty="0" smtClean="0"/>
              <a:t>keine Möglichkeit </a:t>
            </a:r>
            <a:r>
              <a:rPr lang="de-DE" dirty="0" smtClean="0"/>
              <a:t>herauszufinden, </a:t>
            </a:r>
            <a:r>
              <a:rPr lang="de-DE" b="1" dirty="0" smtClean="0"/>
              <a:t>worin genau </a:t>
            </a:r>
            <a:r>
              <a:rPr lang="de-DE" dirty="0" smtClean="0"/>
              <a:t>die letzte Änderung bestand!</a:t>
            </a: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24</a:t>
            </a:fld>
            <a:endParaRPr lang="de-DE"/>
          </a:p>
        </p:txBody>
      </p:sp>
    </p:spTree>
    <p:extLst>
      <p:ext uri="{BB962C8B-B14F-4D97-AF65-F5344CB8AC3E}">
        <p14:creationId xmlns:p14="http://schemas.microsoft.com/office/powerpoint/2010/main" val="3476382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algn="ctr"/>
            <a:r>
              <a:rPr lang="en-GB" dirty="0" smtClean="0"/>
              <a:t>E-Book-</a:t>
            </a:r>
            <a:r>
              <a:rPr lang="en-GB" dirty="0" err="1" smtClean="0"/>
              <a:t>Lizenzdatenimport</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25</a:t>
            </a:fld>
            <a:endParaRPr lang="de-DE"/>
          </a:p>
        </p:txBody>
      </p:sp>
      <p:sp>
        <p:nvSpPr>
          <p:cNvPr id="3" name="AutoShape 2" descr="https://1.bp.blogspot.com/-Xj4MFdZ9thE/Wja97Ra64VI/AAAAAAAAoQg/exK660hbFxI9Qlslgzws1maG_3-HhE7fQCLcBGAs/s1600/ebook-word-showing-electronic-library_M1yWhMwu.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3718" y="1700808"/>
            <a:ext cx="3275443" cy="2456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797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26</a:t>
            </a:fld>
            <a:endParaRPr lang="de-DE" dirty="0"/>
          </a:p>
        </p:txBody>
      </p:sp>
      <p:sp>
        <p:nvSpPr>
          <p:cNvPr id="3" name="Textplatzhalter 2"/>
          <p:cNvSpPr>
            <a:spLocks noGrp="1"/>
          </p:cNvSpPr>
          <p:nvPr>
            <p:ph type="body" sz="quarter" idx="11"/>
          </p:nvPr>
        </p:nvSpPr>
        <p:spPr/>
        <p:txBody>
          <a:bodyPr/>
          <a:lstStyle/>
          <a:p>
            <a:r>
              <a:rPr lang="de-DE" dirty="0" smtClean="0"/>
              <a:t>BSB (1/2)</a:t>
            </a:r>
            <a:endParaRPr lang="de-DE" dirty="0"/>
          </a:p>
        </p:txBody>
      </p:sp>
      <p:sp>
        <p:nvSpPr>
          <p:cNvPr id="4" name="Inhaltsplatzhalter 3"/>
          <p:cNvSpPr>
            <a:spLocks noGrp="1"/>
          </p:cNvSpPr>
          <p:nvPr>
            <p:ph idx="1"/>
          </p:nvPr>
        </p:nvSpPr>
        <p:spPr/>
        <p:txBody>
          <a:bodyPr/>
          <a:lstStyle/>
          <a:p>
            <a:r>
              <a:rPr lang="de-DE" sz="2000" dirty="0" smtClean="0"/>
              <a:t>Im Target </a:t>
            </a:r>
            <a:r>
              <a:rPr lang="de-DE" sz="2000" b="1" dirty="0"/>
              <a:t>ROUTLEDGE_HANDBOOKS_ONLINE_COMPLETE</a:t>
            </a:r>
            <a:r>
              <a:rPr lang="de-DE" sz="2000" dirty="0" smtClean="0"/>
              <a:t> </a:t>
            </a:r>
            <a:r>
              <a:rPr lang="de-DE" sz="2000" dirty="0"/>
              <a:t>wurden </a:t>
            </a:r>
            <a:r>
              <a:rPr lang="de-DE" sz="2000" dirty="0" smtClean="0"/>
              <a:t>zwei </a:t>
            </a:r>
            <a:r>
              <a:rPr lang="de-DE" sz="2000" dirty="0"/>
              <a:t>Titel aktiviert, bei beiden Titeln führte der Online lesen-Button nicht zum </a:t>
            </a:r>
            <a:r>
              <a:rPr lang="de-DE" sz="2000" dirty="0" smtClean="0"/>
              <a:t>Volltext:</a:t>
            </a:r>
          </a:p>
          <a:p>
            <a:pPr lvl="1"/>
            <a:r>
              <a:rPr lang="en-US" sz="1600" dirty="0" smtClean="0"/>
              <a:t>ISBN 978-1-138-90585-6 (</a:t>
            </a:r>
            <a:r>
              <a:rPr lang="en-US" sz="1600" dirty="0" smtClean="0">
                <a:hlinkClick r:id="rId2"/>
              </a:rPr>
              <a:t>BSB </a:t>
            </a:r>
            <a:r>
              <a:rPr lang="en-US" sz="1600" dirty="0" err="1" smtClean="0">
                <a:hlinkClick r:id="rId2"/>
              </a:rPr>
              <a:t>OPACplus</a:t>
            </a:r>
            <a:r>
              <a:rPr lang="en-US" sz="1600" dirty="0" smtClean="0"/>
              <a:t> | </a:t>
            </a:r>
            <a:r>
              <a:rPr lang="en-US" sz="1600" dirty="0" smtClean="0">
                <a:hlinkClick r:id="rId3"/>
              </a:rPr>
              <a:t>Gateway Bayern</a:t>
            </a:r>
            <a:r>
              <a:rPr lang="en-US" sz="1600" dirty="0" smtClean="0"/>
              <a:t>)</a:t>
            </a:r>
            <a:br>
              <a:rPr lang="en-US" sz="1600" dirty="0" smtClean="0"/>
            </a:br>
            <a:r>
              <a:rPr lang="en-US" sz="1600" i="1" dirty="0" smtClean="0"/>
              <a:t>The </a:t>
            </a:r>
            <a:r>
              <a:rPr lang="en-US" sz="1600" i="1" dirty="0"/>
              <a:t>Routledge Handbook of Scandinavian </a:t>
            </a:r>
            <a:r>
              <a:rPr lang="en-US" sz="1600" i="1" dirty="0" smtClean="0"/>
              <a:t>Politics</a:t>
            </a:r>
            <a:br>
              <a:rPr lang="en-US" sz="1600" i="1" dirty="0" smtClean="0"/>
            </a:br>
            <a:r>
              <a:rPr lang="en-US" sz="1600" dirty="0" err="1" smtClean="0"/>
              <a:t>Nedergaard</a:t>
            </a:r>
            <a:r>
              <a:rPr lang="en-US" sz="1600" dirty="0" smtClean="0"/>
              <a:t>, Peter</a:t>
            </a:r>
            <a:br>
              <a:rPr lang="en-US" sz="1600" dirty="0" smtClean="0"/>
            </a:br>
            <a:r>
              <a:rPr lang="en-US" sz="1600" dirty="0" smtClean="0"/>
              <a:t>2017 (2018?)</a:t>
            </a:r>
          </a:p>
          <a:p>
            <a:pPr lvl="1"/>
            <a:r>
              <a:rPr lang="en-US" sz="1600" dirty="0" smtClean="0"/>
              <a:t>ISBN 978-1-317-56353-2 </a:t>
            </a:r>
            <a:r>
              <a:rPr lang="en-US" sz="1600" dirty="0"/>
              <a:t>(</a:t>
            </a:r>
            <a:r>
              <a:rPr lang="en-US" sz="1600" dirty="0">
                <a:hlinkClick r:id="rId4"/>
              </a:rPr>
              <a:t>BSB </a:t>
            </a:r>
            <a:r>
              <a:rPr lang="en-US" sz="1600" dirty="0" err="1">
                <a:hlinkClick r:id="rId4"/>
              </a:rPr>
              <a:t>OPACplus</a:t>
            </a:r>
            <a:r>
              <a:rPr lang="en-US" sz="1600" dirty="0"/>
              <a:t> | </a:t>
            </a:r>
            <a:r>
              <a:rPr lang="en-US" sz="1600" dirty="0">
                <a:hlinkClick r:id="rId5"/>
              </a:rPr>
              <a:t>Gateway Bayern</a:t>
            </a:r>
            <a:r>
              <a:rPr lang="en-US" sz="1600" dirty="0"/>
              <a:t>)</a:t>
            </a:r>
            <a:r>
              <a:rPr lang="en-US" sz="1600" dirty="0" smtClean="0"/>
              <a:t/>
            </a:r>
            <a:br>
              <a:rPr lang="en-US" sz="1600" dirty="0" smtClean="0"/>
            </a:br>
            <a:r>
              <a:rPr lang="en-US" sz="1600" i="1" dirty="0" smtClean="0"/>
              <a:t>Routledge </a:t>
            </a:r>
            <a:r>
              <a:rPr lang="en-US" sz="1600" i="1" dirty="0"/>
              <a:t>International Handbook of Early Childhood </a:t>
            </a:r>
            <a:r>
              <a:rPr lang="en-US" sz="1600" i="1" dirty="0" smtClean="0"/>
              <a:t>Play</a:t>
            </a:r>
            <a:r>
              <a:rPr lang="en-US" sz="1600" dirty="0" smtClean="0"/>
              <a:t/>
            </a:r>
            <a:br>
              <a:rPr lang="en-US" sz="1600" dirty="0" smtClean="0"/>
            </a:br>
            <a:r>
              <a:rPr lang="en-US" sz="1600" dirty="0" smtClean="0"/>
              <a:t>Bruce</a:t>
            </a:r>
            <a:r>
              <a:rPr lang="en-US" sz="1600" dirty="0"/>
              <a:t>, </a:t>
            </a:r>
            <a:r>
              <a:rPr lang="en-US" sz="1600" dirty="0" smtClean="0"/>
              <a:t>Tina</a:t>
            </a:r>
            <a:br>
              <a:rPr lang="en-US" sz="1600" dirty="0" smtClean="0"/>
            </a:br>
            <a:r>
              <a:rPr lang="en-US" sz="1600" dirty="0" smtClean="0"/>
              <a:t>2017</a:t>
            </a:r>
          </a:p>
          <a:p>
            <a:pPr marL="342000" indent="0">
              <a:buNone/>
            </a:pPr>
            <a:endParaRPr lang="de-DE" sz="2000" dirty="0" smtClean="0"/>
          </a:p>
          <a:p>
            <a:pPr marL="342000" indent="0">
              <a:buNone/>
            </a:pPr>
            <a:r>
              <a:rPr lang="de-DE" sz="2000" dirty="0" smtClean="0"/>
              <a:t>Nach </a:t>
            </a:r>
            <a:r>
              <a:rPr lang="de-DE" sz="2000" dirty="0"/>
              <a:t>der </a:t>
            </a:r>
            <a:r>
              <a:rPr lang="de-DE" sz="2000" b="1" dirty="0"/>
              <a:t>Korrektur im </a:t>
            </a:r>
            <a:r>
              <a:rPr lang="de-DE" sz="2000" b="1" dirty="0" smtClean="0"/>
              <a:t>Katalog</a:t>
            </a:r>
            <a:r>
              <a:rPr lang="de-DE" sz="2000" dirty="0" smtClean="0"/>
              <a:t>[?]</a:t>
            </a:r>
            <a:r>
              <a:rPr lang="de-DE" sz="2000" b="1" dirty="0" smtClean="0"/>
              <a:t> </a:t>
            </a:r>
            <a:r>
              <a:rPr lang="de-DE" sz="2000" dirty="0" smtClean="0"/>
              <a:t>sind </a:t>
            </a:r>
            <a:r>
              <a:rPr lang="de-DE" sz="2000" dirty="0"/>
              <a:t>beide Titel in SFX nicht mehr aktiviert, was für dieses Target wohl okay ist, da für beide Titel das Produktsigel ZDB-7-TFC eingetragen ist, aber sie sind auch nicht in </a:t>
            </a:r>
            <a:r>
              <a:rPr lang="de-DE" sz="2000" b="1" dirty="0"/>
              <a:t>TAYLOR_AND_FRANCIS_EBOOKS_COMPLETE</a:t>
            </a:r>
            <a:r>
              <a:rPr lang="de-DE" sz="2000" dirty="0"/>
              <a:t> aktiviert, der erste Titel taucht dort gar nicht auf</a:t>
            </a:r>
            <a:r>
              <a:rPr lang="de-DE" sz="2000" dirty="0" smtClean="0"/>
              <a:t>.</a:t>
            </a:r>
            <a:endParaRPr lang="de-DE" dirty="0"/>
          </a:p>
        </p:txBody>
      </p:sp>
    </p:spTree>
    <p:extLst>
      <p:ext uri="{BB962C8B-B14F-4D97-AF65-F5344CB8AC3E}">
        <p14:creationId xmlns:p14="http://schemas.microsoft.com/office/powerpoint/2010/main" val="1423471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27</a:t>
            </a:fld>
            <a:endParaRPr lang="de-DE" dirty="0"/>
          </a:p>
        </p:txBody>
      </p:sp>
      <p:sp>
        <p:nvSpPr>
          <p:cNvPr id="3" name="Textplatzhalter 2"/>
          <p:cNvSpPr>
            <a:spLocks noGrp="1"/>
          </p:cNvSpPr>
          <p:nvPr>
            <p:ph type="body" sz="quarter" idx="11"/>
          </p:nvPr>
        </p:nvSpPr>
        <p:spPr/>
        <p:txBody>
          <a:bodyPr/>
          <a:lstStyle/>
          <a:p>
            <a:r>
              <a:rPr lang="de-DE" dirty="0" smtClean="0"/>
              <a:t>BSB (2/2)</a:t>
            </a:r>
            <a:endParaRPr lang="de-DE" dirty="0"/>
          </a:p>
        </p:txBody>
      </p:sp>
      <p:sp>
        <p:nvSpPr>
          <p:cNvPr id="4" name="Inhaltsplatzhalter 3"/>
          <p:cNvSpPr>
            <a:spLocks noGrp="1"/>
          </p:cNvSpPr>
          <p:nvPr>
            <p:ph idx="1"/>
          </p:nvPr>
        </p:nvSpPr>
        <p:spPr/>
        <p:txBody>
          <a:bodyPr/>
          <a:lstStyle/>
          <a:p>
            <a:r>
              <a:rPr lang="de-DE" sz="2000" dirty="0"/>
              <a:t>Im BSB-Katalog funktioniert zwar der Volltextzugriff über Taylor &amp; Francis, in </a:t>
            </a:r>
            <a:r>
              <a:rPr lang="de-DE" sz="2000" dirty="0" err="1"/>
              <a:t>PrimoCentral</a:t>
            </a:r>
            <a:r>
              <a:rPr lang="de-DE" sz="2000" dirty="0"/>
              <a:t> sind die Treffer jedoch nur noch mit dem Button „Print-Bestand zeigen“ versehen.</a:t>
            </a:r>
            <a:br>
              <a:rPr lang="de-DE" sz="2000" dirty="0"/>
            </a:br>
            <a:r>
              <a:rPr lang="de-DE" sz="2000" dirty="0"/>
              <a:t>Über die Datenbank </a:t>
            </a:r>
            <a:r>
              <a:rPr lang="de-DE" sz="2000" dirty="0" smtClean="0"/>
              <a:t>„Taylor </a:t>
            </a:r>
            <a:r>
              <a:rPr lang="de-DE" sz="2000" dirty="0"/>
              <a:t>&amp; Francis </a:t>
            </a:r>
            <a:r>
              <a:rPr lang="de-DE" sz="2000" dirty="0" err="1" smtClean="0"/>
              <a:t>eBooks</a:t>
            </a:r>
            <a:r>
              <a:rPr lang="de-DE" sz="2000" dirty="0" smtClean="0"/>
              <a:t>“ </a:t>
            </a:r>
            <a:r>
              <a:rPr lang="de-DE" sz="2000" dirty="0"/>
              <a:t>sind beide Titel im Volltext verfügbar, über die Datenbank </a:t>
            </a:r>
            <a:r>
              <a:rPr lang="de-DE" sz="2000" dirty="0" smtClean="0"/>
              <a:t>„Routledge </a:t>
            </a:r>
            <a:r>
              <a:rPr lang="de-DE" sz="2000" dirty="0" err="1"/>
              <a:t>Handbooks</a:t>
            </a:r>
            <a:r>
              <a:rPr lang="de-DE" sz="2000" dirty="0"/>
              <a:t> </a:t>
            </a:r>
            <a:r>
              <a:rPr lang="de-DE" sz="2000" dirty="0" smtClean="0"/>
              <a:t>Online“ ist </a:t>
            </a:r>
            <a:r>
              <a:rPr lang="de-DE" sz="2000" dirty="0"/>
              <a:t>nur </a:t>
            </a:r>
            <a:r>
              <a:rPr lang="de-DE" sz="2000" dirty="0" smtClean="0"/>
              <a:t>„The </a:t>
            </a:r>
            <a:r>
              <a:rPr lang="de-DE" sz="2000" dirty="0"/>
              <a:t>Routledge Handbook </a:t>
            </a:r>
            <a:r>
              <a:rPr lang="de-DE" sz="2000" dirty="0" err="1"/>
              <a:t>of</a:t>
            </a:r>
            <a:r>
              <a:rPr lang="de-DE" sz="2000" dirty="0"/>
              <a:t> </a:t>
            </a:r>
            <a:r>
              <a:rPr lang="de-DE" sz="2000" dirty="0" err="1"/>
              <a:t>Scandinavian</a:t>
            </a:r>
            <a:r>
              <a:rPr lang="de-DE" sz="2000" dirty="0"/>
              <a:t> </a:t>
            </a:r>
            <a:r>
              <a:rPr lang="de-DE" sz="2000" dirty="0" smtClean="0"/>
              <a:t>Politics“ verfügbar.</a:t>
            </a:r>
            <a:br>
              <a:rPr lang="de-DE" sz="2000" dirty="0" smtClean="0"/>
            </a:br>
            <a:r>
              <a:rPr lang="de-DE" sz="2000" dirty="0" smtClean="0"/>
              <a:t>Was </a:t>
            </a:r>
            <a:r>
              <a:rPr lang="de-DE" sz="2000" dirty="0"/>
              <a:t>können wir tun, damit die Aktivierung hier richtig </a:t>
            </a:r>
            <a:r>
              <a:rPr lang="de-DE" sz="2000" dirty="0" smtClean="0"/>
              <a:t>funktioniert?</a:t>
            </a:r>
            <a:br>
              <a:rPr lang="de-DE" sz="2000" dirty="0" smtClean="0"/>
            </a:br>
            <a:r>
              <a:rPr lang="de-DE" sz="2000" dirty="0" smtClean="0"/>
              <a:t/>
            </a:r>
            <a:br>
              <a:rPr lang="de-DE" sz="2000" dirty="0" smtClean="0"/>
            </a:br>
            <a:r>
              <a:rPr lang="de-DE" sz="2000" b="1" u="sng" dirty="0" smtClean="0"/>
              <a:t>Übung:</a:t>
            </a:r>
            <a:r>
              <a:rPr lang="de-DE" sz="2000" dirty="0"/>
              <a:t/>
            </a:r>
            <a:br>
              <a:rPr lang="de-DE" sz="2000" dirty="0"/>
            </a:br>
            <a:r>
              <a:rPr lang="de-DE" sz="2000" dirty="0" smtClean="0"/>
              <a:t>Machen Sie beide genannten Objekte </a:t>
            </a:r>
            <a:r>
              <a:rPr lang="de-DE" sz="2000" b="1" dirty="0" smtClean="0"/>
              <a:t>sowohl via ISBN als auch via Titel</a:t>
            </a:r>
            <a:r>
              <a:rPr lang="de-DE" sz="2000" dirty="0" smtClean="0"/>
              <a:t> in der SFX-</a:t>
            </a:r>
            <a:r>
              <a:rPr lang="de-DE" sz="2000" dirty="0" err="1" smtClean="0"/>
              <a:t>KnowledgeBase</a:t>
            </a:r>
            <a:r>
              <a:rPr lang="de-DE" sz="2000" dirty="0" smtClean="0"/>
              <a:t> ausfindig und lassen Sie sich jeweils alle dazu verfügbaren </a:t>
            </a:r>
            <a:r>
              <a:rPr lang="de-DE" sz="2000" dirty="0" err="1" smtClean="0"/>
              <a:t>Object</a:t>
            </a:r>
            <a:r>
              <a:rPr lang="de-DE" sz="2000" dirty="0" smtClean="0"/>
              <a:t> Portfolios anzeigen!</a:t>
            </a:r>
            <a:endParaRPr lang="de-DE" sz="2000" dirty="0"/>
          </a:p>
          <a:p>
            <a:endParaRPr lang="de-DE" dirty="0"/>
          </a:p>
        </p:txBody>
      </p:sp>
    </p:spTree>
    <p:extLst>
      <p:ext uri="{BB962C8B-B14F-4D97-AF65-F5344CB8AC3E}">
        <p14:creationId xmlns:p14="http://schemas.microsoft.com/office/powerpoint/2010/main" val="2865988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richtige Target zu finden…</a:t>
            </a:r>
            <a:endParaRPr lang="de-DE" dirty="0"/>
          </a:p>
        </p:txBody>
      </p:sp>
      <p:sp>
        <p:nvSpPr>
          <p:cNvPr id="3" name="Inhaltsplatzhalter 2"/>
          <p:cNvSpPr>
            <a:spLocks noGrp="1"/>
          </p:cNvSpPr>
          <p:nvPr>
            <p:ph idx="1"/>
          </p:nvPr>
        </p:nvSpPr>
        <p:spPr/>
        <p:txBody>
          <a:bodyPr/>
          <a:lstStyle/>
          <a:p>
            <a:r>
              <a:rPr lang="de-DE" dirty="0" smtClean="0"/>
              <a:t>… ist auch bereits für einen einzigen Titel bisweilen keine leichte Aufgabe!</a:t>
            </a:r>
          </a:p>
          <a:p>
            <a:r>
              <a:rPr lang="de-DE" dirty="0" smtClean="0"/>
              <a:t>Sucht man nach der ISBN, kann es sein, dass die SFX-KB nur die Print- oder nur die E-ISBN kennt.</a:t>
            </a:r>
          </a:p>
          <a:p>
            <a:r>
              <a:rPr lang="de-DE" dirty="0" smtClean="0"/>
              <a:t>Sucht man nach der exakten Titelansetzung, übersieht man u.U. anders angesetzte Varianten (im Bsp. ohne führendes „The“).</a:t>
            </a:r>
          </a:p>
          <a:p>
            <a:r>
              <a:rPr lang="de-DE" dirty="0" smtClean="0"/>
              <a:t>Das dadurch inhärente Fehlerpotential der zentralen semiautomatischen Zuordnung kann nur durch Feedback seitens der lokalen SFX-Admins ausgeglichen werden!</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28</a:t>
            </a:fld>
            <a:endParaRPr lang="de-DE"/>
          </a:p>
        </p:txBody>
      </p:sp>
    </p:spTree>
    <p:extLst>
      <p:ext uri="{BB962C8B-B14F-4D97-AF65-F5344CB8AC3E}">
        <p14:creationId xmlns:p14="http://schemas.microsoft.com/office/powerpoint/2010/main" val="676891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Fehlerquelle B3Kat</a:t>
            </a:r>
            <a:endParaRPr lang="de-DE" dirty="0"/>
          </a:p>
        </p:txBody>
      </p:sp>
      <p:sp>
        <p:nvSpPr>
          <p:cNvPr id="3" name="Inhaltsplatzhalter 2"/>
          <p:cNvSpPr>
            <a:spLocks noGrp="1"/>
          </p:cNvSpPr>
          <p:nvPr>
            <p:ph idx="1"/>
          </p:nvPr>
        </p:nvSpPr>
        <p:spPr/>
        <p:txBody>
          <a:bodyPr/>
          <a:lstStyle/>
          <a:p>
            <a:r>
              <a:rPr lang="de-DE" dirty="0" smtClean="0"/>
              <a:t>Der E-Book-Lizenzdatenimport aus dem B3Kat </a:t>
            </a:r>
            <a:r>
              <a:rPr lang="de-DE" b="1" dirty="0" smtClean="0"/>
              <a:t>kann nur Titel aktivieren, die</a:t>
            </a:r>
            <a:r>
              <a:rPr lang="de-DE" dirty="0" smtClean="0"/>
              <a:t> in letzterem</a:t>
            </a:r>
          </a:p>
          <a:p>
            <a:pPr lvl="1"/>
            <a:r>
              <a:rPr lang="de-DE" dirty="0" smtClean="0"/>
              <a:t>mit einem </a:t>
            </a:r>
            <a:r>
              <a:rPr lang="de-DE" b="1" dirty="0" smtClean="0"/>
              <a:t>offiziell registrierten Produktsigel </a:t>
            </a:r>
            <a:r>
              <a:rPr lang="de-DE" dirty="0" smtClean="0"/>
              <a:t>(bei providerneutraler Aufnahme in ASEQ 656e, Unterfeld $p, bei providerspezifischer </a:t>
            </a:r>
            <a:r>
              <a:rPr lang="de-DE" dirty="0"/>
              <a:t>Aufnahme </a:t>
            </a:r>
            <a:r>
              <a:rPr lang="de-DE" dirty="0" smtClean="0"/>
              <a:t>in ASEQ 078e) und</a:t>
            </a:r>
          </a:p>
          <a:p>
            <a:pPr lvl="1"/>
            <a:r>
              <a:rPr lang="de-DE" dirty="0" smtClean="0"/>
              <a:t>einem </a:t>
            </a:r>
            <a:r>
              <a:rPr lang="de-DE" b="1" dirty="0" smtClean="0"/>
              <a:t>Besitznachweis der Bibliothek </a:t>
            </a:r>
            <a:r>
              <a:rPr lang="de-DE" dirty="0" smtClean="0"/>
              <a:t>(bei providerneutraler Aufnahme reicht auch das entsprechende Kürzel in ASEQ 656e, Unterfeld $l) ausgestattet sind.</a:t>
            </a:r>
          </a:p>
          <a:p>
            <a:pPr marL="342000"/>
            <a:r>
              <a:rPr lang="de-DE" dirty="0" smtClean="0"/>
              <a:t>Providerneutrales </a:t>
            </a:r>
            <a:r>
              <a:rPr lang="de-DE" dirty="0" err="1" smtClean="0"/>
              <a:t>Ansigeln</a:t>
            </a:r>
            <a:r>
              <a:rPr lang="de-DE" dirty="0" smtClean="0"/>
              <a:t> an providerspezifischen Aufnahmen kann dazu führen, dass maschinell nicht mehr </a:t>
            </a:r>
            <a:r>
              <a:rPr lang="de-DE" dirty="0" err="1" smtClean="0"/>
              <a:t>entscheidbar</a:t>
            </a:r>
            <a:r>
              <a:rPr lang="de-DE" dirty="0" smtClean="0"/>
              <a:t> ist, wer für welche Bibliothek der Lizenzgeber ist! </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29</a:t>
            </a:fld>
            <a:endParaRPr lang="de-DE"/>
          </a:p>
        </p:txBody>
      </p:sp>
    </p:spTree>
    <p:extLst>
      <p:ext uri="{BB962C8B-B14F-4D97-AF65-F5344CB8AC3E}">
        <p14:creationId xmlns:p14="http://schemas.microsoft.com/office/powerpoint/2010/main" val="410265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OpenURL</a:t>
            </a:r>
            <a:r>
              <a:rPr lang="de-DE" dirty="0" smtClean="0"/>
              <a:t>-Parameter</a:t>
            </a:r>
            <a:endParaRPr lang="de-DE" dirty="0"/>
          </a:p>
        </p:txBody>
      </p:sp>
      <p:sp>
        <p:nvSpPr>
          <p:cNvPr id="3" name="Inhaltsplatzhalter 2"/>
          <p:cNvSpPr>
            <a:spLocks noGrp="1"/>
          </p:cNvSpPr>
          <p:nvPr>
            <p:ph idx="1"/>
          </p:nvPr>
        </p:nvSpPr>
        <p:spPr/>
        <p:txBody>
          <a:bodyPr/>
          <a:lstStyle/>
          <a:p>
            <a:pPr marL="0" indent="0">
              <a:buNone/>
            </a:pPr>
            <a:r>
              <a:rPr lang="de-DE" dirty="0" smtClean="0"/>
              <a:t>… und ihre Bedeutung sind tabellarisch dokumentiert:</a:t>
            </a:r>
          </a:p>
          <a:p>
            <a:r>
              <a:rPr lang="de-DE" dirty="0" smtClean="0"/>
              <a:t>für </a:t>
            </a:r>
            <a:r>
              <a:rPr lang="de-DE" dirty="0" smtClean="0">
                <a:hlinkClick r:id="rId2"/>
              </a:rPr>
              <a:t>Monographien und Bestandteile davon</a:t>
            </a:r>
            <a:endParaRPr lang="de-DE" dirty="0" smtClean="0"/>
          </a:p>
          <a:p>
            <a:r>
              <a:rPr lang="de-DE" dirty="0" smtClean="0"/>
              <a:t>für </a:t>
            </a:r>
            <a:r>
              <a:rPr lang="de-DE" dirty="0" smtClean="0">
                <a:hlinkClick r:id="rId3"/>
              </a:rPr>
              <a:t>Zeitschriften und Aufsätze</a:t>
            </a:r>
            <a:endParaRPr lang="de-DE" dirty="0" smtClean="0"/>
          </a:p>
          <a:p>
            <a:r>
              <a:rPr lang="de-DE" dirty="0" smtClean="0"/>
              <a:t>für </a:t>
            </a:r>
            <a:r>
              <a:rPr lang="de-DE" dirty="0" smtClean="0">
                <a:hlinkClick r:id="rId4"/>
              </a:rPr>
              <a:t>Dissertationen</a:t>
            </a:r>
            <a:endParaRPr lang="de-DE" dirty="0" smtClean="0"/>
          </a:p>
          <a:p>
            <a:r>
              <a:rPr lang="de-DE" dirty="0" smtClean="0"/>
              <a:t>für </a:t>
            </a:r>
            <a:r>
              <a:rPr lang="de-DE" dirty="0" smtClean="0">
                <a:hlinkClick r:id="rId5"/>
              </a:rPr>
              <a:t>Patentschriften</a:t>
            </a:r>
            <a:endParaRPr lang="de-DE" dirty="0" smtClean="0"/>
          </a:p>
          <a:p>
            <a:endParaRPr lang="de-DE" dirty="0"/>
          </a:p>
          <a:p>
            <a:pPr marL="0" indent="0">
              <a:buNone/>
            </a:pPr>
            <a:endParaRPr lang="de-DE" dirty="0" smtClean="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3</a:t>
            </a:fld>
            <a:endParaRPr lang="de-DE"/>
          </a:p>
        </p:txBody>
      </p:sp>
    </p:spTree>
    <p:extLst>
      <p:ext uri="{BB962C8B-B14F-4D97-AF65-F5344CB8AC3E}">
        <p14:creationId xmlns:p14="http://schemas.microsoft.com/office/powerpoint/2010/main" val="1759319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30</a:t>
            </a:fld>
            <a:endParaRPr lang="de-DE" dirty="0"/>
          </a:p>
        </p:txBody>
      </p:sp>
      <p:sp>
        <p:nvSpPr>
          <p:cNvPr id="3" name="Textplatzhalter 2"/>
          <p:cNvSpPr>
            <a:spLocks noGrp="1"/>
          </p:cNvSpPr>
          <p:nvPr>
            <p:ph type="body" sz="quarter" idx="11"/>
          </p:nvPr>
        </p:nvSpPr>
        <p:spPr/>
        <p:txBody>
          <a:bodyPr/>
          <a:lstStyle/>
          <a:p>
            <a:r>
              <a:rPr lang="de-DE" dirty="0" smtClean="0"/>
              <a:t>UBB 1</a:t>
            </a:r>
            <a:endParaRPr lang="de-DE" dirty="0"/>
          </a:p>
        </p:txBody>
      </p:sp>
      <p:sp>
        <p:nvSpPr>
          <p:cNvPr id="4" name="Inhaltsplatzhalter 3"/>
          <p:cNvSpPr>
            <a:spLocks noGrp="1"/>
          </p:cNvSpPr>
          <p:nvPr>
            <p:ph idx="1"/>
          </p:nvPr>
        </p:nvSpPr>
        <p:spPr>
          <a:xfrm>
            <a:off x="503238" y="1052736"/>
            <a:ext cx="8132762" cy="4895627"/>
          </a:xfrm>
        </p:spPr>
        <p:txBody>
          <a:bodyPr/>
          <a:lstStyle/>
          <a:p>
            <a:r>
              <a:rPr lang="de-DE" dirty="0"/>
              <a:t>Wie gehen andere Admins mit den regelmäßig erscheinenden </a:t>
            </a:r>
            <a:r>
              <a:rPr lang="de-DE" dirty="0" err="1"/>
              <a:t>result</a:t>
            </a:r>
            <a:r>
              <a:rPr lang="de-DE" dirty="0"/>
              <a:t>-Lists </a:t>
            </a:r>
            <a:r>
              <a:rPr lang="de-DE" dirty="0" smtClean="0"/>
              <a:t>um?</a:t>
            </a:r>
            <a:endParaRPr lang="de-DE" dirty="0"/>
          </a:p>
          <a:p>
            <a:pPr marL="0" indent="0">
              <a:buNone/>
            </a:pPr>
            <a:endParaRPr lang="de-DE" dirty="0"/>
          </a:p>
        </p:txBody>
      </p:sp>
    </p:spTree>
    <p:extLst>
      <p:ext uri="{BB962C8B-B14F-4D97-AF65-F5344CB8AC3E}">
        <p14:creationId xmlns:p14="http://schemas.microsoft.com/office/powerpoint/2010/main" val="90205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t>Result</a:t>
            </a:r>
            <a:r>
              <a:rPr lang="de-DE" dirty="0" smtClean="0"/>
              <a:t>-Lists: So prüfen Sie richtig</a:t>
            </a:r>
            <a:endParaRPr lang="de-DE" dirty="0"/>
          </a:p>
        </p:txBody>
      </p:sp>
      <p:sp>
        <p:nvSpPr>
          <p:cNvPr id="6" name="Inhaltsplatzhalter 5"/>
          <p:cNvSpPr>
            <a:spLocks noGrp="1"/>
          </p:cNvSpPr>
          <p:nvPr>
            <p:ph idx="1"/>
          </p:nvPr>
        </p:nvSpPr>
        <p:spPr/>
        <p:txBody>
          <a:bodyPr/>
          <a:lstStyle/>
          <a:p>
            <a:r>
              <a:rPr lang="de-DE" dirty="0" smtClean="0"/>
              <a:t>Primär relevant</a:t>
            </a:r>
            <a:r>
              <a:rPr lang="de-DE" dirty="0"/>
              <a:t>: </a:t>
            </a:r>
            <a:r>
              <a:rPr lang="de-DE" dirty="0" err="1"/>
              <a:t>Größenordung</a:t>
            </a:r>
            <a:r>
              <a:rPr lang="de-DE" dirty="0"/>
              <a:t> der aktivierten Portfolios pro Target.</a:t>
            </a:r>
          </a:p>
          <a:p>
            <a:r>
              <a:rPr lang="de-DE" dirty="0"/>
              <a:t>Anzahl der Errors nur von sekundärer Bedeutung (hauptsächliche Ursache: Aktivierung über </a:t>
            </a:r>
            <a:r>
              <a:rPr lang="de-DE" i="1" dirty="0"/>
              <a:t>einen </a:t>
            </a:r>
            <a:r>
              <a:rPr lang="de-DE" dirty="0" smtClean="0"/>
              <a:t>von evtl. mehreren</a:t>
            </a:r>
            <a:r>
              <a:rPr lang="de-DE" i="1" dirty="0" smtClean="0"/>
              <a:t> </a:t>
            </a:r>
            <a:r>
              <a:rPr lang="de-DE" dirty="0" err="1" smtClean="0"/>
              <a:t>Identifiern</a:t>
            </a:r>
            <a:r>
              <a:rPr lang="de-DE" dirty="0" smtClean="0"/>
              <a:t> </a:t>
            </a:r>
            <a:r>
              <a:rPr lang="de-DE" dirty="0"/>
              <a:t>nicht möglich</a:t>
            </a:r>
            <a:r>
              <a:rPr lang="de-DE" dirty="0" smtClean="0"/>
              <a:t>)</a:t>
            </a:r>
          </a:p>
          <a:p>
            <a:r>
              <a:rPr lang="de-DE" dirty="0"/>
              <a:t>Neu hinzugekommene Targets sondieren (v.a. </a:t>
            </a:r>
            <a:r>
              <a:rPr lang="de-DE" dirty="0" err="1"/>
              <a:t>Targetnamen</a:t>
            </a:r>
            <a:r>
              <a:rPr lang="de-DE" dirty="0" smtClean="0"/>
              <a:t>)</a:t>
            </a:r>
          </a:p>
          <a:p>
            <a:r>
              <a:rPr lang="de-DE" dirty="0" smtClean="0"/>
              <a:t>Fehlen Targets, die man erwartet hätte?</a:t>
            </a:r>
          </a:p>
          <a:p>
            <a:r>
              <a:rPr lang="de-DE" dirty="0" smtClean="0"/>
              <a:t>Stichproben für einzelne Objekte machen</a:t>
            </a:r>
          </a:p>
          <a:p>
            <a:r>
              <a:rPr lang="de-DE" dirty="0" err="1" smtClean="0"/>
              <a:t>Aggregatortargets</a:t>
            </a:r>
            <a:r>
              <a:rPr lang="de-DE" dirty="0" smtClean="0"/>
              <a:t>: </a:t>
            </a:r>
            <a:r>
              <a:rPr lang="de-DE" dirty="0" err="1" smtClean="0"/>
              <a:t>AutoActive</a:t>
            </a:r>
            <a:r>
              <a:rPr lang="de-DE" dirty="0" smtClean="0"/>
              <a:t> deaktivieren, wenn nicht gewünscht</a:t>
            </a:r>
            <a:endParaRPr lang="de-DE" dirty="0"/>
          </a:p>
        </p:txBody>
      </p:sp>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31</a:t>
            </a:fld>
            <a:endParaRPr lang="de-DE" dirty="0"/>
          </a:p>
        </p:txBody>
      </p:sp>
    </p:spTree>
    <p:extLst>
      <p:ext uri="{BB962C8B-B14F-4D97-AF65-F5344CB8AC3E}">
        <p14:creationId xmlns:p14="http://schemas.microsoft.com/office/powerpoint/2010/main" val="3751280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32</a:t>
            </a:fld>
            <a:endParaRPr lang="de-DE" dirty="0"/>
          </a:p>
        </p:txBody>
      </p:sp>
      <p:sp>
        <p:nvSpPr>
          <p:cNvPr id="3" name="Textplatzhalter 2"/>
          <p:cNvSpPr>
            <a:spLocks noGrp="1"/>
          </p:cNvSpPr>
          <p:nvPr>
            <p:ph type="body" sz="quarter" idx="11"/>
          </p:nvPr>
        </p:nvSpPr>
        <p:spPr/>
        <p:txBody>
          <a:bodyPr/>
          <a:lstStyle/>
          <a:p>
            <a:r>
              <a:rPr lang="de-DE" dirty="0" smtClean="0"/>
              <a:t>FHD 1 (1/2)</a:t>
            </a:r>
          </a:p>
        </p:txBody>
      </p:sp>
      <p:sp>
        <p:nvSpPr>
          <p:cNvPr id="4" name="Inhaltsplatzhalter 3"/>
          <p:cNvSpPr>
            <a:spLocks noGrp="1"/>
          </p:cNvSpPr>
          <p:nvPr>
            <p:ph idx="1"/>
          </p:nvPr>
        </p:nvSpPr>
        <p:spPr>
          <a:xfrm>
            <a:off x="503238" y="764704"/>
            <a:ext cx="8132762" cy="5183659"/>
          </a:xfrm>
        </p:spPr>
        <p:txBody>
          <a:bodyPr/>
          <a:lstStyle/>
          <a:p>
            <a:r>
              <a:rPr lang="de-DE" dirty="0"/>
              <a:t>I</a:t>
            </a:r>
            <a:r>
              <a:rPr lang="de-DE" dirty="0" smtClean="0"/>
              <a:t>n </a:t>
            </a:r>
            <a:r>
              <a:rPr lang="de-DE" dirty="0"/>
              <a:t>der </a:t>
            </a:r>
            <a:r>
              <a:rPr lang="de-DE" dirty="0" smtClean="0"/>
              <a:t>Datei</a:t>
            </a:r>
            <a:br>
              <a:rPr lang="de-DE" dirty="0" smtClean="0"/>
            </a:br>
            <a:r>
              <a:rPr lang="de-DE" dirty="0" smtClean="0"/>
              <a:t>E-Books_201903_ebbResult_fhdeg_201903.txt </a:t>
            </a:r>
            <a:br>
              <a:rPr lang="de-DE" dirty="0" smtClean="0"/>
            </a:br>
            <a:r>
              <a:rPr lang="de-DE" dirty="0" smtClean="0"/>
              <a:t>wird </a:t>
            </a:r>
            <a:r>
              <a:rPr lang="de-DE" dirty="0"/>
              <a:t>angezeigt, </a:t>
            </a:r>
            <a:r>
              <a:rPr lang="de-DE" dirty="0" smtClean="0"/>
              <a:t>dass </a:t>
            </a:r>
            <a:r>
              <a:rPr lang="de-DE" dirty="0"/>
              <a:t>bspw. nur die </a:t>
            </a:r>
            <a:r>
              <a:rPr lang="de-DE" dirty="0" err="1"/>
              <a:t>Wiley</a:t>
            </a:r>
            <a:r>
              <a:rPr lang="de-DE" dirty="0"/>
              <a:t>-E-Books ohne Fehler geladen </a:t>
            </a:r>
            <a:r>
              <a:rPr lang="de-DE" dirty="0" smtClean="0"/>
              <a:t>wurden.</a:t>
            </a:r>
            <a:r>
              <a:rPr lang="de-DE" dirty="0"/>
              <a:t/>
            </a:r>
            <a:br>
              <a:rPr lang="de-DE" dirty="0"/>
            </a:br>
            <a:r>
              <a:rPr lang="de-DE" dirty="0" smtClean="0"/>
              <a:t>Bei </a:t>
            </a:r>
            <a:r>
              <a:rPr lang="de-DE" dirty="0"/>
              <a:t>allen anderen wird jeweils die Anzahl der Fehler </a:t>
            </a:r>
            <a:r>
              <a:rPr lang="de-DE" dirty="0" smtClean="0"/>
              <a:t>angegeben</a:t>
            </a:r>
            <a:r>
              <a:rPr lang="de-DE" dirty="0"/>
              <a:t>. Manchmal </a:t>
            </a:r>
            <a:r>
              <a:rPr lang="de-DE" dirty="0" smtClean="0"/>
              <a:t>fehlt </a:t>
            </a:r>
            <a:r>
              <a:rPr lang="de-DE" dirty="0"/>
              <a:t>das Portfolio auch komplett. Woran liegt </a:t>
            </a:r>
            <a:r>
              <a:rPr lang="de-DE" dirty="0" smtClean="0"/>
              <a:t>das?</a:t>
            </a:r>
            <a:br>
              <a:rPr lang="de-DE" dirty="0" smtClean="0"/>
            </a:br>
            <a:r>
              <a:rPr lang="de-DE" dirty="0" smtClean="0"/>
              <a:t>Kann </a:t>
            </a:r>
            <a:r>
              <a:rPr lang="de-DE" dirty="0"/>
              <a:t>ich als </a:t>
            </a:r>
            <a:r>
              <a:rPr lang="de-DE" dirty="0" smtClean="0"/>
              <a:t>SFX-Administrator </a:t>
            </a:r>
            <a:r>
              <a:rPr lang="de-DE" dirty="0"/>
              <a:t>etwas unternehmen, um diese Fehler </a:t>
            </a:r>
            <a:r>
              <a:rPr lang="de-DE" dirty="0" smtClean="0"/>
              <a:t>zu korrigieren </a:t>
            </a:r>
            <a:r>
              <a:rPr lang="de-DE" dirty="0"/>
              <a:t>bzw. </a:t>
            </a:r>
            <a:r>
              <a:rPr lang="de-DE" dirty="0" smtClean="0"/>
              <a:t>korrigieren zu lassen?</a:t>
            </a:r>
            <a:endParaRPr lang="de-DE" dirty="0"/>
          </a:p>
        </p:txBody>
      </p:sp>
    </p:spTree>
    <p:extLst>
      <p:ext uri="{BB962C8B-B14F-4D97-AF65-F5344CB8AC3E}">
        <p14:creationId xmlns:p14="http://schemas.microsoft.com/office/powerpoint/2010/main" val="3426817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33</a:t>
            </a:fld>
            <a:endParaRPr lang="de-DE" dirty="0"/>
          </a:p>
        </p:txBody>
      </p:sp>
      <p:sp>
        <p:nvSpPr>
          <p:cNvPr id="3" name="Textplatzhalter 2"/>
          <p:cNvSpPr>
            <a:spLocks noGrp="1"/>
          </p:cNvSpPr>
          <p:nvPr>
            <p:ph type="body" sz="quarter" idx="11"/>
          </p:nvPr>
        </p:nvSpPr>
        <p:spPr/>
        <p:txBody>
          <a:bodyPr/>
          <a:lstStyle/>
          <a:p>
            <a:r>
              <a:rPr lang="de-DE" dirty="0" smtClean="0"/>
              <a:t>FHD 1 (2/2)</a:t>
            </a:r>
            <a:endParaRPr lang="de-DE"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238" y="1655306"/>
            <a:ext cx="8132762" cy="2971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725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err="1" smtClean="0"/>
              <a:t>Result</a:t>
            </a:r>
            <a:r>
              <a:rPr lang="de-DE" dirty="0" smtClean="0"/>
              <a:t>-Lists </a:t>
            </a:r>
            <a:r>
              <a:rPr lang="de-DE" dirty="0" err="1" smtClean="0"/>
              <a:t>for</a:t>
            </a:r>
            <a:r>
              <a:rPr lang="de-DE" dirty="0" smtClean="0"/>
              <a:t> </a:t>
            </a:r>
            <a:r>
              <a:rPr lang="de-DE" dirty="0" err="1" smtClean="0"/>
              <a:t>future</a:t>
            </a:r>
            <a:endParaRPr lang="de-DE" dirty="0"/>
          </a:p>
        </p:txBody>
      </p:sp>
      <p:sp>
        <p:nvSpPr>
          <p:cNvPr id="6" name="Inhaltsplatzhalter 5"/>
          <p:cNvSpPr>
            <a:spLocks noGrp="1"/>
          </p:cNvSpPr>
          <p:nvPr>
            <p:ph idx="1"/>
          </p:nvPr>
        </p:nvSpPr>
        <p:spPr/>
        <p:txBody>
          <a:bodyPr/>
          <a:lstStyle/>
          <a:p>
            <a:r>
              <a:rPr lang="de-DE" sz="2000" dirty="0" smtClean="0"/>
              <a:t>„</a:t>
            </a:r>
            <a:r>
              <a:rPr lang="de-DE" sz="2000" dirty="0" err="1"/>
              <a:t>no</a:t>
            </a:r>
            <a:r>
              <a:rPr lang="de-DE" sz="2000" dirty="0"/>
              <a:t> </a:t>
            </a:r>
            <a:r>
              <a:rPr lang="de-DE" sz="2000" dirty="0" err="1"/>
              <a:t>portfolio</a:t>
            </a:r>
            <a:r>
              <a:rPr lang="de-DE" sz="2000" dirty="0"/>
              <a:t> </a:t>
            </a:r>
            <a:r>
              <a:rPr lang="de-DE" sz="2000" dirty="0" err="1"/>
              <a:t>activated</a:t>
            </a:r>
            <a:r>
              <a:rPr lang="de-DE" sz="2000" dirty="0"/>
              <a:t>“-</a:t>
            </a:r>
            <a:r>
              <a:rPr lang="de-DE" sz="2000" dirty="0" smtClean="0"/>
              <a:t>Zeilen:</a:t>
            </a:r>
            <a:endParaRPr lang="de-DE" sz="2000" dirty="0"/>
          </a:p>
          <a:p>
            <a:pPr lvl="1"/>
            <a:r>
              <a:rPr lang="de-DE" sz="1800" dirty="0"/>
              <a:t>m</a:t>
            </a:r>
            <a:r>
              <a:rPr lang="de-DE" sz="1800" dirty="0" smtClean="0"/>
              <a:t>öglicher </a:t>
            </a:r>
            <a:r>
              <a:rPr lang="de-DE" sz="1800" dirty="0"/>
              <a:t>Grund: </a:t>
            </a:r>
            <a:r>
              <a:rPr lang="de-DE" sz="1800" dirty="0" smtClean="0"/>
              <a:t>falsche </a:t>
            </a:r>
            <a:r>
              <a:rPr lang="de-DE" sz="1800" dirty="0"/>
              <a:t>Zuordnung Produktsigel -&gt; Target </a:t>
            </a:r>
          </a:p>
          <a:p>
            <a:pPr lvl="1"/>
            <a:r>
              <a:rPr lang="de-DE" sz="1800" dirty="0"/>
              <a:t>m</a:t>
            </a:r>
            <a:r>
              <a:rPr lang="de-DE" sz="1800" dirty="0" smtClean="0"/>
              <a:t>öglicher Grund: </a:t>
            </a:r>
            <a:r>
              <a:rPr lang="de-DE" sz="1800" dirty="0"/>
              <a:t>Daten </a:t>
            </a:r>
            <a:r>
              <a:rPr lang="de-DE" sz="1800" dirty="0" smtClean="0"/>
              <a:t>(in B3Kat </a:t>
            </a:r>
            <a:r>
              <a:rPr lang="de-DE" sz="1800" dirty="0"/>
              <a:t>oder </a:t>
            </a:r>
            <a:r>
              <a:rPr lang="de-DE" sz="1800" dirty="0" smtClean="0"/>
              <a:t>SFX-KB) </a:t>
            </a:r>
            <a:r>
              <a:rPr lang="de-DE" sz="1800" dirty="0"/>
              <a:t>noch nicht </a:t>
            </a:r>
            <a:r>
              <a:rPr lang="de-DE" sz="1800" dirty="0" smtClean="0"/>
              <a:t>aktuell</a:t>
            </a:r>
          </a:p>
          <a:p>
            <a:pPr lvl="1"/>
            <a:r>
              <a:rPr lang="de-DE" sz="1800" dirty="0"/>
              <a:t>g</a:t>
            </a:r>
            <a:r>
              <a:rPr lang="de-DE" sz="1800" dirty="0" smtClean="0"/>
              <a:t>eplant</a:t>
            </a:r>
            <a:r>
              <a:rPr lang="de-DE" sz="1800" dirty="0"/>
              <a:t>: „</a:t>
            </a:r>
            <a:r>
              <a:rPr lang="de-DE" sz="1800" dirty="0" err="1"/>
              <a:t>no</a:t>
            </a:r>
            <a:r>
              <a:rPr lang="de-DE" sz="1800" dirty="0"/>
              <a:t> </a:t>
            </a:r>
            <a:r>
              <a:rPr lang="de-DE" sz="1800" dirty="0" err="1"/>
              <a:t>portfolio</a:t>
            </a:r>
            <a:r>
              <a:rPr lang="de-DE" sz="1800" dirty="0"/>
              <a:t> </a:t>
            </a:r>
            <a:r>
              <a:rPr lang="de-DE" sz="1800" dirty="0" err="1"/>
              <a:t>activated</a:t>
            </a:r>
            <a:r>
              <a:rPr lang="de-DE" sz="1800" dirty="0"/>
              <a:t>“-Zeilen werden systematisch von der Verbundzentrale analysiert.</a:t>
            </a:r>
          </a:p>
          <a:p>
            <a:r>
              <a:rPr lang="de-DE" sz="2000" dirty="0" smtClean="0"/>
              <a:t>Geplant: </a:t>
            </a:r>
            <a:r>
              <a:rPr lang="de-DE" sz="2000" dirty="0" err="1" smtClean="0"/>
              <a:t>Result</a:t>
            </a:r>
            <a:r>
              <a:rPr lang="de-DE" sz="2000" dirty="0" smtClean="0"/>
              <a:t>-List wird ergänzt um Produktsigel, die einem Target zugeordnet sind. Falsche Zuordnungen von Produktsigeln zu Targets können so an die Verbundzentrale gemeldet werden.</a:t>
            </a:r>
          </a:p>
        </p:txBody>
      </p:sp>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34</a:t>
            </a:fld>
            <a:endParaRPr lang="de-DE" dirty="0"/>
          </a:p>
        </p:txBody>
      </p:sp>
    </p:spTree>
    <p:extLst>
      <p:ext uri="{BB962C8B-B14F-4D97-AF65-F5344CB8AC3E}">
        <p14:creationId xmlns:p14="http://schemas.microsoft.com/office/powerpoint/2010/main" val="11120481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„Gepard“ und „Wanderfalke“</a:t>
            </a:r>
            <a:endParaRPr lang="de-DE" dirty="0"/>
          </a:p>
        </p:txBody>
      </p:sp>
      <p:sp>
        <p:nvSpPr>
          <p:cNvPr id="3" name="Inhaltsplatzhalter 2"/>
          <p:cNvSpPr>
            <a:spLocks noGrp="1"/>
          </p:cNvSpPr>
          <p:nvPr>
            <p:ph idx="1"/>
          </p:nvPr>
        </p:nvSpPr>
        <p:spPr/>
        <p:txBody>
          <a:bodyPr/>
          <a:lstStyle/>
          <a:p>
            <a:r>
              <a:rPr lang="de-DE" dirty="0" smtClean="0"/>
              <a:t>Für EBS-Projekte nach dem Modell „Gepard“ gilt:</a:t>
            </a:r>
          </a:p>
          <a:p>
            <a:pPr lvl="1"/>
            <a:r>
              <a:rPr lang="de-DE" dirty="0" smtClean="0"/>
              <a:t>Das zugehörige Target kann vom E-Book-Lizenzdatenimport aus dem B3Kat erst dann portfolioweise aktiviert werden, wenn die Titeleinspielung in den B3Kat vollzogen wurde.</a:t>
            </a:r>
          </a:p>
          <a:p>
            <a:pPr lvl="1"/>
            <a:r>
              <a:rPr lang="de-DE" dirty="0" smtClean="0"/>
              <a:t>Das zugehörige Target kann jederzeit vom lokalen SFX-Admin und im Idealfall komplett </a:t>
            </a:r>
            <a:r>
              <a:rPr lang="de-DE" dirty="0"/>
              <a:t>aktiviert werden </a:t>
            </a:r>
            <a:r>
              <a:rPr lang="de-DE" dirty="0" smtClean="0"/>
              <a:t>– dies </a:t>
            </a:r>
            <a:r>
              <a:rPr lang="de-DE" b="1" dirty="0" smtClean="0"/>
              <a:t>bitte ggf. an </a:t>
            </a:r>
            <a:r>
              <a:rPr lang="de-DE" b="1" dirty="0">
                <a:hlinkClick r:id="rId2"/>
              </a:rPr>
              <a:t>sfx@bib-bvb.de</a:t>
            </a:r>
            <a:r>
              <a:rPr lang="de-DE" dirty="0"/>
              <a:t> </a:t>
            </a:r>
            <a:r>
              <a:rPr lang="de-DE" b="1" dirty="0" smtClean="0"/>
              <a:t>melden</a:t>
            </a:r>
            <a:r>
              <a:rPr lang="de-DE" dirty="0"/>
              <a:t> </a:t>
            </a:r>
            <a:r>
              <a:rPr lang="de-DE" dirty="0" smtClean="0"/>
              <a:t>und außerdem </a:t>
            </a:r>
            <a:r>
              <a:rPr lang="de-DE" b="1" dirty="0" smtClean="0"/>
              <a:t>sicherstellen, dass „</a:t>
            </a:r>
            <a:r>
              <a:rPr lang="de-DE" b="1" dirty="0" err="1" smtClean="0"/>
              <a:t>AutoActive</a:t>
            </a:r>
            <a:r>
              <a:rPr lang="de-DE" b="1" dirty="0" smtClean="0"/>
              <a:t>“ angehakt</a:t>
            </a:r>
            <a:r>
              <a:rPr lang="de-DE" dirty="0" smtClean="0"/>
              <a:t> ist!</a:t>
            </a:r>
            <a:endParaRPr lang="de-DE" b="1" dirty="0"/>
          </a:p>
          <a:p>
            <a:r>
              <a:rPr lang="de-DE" dirty="0" smtClean="0"/>
              <a:t>Für EBS-Projekte nach dem Modell „Wanderfalke“ gilt:</a:t>
            </a:r>
            <a:br>
              <a:rPr lang="de-DE" dirty="0" smtClean="0"/>
            </a:br>
            <a:r>
              <a:rPr lang="de-DE" dirty="0" smtClean="0"/>
              <a:t>Die Aktivierung </a:t>
            </a:r>
            <a:r>
              <a:rPr lang="de-DE" b="1" dirty="0" smtClean="0"/>
              <a:t>muss</a:t>
            </a:r>
            <a:r>
              <a:rPr lang="de-DE" dirty="0" smtClean="0"/>
              <a:t> vom lokalen SFX-Admin erledigt werden! Falls es kein vom Titelumfang her exakt passendes Target gibt, dann gemäß </a:t>
            </a:r>
            <a:r>
              <a:rPr lang="de-DE" dirty="0" smtClean="0">
                <a:hlinkClick r:id="rId3"/>
              </a:rPr>
              <a:t>Checkliste</a:t>
            </a:r>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35</a:t>
            </a:fld>
            <a:endParaRPr lang="de-DE"/>
          </a:p>
        </p:txBody>
      </p:sp>
    </p:spTree>
    <p:extLst>
      <p:ext uri="{BB962C8B-B14F-4D97-AF65-F5344CB8AC3E}">
        <p14:creationId xmlns:p14="http://schemas.microsoft.com/office/powerpoint/2010/main" val="306249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36</a:t>
            </a:fld>
            <a:endParaRPr lang="de-DE" dirty="0"/>
          </a:p>
        </p:txBody>
      </p:sp>
      <p:sp>
        <p:nvSpPr>
          <p:cNvPr id="3" name="Textplatzhalter 2"/>
          <p:cNvSpPr>
            <a:spLocks noGrp="1"/>
          </p:cNvSpPr>
          <p:nvPr>
            <p:ph type="body" sz="quarter" idx="11"/>
          </p:nvPr>
        </p:nvSpPr>
        <p:spPr/>
        <p:txBody>
          <a:bodyPr/>
          <a:lstStyle/>
          <a:p>
            <a:r>
              <a:rPr lang="de-DE" dirty="0" smtClean="0"/>
              <a:t>FHD 2</a:t>
            </a:r>
            <a:endParaRPr lang="de-DE" dirty="0"/>
          </a:p>
        </p:txBody>
      </p:sp>
      <p:sp>
        <p:nvSpPr>
          <p:cNvPr id="4" name="Inhaltsplatzhalter 3"/>
          <p:cNvSpPr>
            <a:spLocks noGrp="1"/>
          </p:cNvSpPr>
          <p:nvPr>
            <p:ph idx="1"/>
          </p:nvPr>
        </p:nvSpPr>
        <p:spPr/>
        <p:txBody>
          <a:bodyPr/>
          <a:lstStyle/>
          <a:p>
            <a:r>
              <a:rPr lang="de-DE" dirty="0"/>
              <a:t>I</a:t>
            </a:r>
            <a:r>
              <a:rPr lang="de-DE" dirty="0" smtClean="0"/>
              <a:t>n </a:t>
            </a:r>
            <a:r>
              <a:rPr lang="de-DE" dirty="0"/>
              <a:t>der Datei invalid_sigles.txt v. 28.03.2019 werden - lt. Ihrer Mail - </a:t>
            </a:r>
            <a:r>
              <a:rPr lang="de-DE" dirty="0" smtClean="0"/>
              <a:t>ungültige </a:t>
            </a:r>
            <a:r>
              <a:rPr lang="de-DE" dirty="0"/>
              <a:t>Produktsigel und Titelaufnahmen angegeben, für die eine </a:t>
            </a:r>
            <a:r>
              <a:rPr lang="de-DE" dirty="0" smtClean="0"/>
              <a:t>Korrektur </a:t>
            </a:r>
            <a:r>
              <a:rPr lang="de-DE" dirty="0"/>
              <a:t>im B3Kat erforderlich </a:t>
            </a:r>
            <a:r>
              <a:rPr lang="de-DE" dirty="0" smtClean="0"/>
              <a:t>ist.</a:t>
            </a:r>
            <a:br>
              <a:rPr lang="de-DE" dirty="0" smtClean="0"/>
            </a:br>
            <a:r>
              <a:rPr lang="de-DE" dirty="0" smtClean="0"/>
              <a:t>z.B</a:t>
            </a:r>
            <a:r>
              <a:rPr lang="de-DE" dirty="0"/>
              <a:t>. </a:t>
            </a:r>
            <a:r>
              <a:rPr lang="de-DE" dirty="0" smtClean="0"/>
              <a:t>zdb-23-olw16 </a:t>
            </a:r>
            <a:r>
              <a:rPr lang="de-DE" dirty="0" err="1"/>
              <a:t>used</a:t>
            </a:r>
            <a:r>
              <a:rPr lang="de-DE" dirty="0"/>
              <a:t> </a:t>
            </a:r>
            <a:r>
              <a:rPr lang="de-DE" dirty="0" err="1"/>
              <a:t>by</a:t>
            </a:r>
            <a:r>
              <a:rPr lang="de-DE" dirty="0"/>
              <a:t> </a:t>
            </a:r>
            <a:r>
              <a:rPr lang="de-DE" dirty="0" err="1" smtClean="0"/>
              <a:t>fhdeg</a:t>
            </a:r>
            <a:r>
              <a:rPr lang="de-DE" dirty="0"/>
              <a:t/>
            </a:r>
            <a:br>
              <a:rPr lang="de-DE" dirty="0"/>
            </a:br>
            <a:r>
              <a:rPr lang="de-DE" dirty="0" smtClean="0"/>
              <a:t>Aber </a:t>
            </a:r>
            <a:r>
              <a:rPr lang="de-DE" dirty="0"/>
              <a:t>wie finde ich die entsprechenden </a:t>
            </a:r>
            <a:r>
              <a:rPr lang="de-DE" dirty="0" smtClean="0"/>
              <a:t>Titelaufnahmen?</a:t>
            </a:r>
            <a:br>
              <a:rPr lang="de-DE" dirty="0" smtClean="0"/>
            </a:br>
            <a:r>
              <a:rPr lang="de-DE" dirty="0" smtClean="0"/>
              <a:t/>
            </a:r>
            <a:br>
              <a:rPr lang="de-DE" dirty="0" smtClean="0"/>
            </a:br>
            <a:r>
              <a:rPr lang="de-DE" dirty="0" smtClean="0"/>
              <a:t>In </a:t>
            </a:r>
            <a:r>
              <a:rPr lang="de-DE" dirty="0" err="1"/>
              <a:t>Aleph</a:t>
            </a:r>
            <a:r>
              <a:rPr lang="de-DE" dirty="0"/>
              <a:t> hatte ich gesucht (zdb-23-olw16 </a:t>
            </a:r>
            <a:r>
              <a:rPr lang="de-DE" dirty="0" err="1"/>
              <a:t>and</a:t>
            </a:r>
            <a:r>
              <a:rPr lang="de-DE" dirty="0"/>
              <a:t> </a:t>
            </a:r>
            <a:r>
              <a:rPr lang="de-DE" dirty="0" err="1"/>
              <a:t>wbn</a:t>
            </a:r>
            <a:r>
              <a:rPr lang="de-DE" dirty="0"/>
              <a:t>=FHD01), aber keinen </a:t>
            </a:r>
            <a:r>
              <a:rPr lang="de-DE" dirty="0" smtClean="0"/>
              <a:t>Treffer </a:t>
            </a:r>
            <a:r>
              <a:rPr lang="de-DE" dirty="0"/>
              <a:t>erhalten.</a:t>
            </a:r>
          </a:p>
        </p:txBody>
      </p:sp>
    </p:spTree>
    <p:extLst>
      <p:ext uri="{BB962C8B-B14F-4D97-AF65-F5344CB8AC3E}">
        <p14:creationId xmlns:p14="http://schemas.microsoft.com/office/powerpoint/2010/main" val="707120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Korrektur ungültiger Produktsigel</a:t>
            </a:r>
            <a:endParaRPr lang="de-DE" dirty="0"/>
          </a:p>
        </p:txBody>
      </p:sp>
      <p:sp>
        <p:nvSpPr>
          <p:cNvPr id="6" name="Inhaltsplatzhalter 5"/>
          <p:cNvSpPr>
            <a:spLocks noGrp="1"/>
          </p:cNvSpPr>
          <p:nvPr>
            <p:ph idx="1"/>
          </p:nvPr>
        </p:nvSpPr>
        <p:spPr/>
        <p:txBody>
          <a:bodyPr/>
          <a:lstStyle/>
          <a:p>
            <a:pPr marL="457200" indent="-457200">
              <a:buFont typeface="+mj-lt"/>
              <a:buAutoNum type="arabicPeriod"/>
            </a:pPr>
            <a:r>
              <a:rPr lang="de-DE" dirty="0" smtClean="0"/>
              <a:t>Aufnahmen der eigenen Bibliothek (LOW-Kürzel sei exemplarisch: BIB01) mit ungültigem Produktsigel (exemplarisch: „ZDB-123-ABC99“) in Aleph durch „Suche in Expertensprache“ identifizieren:</a:t>
            </a:r>
            <a:endParaRPr lang="de-DE" dirty="0"/>
          </a:p>
          <a:p>
            <a:pPr lvl="1"/>
            <a:r>
              <a:rPr lang="de-DE" dirty="0" smtClean="0"/>
              <a:t>für providerspezifische Aufnahmen auf 078e &amp; LOW:</a:t>
            </a:r>
          </a:p>
          <a:p>
            <a:pPr marL="457200" lvl="1" indent="0" algn="ctr">
              <a:buNone/>
            </a:pPr>
            <a:r>
              <a:rPr lang="de-DE" sz="2400" dirty="0" smtClean="0">
                <a:solidFill>
                  <a:srgbClr val="0070C0"/>
                </a:solidFill>
                <a:effectLst>
                  <a:outerShdw blurRad="38100" dist="38100" dir="2700000" algn="tl">
                    <a:srgbClr val="000000">
                      <a:alpha val="43137"/>
                    </a:srgbClr>
                  </a:outerShdw>
                </a:effectLst>
                <a:latin typeface="Consolas" panose="020B0609020204030204" pitchFamily="49" charset="0"/>
                <a:ea typeface="DejaVu Sans Mono" panose="020B0609030804020204" pitchFamily="49" charset="0"/>
                <a:cs typeface="Consolas" panose="020B0609020204030204" pitchFamily="49" charset="0"/>
              </a:rPr>
              <a:t>WSE=zdb-123-abc99 </a:t>
            </a:r>
            <a:r>
              <a:rPr lang="de-DE" sz="2400" dirty="0" err="1" smtClean="0">
                <a:solidFill>
                  <a:srgbClr val="0070C0"/>
                </a:solidFill>
                <a:effectLst>
                  <a:outerShdw blurRad="38100" dist="38100" dir="2700000" algn="tl">
                    <a:srgbClr val="000000">
                      <a:alpha val="43137"/>
                    </a:srgbClr>
                  </a:outerShdw>
                </a:effectLst>
                <a:latin typeface="Consolas" panose="020B0609020204030204" pitchFamily="49" charset="0"/>
                <a:ea typeface="DejaVu Sans Mono" panose="020B0609030804020204" pitchFamily="49" charset="0"/>
                <a:cs typeface="Consolas" panose="020B0609020204030204" pitchFamily="49" charset="0"/>
              </a:rPr>
              <a:t>and</a:t>
            </a:r>
            <a:r>
              <a:rPr lang="de-DE" sz="2400" dirty="0" smtClean="0">
                <a:solidFill>
                  <a:srgbClr val="0070C0"/>
                </a:solidFill>
                <a:effectLst>
                  <a:outerShdw blurRad="38100" dist="38100" dir="2700000" algn="tl">
                    <a:srgbClr val="000000">
                      <a:alpha val="43137"/>
                    </a:srgbClr>
                  </a:outerShdw>
                </a:effectLst>
                <a:latin typeface="Consolas" panose="020B0609020204030204" pitchFamily="49" charset="0"/>
                <a:ea typeface="DejaVu Sans Mono" panose="020B0609030804020204" pitchFamily="49" charset="0"/>
                <a:cs typeface="Consolas" panose="020B0609020204030204" pitchFamily="49" charset="0"/>
              </a:rPr>
              <a:t> WBN=bib01</a:t>
            </a:r>
          </a:p>
          <a:p>
            <a:pPr lvl="1"/>
            <a:r>
              <a:rPr lang="de-DE" dirty="0" smtClean="0"/>
              <a:t>für providerneutrale Aufnahmen auf 656e $l $p:</a:t>
            </a:r>
          </a:p>
          <a:p>
            <a:pPr marL="457200" lvl="1" indent="0" algn="ctr">
              <a:buNone/>
            </a:pPr>
            <a:r>
              <a:rPr lang="de-DE" sz="2400" dirty="0" smtClean="0">
                <a:solidFill>
                  <a:srgbClr val="0070C0"/>
                </a:solidFill>
                <a:effectLst>
                  <a:outerShdw blurRad="38100" dist="38100" dir="2700000" algn="tl">
                    <a:srgbClr val="000000">
                      <a:alpha val="43137"/>
                    </a:srgbClr>
                  </a:outerShdw>
                </a:effectLst>
                <a:latin typeface="Consolas" panose="020B0609020204030204" pitchFamily="49" charset="0"/>
                <a:ea typeface="DejaVu Sans Mono" panose="020B0609030804020204" pitchFamily="49" charset="0"/>
                <a:cs typeface="Consolas" panose="020B0609020204030204" pitchFamily="49" charset="0"/>
              </a:rPr>
              <a:t>EBK="bib01 </a:t>
            </a:r>
            <a:r>
              <a:rPr lang="de-DE" sz="2400" dirty="0" smtClean="0">
                <a:solidFill>
                  <a:srgbClr val="0070C0"/>
                </a:solidFill>
                <a:effectLst>
                  <a:outerShdw blurRad="38100" dist="38100" dir="2700000" algn="tl">
                    <a:srgbClr val="000000">
                      <a:alpha val="43137"/>
                    </a:srgbClr>
                  </a:outerShdw>
                </a:effectLst>
                <a:latin typeface="Consolas" panose="020B0609020204030204" pitchFamily="49" charset="0"/>
                <a:ea typeface="DejaVu Sans Mono" panose="020B0609030804020204" pitchFamily="49" charset="0"/>
                <a:cs typeface="Consolas" panose="020B0609020204030204" pitchFamily="49" charset="0"/>
              </a:rPr>
              <a:t>zdb-123-abc99*"</a:t>
            </a:r>
            <a:endParaRPr lang="de-DE" sz="2400" dirty="0" smtClean="0">
              <a:solidFill>
                <a:srgbClr val="0070C0"/>
              </a:solidFill>
              <a:effectLst>
                <a:outerShdw blurRad="38100" dist="38100" dir="2700000" algn="tl">
                  <a:srgbClr val="000000">
                    <a:alpha val="43137"/>
                  </a:srgbClr>
                </a:outerShdw>
              </a:effectLst>
              <a:latin typeface="Consolas" panose="020B0609020204030204" pitchFamily="49" charset="0"/>
              <a:ea typeface="DejaVu Sans Mono" panose="020B0609030804020204" pitchFamily="49" charset="0"/>
              <a:cs typeface="Consolas" panose="020B0609020204030204" pitchFamily="49" charset="0"/>
            </a:endParaRPr>
          </a:p>
          <a:p>
            <a:pPr marL="514350" indent="-514350">
              <a:buFont typeface="+mj-lt"/>
              <a:buAutoNum type="arabicPeriod"/>
            </a:pPr>
            <a:r>
              <a:rPr lang="de-DE" dirty="0" smtClean="0">
                <a:ea typeface="DejaVu Sans Mono" panose="020B0609030804020204" pitchFamily="49" charset="0"/>
                <a:cs typeface="Consolas" panose="020B0609020204030204" pitchFamily="49" charset="0"/>
              </a:rPr>
              <a:t>Produktsigel in 078e bzw. Unterfeld $p richtigstellen.</a:t>
            </a:r>
          </a:p>
          <a:p>
            <a:pPr marL="514350" indent="-514350">
              <a:buFont typeface="+mj-lt"/>
              <a:buAutoNum type="arabicPeriod"/>
            </a:pPr>
            <a:r>
              <a:rPr lang="de-DE" dirty="0" smtClean="0">
                <a:ea typeface="DejaVu Sans Mono" panose="020B0609030804020204" pitchFamily="49" charset="0"/>
                <a:cs typeface="Consolas" panose="020B0609020204030204" pitchFamily="49" charset="0"/>
              </a:rPr>
              <a:t>Nächster E-Book-Lizenzdatenimport versucht, dem korrigierten Produktsigel ein Target zuzuordnen.</a:t>
            </a:r>
          </a:p>
          <a:p>
            <a:pPr marL="514350" indent="-457200">
              <a:buFont typeface="+mj-lt"/>
              <a:buAutoNum type="arabicPeriod"/>
            </a:pPr>
            <a:endParaRPr lang="de-DE" dirty="0" smtClean="0">
              <a:latin typeface="DejaVu Sans Mono" panose="020B0609030804020204" pitchFamily="49" charset="0"/>
              <a:ea typeface="DejaVu Sans Mono" panose="020B0609030804020204" pitchFamily="49" charset="0"/>
              <a:cs typeface="DejaVu Sans Mono" panose="020B0609030804020204" pitchFamily="49" charset="0"/>
            </a:endParaRPr>
          </a:p>
          <a:p>
            <a:pPr lvl="1"/>
            <a:endParaRPr lang="de-DE" dirty="0" smtClean="0"/>
          </a:p>
        </p:txBody>
      </p:sp>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37</a:t>
            </a:fld>
            <a:endParaRPr lang="de-DE" dirty="0"/>
          </a:p>
        </p:txBody>
      </p:sp>
    </p:spTree>
    <p:extLst>
      <p:ext uri="{BB962C8B-B14F-4D97-AF65-F5344CB8AC3E}">
        <p14:creationId xmlns:p14="http://schemas.microsoft.com/office/powerpoint/2010/main" val="41588804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rot="19085798">
            <a:off x="-215432" y="1013736"/>
            <a:ext cx="7772400" cy="1362075"/>
          </a:xfrm>
        </p:spPr>
        <p:txBody>
          <a:bodyPr/>
          <a:lstStyle/>
          <a:p>
            <a:r>
              <a:rPr lang="en-GB" sz="8000" dirty="0" err="1" smtClean="0">
                <a:solidFill>
                  <a:schemeClr val="bg1">
                    <a:lumMod val="50000"/>
                  </a:schemeClr>
                </a:solidFill>
                <a:effectLst>
                  <a:outerShdw blurRad="38100" dist="38100" dir="2700000" algn="tl">
                    <a:srgbClr val="000000">
                      <a:alpha val="43137"/>
                    </a:srgbClr>
                  </a:outerShdw>
                </a:effectLst>
              </a:rPr>
              <a:t>Dringende</a:t>
            </a:r>
            <a:r>
              <a:rPr lang="en-GB" sz="8000" dirty="0">
                <a:solidFill>
                  <a:schemeClr val="bg1">
                    <a:lumMod val="50000"/>
                  </a:schemeClr>
                </a:solidFill>
                <a:effectLst>
                  <a:outerShdw blurRad="38100" dist="38100" dir="2700000" algn="tl">
                    <a:srgbClr val="000000">
                      <a:alpha val="43137"/>
                    </a:srgbClr>
                  </a:outerShdw>
                </a:effectLst>
              </a:rPr>
              <a:t/>
            </a:r>
            <a:br>
              <a:rPr lang="en-GB" sz="8000" dirty="0">
                <a:solidFill>
                  <a:schemeClr val="bg1">
                    <a:lumMod val="50000"/>
                  </a:schemeClr>
                </a:solidFill>
                <a:effectLst>
                  <a:outerShdw blurRad="38100" dist="38100" dir="2700000" algn="tl">
                    <a:srgbClr val="000000">
                      <a:alpha val="43137"/>
                    </a:srgbClr>
                  </a:outerShdw>
                </a:effectLst>
              </a:rPr>
            </a:br>
            <a:r>
              <a:rPr lang="en-GB" sz="8000" dirty="0" err="1" smtClean="0">
                <a:solidFill>
                  <a:schemeClr val="bg1">
                    <a:lumMod val="50000"/>
                  </a:schemeClr>
                </a:solidFill>
                <a:effectLst>
                  <a:outerShdw blurRad="38100" dist="38100" dir="2700000" algn="tl">
                    <a:srgbClr val="000000">
                      <a:alpha val="43137"/>
                    </a:srgbClr>
                  </a:outerShdw>
                </a:effectLst>
              </a:rPr>
              <a:t>Bitte</a:t>
            </a:r>
            <a:r>
              <a:rPr lang="en-GB" sz="8000" dirty="0" smtClean="0">
                <a:solidFill>
                  <a:schemeClr val="bg1">
                    <a:lumMod val="50000"/>
                  </a:schemeClr>
                </a:solidFill>
                <a:effectLst>
                  <a:outerShdw blurRad="38100" dist="38100" dir="2700000" algn="tl">
                    <a:srgbClr val="000000">
                      <a:alpha val="43137"/>
                    </a:srgbClr>
                  </a:outerShdw>
                </a:effectLst>
              </a:rPr>
              <a:t>:</a:t>
            </a:r>
            <a:endParaRPr lang="de-DE" sz="8000" dirty="0">
              <a:solidFill>
                <a:schemeClr val="bg1">
                  <a:lumMod val="50000"/>
                </a:schemeClr>
              </a:solidFill>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38</a:t>
            </a:fld>
            <a:endParaRPr 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692696"/>
            <a:ext cx="2896739" cy="4360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688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39</a:t>
            </a:fld>
            <a:endParaRPr lang="de-DE" dirty="0"/>
          </a:p>
        </p:txBody>
      </p:sp>
      <p:sp>
        <p:nvSpPr>
          <p:cNvPr id="3" name="Textplatzhalter 2"/>
          <p:cNvSpPr>
            <a:spLocks noGrp="1"/>
          </p:cNvSpPr>
          <p:nvPr>
            <p:ph type="body" sz="quarter" idx="11"/>
          </p:nvPr>
        </p:nvSpPr>
        <p:spPr/>
        <p:txBody>
          <a:bodyPr/>
          <a:lstStyle/>
          <a:p>
            <a:endParaRPr lang="de-DE"/>
          </a:p>
        </p:txBody>
      </p:sp>
      <p:sp>
        <p:nvSpPr>
          <p:cNvPr id="4" name="Inhaltsplatzhalter 3"/>
          <p:cNvSpPr>
            <a:spLocks noGrp="1"/>
          </p:cNvSpPr>
          <p:nvPr>
            <p:ph idx="1"/>
          </p:nvPr>
        </p:nvSpPr>
        <p:spPr/>
        <p:txBody>
          <a:bodyPr/>
          <a:lstStyle/>
          <a:p>
            <a:pPr marL="0" indent="0" algn="ctr">
              <a:buNone/>
            </a:pPr>
            <a:endParaRPr lang="de-DE" sz="4000" dirty="0" smtClean="0"/>
          </a:p>
          <a:p>
            <a:pPr marL="0" indent="0" algn="ctr">
              <a:buNone/>
            </a:pPr>
            <a:r>
              <a:rPr lang="de-DE" sz="3200" dirty="0" smtClean="0"/>
              <a:t>E-Mails bitte </a:t>
            </a:r>
            <a:r>
              <a:rPr lang="de-DE" sz="3200" b="1" dirty="0" smtClean="0"/>
              <a:t>ausschließlich</a:t>
            </a:r>
            <a:r>
              <a:rPr lang="de-DE" sz="3200" dirty="0" smtClean="0"/>
              <a:t> an</a:t>
            </a:r>
            <a:r>
              <a:rPr lang="de-DE" dirty="0" smtClean="0"/>
              <a:t> </a:t>
            </a:r>
            <a:endParaRPr lang="de-DE" dirty="0"/>
          </a:p>
          <a:p>
            <a:pPr marL="0" indent="0" algn="ctr">
              <a:buNone/>
            </a:pPr>
            <a:endParaRPr lang="de-DE" dirty="0"/>
          </a:p>
          <a:p>
            <a:pPr marL="0" indent="0" algn="ctr">
              <a:buNone/>
            </a:pPr>
            <a:endParaRPr lang="de-DE" dirty="0" smtClean="0"/>
          </a:p>
          <a:p>
            <a:pPr marL="0" indent="0" algn="ctr">
              <a:buNone/>
            </a:pPr>
            <a:r>
              <a:rPr lang="de-DE" sz="6600" dirty="0" smtClean="0">
                <a:latin typeface="Century Gothic" panose="020B0502020202020204" pitchFamily="34" charset="0"/>
                <a:hlinkClick r:id="rId2"/>
              </a:rPr>
              <a:t>sfx@bib-bvb.de</a:t>
            </a:r>
            <a:r>
              <a:rPr lang="de-DE" sz="6000" dirty="0" smtClean="0"/>
              <a:t> </a:t>
            </a:r>
          </a:p>
          <a:p>
            <a:pPr marL="0" indent="0" algn="ctr">
              <a:buNone/>
            </a:pPr>
            <a:endParaRPr lang="de-DE" dirty="0"/>
          </a:p>
          <a:p>
            <a:pPr marL="0" indent="0" algn="ctr">
              <a:buNone/>
            </a:pPr>
            <a:endParaRPr lang="de-DE" dirty="0" smtClean="0"/>
          </a:p>
          <a:p>
            <a:pPr marL="0" indent="0" algn="ctr">
              <a:buNone/>
            </a:pPr>
            <a:r>
              <a:rPr lang="de-DE" sz="3200" dirty="0" smtClean="0"/>
              <a:t>richten!</a:t>
            </a:r>
            <a:endParaRPr lang="de-DE" sz="3200" dirty="0"/>
          </a:p>
        </p:txBody>
      </p:sp>
    </p:spTree>
    <p:extLst>
      <p:ext uri="{BB962C8B-B14F-4D97-AF65-F5344CB8AC3E}">
        <p14:creationId xmlns:p14="http://schemas.microsoft.com/office/powerpoint/2010/main" val="27748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4</a:t>
            </a:fld>
            <a:endParaRPr lang="de-DE" dirty="0"/>
          </a:p>
        </p:txBody>
      </p:sp>
      <p:sp>
        <p:nvSpPr>
          <p:cNvPr id="3" name="Textplatzhalter 2"/>
          <p:cNvSpPr>
            <a:spLocks noGrp="1"/>
          </p:cNvSpPr>
          <p:nvPr>
            <p:ph type="body" sz="quarter" idx="11"/>
          </p:nvPr>
        </p:nvSpPr>
        <p:spPr/>
        <p:txBody>
          <a:bodyPr/>
          <a:lstStyle/>
          <a:p>
            <a:r>
              <a:rPr lang="de-DE" dirty="0" smtClean="0"/>
              <a:t>UBB 2</a:t>
            </a:r>
            <a:endParaRPr lang="de-DE" dirty="0"/>
          </a:p>
        </p:txBody>
      </p:sp>
      <p:sp>
        <p:nvSpPr>
          <p:cNvPr id="4" name="Inhaltsplatzhalter 3"/>
          <p:cNvSpPr>
            <a:spLocks noGrp="1"/>
          </p:cNvSpPr>
          <p:nvPr>
            <p:ph idx="1"/>
          </p:nvPr>
        </p:nvSpPr>
        <p:spPr>
          <a:xfrm>
            <a:off x="503238" y="1052736"/>
            <a:ext cx="8132762" cy="4895627"/>
          </a:xfrm>
        </p:spPr>
        <p:txBody>
          <a:bodyPr/>
          <a:lstStyle/>
          <a:p>
            <a:r>
              <a:rPr lang="de-DE" dirty="0"/>
              <a:t>Welche Workflows haben sich zur Pflege der SFX-KB bewährt?</a:t>
            </a:r>
          </a:p>
          <a:p>
            <a:pPr marL="0" indent="0">
              <a:buNone/>
            </a:pPr>
            <a:endParaRPr lang="de-DE" dirty="0"/>
          </a:p>
        </p:txBody>
      </p:sp>
    </p:spTree>
    <p:extLst>
      <p:ext uri="{BB962C8B-B14F-4D97-AF65-F5344CB8AC3E}">
        <p14:creationId xmlns:p14="http://schemas.microsoft.com/office/powerpoint/2010/main" val="917710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algn="ctr"/>
            <a:r>
              <a:rPr lang="en-GB" dirty="0" smtClean="0"/>
              <a:t>Broken Link Reports</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40</a:t>
            </a:fld>
            <a:endParaRPr lang="de-DE"/>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788" y="1663779"/>
            <a:ext cx="3672408" cy="219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0521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41</a:t>
            </a:fld>
            <a:endParaRPr lang="de-DE" dirty="0"/>
          </a:p>
        </p:txBody>
      </p:sp>
      <p:sp>
        <p:nvSpPr>
          <p:cNvPr id="3" name="Textplatzhalter 2"/>
          <p:cNvSpPr>
            <a:spLocks noGrp="1"/>
          </p:cNvSpPr>
          <p:nvPr>
            <p:ph type="body" sz="quarter" idx="11"/>
          </p:nvPr>
        </p:nvSpPr>
        <p:spPr/>
        <p:txBody>
          <a:bodyPr/>
          <a:lstStyle/>
          <a:p>
            <a:r>
              <a:rPr lang="de-DE" dirty="0" smtClean="0"/>
              <a:t>LMU 3 (1/2)</a:t>
            </a:r>
            <a:endParaRPr lang="de-DE" dirty="0"/>
          </a:p>
        </p:txBody>
      </p:sp>
      <p:sp>
        <p:nvSpPr>
          <p:cNvPr id="4" name="Inhaltsplatzhalter 3"/>
          <p:cNvSpPr>
            <a:spLocks noGrp="1"/>
          </p:cNvSpPr>
          <p:nvPr>
            <p:ph idx="1"/>
          </p:nvPr>
        </p:nvSpPr>
        <p:spPr>
          <a:xfrm>
            <a:off x="503238" y="836712"/>
            <a:ext cx="8132762" cy="5111651"/>
          </a:xfrm>
        </p:spPr>
        <p:txBody>
          <a:bodyPr/>
          <a:lstStyle/>
          <a:p>
            <a:r>
              <a:rPr lang="de-DE" dirty="0"/>
              <a:t>K</a:t>
            </a:r>
            <a:r>
              <a:rPr lang="de-DE" dirty="0" smtClean="0"/>
              <a:t>önnten </a:t>
            </a:r>
            <a:r>
              <a:rPr lang="de-DE" dirty="0"/>
              <a:t>Sie das </a:t>
            </a:r>
            <a:r>
              <a:rPr lang="de-DE" dirty="0" err="1"/>
              <a:t>Broken</a:t>
            </a:r>
            <a:r>
              <a:rPr lang="de-DE" dirty="0"/>
              <a:t> Links Feature vorstellen?</a:t>
            </a:r>
          </a:p>
          <a:p>
            <a:r>
              <a:rPr lang="de-DE" dirty="0"/>
              <a:t>Gehen die </a:t>
            </a:r>
            <a:r>
              <a:rPr lang="de-DE" dirty="0" smtClean="0"/>
              <a:t>E-Mails </a:t>
            </a:r>
            <a:r>
              <a:rPr lang="de-DE" dirty="0"/>
              <a:t>auch an Ex </a:t>
            </a:r>
            <a:r>
              <a:rPr lang="de-DE" dirty="0" err="1"/>
              <a:t>Libris</a:t>
            </a:r>
            <a:r>
              <a:rPr lang="de-DE" dirty="0"/>
              <a:t> oder nur an die für die jeweilige Instanz hinterlegte </a:t>
            </a:r>
            <a:r>
              <a:rPr lang="de-DE" dirty="0" smtClean="0"/>
              <a:t>Email-Adresse?</a:t>
            </a:r>
          </a:p>
        </p:txBody>
      </p:sp>
    </p:spTree>
    <p:extLst>
      <p:ext uri="{BB962C8B-B14F-4D97-AF65-F5344CB8AC3E}">
        <p14:creationId xmlns:p14="http://schemas.microsoft.com/office/powerpoint/2010/main" val="36307448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Broken</a:t>
            </a:r>
            <a:r>
              <a:rPr lang="de-DE" dirty="0" smtClean="0"/>
              <a:t> Link Reports </a:t>
            </a:r>
            <a:r>
              <a:rPr lang="de-DE" sz="1600" dirty="0" smtClean="0"/>
              <a:t>(1/2)</a:t>
            </a:r>
            <a:endParaRPr lang="de-DE" sz="1600" dirty="0"/>
          </a:p>
        </p:txBody>
      </p:sp>
      <p:sp>
        <p:nvSpPr>
          <p:cNvPr id="3" name="Inhaltsplatzhalter 2"/>
          <p:cNvSpPr>
            <a:spLocks noGrp="1"/>
          </p:cNvSpPr>
          <p:nvPr>
            <p:ph idx="1"/>
          </p:nvPr>
        </p:nvSpPr>
        <p:spPr/>
        <p:txBody>
          <a:bodyPr/>
          <a:lstStyle/>
          <a:p>
            <a:r>
              <a:rPr lang="en-US" dirty="0" err="1" smtClean="0"/>
              <a:t>ursprünglich</a:t>
            </a:r>
            <a:r>
              <a:rPr lang="en-US" dirty="0" smtClean="0"/>
              <a:t> </a:t>
            </a:r>
            <a:r>
              <a:rPr lang="en-US" dirty="0" err="1" smtClean="0"/>
              <a:t>konzipiert</a:t>
            </a:r>
            <a:r>
              <a:rPr lang="en-US" dirty="0" smtClean="0"/>
              <a:t> </a:t>
            </a:r>
            <a:r>
              <a:rPr lang="en-US" dirty="0" err="1" smtClean="0"/>
              <a:t>als</a:t>
            </a:r>
            <a:r>
              <a:rPr lang="en-US" dirty="0" smtClean="0"/>
              <a:t> </a:t>
            </a:r>
            <a:r>
              <a:rPr lang="en-US" dirty="0" err="1" smtClean="0"/>
              <a:t>Möglichkeit</a:t>
            </a:r>
            <a:r>
              <a:rPr lang="en-US" dirty="0" smtClean="0"/>
              <a:t>, um </a:t>
            </a:r>
            <a:r>
              <a:rPr lang="en-US" dirty="0" err="1" smtClean="0"/>
              <a:t>nicht</a:t>
            </a:r>
            <a:r>
              <a:rPr lang="en-US" dirty="0" smtClean="0"/>
              <a:t> </a:t>
            </a:r>
            <a:r>
              <a:rPr lang="en-US" dirty="0" err="1" smtClean="0"/>
              <a:t>funktionierende</a:t>
            </a:r>
            <a:r>
              <a:rPr lang="en-US" dirty="0" smtClean="0"/>
              <a:t> Links </a:t>
            </a:r>
            <a:r>
              <a:rPr lang="en-US" b="1" dirty="0" err="1"/>
              <a:t>direkt</a:t>
            </a:r>
            <a:r>
              <a:rPr lang="en-US" b="1" dirty="0"/>
              <a:t> an Ex </a:t>
            </a:r>
            <a:r>
              <a:rPr lang="en-US" b="1" dirty="0" err="1"/>
              <a:t>Libris</a:t>
            </a:r>
            <a:r>
              <a:rPr lang="en-US" b="1" dirty="0"/>
              <a:t> </a:t>
            </a:r>
            <a:r>
              <a:rPr lang="en-US" dirty="0" err="1"/>
              <a:t>zu</a:t>
            </a:r>
            <a:r>
              <a:rPr lang="en-US" dirty="0"/>
              <a:t> </a:t>
            </a:r>
            <a:r>
              <a:rPr lang="en-US" dirty="0" err="1" smtClean="0"/>
              <a:t>melden</a:t>
            </a:r>
            <a:endParaRPr lang="en-US" dirty="0" smtClean="0"/>
          </a:p>
          <a:p>
            <a:r>
              <a:rPr lang="en-US" b="1" dirty="0" err="1" smtClean="0"/>
              <a:t>Idee</a:t>
            </a:r>
            <a:r>
              <a:rPr lang="en-US" b="1" dirty="0" smtClean="0"/>
              <a:t>:</a:t>
            </a:r>
            <a:r>
              <a:rPr lang="en-US" dirty="0" smtClean="0"/>
              <a:t> Falls die Reports </a:t>
            </a:r>
            <a:r>
              <a:rPr lang="en-US" dirty="0" err="1" smtClean="0"/>
              <a:t>zu</a:t>
            </a:r>
            <a:r>
              <a:rPr lang="en-US" dirty="0" smtClean="0"/>
              <a:t> </a:t>
            </a:r>
            <a:r>
              <a:rPr lang="en-US" dirty="0" err="1" smtClean="0"/>
              <a:t>einem</a:t>
            </a:r>
            <a:r>
              <a:rPr lang="en-US" dirty="0" smtClean="0"/>
              <a:t> </a:t>
            </a:r>
            <a:r>
              <a:rPr lang="en-US" dirty="0" err="1" smtClean="0"/>
              <a:t>bestimmten</a:t>
            </a:r>
            <a:r>
              <a:rPr lang="en-US" dirty="0" smtClean="0"/>
              <a:t> Target </a:t>
            </a:r>
            <a:r>
              <a:rPr lang="en-US" dirty="0" err="1" smtClean="0"/>
              <a:t>eine</a:t>
            </a:r>
            <a:r>
              <a:rPr lang="en-US" dirty="0" smtClean="0"/>
              <a:t> </a:t>
            </a:r>
            <a:r>
              <a:rPr lang="en-US" dirty="0" err="1" smtClean="0"/>
              <a:t>kritische</a:t>
            </a:r>
            <a:r>
              <a:rPr lang="en-US" dirty="0" smtClean="0"/>
              <a:t> Masse </a:t>
            </a:r>
            <a:r>
              <a:rPr lang="en-US" dirty="0" err="1" smtClean="0"/>
              <a:t>erreichen</a:t>
            </a:r>
            <a:r>
              <a:rPr lang="en-US" dirty="0" smtClean="0"/>
              <a:t>, </a:t>
            </a:r>
            <a:r>
              <a:rPr lang="en-US" dirty="0" err="1" smtClean="0"/>
              <a:t>löst</a:t>
            </a:r>
            <a:r>
              <a:rPr lang="en-US" dirty="0" smtClean="0"/>
              <a:t> das </a:t>
            </a:r>
            <a:r>
              <a:rPr lang="en-US" dirty="0" err="1" smtClean="0"/>
              <a:t>bei</a:t>
            </a:r>
            <a:r>
              <a:rPr lang="en-US" dirty="0" smtClean="0"/>
              <a:t> Ex </a:t>
            </a:r>
            <a:r>
              <a:rPr lang="en-US" dirty="0" err="1" smtClean="0"/>
              <a:t>Libris</a:t>
            </a:r>
            <a:r>
              <a:rPr lang="en-US" dirty="0" smtClean="0"/>
              <a:t> </a:t>
            </a:r>
            <a:r>
              <a:rPr lang="en-US" dirty="0" err="1" smtClean="0"/>
              <a:t>einen</a:t>
            </a:r>
            <a:r>
              <a:rPr lang="en-US" dirty="0" smtClean="0"/>
              <a:t> </a:t>
            </a:r>
            <a:r>
              <a:rPr lang="en-US" dirty="0" err="1" smtClean="0"/>
              <a:t>Fehleranalyseprozess</a:t>
            </a:r>
            <a:r>
              <a:rPr lang="en-US" dirty="0" smtClean="0"/>
              <a:t> </a:t>
            </a:r>
            <a:r>
              <a:rPr lang="en-US" dirty="0" err="1" smtClean="0"/>
              <a:t>aus</a:t>
            </a:r>
            <a:r>
              <a:rPr lang="en-US" dirty="0" smtClean="0"/>
              <a:t> (</a:t>
            </a:r>
            <a:r>
              <a:rPr lang="en-US" dirty="0" err="1" smtClean="0"/>
              <a:t>ohne</a:t>
            </a:r>
            <a:r>
              <a:rPr lang="en-US" dirty="0" smtClean="0"/>
              <a:t> Support Case).  </a:t>
            </a:r>
            <a:endParaRPr lang="en-US" dirty="0"/>
          </a:p>
          <a:p>
            <a:r>
              <a:rPr lang="en-US" b="1" dirty="0" smtClean="0"/>
              <a:t>1. </a:t>
            </a:r>
            <a:r>
              <a:rPr lang="en-US" b="1" dirty="0" err="1" smtClean="0"/>
              <a:t>Ausbaustufe</a:t>
            </a:r>
            <a:r>
              <a:rPr lang="en-US" b="1" dirty="0" smtClean="0"/>
              <a:t>: </a:t>
            </a:r>
            <a:r>
              <a:rPr lang="en-US" dirty="0" err="1"/>
              <a:t>a</a:t>
            </a:r>
            <a:r>
              <a:rPr lang="en-US" dirty="0" err="1" smtClean="0"/>
              <a:t>lle</a:t>
            </a:r>
            <a:r>
              <a:rPr lang="en-US" dirty="0" smtClean="0"/>
              <a:t> </a:t>
            </a:r>
            <a:r>
              <a:rPr lang="en-US" dirty="0" err="1" smtClean="0"/>
              <a:t>abgesetzten</a:t>
            </a:r>
            <a:r>
              <a:rPr lang="en-US" dirty="0" smtClean="0"/>
              <a:t> Reports </a:t>
            </a:r>
            <a:r>
              <a:rPr lang="en-US" dirty="0" err="1" smtClean="0"/>
              <a:t>gehen</a:t>
            </a:r>
            <a:r>
              <a:rPr lang="en-US" dirty="0" smtClean="0"/>
              <a:t> </a:t>
            </a:r>
            <a:r>
              <a:rPr lang="en-US" dirty="0" err="1" smtClean="0"/>
              <a:t>auch</a:t>
            </a:r>
            <a:r>
              <a:rPr lang="en-US" dirty="0" smtClean="0"/>
              <a:t> per E-Mail an die </a:t>
            </a:r>
            <a:r>
              <a:rPr lang="en-US" dirty="0" err="1" smtClean="0"/>
              <a:t>Bibliothek</a:t>
            </a:r>
            <a:r>
              <a:rPr lang="en-US" dirty="0" smtClean="0"/>
              <a:t> der/des </a:t>
            </a:r>
            <a:r>
              <a:rPr lang="en-US" dirty="0" err="1" smtClean="0"/>
              <a:t>Benutzerin</a:t>
            </a:r>
            <a:r>
              <a:rPr lang="en-US" dirty="0" smtClean="0"/>
              <a:t>/-s</a:t>
            </a:r>
            <a:endParaRPr lang="en-US" dirty="0"/>
          </a:p>
          <a:p>
            <a:r>
              <a:rPr lang="en-US" b="1" dirty="0" smtClean="0"/>
              <a:t>2. </a:t>
            </a:r>
            <a:r>
              <a:rPr lang="en-US" b="1" dirty="0" err="1" smtClean="0"/>
              <a:t>Ausbaustufe</a:t>
            </a:r>
            <a:r>
              <a:rPr lang="en-US" b="1" dirty="0" smtClean="0"/>
              <a:t>:</a:t>
            </a:r>
            <a:r>
              <a:rPr lang="en-US" dirty="0" smtClean="0"/>
              <a:t> </a:t>
            </a:r>
            <a:r>
              <a:rPr lang="en-US" dirty="0" err="1" smtClean="0"/>
              <a:t>Benutzer</a:t>
            </a:r>
            <a:r>
              <a:rPr lang="en-US" dirty="0" smtClean="0"/>
              <a:t>*</a:t>
            </a:r>
            <a:r>
              <a:rPr lang="en-US" dirty="0" err="1" smtClean="0"/>
              <a:t>i</a:t>
            </a:r>
            <a:r>
              <a:rPr lang="de-DE" dirty="0" err="1" smtClean="0"/>
              <a:t>nnen</a:t>
            </a:r>
            <a:r>
              <a:rPr lang="de-DE" dirty="0" smtClean="0"/>
              <a:t> können dem Report eine E-Mail-Antwortadresse beifügen, die der Bibliothek (aber nicht Ex </a:t>
            </a:r>
            <a:r>
              <a:rPr lang="de-DE" dirty="0" err="1" smtClean="0"/>
              <a:t>Libris</a:t>
            </a:r>
            <a:r>
              <a:rPr lang="de-DE" dirty="0" smtClean="0"/>
              <a:t>!) eine Kontaktaufnahme erlaubt.</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42</a:t>
            </a:fld>
            <a:endParaRPr lang="de-DE"/>
          </a:p>
        </p:txBody>
      </p:sp>
    </p:spTree>
    <p:extLst>
      <p:ext uri="{BB962C8B-B14F-4D97-AF65-F5344CB8AC3E}">
        <p14:creationId xmlns:p14="http://schemas.microsoft.com/office/powerpoint/2010/main" val="22597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Broken</a:t>
            </a:r>
            <a:r>
              <a:rPr lang="de-DE" dirty="0" smtClean="0"/>
              <a:t> Link Reports </a:t>
            </a:r>
            <a:r>
              <a:rPr lang="de-DE" sz="1600" dirty="0" smtClean="0"/>
              <a:t>(2/2)</a:t>
            </a:r>
            <a:endParaRPr lang="de-DE" sz="1600" dirty="0"/>
          </a:p>
        </p:txBody>
      </p:sp>
      <p:sp>
        <p:nvSpPr>
          <p:cNvPr id="3" name="Inhaltsplatzhalter 2"/>
          <p:cNvSpPr>
            <a:spLocks noGrp="1"/>
          </p:cNvSpPr>
          <p:nvPr>
            <p:ph idx="1"/>
          </p:nvPr>
        </p:nvSpPr>
        <p:spPr/>
        <p:txBody>
          <a:bodyPr/>
          <a:lstStyle/>
          <a:p>
            <a:pPr marL="0" indent="0">
              <a:buNone/>
            </a:pPr>
            <a:r>
              <a:rPr lang="en-US" dirty="0" err="1" smtClean="0"/>
              <a:t>Empfehlung</a:t>
            </a:r>
            <a:r>
              <a:rPr lang="en-US" dirty="0" smtClean="0"/>
              <a:t> der </a:t>
            </a:r>
            <a:r>
              <a:rPr lang="en-US" dirty="0" err="1" smtClean="0"/>
              <a:t>Verbundzentrale</a:t>
            </a:r>
            <a:r>
              <a:rPr lang="en-US" dirty="0" smtClean="0"/>
              <a:t>:</a:t>
            </a:r>
          </a:p>
          <a:p>
            <a:r>
              <a:rPr lang="de-DE" dirty="0" smtClean="0"/>
              <a:t>Feature </a:t>
            </a:r>
            <a:r>
              <a:rPr lang="de-DE" dirty="0" smtClean="0"/>
              <a:t>aktiviert lassen</a:t>
            </a:r>
            <a:r>
              <a:rPr lang="de-DE" dirty="0" smtClean="0"/>
              <a:t>, wenn keine grundsätzlichen Bedenken dagegen bestehen </a:t>
            </a:r>
          </a:p>
          <a:p>
            <a:r>
              <a:rPr lang="de-DE" dirty="0" smtClean="0"/>
              <a:t>Nur, </a:t>
            </a:r>
            <a:r>
              <a:rPr lang="de-DE" b="1" dirty="0" smtClean="0"/>
              <a:t>wenn lokal hinreichend Personalressourcen</a:t>
            </a:r>
            <a:r>
              <a:rPr lang="de-DE" dirty="0" smtClean="0"/>
              <a:t> verfügbar:</a:t>
            </a:r>
          </a:p>
          <a:p>
            <a:pPr lvl="1"/>
            <a:r>
              <a:rPr lang="de-DE" dirty="0" smtClean="0"/>
              <a:t>Ausbaustufe 1 für einen limitierten Zeitraum auf Probe aktivieren, um zu ermitteln, wie oft </a:t>
            </a:r>
            <a:r>
              <a:rPr lang="de-DE" dirty="0" err="1" smtClean="0"/>
              <a:t>Broken</a:t>
            </a:r>
            <a:r>
              <a:rPr lang="de-DE" dirty="0" smtClean="0"/>
              <a:t> Link Reports ausgelöst werden und welcher Natur die Probleme sind;</a:t>
            </a:r>
          </a:p>
          <a:p>
            <a:pPr lvl="1"/>
            <a:r>
              <a:rPr lang="de-DE" dirty="0" smtClean="0"/>
              <a:t>Ausbaustufe 2 erst dann aktivieren, wenn sichergestellt ist, dass dieser weitere Feedback-Kanal nachhaltig bedient werden kann!</a:t>
            </a:r>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43</a:t>
            </a:fld>
            <a:endParaRPr lang="de-DE"/>
          </a:p>
        </p:txBody>
      </p:sp>
    </p:spTree>
    <p:extLst>
      <p:ext uri="{BB962C8B-B14F-4D97-AF65-F5344CB8AC3E}">
        <p14:creationId xmlns:p14="http://schemas.microsoft.com/office/powerpoint/2010/main" val="3516593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44</a:t>
            </a:fld>
            <a:endParaRPr lang="de-DE" dirty="0"/>
          </a:p>
        </p:txBody>
      </p:sp>
      <p:sp>
        <p:nvSpPr>
          <p:cNvPr id="3" name="Textplatzhalter 2"/>
          <p:cNvSpPr>
            <a:spLocks noGrp="1"/>
          </p:cNvSpPr>
          <p:nvPr>
            <p:ph type="body" sz="quarter" idx="11"/>
          </p:nvPr>
        </p:nvSpPr>
        <p:spPr/>
        <p:txBody>
          <a:bodyPr/>
          <a:lstStyle/>
          <a:p>
            <a:r>
              <a:rPr lang="de-DE" dirty="0" smtClean="0"/>
              <a:t>LMU 3 (2/2)</a:t>
            </a:r>
            <a:endParaRPr lang="de-DE" dirty="0"/>
          </a:p>
        </p:txBody>
      </p:sp>
      <p:sp>
        <p:nvSpPr>
          <p:cNvPr id="4" name="Inhaltsplatzhalter 3"/>
          <p:cNvSpPr>
            <a:spLocks noGrp="1"/>
          </p:cNvSpPr>
          <p:nvPr>
            <p:ph idx="1"/>
          </p:nvPr>
        </p:nvSpPr>
        <p:spPr>
          <a:xfrm>
            <a:off x="503238" y="332656"/>
            <a:ext cx="8132762" cy="5615707"/>
          </a:xfrm>
        </p:spPr>
        <p:txBody>
          <a:bodyPr/>
          <a:lstStyle/>
          <a:p>
            <a:r>
              <a:rPr lang="de-DE" dirty="0" smtClean="0"/>
              <a:t>Wo </a:t>
            </a:r>
            <a:r>
              <a:rPr lang="de-DE" dirty="0"/>
              <a:t>liegt der Fehler im beigefügten Link</a:t>
            </a:r>
            <a:r>
              <a:rPr lang="de-DE" dirty="0" smtClean="0"/>
              <a:t>?</a:t>
            </a:r>
          </a:p>
          <a:p>
            <a:pPr marL="0" indent="0">
              <a:buNone/>
            </a:pPr>
            <a:endParaRPr lang="en-US" sz="1600" dirty="0" smtClean="0"/>
          </a:p>
          <a:p>
            <a:pPr marL="0" indent="0">
              <a:buNone/>
            </a:pPr>
            <a:r>
              <a:rPr lang="en-US" sz="1600" dirty="0" smtClean="0"/>
              <a:t>The </a:t>
            </a:r>
            <a:r>
              <a:rPr lang="en-US" sz="1600" dirty="0"/>
              <a:t>following broken link report was sent to Ex </a:t>
            </a:r>
            <a:r>
              <a:rPr lang="en-US" sz="1600" dirty="0" err="1"/>
              <a:t>Libris</a:t>
            </a:r>
            <a:r>
              <a:rPr lang="en-US" sz="1600" dirty="0"/>
              <a:t> from the SFX menu by one of your </a:t>
            </a:r>
            <a:r>
              <a:rPr lang="en-US" sz="1600" dirty="0" smtClean="0"/>
              <a:t>users:</a:t>
            </a:r>
          </a:p>
          <a:p>
            <a:pPr marL="0" indent="0">
              <a:buNone/>
            </a:pPr>
            <a:r>
              <a:rPr lang="en-US" sz="1600" dirty="0" err="1" smtClean="0"/>
              <a:t>OpenURL</a:t>
            </a:r>
            <a:r>
              <a:rPr lang="en-US" sz="1600" dirty="0"/>
              <a:t>: </a:t>
            </a:r>
            <a:r>
              <a:rPr lang="de-DE" sz="1600" u="sng" dirty="0">
                <a:hlinkClick r:id="rId2"/>
              </a:rPr>
              <a:t>http://sfx.bib-bvb.de/sfx_ubm?id=doi%3A10.1002%2F1521-3757%2820010716%29113%3A14%3C2754%3A%3AAID-ANGE2754%3E3.0.CO&amp;2-H=&amp;</a:t>
            </a:r>
            <a:r>
              <a:rPr lang="de-DE" sz="1600" u="sng" dirty="0" smtClean="0">
                <a:hlinkClick r:id="rId2"/>
              </a:rPr>
              <a:t>sid=wiley&amp;iuid=7266098&amp;date=2001&amp;jtitle=Angewandte%20Chemie&amp;volume=113&amp;atitle=Synthetic%20seco%20Forms%20of%20%28%E2%88%92%29%E2%80%90Diazonamide%20A&amp;genre=article&amp;spage=2754&amp;issue=14&amp;title=Angewandte%20Chemie&amp;issn=0044-8249&amp;epage=2757</a:t>
            </a:r>
            <a:endParaRPr lang="de-DE" sz="1600" u="sng" dirty="0" smtClean="0"/>
          </a:p>
          <a:p>
            <a:pPr marL="0" indent="0">
              <a:buNone/>
            </a:pPr>
            <a:endParaRPr lang="de-DE" sz="1600" dirty="0"/>
          </a:p>
          <a:p>
            <a:pPr marL="0" indent="0">
              <a:buNone/>
            </a:pPr>
            <a:r>
              <a:rPr lang="en-US" sz="1600" dirty="0" smtClean="0"/>
              <a:t>Target </a:t>
            </a:r>
            <a:r>
              <a:rPr lang="en-US" sz="1600" dirty="0"/>
              <a:t>name: </a:t>
            </a:r>
            <a:r>
              <a:rPr lang="en-US" sz="1600" dirty="0" smtClean="0"/>
              <a:t>WILEY_ONLINE_LIBRARY_JOURNALS</a:t>
            </a:r>
          </a:p>
          <a:p>
            <a:pPr marL="0" indent="0">
              <a:buNone/>
            </a:pPr>
            <a:endParaRPr lang="en-US" sz="1600" dirty="0"/>
          </a:p>
          <a:p>
            <a:pPr marL="0" indent="0">
              <a:buNone/>
            </a:pPr>
            <a:r>
              <a:rPr lang="en-US" sz="1600" dirty="0" smtClean="0"/>
              <a:t>Target </a:t>
            </a:r>
            <a:r>
              <a:rPr lang="en-US" sz="1600" dirty="0"/>
              <a:t>URL:  </a:t>
            </a:r>
            <a:r>
              <a:rPr lang="de-DE" sz="1600" u="sng" dirty="0">
                <a:hlinkClick r:id="rId3"/>
              </a:rPr>
              <a:t>https://onlinelibrary.wiley.com/doi/full/10.1002/1521-3757(20010716)113:14%3C2754::</a:t>
            </a:r>
            <a:r>
              <a:rPr lang="de-DE" sz="1600" u="sng" dirty="0" smtClean="0">
                <a:hlinkClick r:id="rId3"/>
              </a:rPr>
              <a:t>AID-ANGE2754%3E3.0.CO</a:t>
            </a:r>
            <a:r>
              <a:rPr lang="en-US" sz="1600" dirty="0" smtClean="0"/>
              <a:t> </a:t>
            </a:r>
            <a:endParaRPr lang="en-US" sz="1600" dirty="0"/>
          </a:p>
          <a:p>
            <a:pPr marL="0" indent="0">
              <a:buNone/>
            </a:pPr>
            <a:r>
              <a:rPr lang="en-US" sz="1600" dirty="0"/>
              <a:t>		</a:t>
            </a:r>
          </a:p>
          <a:p>
            <a:pPr marL="0" indent="0">
              <a:buNone/>
            </a:pPr>
            <a:r>
              <a:rPr lang="en-US" sz="1600" dirty="0" smtClean="0">
                <a:solidFill>
                  <a:schemeClr val="bg1">
                    <a:lumMod val="50000"/>
                  </a:schemeClr>
                </a:solidFill>
              </a:rPr>
              <a:t>NOTE</a:t>
            </a:r>
            <a:r>
              <a:rPr lang="en-US" sz="1600" dirty="0">
                <a:solidFill>
                  <a:schemeClr val="bg1">
                    <a:lumMod val="50000"/>
                  </a:schemeClr>
                </a:solidFill>
              </a:rPr>
              <a:t>: The 'Report Broken Link' option allows end-users to send Ex </a:t>
            </a:r>
            <a:r>
              <a:rPr lang="en-US" sz="1600" dirty="0" err="1">
                <a:solidFill>
                  <a:schemeClr val="bg1">
                    <a:lumMod val="50000"/>
                  </a:schemeClr>
                </a:solidFill>
              </a:rPr>
              <a:t>Libris</a:t>
            </a:r>
            <a:r>
              <a:rPr lang="en-US" sz="1600" dirty="0">
                <a:solidFill>
                  <a:schemeClr val="bg1">
                    <a:lumMod val="50000"/>
                  </a:schemeClr>
                </a:solidFill>
              </a:rPr>
              <a:t> immediate feedback about issues they may encounter. This information allows Ex </a:t>
            </a:r>
            <a:r>
              <a:rPr lang="en-US" sz="1600" dirty="0" err="1">
                <a:solidFill>
                  <a:schemeClr val="bg1">
                    <a:lumMod val="50000"/>
                  </a:schemeClr>
                </a:solidFill>
              </a:rPr>
              <a:t>Libris</a:t>
            </a:r>
            <a:r>
              <a:rPr lang="en-US" sz="1600" dirty="0">
                <a:solidFill>
                  <a:schemeClr val="bg1">
                    <a:lumMod val="50000"/>
                  </a:schemeClr>
                </a:solidFill>
              </a:rPr>
              <a:t> to resolve broken links much more quickly, using analysis of multiple reports that reach us centrally from SFX sites worldwide</a:t>
            </a:r>
            <a:r>
              <a:rPr lang="en-US" sz="1600" dirty="0" smtClean="0">
                <a:solidFill>
                  <a:schemeClr val="bg1">
                    <a:lumMod val="50000"/>
                  </a:schemeClr>
                </a:solidFill>
              </a:rPr>
              <a:t>.</a:t>
            </a:r>
            <a:endParaRPr lang="en-GB" sz="1600" dirty="0">
              <a:solidFill>
                <a:schemeClr val="bg1">
                  <a:lumMod val="50000"/>
                </a:schemeClr>
              </a:solidFill>
            </a:endParaRPr>
          </a:p>
        </p:txBody>
      </p:sp>
    </p:spTree>
    <p:extLst>
      <p:ext uri="{BB962C8B-B14F-4D97-AF65-F5344CB8AC3E}">
        <p14:creationId xmlns:p14="http://schemas.microsoft.com/office/powerpoint/2010/main" val="28683633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a:t>
            </a:r>
            <a:endParaRPr lang="de-DE" dirty="0"/>
          </a:p>
        </p:txBody>
      </p:sp>
      <p:sp>
        <p:nvSpPr>
          <p:cNvPr id="3" name="Inhaltsplatzhalter 2"/>
          <p:cNvSpPr>
            <a:spLocks noGrp="1"/>
          </p:cNvSpPr>
          <p:nvPr>
            <p:ph idx="1"/>
          </p:nvPr>
        </p:nvSpPr>
        <p:spPr/>
        <p:txBody>
          <a:bodyPr/>
          <a:lstStyle/>
          <a:p>
            <a:r>
              <a:rPr lang="de-DE" dirty="0" smtClean="0"/>
              <a:t>Semikolon (;) im DOI wurde von der Source falsch encodiert: „;“ im Klartext statt URL-safe „%3B“</a:t>
            </a:r>
          </a:p>
          <a:p>
            <a:r>
              <a:rPr lang="de-DE" dirty="0" smtClean="0"/>
              <a:t>Dadurch wird der DOI für SFX verstümmelt und der Target Parser kann keinen korrekten Volltext-Link mehr bauen.</a:t>
            </a:r>
          </a:p>
          <a:p>
            <a:r>
              <a:rPr lang="de-DE" dirty="0" smtClean="0"/>
              <a:t>Abhilfe:</a:t>
            </a:r>
          </a:p>
          <a:p>
            <a:pPr lvl="1"/>
            <a:r>
              <a:rPr lang="de-DE" dirty="0" smtClean="0"/>
              <a:t>Den korrigierten URL kann man dem anfragenden Benutzer zur Verfügung stellen.</a:t>
            </a:r>
          </a:p>
          <a:p>
            <a:pPr lvl="1"/>
            <a:r>
              <a:rPr lang="de-DE" dirty="0" smtClean="0"/>
              <a:t>Den </a:t>
            </a:r>
            <a:r>
              <a:rPr lang="de-DE" dirty="0" err="1" smtClean="0"/>
              <a:t>Sourcebetreiber</a:t>
            </a:r>
            <a:r>
              <a:rPr lang="de-DE" dirty="0" smtClean="0"/>
              <a:t> sollte man auf das Problem hinweisen, möglichst koordiniert, z.B. über die </a:t>
            </a:r>
            <a:r>
              <a:rPr lang="de-DE" dirty="0" smtClean="0">
                <a:hlinkClick r:id="rId2"/>
              </a:rPr>
              <a:t>bayerische SFX-Mailingliste</a:t>
            </a:r>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45</a:t>
            </a:fld>
            <a:endParaRPr lang="de-DE"/>
          </a:p>
        </p:txBody>
      </p:sp>
    </p:spTree>
    <p:extLst>
      <p:ext uri="{BB962C8B-B14F-4D97-AF65-F5344CB8AC3E}">
        <p14:creationId xmlns:p14="http://schemas.microsoft.com/office/powerpoint/2010/main" val="27768398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Mailvorlagen</a:t>
            </a:r>
            <a:endParaRPr lang="de-DE" dirty="0"/>
          </a:p>
        </p:txBody>
      </p:sp>
      <p:sp>
        <p:nvSpPr>
          <p:cNvPr id="3" name="Inhaltsplatzhalter 2"/>
          <p:cNvSpPr>
            <a:spLocks noGrp="1"/>
          </p:cNvSpPr>
          <p:nvPr>
            <p:ph idx="1"/>
          </p:nvPr>
        </p:nvSpPr>
        <p:spPr/>
        <p:txBody>
          <a:bodyPr/>
          <a:lstStyle/>
          <a:p>
            <a:r>
              <a:rPr lang="de-DE" dirty="0" smtClean="0"/>
              <a:t>Die Verbundzentrale vermerkt als </a:t>
            </a:r>
            <a:r>
              <a:rPr lang="de-DE" dirty="0" err="1" smtClean="0"/>
              <a:t>To</a:t>
            </a:r>
            <a:r>
              <a:rPr lang="de-DE" dirty="0" smtClean="0"/>
              <a:t>-do, unter</a:t>
            </a:r>
          </a:p>
          <a:p>
            <a:pPr marL="0" indent="0" algn="ctr">
              <a:buNone/>
            </a:pPr>
            <a:r>
              <a:rPr lang="de-DE" dirty="0">
                <a:hlinkClick r:id="rId2"/>
              </a:rPr>
              <a:t>https://</a:t>
            </a:r>
            <a:r>
              <a:rPr lang="de-DE" dirty="0" smtClean="0">
                <a:hlinkClick r:id="rId2"/>
              </a:rPr>
              <a:t>www.bib-bvb.de/web/sfx/downloads</a:t>
            </a:r>
            <a:r>
              <a:rPr lang="de-DE" dirty="0" smtClean="0"/>
              <a:t> </a:t>
            </a:r>
          </a:p>
          <a:p>
            <a:pPr marL="342000" indent="0">
              <a:buNone/>
            </a:pPr>
            <a:r>
              <a:rPr lang="de-DE" dirty="0" smtClean="0"/>
              <a:t>eine Mail-Vorlage bereitzustellen, mit der Content-Anbieter um </a:t>
            </a:r>
            <a:r>
              <a:rPr lang="de-DE" b="1" dirty="0" smtClean="0"/>
              <a:t>Einrichtung eines </a:t>
            </a:r>
            <a:r>
              <a:rPr lang="de-DE" b="1" dirty="0" err="1" smtClean="0"/>
              <a:t>Autoload</a:t>
            </a:r>
            <a:r>
              <a:rPr lang="de-DE" b="1" dirty="0" smtClean="0"/>
              <a:t>-Prozesses </a:t>
            </a:r>
            <a:r>
              <a:rPr lang="de-DE" dirty="0" smtClean="0"/>
              <a:t>für Link-Resolver gebeten werden können.</a:t>
            </a:r>
          </a:p>
          <a:p>
            <a:r>
              <a:rPr lang="de-DE" dirty="0" smtClean="0"/>
              <a:t>Textbausteine für </a:t>
            </a:r>
            <a:r>
              <a:rPr lang="de-DE" b="1" dirty="0" smtClean="0"/>
              <a:t>Fehlermeldungen an </a:t>
            </a:r>
            <a:r>
              <a:rPr lang="de-DE" b="1" dirty="0" err="1" smtClean="0"/>
              <a:t>Sourceanbieter</a:t>
            </a:r>
            <a:r>
              <a:rPr lang="de-DE" dirty="0" smtClean="0"/>
              <a:t>, die nachweislich problematische </a:t>
            </a:r>
            <a:r>
              <a:rPr lang="de-DE" dirty="0" err="1" smtClean="0"/>
              <a:t>OpenURLs</a:t>
            </a:r>
            <a:r>
              <a:rPr lang="de-DE" dirty="0" smtClean="0"/>
              <a:t> bauen, kann die Verbundzentrale über die bayerische SFX-Mailingliste bereitstellen, wenn das Problem ihr gemeldet wird.</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46</a:t>
            </a:fld>
            <a:endParaRPr lang="de-DE"/>
          </a:p>
        </p:txBody>
      </p:sp>
    </p:spTree>
    <p:extLst>
      <p:ext uri="{BB962C8B-B14F-4D97-AF65-F5344CB8AC3E}">
        <p14:creationId xmlns:p14="http://schemas.microsoft.com/office/powerpoint/2010/main" val="5059772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algn="ctr"/>
            <a:r>
              <a:rPr lang="en-GB" dirty="0" err="1" smtClean="0"/>
              <a:t>Problemursache</a:t>
            </a:r>
            <a:r>
              <a:rPr lang="en-GB" dirty="0" smtClean="0"/>
              <a:t> </a:t>
            </a:r>
            <a:r>
              <a:rPr lang="en-GB" dirty="0" err="1" smtClean="0"/>
              <a:t>im</a:t>
            </a:r>
            <a:r>
              <a:rPr lang="en-GB" dirty="0" smtClean="0"/>
              <a:t> </a:t>
            </a:r>
            <a:r>
              <a:rPr lang="en-GB" dirty="0" err="1" smtClean="0"/>
              <a:t>OpenURL</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47</a:t>
            </a:fld>
            <a:endParaRPr lang="de-DE"/>
          </a:p>
        </p:txBody>
      </p:sp>
      <p:sp>
        <p:nvSpPr>
          <p:cNvPr id="2" name="AutoShape 2" descr="WIPR readers in agreement with AG in hyperlink copyright ca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WIPR readers in agreement with AG in hyperlink copyright cas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124744"/>
            <a:ext cx="446449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643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BF2EB592-101C-486D-A9E5-5DF4CC329ABA}" type="slidenum">
              <a:rPr lang="de-DE" smtClean="0"/>
              <a:pPr>
                <a:defRPr/>
              </a:pPr>
              <a:t>48</a:t>
            </a:fld>
            <a:endParaRPr lang="de-DE"/>
          </a:p>
        </p:txBody>
      </p:sp>
      <p:sp>
        <p:nvSpPr>
          <p:cNvPr id="6" name="Textplatzhalter 5"/>
          <p:cNvSpPr>
            <a:spLocks noGrp="1"/>
          </p:cNvSpPr>
          <p:nvPr>
            <p:ph type="body" sz="quarter" idx="11"/>
          </p:nvPr>
        </p:nvSpPr>
        <p:spPr/>
        <p:txBody>
          <a:bodyPr/>
          <a:lstStyle/>
          <a:p>
            <a:r>
              <a:rPr lang="en-GB" dirty="0" smtClean="0"/>
              <a:t>UBEN 1</a:t>
            </a:r>
            <a:endParaRPr lang="de-DE" dirty="0"/>
          </a:p>
        </p:txBody>
      </p:sp>
      <p:sp>
        <p:nvSpPr>
          <p:cNvPr id="5" name="Inhaltsplatzhalter 4"/>
          <p:cNvSpPr>
            <a:spLocks noGrp="1"/>
          </p:cNvSpPr>
          <p:nvPr>
            <p:ph idx="1"/>
          </p:nvPr>
        </p:nvSpPr>
        <p:spPr/>
        <p:txBody>
          <a:bodyPr/>
          <a:lstStyle/>
          <a:p>
            <a:r>
              <a:rPr lang="de-DE" dirty="0"/>
              <a:t>Problem: Der </a:t>
            </a:r>
            <a:r>
              <a:rPr lang="de-DE" dirty="0" smtClean="0"/>
              <a:t>DOI </a:t>
            </a:r>
            <a:r>
              <a:rPr lang="de-DE" dirty="0"/>
              <a:t>„schlägt“ </a:t>
            </a:r>
            <a:r>
              <a:rPr lang="de-DE" dirty="0" smtClean="0"/>
              <a:t>lokale </a:t>
            </a:r>
            <a:r>
              <a:rPr lang="de-DE" dirty="0"/>
              <a:t>Lizenzeinträge in </a:t>
            </a:r>
            <a:r>
              <a:rPr lang="de-DE" dirty="0" smtClean="0"/>
              <a:t>SFX</a:t>
            </a:r>
            <a:endParaRPr lang="de-DE" u="sng" dirty="0" smtClean="0">
              <a:hlinkClick r:id="rId2"/>
            </a:endParaRPr>
          </a:p>
          <a:p>
            <a:endParaRPr lang="de-DE" sz="1600" u="sng" dirty="0" smtClean="0">
              <a:hlinkClick r:id="rId2"/>
            </a:endParaRPr>
          </a:p>
          <a:p>
            <a:pPr marL="0" indent="0">
              <a:buNone/>
            </a:pPr>
            <a:r>
              <a:rPr lang="de-DE" sz="1600" u="sng" dirty="0" smtClean="0">
                <a:hlinkClick r:id="rId2"/>
              </a:rPr>
              <a:t>http</a:t>
            </a:r>
            <a:r>
              <a:rPr lang="de-DE" sz="1600" u="sng" dirty="0">
                <a:hlinkClick r:id="rId2"/>
              </a:rPr>
              <a:t>://</a:t>
            </a:r>
            <a:r>
              <a:rPr lang="de-DE" sz="1600" u="sng" dirty="0" smtClean="0">
                <a:hlinkClick r:id="rId2"/>
              </a:rPr>
              <a:t>sfx.bib-bvb.de/sfx_uben?sid=Elsevier%3AScopus</a:t>
            </a:r>
          </a:p>
          <a:p>
            <a:pPr marL="0" indent="0">
              <a:buNone/>
            </a:pPr>
            <a:r>
              <a:rPr lang="de-DE" sz="1600" u="sng" dirty="0" smtClean="0">
                <a:hlinkClick r:id="rId2"/>
              </a:rPr>
              <a:t>&amp;__service_type=getFullTxt</a:t>
            </a:r>
            <a:br>
              <a:rPr lang="de-DE" sz="1600" u="sng" dirty="0" smtClean="0">
                <a:hlinkClick r:id="rId2"/>
              </a:rPr>
            </a:br>
            <a:r>
              <a:rPr lang="de-DE" sz="1600" u="sng" dirty="0" smtClean="0">
                <a:hlinkClick r:id="rId2"/>
              </a:rPr>
              <a:t>&amp;</a:t>
            </a:r>
            <a:r>
              <a:rPr lang="de-DE" sz="1600" u="sng" dirty="0" err="1" smtClean="0">
                <a:hlinkClick r:id="rId2"/>
              </a:rPr>
              <a:t>issn</a:t>
            </a:r>
            <a:r>
              <a:rPr lang="de-DE" sz="1600" u="sng" dirty="0" smtClean="0">
                <a:hlinkClick r:id="rId2"/>
              </a:rPr>
              <a:t>=01650513&amp;isbn=</a:t>
            </a:r>
            <a:br>
              <a:rPr lang="de-DE" sz="1600" u="sng" dirty="0" smtClean="0">
                <a:hlinkClick r:id="rId2"/>
              </a:rPr>
            </a:br>
            <a:r>
              <a:rPr lang="de-DE" sz="1600" u="sng" dirty="0" smtClean="0">
                <a:hlinkClick r:id="rId2"/>
              </a:rPr>
              <a:t>&amp;</a:t>
            </a:r>
            <a:r>
              <a:rPr lang="de-DE" sz="1600" u="sng" dirty="0" err="1" smtClean="0">
                <a:hlinkClick r:id="rId2"/>
              </a:rPr>
              <a:t>volume</a:t>
            </a:r>
            <a:r>
              <a:rPr lang="de-DE" sz="1600" u="sng" dirty="0" smtClean="0">
                <a:hlinkClick r:id="rId2"/>
              </a:rPr>
              <a:t>=87&amp;issue=2</a:t>
            </a:r>
            <a:br>
              <a:rPr lang="de-DE" sz="1600" u="sng" dirty="0" smtClean="0">
                <a:hlinkClick r:id="rId2"/>
              </a:rPr>
            </a:br>
            <a:r>
              <a:rPr lang="de-DE" sz="1600" u="sng" dirty="0" smtClean="0">
                <a:hlinkClick r:id="rId2"/>
              </a:rPr>
              <a:t>&amp;</a:t>
            </a:r>
            <a:r>
              <a:rPr lang="de-DE" sz="1600" u="sng" dirty="0" err="1" smtClean="0">
                <a:hlinkClick r:id="rId2"/>
              </a:rPr>
              <a:t>spage</a:t>
            </a:r>
            <a:r>
              <a:rPr lang="de-DE" sz="1600" u="sng" dirty="0" smtClean="0">
                <a:hlinkClick r:id="rId2"/>
              </a:rPr>
              <a:t>=126&amp;epage=128</a:t>
            </a:r>
          </a:p>
          <a:p>
            <a:pPr marL="0" indent="0">
              <a:buNone/>
            </a:pPr>
            <a:r>
              <a:rPr lang="de-DE" sz="1600" u="sng" dirty="0" smtClean="0">
                <a:hlinkClick r:id="rId2"/>
              </a:rPr>
              <a:t>&amp;pages=126-128</a:t>
            </a:r>
            <a:br>
              <a:rPr lang="de-DE" sz="1600" u="sng" dirty="0" smtClean="0">
                <a:hlinkClick r:id="rId2"/>
              </a:rPr>
            </a:br>
            <a:r>
              <a:rPr lang="de-DE" sz="1600" u="sng" dirty="0" smtClean="0">
                <a:hlinkClick r:id="rId2"/>
              </a:rPr>
              <a:t>&amp;</a:t>
            </a:r>
            <a:r>
              <a:rPr lang="de-DE" sz="1600" u="sng" dirty="0" err="1">
                <a:hlinkClick r:id="rId2"/>
              </a:rPr>
              <a:t>artnum</a:t>
            </a:r>
            <a:r>
              <a:rPr lang="de-DE" sz="1600" u="sng" dirty="0" smtClean="0">
                <a:hlinkClick r:id="rId2"/>
              </a:rPr>
              <a:t>=</a:t>
            </a:r>
          </a:p>
          <a:p>
            <a:pPr marL="0" indent="0">
              <a:buNone/>
            </a:pPr>
            <a:r>
              <a:rPr lang="de-DE" sz="1600" u="sng" dirty="0" smtClean="0">
                <a:hlinkClick r:id="rId2"/>
              </a:rPr>
              <a:t>&amp;</a:t>
            </a:r>
            <a:r>
              <a:rPr lang="de-DE" sz="1600" u="sng" dirty="0" err="1" smtClean="0">
                <a:hlinkClick r:id="rId2"/>
              </a:rPr>
              <a:t>date</a:t>
            </a:r>
            <a:r>
              <a:rPr lang="de-DE" sz="1600" u="sng" dirty="0" smtClean="0">
                <a:hlinkClick r:id="rId2"/>
              </a:rPr>
              <a:t>=1968</a:t>
            </a:r>
          </a:p>
          <a:p>
            <a:pPr marL="0" indent="0">
              <a:buNone/>
            </a:pPr>
            <a:r>
              <a:rPr lang="de-DE" sz="1600" u="sng" dirty="0" smtClean="0">
                <a:hlinkClick r:id="rId2"/>
              </a:rPr>
              <a:t>&amp;</a:t>
            </a:r>
            <a:r>
              <a:rPr lang="de-DE" sz="1600" u="sng" dirty="0" err="1" smtClean="0">
                <a:hlinkClick r:id="rId2"/>
              </a:rPr>
              <a:t>id</a:t>
            </a:r>
            <a:r>
              <a:rPr lang="de-DE" sz="1600" u="sng" dirty="0" smtClean="0">
                <a:hlinkClick r:id="rId2"/>
              </a:rPr>
              <a:t>=</a:t>
            </a:r>
            <a:r>
              <a:rPr lang="de-DE" sz="1600" b="1" u="sng" dirty="0" smtClean="0">
                <a:hlinkClick r:id="rId2"/>
              </a:rPr>
              <a:t>doi%3A10.1002%2Frecl.19680870202</a:t>
            </a:r>
          </a:p>
          <a:p>
            <a:pPr marL="0" indent="0">
              <a:buNone/>
            </a:pPr>
            <a:r>
              <a:rPr lang="de-DE" sz="1600" u="sng" dirty="0" smtClean="0">
                <a:hlinkClick r:id="rId2"/>
              </a:rPr>
              <a:t>&amp;title=Recueil%20des%20Travaux%20Chimiques%20des[…]</a:t>
            </a:r>
          </a:p>
          <a:p>
            <a:pPr marL="0" indent="0">
              <a:buNone/>
            </a:pPr>
            <a:r>
              <a:rPr lang="de-DE" sz="1600" u="sng" dirty="0" smtClean="0">
                <a:hlinkClick r:id="rId2"/>
              </a:rPr>
              <a:t>&amp;</a:t>
            </a:r>
            <a:r>
              <a:rPr lang="de-DE" sz="1600" u="sng" dirty="0" err="1" smtClean="0">
                <a:hlinkClick r:id="rId2"/>
              </a:rPr>
              <a:t>atitle</a:t>
            </a:r>
            <a:r>
              <a:rPr lang="de-DE" sz="1600" u="sng" dirty="0" smtClean="0">
                <a:hlinkClick r:id="rId2"/>
              </a:rPr>
              <a:t>=A%20new%20synthesis%20of%201%E2%80%90amino[…]</a:t>
            </a:r>
          </a:p>
          <a:p>
            <a:pPr marL="0" indent="0">
              <a:buNone/>
            </a:pPr>
            <a:r>
              <a:rPr lang="de-DE" sz="1600" u="sng" dirty="0" smtClean="0">
                <a:hlinkClick r:id="rId2"/>
              </a:rPr>
              <a:t>&amp;</a:t>
            </a:r>
            <a:r>
              <a:rPr lang="de-DE" sz="1600" u="sng" dirty="0" err="1">
                <a:hlinkClick r:id="rId2"/>
              </a:rPr>
              <a:t>aufirst</a:t>
            </a:r>
            <a:r>
              <a:rPr lang="de-DE" sz="1600" u="sng" dirty="0">
                <a:hlinkClick r:id="rId2"/>
              </a:rPr>
              <a:t>=H</a:t>
            </a:r>
            <a:r>
              <a:rPr lang="de-DE" sz="1600" u="sng" dirty="0" smtClean="0">
                <a:hlinkClick r:id="rId2"/>
              </a:rPr>
              <a:t>.&amp;</a:t>
            </a:r>
            <a:r>
              <a:rPr lang="de-DE" sz="1600" u="sng" dirty="0">
                <a:hlinkClick r:id="rId2"/>
              </a:rPr>
              <a:t>aulast=van%20der%20Goot</a:t>
            </a:r>
            <a:endParaRPr lang="de-DE" sz="1600" dirty="0"/>
          </a:p>
          <a:p>
            <a:endParaRPr lang="de-DE" dirty="0"/>
          </a:p>
        </p:txBody>
      </p:sp>
    </p:spTree>
    <p:extLst>
      <p:ext uri="{BB962C8B-B14F-4D97-AF65-F5344CB8AC3E}">
        <p14:creationId xmlns:p14="http://schemas.microsoft.com/office/powerpoint/2010/main" val="28735021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Oops</a:t>
            </a:r>
            <a:r>
              <a:rPr lang="de-DE" dirty="0" smtClean="0"/>
              <a:t>!</a:t>
            </a:r>
            <a:endParaRPr lang="de-DE" dirty="0"/>
          </a:p>
        </p:txBody>
      </p:sp>
      <p:sp>
        <p:nvSpPr>
          <p:cNvPr id="3" name="Inhaltsplatzhalter 2"/>
          <p:cNvSpPr>
            <a:spLocks noGrp="1"/>
          </p:cNvSpPr>
          <p:nvPr>
            <p:ph idx="1"/>
          </p:nvPr>
        </p:nvSpPr>
        <p:spPr/>
        <p:txBody>
          <a:bodyPr/>
          <a:lstStyle/>
          <a:p>
            <a:pPr marL="0" indent="0">
              <a:buNone/>
            </a:pPr>
            <a:r>
              <a:rPr lang="de-DE" dirty="0" smtClean="0"/>
              <a:t>Dieses Problem war im Rahmen des Workshops nicht mehr reproduzierbar.</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49</a:t>
            </a:fld>
            <a:endParaRPr lang="de-DE"/>
          </a:p>
        </p:txBody>
      </p:sp>
    </p:spTree>
    <p:extLst>
      <p:ext uri="{BB962C8B-B14F-4D97-AF65-F5344CB8AC3E}">
        <p14:creationId xmlns:p14="http://schemas.microsoft.com/office/powerpoint/2010/main" val="3359883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Pflege der SFX-KB</a:t>
            </a:r>
            <a:endParaRPr lang="de-DE" dirty="0"/>
          </a:p>
        </p:txBody>
      </p:sp>
      <p:sp>
        <p:nvSpPr>
          <p:cNvPr id="3" name="Inhaltsplatzhalter 2"/>
          <p:cNvSpPr>
            <a:spLocks noGrp="1"/>
          </p:cNvSpPr>
          <p:nvPr>
            <p:ph idx="1"/>
          </p:nvPr>
        </p:nvSpPr>
        <p:spPr/>
        <p:txBody>
          <a:bodyPr/>
          <a:lstStyle/>
          <a:p>
            <a:r>
              <a:rPr lang="de-DE" dirty="0" smtClean="0"/>
              <a:t>Frage bezieht sich v.a. auf Handhabung der </a:t>
            </a:r>
            <a:r>
              <a:rPr lang="de-DE" dirty="0" err="1" smtClean="0"/>
              <a:t>Result</a:t>
            </a:r>
            <a:r>
              <a:rPr lang="de-DE" dirty="0" smtClean="0"/>
              <a:t>-Lists (s. dazu auch entsprechende Frage im E-Book-Block).</a:t>
            </a:r>
          </a:p>
          <a:p>
            <a:r>
              <a:rPr lang="de-DE" dirty="0" smtClean="0"/>
              <a:t>Die Verbundzentrale</a:t>
            </a:r>
            <a:r>
              <a:rPr lang="de-DE" dirty="0"/>
              <a:t> </a:t>
            </a:r>
            <a:r>
              <a:rPr lang="de-DE" dirty="0" smtClean="0"/>
              <a:t>wird </a:t>
            </a:r>
            <a:r>
              <a:rPr lang="de-DE" dirty="0" err="1" smtClean="0"/>
              <a:t>Result</a:t>
            </a:r>
            <a:r>
              <a:rPr lang="de-DE" dirty="0" smtClean="0"/>
              <a:t>-Lists künftig im CSV-Format erstellen, damit EXCEL sie importieren kann.</a:t>
            </a:r>
          </a:p>
          <a:p>
            <a:r>
              <a:rPr lang="de-DE" dirty="0" smtClean="0"/>
              <a:t>Fehler/Lücken in der KB bitte stets an </a:t>
            </a:r>
            <a:r>
              <a:rPr lang="de-DE" dirty="0" smtClean="0">
                <a:hlinkClick r:id="rId2"/>
              </a:rPr>
              <a:t>sfx@bib-bvb.de</a:t>
            </a:r>
            <a:r>
              <a:rPr lang="de-DE" dirty="0" smtClean="0"/>
              <a:t> melden!</a:t>
            </a:r>
          </a:p>
          <a:p>
            <a:r>
              <a:rPr lang="de-DE" dirty="0" smtClean="0"/>
              <a:t>Lizenzverträge mit </a:t>
            </a:r>
            <a:r>
              <a:rPr lang="de-DE" dirty="0" err="1" smtClean="0"/>
              <a:t>Aggregatoren</a:t>
            </a:r>
            <a:r>
              <a:rPr lang="de-DE" dirty="0" smtClean="0"/>
              <a:t>? – Entsprechende Targets am besten an </a:t>
            </a:r>
            <a:r>
              <a:rPr lang="de-DE" dirty="0" smtClean="0">
                <a:hlinkClick r:id="rId2"/>
              </a:rPr>
              <a:t>sfx@bib-bvb.de</a:t>
            </a:r>
            <a:r>
              <a:rPr lang="de-DE" dirty="0" smtClean="0"/>
              <a:t> melden, damit sie nach der regulären </a:t>
            </a:r>
            <a:r>
              <a:rPr lang="de-DE" dirty="0"/>
              <a:t>EZB-/E-Book-Aktivierung</a:t>
            </a:r>
            <a:r>
              <a:rPr lang="de-DE" dirty="0" smtClean="0"/>
              <a:t> (titelweiser Lückenabgleich!) komplett aktiviert werden können und </a:t>
            </a:r>
            <a:r>
              <a:rPr lang="de-DE" dirty="0" err="1" smtClean="0"/>
              <a:t>AutoActive</a:t>
            </a:r>
            <a:r>
              <a:rPr lang="de-DE" dirty="0" smtClean="0"/>
              <a:t> zum Tragen kommt.</a:t>
            </a: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5</a:t>
            </a:fld>
            <a:endParaRPr lang="de-DE"/>
          </a:p>
        </p:txBody>
      </p:sp>
    </p:spTree>
    <p:extLst>
      <p:ext uri="{BB962C8B-B14F-4D97-AF65-F5344CB8AC3E}">
        <p14:creationId xmlns:p14="http://schemas.microsoft.com/office/powerpoint/2010/main" val="25747247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50</a:t>
            </a:fld>
            <a:endParaRPr lang="de-DE" dirty="0"/>
          </a:p>
        </p:txBody>
      </p:sp>
      <p:sp>
        <p:nvSpPr>
          <p:cNvPr id="3" name="Textplatzhalter 2"/>
          <p:cNvSpPr>
            <a:spLocks noGrp="1"/>
          </p:cNvSpPr>
          <p:nvPr>
            <p:ph type="body" sz="quarter" idx="11"/>
          </p:nvPr>
        </p:nvSpPr>
        <p:spPr/>
        <p:txBody>
          <a:bodyPr/>
          <a:lstStyle/>
          <a:p>
            <a:r>
              <a:rPr lang="en-GB" dirty="0" smtClean="0"/>
              <a:t>UBEN 5</a:t>
            </a:r>
            <a:endParaRPr lang="de-DE" dirty="0"/>
          </a:p>
        </p:txBody>
      </p:sp>
      <p:sp>
        <p:nvSpPr>
          <p:cNvPr id="4" name="Inhaltsplatzhalter 3"/>
          <p:cNvSpPr>
            <a:spLocks noGrp="1"/>
          </p:cNvSpPr>
          <p:nvPr>
            <p:ph idx="1"/>
          </p:nvPr>
        </p:nvSpPr>
        <p:spPr>
          <a:xfrm>
            <a:off x="503238" y="332656"/>
            <a:ext cx="8317234" cy="5615707"/>
          </a:xfrm>
        </p:spPr>
        <p:txBody>
          <a:bodyPr/>
          <a:lstStyle/>
          <a:p>
            <a:r>
              <a:rPr lang="de-DE" dirty="0"/>
              <a:t>Verlinkung auf </a:t>
            </a:r>
            <a:r>
              <a:rPr lang="de-DE" dirty="0" smtClean="0"/>
              <a:t>Abstract, </a:t>
            </a:r>
            <a:r>
              <a:rPr lang="de-DE" dirty="0" err="1"/>
              <a:t>spage</a:t>
            </a:r>
            <a:r>
              <a:rPr lang="de-DE" dirty="0"/>
              <a:t> ist kein Artikelanfang</a:t>
            </a:r>
          </a:p>
          <a:p>
            <a:pPr marL="0" indent="0">
              <a:buNone/>
            </a:pPr>
            <a:endParaRPr lang="de-DE" sz="1600" dirty="0" smtClean="0">
              <a:hlinkClick r:id="rId2"/>
            </a:endParaRPr>
          </a:p>
          <a:p>
            <a:pPr marL="0" indent="0">
              <a:buNone/>
            </a:pPr>
            <a:r>
              <a:rPr lang="de-DE" sz="1600" dirty="0" smtClean="0">
                <a:hlinkClick r:id="rId2"/>
              </a:rPr>
              <a:t>https</a:t>
            </a:r>
            <a:r>
              <a:rPr lang="de-DE" sz="1600" dirty="0">
                <a:hlinkClick r:id="rId2"/>
              </a:rPr>
              <a:t>://</a:t>
            </a:r>
            <a:r>
              <a:rPr lang="de-DE" sz="1600" dirty="0" smtClean="0">
                <a:hlinkClick r:id="rId2"/>
              </a:rPr>
              <a:t>sfx.bib-bvb.de/sfx_uben?sid=google</a:t>
            </a:r>
            <a:br>
              <a:rPr lang="de-DE" sz="1600" dirty="0" smtClean="0">
                <a:hlinkClick r:id="rId2"/>
              </a:rPr>
            </a:br>
            <a:r>
              <a:rPr lang="de-DE" sz="1600" dirty="0" smtClean="0">
                <a:hlinkClick r:id="rId2"/>
              </a:rPr>
              <a:t>&amp;</a:t>
            </a:r>
            <a:r>
              <a:rPr lang="de-DE" sz="1600" dirty="0" err="1" smtClean="0">
                <a:hlinkClick r:id="rId2"/>
              </a:rPr>
              <a:t>auinit</a:t>
            </a:r>
            <a:r>
              <a:rPr lang="de-DE" sz="1600" dirty="0" smtClean="0">
                <a:hlinkClick r:id="rId2"/>
              </a:rPr>
              <a:t>=</a:t>
            </a:r>
            <a:r>
              <a:rPr lang="de-DE" sz="1600" dirty="0" err="1" smtClean="0">
                <a:hlinkClick r:id="rId2"/>
              </a:rPr>
              <a:t>HD&amp;aulast</a:t>
            </a:r>
            <a:r>
              <a:rPr lang="de-DE" sz="1600" dirty="0" smtClean="0">
                <a:hlinkClick r:id="rId2"/>
              </a:rPr>
              <a:t>=Cohen</a:t>
            </a:r>
          </a:p>
          <a:p>
            <a:pPr marL="0" indent="0">
              <a:buNone/>
            </a:pPr>
            <a:r>
              <a:rPr lang="de-DE" sz="1600" dirty="0" smtClean="0">
                <a:hlinkClick r:id="rId2"/>
              </a:rPr>
              <a:t>&amp;</a:t>
            </a:r>
            <a:r>
              <a:rPr lang="de-DE" sz="1600" dirty="0" err="1" smtClean="0">
                <a:hlinkClick r:id="rId2"/>
              </a:rPr>
              <a:t>atitle</a:t>
            </a:r>
            <a:r>
              <a:rPr lang="de-DE" sz="1600" dirty="0" smtClean="0">
                <a:hlinkClick r:id="rId2"/>
              </a:rPr>
              <a:t>=METHOD%20FOR%20MEASURING%20SEXUAL%20AROUSAL%20IN[…]</a:t>
            </a:r>
          </a:p>
          <a:p>
            <a:pPr marL="0" indent="0">
              <a:buNone/>
            </a:pPr>
            <a:r>
              <a:rPr lang="de-DE" sz="1600" dirty="0" smtClean="0">
                <a:hlinkClick r:id="rId2"/>
              </a:rPr>
              <a:t>&amp;title=</a:t>
            </a:r>
            <a:r>
              <a:rPr lang="de-DE" sz="1600" dirty="0" err="1" smtClean="0">
                <a:hlinkClick r:id="rId2"/>
              </a:rPr>
              <a:t>Psychophysiology</a:t>
            </a:r>
            <a:endParaRPr lang="de-DE" sz="1600" dirty="0" smtClean="0">
              <a:hlinkClick r:id="rId2"/>
            </a:endParaRPr>
          </a:p>
          <a:p>
            <a:pPr marL="0" indent="0">
              <a:buNone/>
            </a:pPr>
            <a:r>
              <a:rPr lang="de-DE" sz="1600" dirty="0" smtClean="0">
                <a:hlinkClick r:id="rId2"/>
              </a:rPr>
              <a:t>&amp;</a:t>
            </a:r>
            <a:r>
              <a:rPr lang="de-DE" sz="1600" dirty="0" err="1" smtClean="0">
                <a:hlinkClick r:id="rId2"/>
              </a:rPr>
              <a:t>volume</a:t>
            </a:r>
            <a:r>
              <a:rPr lang="de-DE" sz="1600" dirty="0" smtClean="0">
                <a:hlinkClick r:id="rId2"/>
              </a:rPr>
              <a:t>=8&amp;issue=2&amp;</a:t>
            </a:r>
          </a:p>
          <a:p>
            <a:pPr marL="0" indent="0">
              <a:buNone/>
            </a:pPr>
            <a:r>
              <a:rPr lang="de-DE" sz="1600" dirty="0" err="1" smtClean="0">
                <a:hlinkClick r:id="rId2"/>
              </a:rPr>
              <a:t>date</a:t>
            </a:r>
            <a:r>
              <a:rPr lang="de-DE" sz="1600" dirty="0" smtClean="0">
                <a:hlinkClick r:id="rId2"/>
              </a:rPr>
              <a:t>=1971</a:t>
            </a:r>
          </a:p>
          <a:p>
            <a:pPr marL="0" indent="0">
              <a:buNone/>
            </a:pPr>
            <a:r>
              <a:rPr lang="de-DE" sz="1600" b="1" dirty="0" smtClean="0">
                <a:hlinkClick r:id="rId2"/>
              </a:rPr>
              <a:t>&amp;</a:t>
            </a:r>
            <a:r>
              <a:rPr lang="de-DE" sz="1600" b="1" dirty="0" err="1" smtClean="0">
                <a:hlinkClick r:id="rId2"/>
              </a:rPr>
              <a:t>spage</a:t>
            </a:r>
            <a:r>
              <a:rPr lang="de-DE" sz="1600" b="1" dirty="0" smtClean="0">
                <a:hlinkClick r:id="rId2"/>
              </a:rPr>
              <a:t>=251</a:t>
            </a:r>
          </a:p>
          <a:p>
            <a:pPr marL="0" indent="0">
              <a:buNone/>
            </a:pPr>
            <a:r>
              <a:rPr lang="de-DE" sz="1600" dirty="0" smtClean="0">
                <a:hlinkClick r:id="rId2"/>
              </a:rPr>
              <a:t>&amp;issn=0048-5772</a:t>
            </a:r>
            <a:endParaRPr lang="de-DE" sz="1600" dirty="0" smtClean="0"/>
          </a:p>
          <a:p>
            <a:endParaRPr lang="de-DE" dirty="0"/>
          </a:p>
        </p:txBody>
      </p:sp>
      <p:pic>
        <p:nvPicPr>
          <p:cNvPr id="5" name="Grafik 4"/>
          <p:cNvPicPr/>
          <p:nvPr/>
        </p:nvPicPr>
        <p:blipFill>
          <a:blip r:embed="rId3"/>
          <a:stretch>
            <a:fillRect/>
          </a:stretch>
        </p:blipFill>
        <p:spPr>
          <a:xfrm>
            <a:off x="3515542" y="3645024"/>
            <a:ext cx="5148785" cy="1781299"/>
          </a:xfrm>
          <a:prstGeom prst="rect">
            <a:avLst/>
          </a:prstGeom>
        </p:spPr>
      </p:pic>
    </p:spTree>
    <p:extLst>
      <p:ext uri="{BB962C8B-B14F-4D97-AF65-F5344CB8AC3E}">
        <p14:creationId xmlns:p14="http://schemas.microsoft.com/office/powerpoint/2010/main" val="3631485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Analyseergebnis:</a:t>
            </a:r>
            <a:endParaRPr lang="de-DE" dirty="0"/>
          </a:p>
        </p:txBody>
      </p:sp>
      <p:sp>
        <p:nvSpPr>
          <p:cNvPr id="3" name="Inhaltsplatzhalter 2"/>
          <p:cNvSpPr>
            <a:spLocks noGrp="1"/>
          </p:cNvSpPr>
          <p:nvPr>
            <p:ph idx="1"/>
          </p:nvPr>
        </p:nvSpPr>
        <p:spPr/>
        <p:txBody>
          <a:bodyPr/>
          <a:lstStyle/>
          <a:p>
            <a:r>
              <a:rPr lang="de-DE" dirty="0" smtClean="0"/>
              <a:t>Die Source weist in diesem Fall den Teil eines Dokumentes als eigenständiges Dokument aus.</a:t>
            </a:r>
          </a:p>
          <a:p>
            <a:r>
              <a:rPr lang="de-DE" dirty="0" smtClean="0"/>
              <a:t>Das Linking ist daher zum Scheitern verurteilt.</a:t>
            </a:r>
          </a:p>
          <a:p>
            <a:r>
              <a:rPr lang="de-DE" dirty="0" smtClean="0"/>
              <a:t>Sofern der meldende Benutzer eine Kontaktadresse hinterlassen hat, kann man ihm allenfalls den Weg zur Abstract-Sammlung weisen.</a:t>
            </a:r>
          </a:p>
          <a:p>
            <a:r>
              <a:rPr lang="de-DE" dirty="0" smtClean="0"/>
              <a:t>Eine Fehlermeldung an die Source erscheint ohne konkreten Ansprechpartner sinnlos.  </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51</a:t>
            </a:fld>
            <a:endParaRPr lang="de-DE"/>
          </a:p>
        </p:txBody>
      </p:sp>
    </p:spTree>
    <p:extLst>
      <p:ext uri="{BB962C8B-B14F-4D97-AF65-F5344CB8AC3E}">
        <p14:creationId xmlns:p14="http://schemas.microsoft.com/office/powerpoint/2010/main" val="158019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52</a:t>
            </a:fld>
            <a:endParaRPr lang="de-DE" dirty="0"/>
          </a:p>
        </p:txBody>
      </p:sp>
      <p:sp>
        <p:nvSpPr>
          <p:cNvPr id="3" name="Textplatzhalter 2"/>
          <p:cNvSpPr>
            <a:spLocks noGrp="1"/>
          </p:cNvSpPr>
          <p:nvPr>
            <p:ph type="body" sz="quarter" idx="11"/>
          </p:nvPr>
        </p:nvSpPr>
        <p:spPr/>
        <p:txBody>
          <a:bodyPr/>
          <a:lstStyle/>
          <a:p>
            <a:r>
              <a:rPr lang="de-DE" dirty="0" smtClean="0"/>
              <a:t>UBEN 10 (1/4)</a:t>
            </a:r>
            <a:endParaRPr lang="de-DE" dirty="0"/>
          </a:p>
        </p:txBody>
      </p:sp>
      <p:sp>
        <p:nvSpPr>
          <p:cNvPr id="4" name="Inhaltsplatzhalter 3"/>
          <p:cNvSpPr>
            <a:spLocks noGrp="1"/>
          </p:cNvSpPr>
          <p:nvPr>
            <p:ph idx="1"/>
          </p:nvPr>
        </p:nvSpPr>
        <p:spPr/>
        <p:txBody>
          <a:bodyPr/>
          <a:lstStyle/>
          <a:p>
            <a:r>
              <a:rPr lang="de-DE" dirty="0"/>
              <a:t>Wie kann bei diesem Beispiel die Verlinkung zum Aufsatz ermöglicht werden</a:t>
            </a:r>
            <a:r>
              <a:rPr lang="de-DE" dirty="0" smtClean="0"/>
              <a:t>?</a:t>
            </a:r>
          </a:p>
          <a:p>
            <a:pPr marL="0" indent="0">
              <a:buNone/>
            </a:pPr>
            <a:endParaRPr lang="de-DE" sz="1600" dirty="0" smtClean="0"/>
          </a:p>
          <a:p>
            <a:pPr marL="0" indent="0">
              <a:buNone/>
            </a:pPr>
            <a:r>
              <a:rPr lang="de-DE" sz="1600" u="sng" dirty="0" smtClean="0">
                <a:hlinkClick r:id="rId2"/>
              </a:rPr>
              <a:t>https</a:t>
            </a:r>
            <a:r>
              <a:rPr lang="de-DE" sz="1600" u="sng" dirty="0">
                <a:hlinkClick r:id="rId2"/>
              </a:rPr>
              <a:t>://</a:t>
            </a:r>
            <a:r>
              <a:rPr lang="de-DE" sz="1600" u="sng" dirty="0" smtClean="0">
                <a:hlinkClick r:id="rId2"/>
              </a:rPr>
              <a:t>sfx.bib-bvb.de/sfx_uben</a:t>
            </a:r>
          </a:p>
          <a:p>
            <a:pPr marL="0" indent="0">
              <a:buNone/>
            </a:pPr>
            <a:r>
              <a:rPr lang="de-DE" sz="1600" u="sng" dirty="0" smtClean="0">
                <a:hlinkClick r:id="rId2"/>
              </a:rPr>
              <a:t>?</a:t>
            </a:r>
            <a:r>
              <a:rPr lang="de-DE" sz="1600" u="sng" dirty="0" err="1" smtClean="0">
                <a:hlinkClick r:id="rId2"/>
              </a:rPr>
              <a:t>id</a:t>
            </a:r>
            <a:r>
              <a:rPr lang="de-DE" sz="1600" u="sng" dirty="0" smtClean="0">
                <a:hlinkClick r:id="rId2"/>
              </a:rPr>
              <a:t>=doi%3A10.1002%2F1615-4169%28200108%29343%3A6%2F7%3C698</a:t>
            </a:r>
          </a:p>
          <a:p>
            <a:pPr marL="0" indent="0">
              <a:buNone/>
            </a:pPr>
            <a:r>
              <a:rPr lang="de-DE" sz="1600" u="sng" dirty="0" smtClean="0">
                <a:hlinkClick r:id="rId2"/>
              </a:rPr>
              <a:t>%3A%3AAID-ADSC698%3E3.0.CO</a:t>
            </a:r>
          </a:p>
          <a:p>
            <a:pPr marL="0" indent="0">
              <a:buNone/>
            </a:pPr>
            <a:r>
              <a:rPr lang="de-DE" sz="1600" u="sng" dirty="0" smtClean="0">
                <a:hlinkClick r:id="rId2"/>
              </a:rPr>
              <a:t>&amp;</a:t>
            </a:r>
            <a:r>
              <a:rPr lang="de-DE" sz="1600" u="sng" dirty="0">
                <a:hlinkClick r:id="rId2"/>
              </a:rPr>
              <a:t>2-J</a:t>
            </a:r>
            <a:r>
              <a:rPr lang="de-DE" sz="1600" u="sng" dirty="0" smtClean="0">
                <a:hlinkClick r:id="rId2"/>
              </a:rPr>
              <a:t>=</a:t>
            </a:r>
          </a:p>
          <a:p>
            <a:pPr marL="0" indent="0">
              <a:buNone/>
            </a:pPr>
            <a:r>
              <a:rPr lang="de-DE" sz="1600" u="sng" dirty="0" smtClean="0">
                <a:hlinkClick r:id="rId2"/>
              </a:rPr>
              <a:t>&amp;</a:t>
            </a:r>
            <a:r>
              <a:rPr lang="de-DE" sz="1600" u="sng" dirty="0" err="1" smtClean="0">
                <a:hlinkClick r:id="rId2"/>
              </a:rPr>
              <a:t>sid</a:t>
            </a:r>
            <a:r>
              <a:rPr lang="de-DE" sz="1600" u="sng" dirty="0" smtClean="0">
                <a:hlinkClick r:id="rId2"/>
              </a:rPr>
              <a:t>=</a:t>
            </a:r>
            <a:r>
              <a:rPr lang="de-DE" sz="1600" u="sng" dirty="0" err="1" smtClean="0">
                <a:hlinkClick r:id="rId2"/>
              </a:rPr>
              <a:t>wiley</a:t>
            </a:r>
            <a:endParaRPr lang="de-DE" sz="1600" u="sng" dirty="0" smtClean="0">
              <a:hlinkClick r:id="rId2"/>
            </a:endParaRPr>
          </a:p>
          <a:p>
            <a:pPr marL="0" indent="0">
              <a:buNone/>
            </a:pPr>
            <a:r>
              <a:rPr lang="de-DE" sz="1600" u="sng" dirty="0" smtClean="0">
                <a:hlinkClick r:id="rId2"/>
              </a:rPr>
              <a:t>&amp;</a:t>
            </a:r>
            <a:r>
              <a:rPr lang="de-DE" sz="1600" u="sng" dirty="0" err="1" smtClean="0">
                <a:hlinkClick r:id="rId2"/>
              </a:rPr>
              <a:t>iuid</a:t>
            </a:r>
            <a:r>
              <a:rPr lang="de-DE" sz="1600" u="sng" dirty="0" smtClean="0">
                <a:hlinkClick r:id="rId2"/>
              </a:rPr>
              <a:t>=7266134</a:t>
            </a:r>
          </a:p>
          <a:p>
            <a:pPr marL="0" indent="0">
              <a:buNone/>
            </a:pPr>
            <a:r>
              <a:rPr lang="de-DE" sz="1600" u="sng" dirty="0" smtClean="0">
                <a:hlinkClick r:id="rId2"/>
              </a:rPr>
              <a:t>&amp;</a:t>
            </a:r>
            <a:r>
              <a:rPr lang="de-DE" sz="1600" u="sng" dirty="0" err="1" smtClean="0">
                <a:hlinkClick r:id="rId2"/>
              </a:rPr>
              <a:t>date</a:t>
            </a:r>
            <a:r>
              <a:rPr lang="de-DE" sz="1600" u="sng" dirty="0" smtClean="0">
                <a:hlinkClick r:id="rId2"/>
              </a:rPr>
              <a:t>=2001</a:t>
            </a:r>
          </a:p>
          <a:p>
            <a:pPr marL="0" indent="0">
              <a:buNone/>
            </a:pPr>
            <a:r>
              <a:rPr lang="de-DE" sz="1600" u="sng" dirty="0" smtClean="0">
                <a:hlinkClick r:id="rId2"/>
              </a:rPr>
              <a:t>&amp;</a:t>
            </a:r>
            <a:r>
              <a:rPr lang="de-DE" sz="1600" u="sng" dirty="0" err="1" smtClean="0">
                <a:hlinkClick r:id="rId2"/>
              </a:rPr>
              <a:t>jtitle</a:t>
            </a:r>
            <a:r>
              <a:rPr lang="de-DE" sz="1600" u="sng" dirty="0" smtClean="0">
                <a:hlinkClick r:id="rId2"/>
              </a:rPr>
              <a:t>=Advanced%20Synthesis%20</a:t>
            </a:r>
          </a:p>
          <a:p>
            <a:pPr marL="0" indent="0">
              <a:buNone/>
            </a:pPr>
            <a:r>
              <a:rPr lang="de-DE" sz="1600" u="sng" dirty="0" smtClean="0">
                <a:hlinkClick r:id="rId2"/>
              </a:rPr>
              <a:t>&amp;%</a:t>
            </a:r>
            <a:r>
              <a:rPr lang="de-DE" sz="1600" u="sng" dirty="0">
                <a:hlinkClick r:id="rId2"/>
              </a:rPr>
              <a:t>20Catalysis</a:t>
            </a:r>
            <a:r>
              <a:rPr lang="de-DE" sz="1600" u="sng" dirty="0" smtClean="0">
                <a:hlinkClick r:id="rId2"/>
              </a:rPr>
              <a:t>=</a:t>
            </a:r>
          </a:p>
          <a:p>
            <a:pPr marL="0" indent="0">
              <a:buNone/>
            </a:pPr>
            <a:r>
              <a:rPr lang="de-DE" sz="1600" u="sng" dirty="0" smtClean="0">
                <a:hlinkClick r:id="rId2"/>
              </a:rPr>
              <a:t>&amp;</a:t>
            </a:r>
            <a:r>
              <a:rPr lang="de-DE" sz="1600" u="sng" dirty="0" err="1" smtClean="0">
                <a:hlinkClick r:id="rId2"/>
              </a:rPr>
              <a:t>volume</a:t>
            </a:r>
            <a:r>
              <a:rPr lang="de-DE" sz="1600" u="sng" dirty="0" smtClean="0">
                <a:hlinkClick r:id="rId2"/>
              </a:rPr>
              <a:t>=343</a:t>
            </a:r>
          </a:p>
          <a:p>
            <a:pPr marL="0" indent="0">
              <a:buNone/>
            </a:pPr>
            <a:r>
              <a:rPr lang="de-DE" sz="1600" u="sng" dirty="0" smtClean="0">
                <a:hlinkClick r:id="rId2"/>
              </a:rPr>
              <a:t>&amp;</a:t>
            </a:r>
            <a:r>
              <a:rPr lang="de-DE" sz="1600" u="sng" dirty="0" err="1" smtClean="0">
                <a:hlinkClick r:id="rId2"/>
              </a:rPr>
              <a:t>genre</a:t>
            </a:r>
            <a:r>
              <a:rPr lang="de-DE" sz="1600" u="sng" dirty="0" smtClean="0">
                <a:hlinkClick r:id="rId2"/>
              </a:rPr>
              <a:t>=</a:t>
            </a:r>
            <a:r>
              <a:rPr lang="de-DE" sz="1600" u="sng" dirty="0" err="1" smtClean="0">
                <a:hlinkClick r:id="rId2"/>
              </a:rPr>
              <a:t>article</a:t>
            </a:r>
            <a:endParaRPr lang="de-DE" sz="1600" u="sng" dirty="0" smtClean="0">
              <a:hlinkClick r:id="rId2"/>
            </a:endParaRPr>
          </a:p>
          <a:p>
            <a:pPr marL="0" indent="0">
              <a:buNone/>
            </a:pPr>
            <a:r>
              <a:rPr lang="de-DE" sz="1600" u="sng" dirty="0" smtClean="0">
                <a:hlinkClick r:id="rId2"/>
              </a:rPr>
              <a:t>&amp;</a:t>
            </a:r>
            <a:r>
              <a:rPr lang="de-DE" sz="1600" u="sng" dirty="0" err="1" smtClean="0">
                <a:hlinkClick r:id="rId2"/>
              </a:rPr>
              <a:t>atitle</a:t>
            </a:r>
            <a:r>
              <a:rPr lang="de-DE" sz="1600" u="sng" dirty="0" smtClean="0">
                <a:hlinkClick r:id="rId2"/>
              </a:rPr>
              <a:t>=CMP%E2%80%90Sialate%20Synthetase%20from%20Neisseria[…]</a:t>
            </a:r>
          </a:p>
          <a:p>
            <a:pPr marL="0" indent="0">
              <a:buNone/>
            </a:pPr>
            <a:r>
              <a:rPr lang="de-DE" sz="1600" u="sng" dirty="0" smtClean="0">
                <a:hlinkClick r:id="rId2"/>
              </a:rPr>
              <a:t>&amp;</a:t>
            </a:r>
            <a:r>
              <a:rPr lang="de-DE" sz="1600" u="sng" dirty="0" err="1" smtClean="0">
                <a:hlinkClick r:id="rId2"/>
              </a:rPr>
              <a:t>spage</a:t>
            </a:r>
            <a:r>
              <a:rPr lang="de-DE" sz="1600" u="sng" dirty="0" smtClean="0">
                <a:hlinkClick r:id="rId2"/>
              </a:rPr>
              <a:t>=698&amp;issue=6%E2%80%907</a:t>
            </a:r>
          </a:p>
          <a:p>
            <a:pPr marL="0" indent="0">
              <a:buNone/>
            </a:pPr>
            <a:r>
              <a:rPr lang="de-DE" sz="1600" u="sng" dirty="0" smtClean="0">
                <a:hlinkClick r:id="rId2"/>
              </a:rPr>
              <a:t>&amp;title=Advanced%20Synthesis%20</a:t>
            </a:r>
          </a:p>
          <a:p>
            <a:pPr marL="0" indent="0">
              <a:buNone/>
            </a:pPr>
            <a:r>
              <a:rPr lang="de-DE" sz="1600" u="sng" dirty="0" smtClean="0">
                <a:hlinkClick r:id="rId2"/>
              </a:rPr>
              <a:t>&amp;</a:t>
            </a:r>
            <a:r>
              <a:rPr lang="de-DE" sz="1600" u="sng" dirty="0" err="1" smtClean="0">
                <a:hlinkClick r:id="rId2"/>
              </a:rPr>
              <a:t>issn</a:t>
            </a:r>
            <a:r>
              <a:rPr lang="de-DE" sz="1600" u="sng" dirty="0" smtClean="0">
                <a:hlinkClick r:id="rId2"/>
              </a:rPr>
              <a:t>=1615-4150&amp;epage=710</a:t>
            </a:r>
            <a:endParaRPr lang="de-DE" sz="1600" dirty="0"/>
          </a:p>
        </p:txBody>
      </p:sp>
    </p:spTree>
    <p:extLst>
      <p:ext uri="{BB962C8B-B14F-4D97-AF65-F5344CB8AC3E}">
        <p14:creationId xmlns:p14="http://schemas.microsoft.com/office/powerpoint/2010/main" val="154410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endCondLst>
                                    <p:cond evt="onNext" delay="0">
                                      <p:tgtEl>
                                        <p:sldTgt/>
                                      </p:tgtEl>
                                    </p:cond>
                                  </p:endCondLst>
                                  <p:iterate type="lt">
                                    <p:tmAbs val="25"/>
                                  </p:iterate>
                                  <p:childTnLst>
                                    <p:set>
                                      <p:cBhvr override="childStyle">
                                        <p:cTn id="6" dur="indefinite"/>
                                        <p:tgtEl>
                                          <p:spTgt spid="4">
                                            <p:txEl>
                                              <p:pRg st="5" end="5"/>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4">
                                            <p:txEl>
                                              <p:pRg st="10" end="1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53</a:t>
            </a:fld>
            <a:endParaRPr lang="de-DE" dirty="0"/>
          </a:p>
        </p:txBody>
      </p:sp>
      <p:sp>
        <p:nvSpPr>
          <p:cNvPr id="3" name="Textplatzhalter 2"/>
          <p:cNvSpPr>
            <a:spLocks noGrp="1"/>
          </p:cNvSpPr>
          <p:nvPr>
            <p:ph type="body" sz="quarter" idx="11"/>
          </p:nvPr>
        </p:nvSpPr>
        <p:spPr/>
        <p:txBody>
          <a:bodyPr/>
          <a:lstStyle/>
          <a:p>
            <a:r>
              <a:rPr lang="de-DE" dirty="0" smtClean="0"/>
              <a:t>UBEN </a:t>
            </a:r>
            <a:r>
              <a:rPr lang="de-DE" dirty="0"/>
              <a:t>10 </a:t>
            </a:r>
            <a:r>
              <a:rPr lang="de-DE" dirty="0" smtClean="0"/>
              <a:t>(2/4</a:t>
            </a:r>
            <a:r>
              <a:rPr lang="de-DE" dirty="0"/>
              <a:t>)</a:t>
            </a:r>
          </a:p>
        </p:txBody>
      </p:sp>
      <p:sp>
        <p:nvSpPr>
          <p:cNvPr id="4" name="Inhaltsplatzhalter 3"/>
          <p:cNvSpPr>
            <a:spLocks noGrp="1"/>
          </p:cNvSpPr>
          <p:nvPr>
            <p:ph idx="1"/>
          </p:nvPr>
        </p:nvSpPr>
        <p:spPr/>
        <p:txBody>
          <a:bodyPr/>
          <a:lstStyle/>
          <a:p>
            <a:r>
              <a:rPr lang="de-DE" dirty="0"/>
              <a:t>Wie kann bei diesem Beispiel die Verlinkung zum Aufsatz ermöglicht </a:t>
            </a:r>
            <a:r>
              <a:rPr lang="de-DE" dirty="0" smtClean="0"/>
              <a:t>werden?</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sz="1600" u="sng" dirty="0" smtClean="0">
                <a:hlinkClick r:id="rId2"/>
              </a:rPr>
              <a:t>https</a:t>
            </a:r>
            <a:r>
              <a:rPr lang="de-DE" sz="1600" u="sng" dirty="0">
                <a:hlinkClick r:id="rId2"/>
              </a:rPr>
              <a:t>://onlinelibrary.wiley.com/doi/full/10.1002/1615-4169(200108)343:6/7%3C698::</a:t>
            </a:r>
            <a:r>
              <a:rPr lang="de-DE" sz="1600" u="sng" dirty="0" smtClean="0">
                <a:hlinkClick r:id="rId2"/>
              </a:rPr>
              <a:t>AID-ADSC698%3E3.0.CO</a:t>
            </a:r>
            <a:endParaRPr lang="de-DE" sz="1600" dirty="0"/>
          </a:p>
        </p:txBody>
      </p:sp>
      <p:pic>
        <p:nvPicPr>
          <p:cNvPr id="5" name="Grafik 4"/>
          <p:cNvPicPr/>
          <p:nvPr/>
        </p:nvPicPr>
        <p:blipFill>
          <a:blip r:embed="rId3"/>
          <a:stretch>
            <a:fillRect/>
          </a:stretch>
        </p:blipFill>
        <p:spPr>
          <a:xfrm>
            <a:off x="971600" y="1334463"/>
            <a:ext cx="7035427" cy="1014417"/>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860" y="3316895"/>
            <a:ext cx="4850284" cy="241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3967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54</a:t>
            </a:fld>
            <a:endParaRPr lang="de-DE" dirty="0"/>
          </a:p>
        </p:txBody>
      </p:sp>
      <p:sp>
        <p:nvSpPr>
          <p:cNvPr id="3" name="Textplatzhalter 2"/>
          <p:cNvSpPr>
            <a:spLocks noGrp="1"/>
          </p:cNvSpPr>
          <p:nvPr>
            <p:ph type="body" sz="quarter" idx="11"/>
          </p:nvPr>
        </p:nvSpPr>
        <p:spPr/>
        <p:txBody>
          <a:bodyPr/>
          <a:lstStyle/>
          <a:p>
            <a:r>
              <a:rPr lang="de-DE" dirty="0" smtClean="0"/>
              <a:t>UBEN </a:t>
            </a:r>
            <a:r>
              <a:rPr lang="de-DE" dirty="0"/>
              <a:t>10 </a:t>
            </a:r>
            <a:r>
              <a:rPr lang="de-DE" dirty="0" smtClean="0"/>
              <a:t>(3/4</a:t>
            </a:r>
            <a:r>
              <a:rPr lang="de-DE" dirty="0"/>
              <a:t>)</a:t>
            </a:r>
          </a:p>
        </p:txBody>
      </p:sp>
      <p:sp>
        <p:nvSpPr>
          <p:cNvPr id="4" name="Inhaltsplatzhalter 3"/>
          <p:cNvSpPr>
            <a:spLocks noGrp="1"/>
          </p:cNvSpPr>
          <p:nvPr>
            <p:ph idx="1"/>
          </p:nvPr>
        </p:nvSpPr>
        <p:spPr/>
        <p:txBody>
          <a:bodyPr/>
          <a:lstStyle/>
          <a:p>
            <a:r>
              <a:rPr lang="de-DE" dirty="0"/>
              <a:t>Wie kann bei diesem Beispiel die Verlinkung zum Aufsatz ermöglicht </a:t>
            </a:r>
            <a:r>
              <a:rPr lang="de-DE" dirty="0" smtClean="0"/>
              <a:t>werden?</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sz="1600" dirty="0"/>
          </a:p>
        </p:txBody>
      </p:sp>
      <p:pic>
        <p:nvPicPr>
          <p:cNvPr id="7" name="Grafik 6"/>
          <p:cNvPicPr/>
          <p:nvPr/>
        </p:nvPicPr>
        <p:blipFill>
          <a:blip r:embed="rId2"/>
          <a:stretch>
            <a:fillRect/>
          </a:stretch>
        </p:blipFill>
        <p:spPr>
          <a:xfrm>
            <a:off x="921823" y="1412776"/>
            <a:ext cx="4010217" cy="1296144"/>
          </a:xfrm>
          <a:prstGeom prst="rect">
            <a:avLst/>
          </a:prstGeom>
        </p:spPr>
      </p:pic>
      <p:pic>
        <p:nvPicPr>
          <p:cNvPr id="8" name="Grafik 7"/>
          <p:cNvPicPr/>
          <p:nvPr/>
        </p:nvPicPr>
        <p:blipFill>
          <a:blip r:embed="rId3"/>
          <a:stretch>
            <a:fillRect/>
          </a:stretch>
        </p:blipFill>
        <p:spPr>
          <a:xfrm>
            <a:off x="467544" y="3191614"/>
            <a:ext cx="8280157" cy="2109594"/>
          </a:xfrm>
          <a:prstGeom prst="rect">
            <a:avLst/>
          </a:prstGeom>
        </p:spPr>
      </p:pic>
    </p:spTree>
    <p:extLst>
      <p:ext uri="{BB962C8B-B14F-4D97-AF65-F5344CB8AC3E}">
        <p14:creationId xmlns:p14="http://schemas.microsoft.com/office/powerpoint/2010/main" val="12655059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55</a:t>
            </a:fld>
            <a:endParaRPr lang="de-DE" dirty="0"/>
          </a:p>
        </p:txBody>
      </p:sp>
      <p:sp>
        <p:nvSpPr>
          <p:cNvPr id="3" name="Textplatzhalter 2"/>
          <p:cNvSpPr>
            <a:spLocks noGrp="1"/>
          </p:cNvSpPr>
          <p:nvPr>
            <p:ph type="body" sz="quarter" idx="11"/>
          </p:nvPr>
        </p:nvSpPr>
        <p:spPr/>
        <p:txBody>
          <a:bodyPr/>
          <a:lstStyle/>
          <a:p>
            <a:r>
              <a:rPr lang="de-DE" dirty="0" smtClean="0"/>
              <a:t>UBEN </a:t>
            </a:r>
            <a:r>
              <a:rPr lang="de-DE" dirty="0"/>
              <a:t>10 </a:t>
            </a:r>
            <a:r>
              <a:rPr lang="de-DE" dirty="0" smtClean="0"/>
              <a:t>(4/4</a:t>
            </a:r>
            <a:r>
              <a:rPr lang="de-DE" dirty="0"/>
              <a:t>)</a:t>
            </a:r>
          </a:p>
        </p:txBody>
      </p:sp>
      <p:sp>
        <p:nvSpPr>
          <p:cNvPr id="4" name="Inhaltsplatzhalter 3"/>
          <p:cNvSpPr>
            <a:spLocks noGrp="1"/>
          </p:cNvSpPr>
          <p:nvPr>
            <p:ph idx="1"/>
          </p:nvPr>
        </p:nvSpPr>
        <p:spPr/>
        <p:txBody>
          <a:bodyPr/>
          <a:lstStyle/>
          <a:p>
            <a:r>
              <a:rPr lang="de-DE" dirty="0"/>
              <a:t>Wie kann bei diesem Beispiel die Verlinkung zum Aufsatz ermöglicht </a:t>
            </a:r>
            <a:r>
              <a:rPr lang="de-DE" dirty="0" smtClean="0"/>
              <a:t>werden?</a:t>
            </a:r>
            <a:br>
              <a:rPr lang="de-DE" dirty="0" smtClean="0"/>
            </a:br>
            <a:r>
              <a:rPr lang="de-DE" dirty="0" smtClean="0"/>
              <a:t/>
            </a:r>
            <a:br>
              <a:rPr lang="de-DE" dirty="0" smtClean="0"/>
            </a:br>
            <a:r>
              <a:rPr lang="de-DE" sz="1600" dirty="0"/>
              <a:t>Weiteres </a:t>
            </a:r>
            <a:r>
              <a:rPr lang="de-DE" sz="1600" dirty="0" err="1" smtClean="0"/>
              <a:t>Wiley</a:t>
            </a:r>
            <a:r>
              <a:rPr lang="de-DE" sz="1600" dirty="0" smtClean="0"/>
              <a:t>-Beispiel:</a:t>
            </a:r>
            <a:br>
              <a:rPr lang="de-DE" sz="1600" dirty="0" smtClean="0"/>
            </a:br>
            <a:r>
              <a:rPr lang="de-DE" dirty="0" smtClean="0"/>
              <a:t/>
            </a:r>
            <a:br>
              <a:rPr lang="de-DE" dirty="0" smtClean="0"/>
            </a:br>
            <a:r>
              <a:rPr lang="de-DE" sz="1600" u="sng" dirty="0" smtClean="0">
                <a:hlinkClick r:id="rId2"/>
              </a:rPr>
              <a:t>https</a:t>
            </a:r>
            <a:r>
              <a:rPr lang="de-DE" sz="1600" u="sng" dirty="0">
                <a:hlinkClick r:id="rId2"/>
              </a:rPr>
              <a:t>://sfx.bib-bvb.de/sfx_uben?id=doi:10.1002/1615-4169(200108)343:6/7%3C527::</a:t>
            </a:r>
            <a:r>
              <a:rPr lang="de-DE" sz="1600" u="sng" dirty="0" smtClean="0">
                <a:hlinkClick r:id="rId2"/>
              </a:rPr>
              <a:t>AID-ADSC527%3E3.0.CO;2-I</a:t>
            </a:r>
            <a:br>
              <a:rPr lang="de-DE" sz="1600" u="sng" dirty="0" smtClean="0">
                <a:hlinkClick r:id="rId2"/>
              </a:rPr>
            </a:br>
            <a:r>
              <a:rPr lang="de-DE" sz="1600" u="sng" dirty="0" smtClean="0">
                <a:hlinkClick r:id="rId2"/>
              </a:rPr>
              <a:t>&amp;</a:t>
            </a:r>
            <a:r>
              <a:rPr lang="de-DE" sz="1600" u="sng" dirty="0" err="1" smtClean="0">
                <a:hlinkClick r:id="rId2"/>
              </a:rPr>
              <a:t>sid</a:t>
            </a:r>
            <a:r>
              <a:rPr lang="de-DE" sz="1600" u="sng" dirty="0" smtClean="0">
                <a:hlinkClick r:id="rId2"/>
              </a:rPr>
              <a:t>=</a:t>
            </a:r>
            <a:r>
              <a:rPr lang="de-DE" sz="1600" u="sng" dirty="0" err="1" smtClean="0">
                <a:hlinkClick r:id="rId2"/>
              </a:rPr>
              <a:t>wiley</a:t>
            </a:r>
            <a:r>
              <a:rPr lang="de-DE" sz="1600" u="sng" dirty="0" smtClean="0">
                <a:hlinkClick r:id="rId2"/>
              </a:rPr>
              <a:t/>
            </a:r>
            <a:br>
              <a:rPr lang="de-DE" sz="1600" u="sng" dirty="0" smtClean="0">
                <a:hlinkClick r:id="rId2"/>
              </a:rPr>
            </a:br>
            <a:r>
              <a:rPr lang="de-DE" sz="1600" u="sng" dirty="0" smtClean="0">
                <a:hlinkClick r:id="rId2"/>
              </a:rPr>
              <a:t>&amp;</a:t>
            </a:r>
            <a:r>
              <a:rPr lang="de-DE" sz="1600" u="sng" dirty="0" err="1" smtClean="0">
                <a:hlinkClick r:id="rId2"/>
              </a:rPr>
              <a:t>iuid</a:t>
            </a:r>
            <a:r>
              <a:rPr lang="de-DE" sz="1600" u="sng" dirty="0" smtClean="0">
                <a:hlinkClick r:id="rId2"/>
              </a:rPr>
              <a:t>=7266134</a:t>
            </a:r>
            <a:br>
              <a:rPr lang="de-DE" sz="1600" u="sng" dirty="0" smtClean="0">
                <a:hlinkClick r:id="rId2"/>
              </a:rPr>
            </a:br>
            <a:r>
              <a:rPr lang="de-DE" sz="1600" u="sng" dirty="0" smtClean="0">
                <a:hlinkClick r:id="rId2"/>
              </a:rPr>
              <a:t>&amp;</a:t>
            </a:r>
            <a:r>
              <a:rPr lang="de-DE" sz="1600" u="sng" dirty="0" err="1" smtClean="0">
                <a:hlinkClick r:id="rId2"/>
              </a:rPr>
              <a:t>date</a:t>
            </a:r>
            <a:r>
              <a:rPr lang="de-DE" sz="1600" u="sng" dirty="0" smtClean="0">
                <a:hlinkClick r:id="rId2"/>
              </a:rPr>
              <a:t>=2001</a:t>
            </a:r>
            <a:br>
              <a:rPr lang="de-DE" sz="1600" u="sng" dirty="0" smtClean="0">
                <a:hlinkClick r:id="rId2"/>
              </a:rPr>
            </a:br>
            <a:r>
              <a:rPr lang="de-DE" sz="1600" u="sng" dirty="0" smtClean="0">
                <a:hlinkClick r:id="rId2"/>
              </a:rPr>
              <a:t>&amp;</a:t>
            </a:r>
            <a:r>
              <a:rPr lang="de-DE" sz="1600" u="sng" dirty="0" err="1">
                <a:hlinkClick r:id="rId2"/>
              </a:rPr>
              <a:t>jtitle</a:t>
            </a:r>
            <a:r>
              <a:rPr lang="de-DE" sz="1600" u="sng" dirty="0">
                <a:hlinkClick r:id="rId2"/>
              </a:rPr>
              <a:t>=</a:t>
            </a:r>
            <a:r>
              <a:rPr lang="de-DE" sz="1600" u="sng" dirty="0" err="1">
                <a:hlinkClick r:id="rId2"/>
              </a:rPr>
              <a:t>Advanced+Synthesis</a:t>
            </a:r>
            <a:r>
              <a:rPr lang="de-DE" sz="1600" u="sng" dirty="0" smtClean="0">
                <a:hlinkClick r:id="rId2"/>
              </a:rPr>
              <a:t>+</a:t>
            </a:r>
            <a:br>
              <a:rPr lang="de-DE" sz="1600" u="sng" dirty="0" smtClean="0">
                <a:hlinkClick r:id="rId2"/>
              </a:rPr>
            </a:br>
            <a:r>
              <a:rPr lang="de-DE" sz="1600" u="sng" dirty="0" smtClean="0">
                <a:hlinkClick r:id="rId2"/>
              </a:rPr>
              <a:t>&amp;+</a:t>
            </a:r>
            <a:r>
              <a:rPr lang="de-DE" sz="1600" u="sng" dirty="0" err="1">
                <a:hlinkClick r:id="rId2"/>
              </a:rPr>
              <a:t>Catalysis</a:t>
            </a:r>
            <a:r>
              <a:rPr lang="de-DE" sz="1600" u="sng" dirty="0" smtClean="0">
                <a:hlinkClick r:id="rId2"/>
              </a:rPr>
              <a:t>=</a:t>
            </a:r>
            <a:br>
              <a:rPr lang="de-DE" sz="1600" u="sng" dirty="0" smtClean="0">
                <a:hlinkClick r:id="rId2"/>
              </a:rPr>
            </a:br>
            <a:r>
              <a:rPr lang="de-DE" sz="1600" u="sng" dirty="0" smtClean="0">
                <a:hlinkClick r:id="rId2"/>
              </a:rPr>
              <a:t>&amp;</a:t>
            </a:r>
            <a:r>
              <a:rPr lang="de-DE" sz="1600" u="sng" dirty="0" err="1" smtClean="0">
                <a:hlinkClick r:id="rId2"/>
              </a:rPr>
              <a:t>volume</a:t>
            </a:r>
            <a:r>
              <a:rPr lang="de-DE" sz="1600" u="sng" dirty="0" smtClean="0">
                <a:hlinkClick r:id="rId2"/>
              </a:rPr>
              <a:t>=343</a:t>
            </a:r>
            <a:br>
              <a:rPr lang="de-DE" sz="1600" u="sng" dirty="0" smtClean="0">
                <a:hlinkClick r:id="rId2"/>
              </a:rPr>
            </a:br>
            <a:r>
              <a:rPr lang="de-DE" sz="1600" u="sng" dirty="0" smtClean="0">
                <a:hlinkClick r:id="rId2"/>
              </a:rPr>
              <a:t>&amp;</a:t>
            </a:r>
            <a:r>
              <a:rPr lang="de-DE" sz="1600" u="sng" dirty="0" err="1" smtClean="0">
                <a:hlinkClick r:id="rId2"/>
              </a:rPr>
              <a:t>genre</a:t>
            </a:r>
            <a:r>
              <a:rPr lang="de-DE" sz="1600" u="sng" dirty="0" smtClean="0">
                <a:hlinkClick r:id="rId2"/>
              </a:rPr>
              <a:t>=</a:t>
            </a:r>
            <a:r>
              <a:rPr lang="de-DE" sz="1600" u="sng" dirty="0" err="1" smtClean="0">
                <a:hlinkClick r:id="rId2"/>
              </a:rPr>
              <a:t>article</a:t>
            </a:r>
            <a:r>
              <a:rPr lang="de-DE" sz="1600" u="sng" dirty="0" smtClean="0">
                <a:hlinkClick r:id="rId2"/>
              </a:rPr>
              <a:t/>
            </a:r>
            <a:br>
              <a:rPr lang="de-DE" sz="1600" u="sng" dirty="0" smtClean="0">
                <a:hlinkClick r:id="rId2"/>
              </a:rPr>
            </a:br>
            <a:r>
              <a:rPr lang="de-DE" sz="1600" u="sng" dirty="0" smtClean="0">
                <a:hlinkClick r:id="rId2"/>
              </a:rPr>
              <a:t>&amp;</a:t>
            </a:r>
            <a:r>
              <a:rPr lang="de-DE" sz="1600" u="sng" dirty="0" err="1" smtClean="0">
                <a:hlinkClick r:id="rId2"/>
              </a:rPr>
              <a:t>atitle</a:t>
            </a:r>
            <a:r>
              <a:rPr lang="de-DE" sz="1600" u="sng" dirty="0" smtClean="0">
                <a:hlinkClick r:id="rId2"/>
              </a:rPr>
              <a:t>=Enzymatic+Synthesis+of+Chiral+Intermediates+for+Drug+Development</a:t>
            </a:r>
            <a:br>
              <a:rPr lang="de-DE" sz="1600" u="sng" dirty="0" smtClean="0">
                <a:hlinkClick r:id="rId2"/>
              </a:rPr>
            </a:br>
            <a:r>
              <a:rPr lang="de-DE" sz="1600" u="sng" dirty="0" smtClean="0">
                <a:hlinkClick r:id="rId2"/>
              </a:rPr>
              <a:t>&amp;</a:t>
            </a:r>
            <a:r>
              <a:rPr lang="de-DE" sz="1600" u="sng" dirty="0" err="1" smtClean="0">
                <a:hlinkClick r:id="rId2"/>
              </a:rPr>
              <a:t>spage</a:t>
            </a:r>
            <a:r>
              <a:rPr lang="de-DE" sz="1600" u="sng" dirty="0" smtClean="0">
                <a:hlinkClick r:id="rId2"/>
              </a:rPr>
              <a:t>=527</a:t>
            </a:r>
            <a:br>
              <a:rPr lang="de-DE" sz="1600" u="sng" dirty="0" smtClean="0">
                <a:hlinkClick r:id="rId2"/>
              </a:rPr>
            </a:br>
            <a:r>
              <a:rPr lang="de-DE" sz="1600" u="sng" dirty="0" smtClean="0">
                <a:hlinkClick r:id="rId2"/>
              </a:rPr>
              <a:t>&amp;</a:t>
            </a:r>
            <a:r>
              <a:rPr lang="de-DE" sz="1600" u="sng" dirty="0" err="1" smtClean="0">
                <a:hlinkClick r:id="rId2"/>
              </a:rPr>
              <a:t>issue</a:t>
            </a:r>
            <a:r>
              <a:rPr lang="de-DE" sz="1600" u="sng" dirty="0" smtClean="0">
                <a:hlinkClick r:id="rId2"/>
              </a:rPr>
              <a:t>=6%e2%80%907</a:t>
            </a:r>
            <a:br>
              <a:rPr lang="de-DE" sz="1600" u="sng" dirty="0" smtClean="0">
                <a:hlinkClick r:id="rId2"/>
              </a:rPr>
            </a:br>
            <a:r>
              <a:rPr lang="de-DE" sz="1600" u="sng" dirty="0" smtClean="0">
                <a:hlinkClick r:id="rId2"/>
              </a:rPr>
              <a:t>&amp;title=</a:t>
            </a:r>
            <a:r>
              <a:rPr lang="de-DE" sz="1600" u="sng" dirty="0" err="1" smtClean="0">
                <a:hlinkClick r:id="rId2"/>
              </a:rPr>
              <a:t>Advanced+Synthesis</a:t>
            </a:r>
            <a:r>
              <a:rPr lang="de-DE" sz="1600" u="sng" dirty="0" smtClean="0">
                <a:hlinkClick r:id="rId2"/>
              </a:rPr>
              <a:t>+</a:t>
            </a:r>
            <a:br>
              <a:rPr lang="de-DE" sz="1600" u="sng" dirty="0" smtClean="0">
                <a:hlinkClick r:id="rId2"/>
              </a:rPr>
            </a:br>
            <a:r>
              <a:rPr lang="de-DE" sz="1600" u="sng" dirty="0" smtClean="0">
                <a:hlinkClick r:id="rId2"/>
              </a:rPr>
              <a:t>&amp;</a:t>
            </a:r>
            <a:r>
              <a:rPr lang="de-DE" sz="1600" u="sng" dirty="0" err="1" smtClean="0">
                <a:hlinkClick r:id="rId2"/>
              </a:rPr>
              <a:t>issn</a:t>
            </a:r>
            <a:r>
              <a:rPr lang="de-DE" sz="1600" u="sng" dirty="0" smtClean="0">
                <a:hlinkClick r:id="rId2"/>
              </a:rPr>
              <a:t>=1615-4150</a:t>
            </a:r>
            <a:br>
              <a:rPr lang="de-DE" sz="1600" u="sng" dirty="0" smtClean="0">
                <a:hlinkClick r:id="rId2"/>
              </a:rPr>
            </a:br>
            <a:r>
              <a:rPr lang="de-DE" sz="1600" u="sng" dirty="0" smtClean="0">
                <a:hlinkClick r:id="rId2"/>
              </a:rPr>
              <a:t>&amp;</a:t>
            </a:r>
            <a:r>
              <a:rPr lang="de-DE" sz="1600" u="sng" dirty="0">
                <a:hlinkClick r:id="rId2"/>
              </a:rPr>
              <a:t>epage=546</a:t>
            </a:r>
            <a:r>
              <a:rPr lang="de-DE" sz="1600" dirty="0"/>
              <a:t> </a:t>
            </a:r>
          </a:p>
          <a:p>
            <a:pPr marL="0" indent="0">
              <a:buNone/>
            </a:pPr>
            <a:endParaRPr lang="de-DE" sz="1600" dirty="0"/>
          </a:p>
        </p:txBody>
      </p:sp>
    </p:spTree>
    <p:extLst>
      <p:ext uri="{BB962C8B-B14F-4D97-AF65-F5344CB8AC3E}">
        <p14:creationId xmlns:p14="http://schemas.microsoft.com/office/powerpoint/2010/main" val="40502845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a:t>
            </a:r>
            <a:endParaRPr lang="de-DE" dirty="0"/>
          </a:p>
        </p:txBody>
      </p:sp>
      <p:sp>
        <p:nvSpPr>
          <p:cNvPr id="3" name="Inhaltsplatzhalter 2"/>
          <p:cNvSpPr>
            <a:spLocks noGrp="1"/>
          </p:cNvSpPr>
          <p:nvPr>
            <p:ph idx="1"/>
          </p:nvPr>
        </p:nvSpPr>
        <p:spPr/>
        <p:txBody>
          <a:bodyPr/>
          <a:lstStyle/>
          <a:p>
            <a:r>
              <a:rPr lang="de-DE" dirty="0" smtClean="0"/>
              <a:t>Problemursache sind wie auf Folie 44/45 nicht „URL-safe“ encodierte Zeichen im DOI.</a:t>
            </a:r>
          </a:p>
          <a:p>
            <a:r>
              <a:rPr lang="de-DE" dirty="0" smtClean="0"/>
              <a:t>Man beachte jedoch, wie der aufgrund des ebenfalls nicht „URL-safe“ encodierten ‚&amp;‘ verstümmelte Zeitschriftentitel durch den SFX-internen Mechanismus zur Anreicherung des </a:t>
            </a:r>
            <a:r>
              <a:rPr lang="de-DE" dirty="0" err="1" smtClean="0"/>
              <a:t>ContextObjects</a:t>
            </a:r>
            <a:r>
              <a:rPr lang="de-DE" dirty="0" smtClean="0"/>
              <a:t> mit Metadaten aus der </a:t>
            </a:r>
            <a:r>
              <a:rPr lang="de-DE" dirty="0" err="1" smtClean="0"/>
              <a:t>KnowledgeBase</a:t>
            </a:r>
            <a:r>
              <a:rPr lang="de-DE" dirty="0" smtClean="0"/>
              <a:t> automatisch korrigiert wird! (vgl. </a:t>
            </a:r>
            <a:r>
              <a:rPr lang="de-DE" dirty="0" err="1" smtClean="0"/>
              <a:t>OpenURL</a:t>
            </a:r>
            <a:r>
              <a:rPr lang="de-DE" dirty="0" smtClean="0"/>
              <a:t> mit Quellenangabe im SFX-Menü!)</a:t>
            </a:r>
          </a:p>
          <a:p>
            <a:r>
              <a:rPr lang="de-DE" dirty="0" smtClean="0"/>
              <a:t>Mittels „Debugging in SFX MENU SCREEN“ kann der Anreicherungsprozess im Quelltext des SFX-Fensters Schritt für Schritt nachvollzogen werden (im Firefox: &lt;Strg&gt;-F tippen und nach „'VALUE“ suchen!)</a:t>
            </a:r>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56</a:t>
            </a:fld>
            <a:endParaRPr lang="de-DE"/>
          </a:p>
        </p:txBody>
      </p:sp>
    </p:spTree>
    <p:extLst>
      <p:ext uri="{BB962C8B-B14F-4D97-AF65-F5344CB8AC3E}">
        <p14:creationId xmlns:p14="http://schemas.microsoft.com/office/powerpoint/2010/main" val="1684046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57</a:t>
            </a:fld>
            <a:endParaRPr lang="de-DE" dirty="0"/>
          </a:p>
        </p:txBody>
      </p:sp>
      <p:sp>
        <p:nvSpPr>
          <p:cNvPr id="3" name="Textplatzhalter 2"/>
          <p:cNvSpPr>
            <a:spLocks noGrp="1"/>
          </p:cNvSpPr>
          <p:nvPr>
            <p:ph type="body" sz="quarter" idx="11"/>
          </p:nvPr>
        </p:nvSpPr>
        <p:spPr/>
        <p:txBody>
          <a:bodyPr/>
          <a:lstStyle/>
          <a:p>
            <a:r>
              <a:rPr lang="en-GB" dirty="0" smtClean="0"/>
              <a:t>UBEN 6</a:t>
            </a:r>
            <a:endParaRPr lang="de-DE" dirty="0"/>
          </a:p>
        </p:txBody>
      </p:sp>
      <p:sp>
        <p:nvSpPr>
          <p:cNvPr id="4" name="Inhaltsplatzhalter 3"/>
          <p:cNvSpPr>
            <a:spLocks noGrp="1"/>
          </p:cNvSpPr>
          <p:nvPr>
            <p:ph idx="1"/>
          </p:nvPr>
        </p:nvSpPr>
        <p:spPr/>
        <p:txBody>
          <a:bodyPr/>
          <a:lstStyle/>
          <a:p>
            <a:r>
              <a:rPr lang="de-DE" dirty="0" err="1"/>
              <a:t>Aufgangen</a:t>
            </a:r>
            <a:r>
              <a:rPr lang="de-DE" dirty="0"/>
              <a:t> in einer anderen Zeitschrift:</a:t>
            </a:r>
          </a:p>
          <a:p>
            <a:pPr marL="0" indent="0">
              <a:buNone/>
            </a:pPr>
            <a:endParaRPr lang="de-DE" sz="1600" u="sng" dirty="0" smtClean="0">
              <a:hlinkClick r:id="rId2"/>
            </a:endParaRPr>
          </a:p>
          <a:p>
            <a:pPr marL="0" indent="0">
              <a:buNone/>
            </a:pPr>
            <a:r>
              <a:rPr lang="de-DE" sz="1600" u="sng" dirty="0" smtClean="0">
                <a:hlinkClick r:id="rId2"/>
              </a:rPr>
              <a:t>https</a:t>
            </a:r>
            <a:r>
              <a:rPr lang="de-DE" sz="1600" u="sng" dirty="0">
                <a:hlinkClick r:id="rId2"/>
              </a:rPr>
              <a:t>://sfx.bib-bvb.de/sfx_uben?sid=Elsevier%3AScopus&amp;__</a:t>
            </a:r>
            <a:r>
              <a:rPr lang="de-DE" sz="1600" u="sng" dirty="0" smtClean="0">
                <a:hlinkClick r:id="rId2"/>
              </a:rPr>
              <a:t>service_type=getFullTxt</a:t>
            </a:r>
          </a:p>
          <a:p>
            <a:pPr marL="0" indent="0">
              <a:buNone/>
            </a:pPr>
            <a:r>
              <a:rPr lang="de-DE" sz="1600" u="sng" dirty="0" smtClean="0">
                <a:hlinkClick r:id="rId2"/>
              </a:rPr>
              <a:t>&amp;</a:t>
            </a:r>
            <a:r>
              <a:rPr lang="de-DE" sz="1600" u="sng" dirty="0" err="1">
                <a:hlinkClick r:id="rId2"/>
              </a:rPr>
              <a:t>issn</a:t>
            </a:r>
            <a:r>
              <a:rPr lang="de-DE" sz="1600" u="sng" dirty="0">
                <a:hlinkClick r:id="rId2"/>
              </a:rPr>
              <a:t>=07406797&amp;isbn</a:t>
            </a:r>
            <a:r>
              <a:rPr lang="de-DE" sz="1600" u="sng" dirty="0" smtClean="0">
                <a:hlinkClick r:id="rId2"/>
              </a:rPr>
              <a:t>=</a:t>
            </a:r>
          </a:p>
          <a:p>
            <a:pPr marL="0" indent="0">
              <a:buNone/>
            </a:pPr>
            <a:r>
              <a:rPr lang="de-DE" sz="1600" b="1" u="sng" dirty="0" smtClean="0">
                <a:hlinkClick r:id="rId2"/>
              </a:rPr>
              <a:t>&amp;</a:t>
            </a:r>
            <a:r>
              <a:rPr lang="de-DE" sz="1600" b="1" u="sng" dirty="0" err="1" smtClean="0">
                <a:hlinkClick r:id="rId2"/>
              </a:rPr>
              <a:t>volume</a:t>
            </a:r>
            <a:r>
              <a:rPr lang="de-DE" sz="1600" b="1" u="sng" dirty="0" smtClean="0">
                <a:hlinkClick r:id="rId2"/>
              </a:rPr>
              <a:t>=17</a:t>
            </a:r>
            <a:r>
              <a:rPr lang="de-DE" sz="1600" u="sng" dirty="0" smtClean="0">
                <a:hlinkClick r:id="rId2"/>
              </a:rPr>
              <a:t>&amp;issue=4</a:t>
            </a:r>
          </a:p>
          <a:p>
            <a:pPr marL="0" indent="0">
              <a:buNone/>
            </a:pPr>
            <a:r>
              <a:rPr lang="de-DE" sz="1600" u="sng" dirty="0" smtClean="0">
                <a:hlinkClick r:id="rId2"/>
              </a:rPr>
              <a:t>&amp;</a:t>
            </a:r>
            <a:r>
              <a:rPr lang="de-DE" sz="1600" u="sng" dirty="0" err="1" smtClean="0">
                <a:hlinkClick r:id="rId2"/>
              </a:rPr>
              <a:t>spage</a:t>
            </a:r>
            <a:r>
              <a:rPr lang="de-DE" sz="1600" u="sng" dirty="0" smtClean="0">
                <a:hlinkClick r:id="rId2"/>
              </a:rPr>
              <a:t>=187&amp;epage=197&amp;pages=187-197</a:t>
            </a:r>
          </a:p>
          <a:p>
            <a:pPr marL="0" indent="0">
              <a:buNone/>
            </a:pPr>
            <a:r>
              <a:rPr lang="de-DE" sz="1600" u="sng" dirty="0" smtClean="0">
                <a:hlinkClick r:id="rId2"/>
              </a:rPr>
              <a:t>&amp;</a:t>
            </a:r>
            <a:r>
              <a:rPr lang="de-DE" sz="1600" u="sng" dirty="0" err="1">
                <a:hlinkClick r:id="rId2"/>
              </a:rPr>
              <a:t>artnum</a:t>
            </a:r>
            <a:r>
              <a:rPr lang="de-DE" sz="1600" u="sng" dirty="0" smtClean="0">
                <a:hlinkClick r:id="rId2"/>
              </a:rPr>
              <a:t>=</a:t>
            </a:r>
            <a:r>
              <a:rPr lang="de-DE" sz="1600" b="1" u="sng" dirty="0" smtClean="0">
                <a:hlinkClick r:id="rId2"/>
              </a:rPr>
              <a:t>&amp;</a:t>
            </a:r>
            <a:r>
              <a:rPr lang="de-DE" sz="1600" b="1" u="sng" dirty="0" err="1" smtClean="0">
                <a:hlinkClick r:id="rId2"/>
              </a:rPr>
              <a:t>date</a:t>
            </a:r>
            <a:r>
              <a:rPr lang="de-DE" sz="1600" b="1" u="sng" dirty="0" smtClean="0">
                <a:hlinkClick r:id="rId2"/>
              </a:rPr>
              <a:t>=2000</a:t>
            </a:r>
            <a:r>
              <a:rPr lang="de-DE" sz="1600" u="sng" dirty="0" smtClean="0">
                <a:hlinkClick r:id="rId2"/>
              </a:rPr>
              <a:t>&amp;id=doi%3A</a:t>
            </a:r>
          </a:p>
          <a:p>
            <a:pPr marL="0" indent="0">
              <a:buNone/>
            </a:pPr>
            <a:r>
              <a:rPr lang="de-DE" sz="1600" u="sng" dirty="0" smtClean="0">
                <a:hlinkClick r:id="rId2"/>
              </a:rPr>
              <a:t>&amp;title=Transactions%20of%20the%20Society%20for%20Computer%20Simulation</a:t>
            </a:r>
          </a:p>
          <a:p>
            <a:pPr marL="0" indent="0">
              <a:buNone/>
            </a:pPr>
            <a:r>
              <a:rPr lang="de-DE" sz="1600" u="sng" dirty="0" smtClean="0">
                <a:hlinkClick r:id="rId2"/>
              </a:rPr>
              <a:t>&amp;</a:t>
            </a:r>
            <a:r>
              <a:rPr lang="de-DE" sz="1600" u="sng" dirty="0" err="1" smtClean="0">
                <a:hlinkClick r:id="rId2"/>
              </a:rPr>
              <a:t>atitle</a:t>
            </a:r>
            <a:r>
              <a:rPr lang="de-DE" sz="1600" u="sng" dirty="0" smtClean="0">
                <a:hlinkClick r:id="rId2"/>
              </a:rPr>
              <a:t>=DEVS%20and%20HLA%3A%20Complementary%20paradigms%20for[…]</a:t>
            </a:r>
          </a:p>
          <a:p>
            <a:pPr marL="0" indent="0">
              <a:buNone/>
            </a:pPr>
            <a:r>
              <a:rPr lang="de-DE" sz="1600" u="sng" dirty="0" smtClean="0">
                <a:hlinkClick r:id="rId2"/>
              </a:rPr>
              <a:t>&amp;</a:t>
            </a:r>
            <a:r>
              <a:rPr lang="de-DE" sz="1600" u="sng" dirty="0">
                <a:hlinkClick r:id="rId2"/>
              </a:rPr>
              <a:t>aufirst=H.S.&amp;</a:t>
            </a:r>
            <a:r>
              <a:rPr lang="de-DE" sz="1600" u="sng" dirty="0" err="1" smtClean="0">
                <a:hlinkClick r:id="rId2"/>
              </a:rPr>
              <a:t>aulast</a:t>
            </a:r>
            <a:r>
              <a:rPr lang="de-DE" sz="1600" u="sng" dirty="0" smtClean="0">
                <a:hlinkClick r:id="rId2"/>
              </a:rPr>
              <a:t>=</a:t>
            </a:r>
            <a:r>
              <a:rPr lang="de-DE" sz="1600" u="sng" dirty="0" err="1" smtClean="0">
                <a:hlinkClick r:id="rId2"/>
              </a:rPr>
              <a:t>Sarjoughian</a:t>
            </a:r>
            <a:endParaRPr lang="de-DE" sz="1600" u="sng" dirty="0" smtClean="0"/>
          </a:p>
          <a:p>
            <a:pPr marL="0" indent="0">
              <a:buNone/>
            </a:pPr>
            <a:endParaRPr lang="en-GB" sz="1600" u="sng" dirty="0"/>
          </a:p>
          <a:p>
            <a:pPr marL="0" indent="0">
              <a:buNone/>
            </a:pPr>
            <a:r>
              <a:rPr lang="de-DE" sz="1600" i="1" dirty="0" smtClean="0"/>
              <a:t>„Vol</a:t>
            </a:r>
            <a:r>
              <a:rPr lang="de-DE" sz="1600" i="1" dirty="0"/>
              <a:t>. 17.2000 der ursprünglichen Zeitschrift </a:t>
            </a:r>
            <a:endParaRPr lang="de-DE" sz="1600" i="1" dirty="0" smtClean="0"/>
          </a:p>
          <a:p>
            <a:pPr marL="0" indent="0">
              <a:buNone/>
            </a:pPr>
            <a:r>
              <a:rPr lang="de-DE" sz="1600" i="1" dirty="0" smtClean="0"/>
              <a:t>ist </a:t>
            </a:r>
            <a:r>
              <a:rPr lang="de-DE" sz="1600" i="1" dirty="0"/>
              <a:t>nicht in UBEN lizenziert</a:t>
            </a:r>
            <a:r>
              <a:rPr lang="de-DE" sz="1600" i="1" dirty="0" smtClean="0"/>
              <a:t>.“</a:t>
            </a:r>
            <a:endParaRPr lang="de-DE" sz="1600" i="1" dirty="0"/>
          </a:p>
          <a:p>
            <a:pPr marL="0" indent="0">
              <a:buNone/>
            </a:pPr>
            <a:endParaRPr lang="de-DE" sz="1600" dirty="0"/>
          </a:p>
          <a:p>
            <a:pPr marL="0" indent="0">
              <a:buNone/>
            </a:pPr>
            <a:endParaRPr lang="de-DE" dirty="0"/>
          </a:p>
        </p:txBody>
      </p:sp>
      <p:pic>
        <p:nvPicPr>
          <p:cNvPr id="5" name="Grafik 4"/>
          <p:cNvPicPr/>
          <p:nvPr/>
        </p:nvPicPr>
        <p:blipFill>
          <a:blip r:embed="rId3"/>
          <a:stretch>
            <a:fillRect/>
          </a:stretch>
        </p:blipFill>
        <p:spPr>
          <a:xfrm>
            <a:off x="4716016" y="3272401"/>
            <a:ext cx="3988403" cy="2612752"/>
          </a:xfrm>
          <a:prstGeom prst="rect">
            <a:avLst/>
          </a:prstGeom>
        </p:spPr>
      </p:pic>
    </p:spTree>
    <p:extLst>
      <p:ext uri="{BB962C8B-B14F-4D97-AF65-F5344CB8AC3E}">
        <p14:creationId xmlns:p14="http://schemas.microsoft.com/office/powerpoint/2010/main" val="23958008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Analyseergebnis:</a:t>
            </a:r>
            <a:endParaRPr lang="de-DE" dirty="0"/>
          </a:p>
        </p:txBody>
      </p:sp>
      <p:sp>
        <p:nvSpPr>
          <p:cNvPr id="3" name="Inhaltsplatzhalter 2"/>
          <p:cNvSpPr>
            <a:spLocks noGrp="1"/>
          </p:cNvSpPr>
          <p:nvPr>
            <p:ph idx="1"/>
          </p:nvPr>
        </p:nvSpPr>
        <p:spPr/>
        <p:txBody>
          <a:bodyPr/>
          <a:lstStyle/>
          <a:p>
            <a:r>
              <a:rPr lang="de-DE" dirty="0" smtClean="0"/>
              <a:t>Source überträgt offenbar bereits eine falsche ISSN (nämlich die der Nachfolgerzeitschrift)</a:t>
            </a:r>
          </a:p>
          <a:p>
            <a:r>
              <a:rPr lang="de-DE" dirty="0" smtClean="0"/>
              <a:t>Vorgänger- und Nachfolger-Relationen sind SFX grundsätzlich bekannt, aber die im </a:t>
            </a:r>
            <a:r>
              <a:rPr lang="de-DE" dirty="0"/>
              <a:t>E</a:t>
            </a:r>
            <a:r>
              <a:rPr lang="de-DE" dirty="0" smtClean="0"/>
              <a:t>inzelnen involvierten Objekte müssen nicht notwendig bekannt sein.</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58</a:t>
            </a:fld>
            <a:endParaRPr lang="de-DE"/>
          </a:p>
        </p:txBody>
      </p:sp>
    </p:spTree>
    <p:extLst>
      <p:ext uri="{BB962C8B-B14F-4D97-AF65-F5344CB8AC3E}">
        <p14:creationId xmlns:p14="http://schemas.microsoft.com/office/powerpoint/2010/main" val="29028130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59</a:t>
            </a:fld>
            <a:endParaRPr lang="de-DE" dirty="0"/>
          </a:p>
        </p:txBody>
      </p:sp>
      <p:sp>
        <p:nvSpPr>
          <p:cNvPr id="3" name="Textplatzhalter 2"/>
          <p:cNvSpPr>
            <a:spLocks noGrp="1"/>
          </p:cNvSpPr>
          <p:nvPr>
            <p:ph type="body" sz="quarter" idx="11"/>
          </p:nvPr>
        </p:nvSpPr>
        <p:spPr/>
        <p:txBody>
          <a:bodyPr/>
          <a:lstStyle/>
          <a:p>
            <a:r>
              <a:rPr lang="en-GB" dirty="0" smtClean="0"/>
              <a:t>UBEN 3</a:t>
            </a:r>
            <a:endParaRPr lang="de-DE" dirty="0"/>
          </a:p>
        </p:txBody>
      </p:sp>
      <p:sp>
        <p:nvSpPr>
          <p:cNvPr id="4" name="Inhaltsplatzhalter 3"/>
          <p:cNvSpPr>
            <a:spLocks noGrp="1"/>
          </p:cNvSpPr>
          <p:nvPr>
            <p:ph idx="1"/>
          </p:nvPr>
        </p:nvSpPr>
        <p:spPr/>
        <p:txBody>
          <a:bodyPr/>
          <a:lstStyle/>
          <a:p>
            <a:r>
              <a:rPr lang="de-DE" dirty="0"/>
              <a:t>Problem: Seitenangabe mit Buchstaben</a:t>
            </a:r>
          </a:p>
          <a:p>
            <a:pPr marL="0" indent="0">
              <a:buNone/>
            </a:pPr>
            <a:endParaRPr lang="de-DE" sz="1600" u="sng" dirty="0" smtClean="0">
              <a:hlinkClick r:id="rId2"/>
            </a:endParaRPr>
          </a:p>
          <a:p>
            <a:pPr marL="0" indent="0">
              <a:buNone/>
            </a:pPr>
            <a:r>
              <a:rPr lang="de-DE" sz="1600" u="sng" dirty="0" smtClean="0">
                <a:hlinkClick r:id="rId2"/>
              </a:rPr>
              <a:t>http://sfx.bib-bvb.de/sfx_uben?sid=Elsevier%3AScopus</a:t>
            </a:r>
          </a:p>
          <a:p>
            <a:pPr marL="0" indent="0">
              <a:buNone/>
            </a:pPr>
            <a:r>
              <a:rPr lang="de-DE" sz="1600" u="sng" dirty="0" smtClean="0">
                <a:hlinkClick r:id="rId2"/>
              </a:rPr>
              <a:t>&amp;__</a:t>
            </a:r>
            <a:r>
              <a:rPr lang="de-DE" sz="1600" u="sng" dirty="0" err="1" smtClean="0">
                <a:hlinkClick r:id="rId2"/>
              </a:rPr>
              <a:t>service_type</a:t>
            </a:r>
            <a:r>
              <a:rPr lang="de-DE" sz="1600" u="sng" dirty="0" smtClean="0">
                <a:hlinkClick r:id="rId2"/>
              </a:rPr>
              <a:t>=</a:t>
            </a:r>
            <a:r>
              <a:rPr lang="de-DE" sz="1600" u="sng" dirty="0" err="1" smtClean="0">
                <a:hlinkClick r:id="rId2"/>
              </a:rPr>
              <a:t>getFullTxt</a:t>
            </a:r>
            <a:endParaRPr lang="de-DE" sz="1600" u="sng" dirty="0" smtClean="0">
              <a:hlinkClick r:id="rId2"/>
            </a:endParaRPr>
          </a:p>
          <a:p>
            <a:pPr marL="0" indent="0">
              <a:buNone/>
            </a:pPr>
            <a:r>
              <a:rPr lang="de-DE" sz="1600" u="sng" dirty="0" smtClean="0">
                <a:hlinkClick r:id="rId2"/>
              </a:rPr>
              <a:t>&amp;</a:t>
            </a:r>
            <a:r>
              <a:rPr lang="de-DE" sz="1600" u="sng" dirty="0" err="1">
                <a:hlinkClick r:id="rId2"/>
              </a:rPr>
              <a:t>issn</a:t>
            </a:r>
            <a:r>
              <a:rPr lang="de-DE" sz="1600" u="sng" dirty="0">
                <a:hlinkClick r:id="rId2"/>
              </a:rPr>
              <a:t>=21699313&amp;isbn</a:t>
            </a:r>
            <a:r>
              <a:rPr lang="de-DE" sz="1600" u="sng" dirty="0" smtClean="0">
                <a:hlinkClick r:id="rId2"/>
              </a:rPr>
              <a:t>=</a:t>
            </a:r>
          </a:p>
          <a:p>
            <a:pPr marL="0" indent="0">
              <a:buNone/>
            </a:pPr>
            <a:r>
              <a:rPr lang="de-DE" sz="1600" u="sng" dirty="0" smtClean="0">
                <a:hlinkClick r:id="rId2"/>
              </a:rPr>
              <a:t>&amp;</a:t>
            </a:r>
            <a:r>
              <a:rPr lang="de-DE" sz="1600" u="sng" dirty="0" err="1" smtClean="0">
                <a:hlinkClick r:id="rId2"/>
              </a:rPr>
              <a:t>volume</a:t>
            </a:r>
            <a:r>
              <a:rPr lang="de-DE" sz="1600" u="sng" dirty="0" smtClean="0">
                <a:hlinkClick r:id="rId2"/>
              </a:rPr>
              <a:t>=107&amp;issue=12</a:t>
            </a:r>
          </a:p>
          <a:p>
            <a:pPr marL="0" indent="0">
              <a:buNone/>
            </a:pPr>
            <a:r>
              <a:rPr lang="de-DE" sz="1600" u="sng" dirty="0" smtClean="0">
                <a:hlinkClick r:id="rId2"/>
              </a:rPr>
              <a:t>&amp;</a:t>
            </a:r>
            <a:r>
              <a:rPr lang="de-DE" sz="1600" u="sng" dirty="0" err="1" smtClean="0">
                <a:hlinkClick r:id="rId2"/>
              </a:rPr>
              <a:t>spage</a:t>
            </a:r>
            <a:r>
              <a:rPr lang="de-DE" sz="1600" u="sng" dirty="0" smtClean="0">
                <a:hlinkClick r:id="rId2"/>
              </a:rPr>
              <a:t>=</a:t>
            </a:r>
            <a:r>
              <a:rPr lang="de-DE" sz="1600" b="1" u="sng" dirty="0" smtClean="0">
                <a:hlinkClick r:id="rId2"/>
              </a:rPr>
              <a:t>ETG</a:t>
            </a:r>
            <a:r>
              <a:rPr lang="de-DE" sz="1600" u="sng" dirty="0" smtClean="0">
                <a:hlinkClick r:id="rId2"/>
              </a:rPr>
              <a:t>%2011</a:t>
            </a:r>
          </a:p>
          <a:p>
            <a:pPr marL="0" indent="0">
              <a:buNone/>
            </a:pPr>
            <a:r>
              <a:rPr lang="de-DE" sz="1600" u="sng" dirty="0" smtClean="0">
                <a:hlinkClick r:id="rId2"/>
              </a:rPr>
              <a:t>&amp;</a:t>
            </a:r>
            <a:r>
              <a:rPr lang="de-DE" sz="1600" u="sng" dirty="0">
                <a:hlinkClick r:id="rId2"/>
              </a:rPr>
              <a:t>epage=1%20-%</a:t>
            </a:r>
            <a:r>
              <a:rPr lang="de-DE" sz="1600" u="sng" dirty="0" smtClean="0">
                <a:hlinkClick r:id="rId2"/>
              </a:rPr>
              <a:t>2011-18</a:t>
            </a:r>
          </a:p>
          <a:p>
            <a:pPr marL="0" indent="0">
              <a:buNone/>
            </a:pPr>
            <a:r>
              <a:rPr lang="de-DE" sz="1600" u="sng" dirty="0" smtClean="0">
                <a:hlinkClick r:id="rId2"/>
              </a:rPr>
              <a:t>&amp;</a:t>
            </a:r>
            <a:r>
              <a:rPr lang="de-DE" sz="1600" u="sng" dirty="0">
                <a:hlinkClick r:id="rId2"/>
              </a:rPr>
              <a:t>pages=</a:t>
            </a:r>
            <a:r>
              <a:rPr lang="de-DE" sz="1600" b="1" u="sng" dirty="0">
                <a:hlinkClick r:id="rId2"/>
              </a:rPr>
              <a:t>ETG</a:t>
            </a:r>
            <a:r>
              <a:rPr lang="de-DE" sz="1600" u="sng" dirty="0">
                <a:hlinkClick r:id="rId2"/>
              </a:rPr>
              <a:t>%2011-1%20-%</a:t>
            </a:r>
            <a:r>
              <a:rPr lang="de-DE" sz="1600" u="sng" dirty="0" smtClean="0">
                <a:hlinkClick r:id="rId2"/>
              </a:rPr>
              <a:t>2011-18</a:t>
            </a:r>
          </a:p>
          <a:p>
            <a:pPr marL="0" indent="0">
              <a:buNone/>
            </a:pPr>
            <a:r>
              <a:rPr lang="de-DE" sz="1600" u="sng" dirty="0" smtClean="0">
                <a:hlinkClick r:id="rId2"/>
              </a:rPr>
              <a:t>&amp;</a:t>
            </a:r>
            <a:r>
              <a:rPr lang="de-DE" sz="1600" u="sng" dirty="0" err="1">
                <a:hlinkClick r:id="rId2"/>
              </a:rPr>
              <a:t>artnum</a:t>
            </a:r>
            <a:r>
              <a:rPr lang="de-DE" sz="1600" u="sng" dirty="0" smtClean="0">
                <a:hlinkClick r:id="rId2"/>
              </a:rPr>
              <a:t>=</a:t>
            </a:r>
          </a:p>
          <a:p>
            <a:pPr marL="0" indent="0">
              <a:buNone/>
            </a:pPr>
            <a:r>
              <a:rPr lang="de-DE" sz="1600" u="sng" dirty="0" smtClean="0">
                <a:hlinkClick r:id="rId2"/>
              </a:rPr>
              <a:t>&amp;</a:t>
            </a:r>
            <a:r>
              <a:rPr lang="de-DE" sz="1600" u="sng" dirty="0" err="1" smtClean="0">
                <a:hlinkClick r:id="rId2"/>
              </a:rPr>
              <a:t>date</a:t>
            </a:r>
            <a:r>
              <a:rPr lang="de-DE" sz="1600" u="sng" dirty="0" smtClean="0">
                <a:hlinkClick r:id="rId2"/>
              </a:rPr>
              <a:t>=2002</a:t>
            </a:r>
          </a:p>
          <a:p>
            <a:pPr marL="0" indent="0">
              <a:buNone/>
            </a:pPr>
            <a:r>
              <a:rPr lang="de-DE" sz="1600" u="sng" dirty="0" smtClean="0">
                <a:hlinkClick r:id="rId2"/>
              </a:rPr>
              <a:t>&amp;</a:t>
            </a:r>
            <a:r>
              <a:rPr lang="de-DE" sz="1600" u="sng" dirty="0" err="1" smtClean="0">
                <a:hlinkClick r:id="rId2"/>
              </a:rPr>
              <a:t>id</a:t>
            </a:r>
            <a:r>
              <a:rPr lang="de-DE" sz="1600" u="sng" dirty="0" smtClean="0">
                <a:hlinkClick r:id="rId2"/>
              </a:rPr>
              <a:t>=doi%3A</a:t>
            </a:r>
          </a:p>
          <a:p>
            <a:pPr marL="0" indent="0">
              <a:buNone/>
            </a:pPr>
            <a:r>
              <a:rPr lang="de-DE" sz="1600" u="sng" dirty="0" smtClean="0">
                <a:hlinkClick r:id="rId2"/>
              </a:rPr>
              <a:t>&amp;title=Journal%20of%20Geophysical%20Research%3A%20Solid%20Earth</a:t>
            </a:r>
          </a:p>
          <a:p>
            <a:pPr marL="0" indent="0">
              <a:buNone/>
            </a:pPr>
            <a:r>
              <a:rPr lang="de-DE" sz="1600" u="sng" dirty="0" smtClean="0">
                <a:hlinkClick r:id="rId2"/>
              </a:rPr>
              <a:t>&amp;</a:t>
            </a:r>
            <a:r>
              <a:rPr lang="de-DE" sz="1600" u="sng" dirty="0" err="1" smtClean="0">
                <a:hlinkClick r:id="rId2"/>
              </a:rPr>
              <a:t>atitle</a:t>
            </a:r>
            <a:r>
              <a:rPr lang="de-DE" sz="1600" u="sng" dirty="0" smtClean="0">
                <a:hlinkClick r:id="rId2"/>
              </a:rPr>
              <a:t>=Modeling%20postbreakup%20landscape%20development%20and[…]</a:t>
            </a:r>
          </a:p>
          <a:p>
            <a:pPr marL="0" indent="0">
              <a:buNone/>
            </a:pPr>
            <a:r>
              <a:rPr lang="de-DE" sz="1600" u="sng" dirty="0" smtClean="0">
                <a:hlinkClick r:id="rId2"/>
              </a:rPr>
              <a:t>&amp;</a:t>
            </a:r>
            <a:r>
              <a:rPr lang="de-DE" sz="1600" u="sng" dirty="0">
                <a:hlinkClick r:id="rId2"/>
              </a:rPr>
              <a:t>aufirst=P.&amp;aulast=van%20der%20Beek</a:t>
            </a:r>
            <a:endParaRPr lang="de-DE" sz="1600" dirty="0"/>
          </a:p>
          <a:p>
            <a:pPr marL="0" indent="0">
              <a:buNone/>
            </a:pPr>
            <a:endParaRPr lang="de-DE" dirty="0"/>
          </a:p>
        </p:txBody>
      </p:sp>
    </p:spTree>
    <p:extLst>
      <p:ext uri="{BB962C8B-B14F-4D97-AF65-F5344CB8AC3E}">
        <p14:creationId xmlns:p14="http://schemas.microsoft.com/office/powerpoint/2010/main" val="435554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6</a:t>
            </a:fld>
            <a:endParaRPr lang="de-DE" dirty="0"/>
          </a:p>
        </p:txBody>
      </p:sp>
      <p:sp>
        <p:nvSpPr>
          <p:cNvPr id="3" name="Textplatzhalter 2"/>
          <p:cNvSpPr>
            <a:spLocks noGrp="1"/>
          </p:cNvSpPr>
          <p:nvPr>
            <p:ph type="body" sz="quarter" idx="11"/>
          </p:nvPr>
        </p:nvSpPr>
        <p:spPr/>
        <p:txBody>
          <a:bodyPr/>
          <a:lstStyle/>
          <a:p>
            <a:r>
              <a:rPr lang="de-DE" dirty="0" smtClean="0"/>
              <a:t>LMU 2</a:t>
            </a:r>
            <a:endParaRPr lang="de-DE" dirty="0"/>
          </a:p>
        </p:txBody>
      </p:sp>
      <p:sp>
        <p:nvSpPr>
          <p:cNvPr id="4" name="Inhaltsplatzhalter 3"/>
          <p:cNvSpPr>
            <a:spLocks noGrp="1"/>
          </p:cNvSpPr>
          <p:nvPr>
            <p:ph idx="1"/>
          </p:nvPr>
        </p:nvSpPr>
        <p:spPr>
          <a:xfrm>
            <a:off x="503238" y="980728"/>
            <a:ext cx="8132762" cy="4967635"/>
          </a:xfrm>
        </p:spPr>
        <p:txBody>
          <a:bodyPr/>
          <a:lstStyle/>
          <a:p>
            <a:r>
              <a:rPr lang="de-DE" dirty="0" smtClean="0"/>
              <a:t>Welche </a:t>
            </a:r>
            <a:r>
              <a:rPr lang="de-DE" dirty="0"/>
              <a:t>Bedeutung haben die "Linking Parameters</a:t>
            </a:r>
            <a:r>
              <a:rPr lang="de-DE" dirty="0" smtClean="0"/>
              <a:t>"?</a:t>
            </a:r>
          </a:p>
          <a:p>
            <a:r>
              <a:rPr lang="de-DE" dirty="0" smtClean="0"/>
              <a:t>Wie </a:t>
            </a:r>
            <a:r>
              <a:rPr lang="de-DE" dirty="0"/>
              <a:t>wirkt sich eine fehlende Belegung </a:t>
            </a:r>
            <a:r>
              <a:rPr lang="de-DE" dirty="0" smtClean="0"/>
              <a:t>aus?</a:t>
            </a:r>
          </a:p>
          <a:p>
            <a:r>
              <a:rPr lang="de-DE" dirty="0" smtClean="0"/>
              <a:t>Wie </a:t>
            </a:r>
            <a:r>
              <a:rPr lang="de-DE" dirty="0"/>
              <a:t>ermittle ich meine </a:t>
            </a:r>
            <a:r>
              <a:rPr lang="de-DE" dirty="0" smtClean="0"/>
              <a:t>gültigen </a:t>
            </a:r>
            <a:r>
              <a:rPr lang="de-DE" dirty="0"/>
              <a:t>Werte und wie sind sie einzutragen?</a:t>
            </a:r>
          </a:p>
        </p:txBody>
      </p:sp>
    </p:spTree>
    <p:extLst>
      <p:ext uri="{BB962C8B-B14F-4D97-AF65-F5344CB8AC3E}">
        <p14:creationId xmlns:p14="http://schemas.microsoft.com/office/powerpoint/2010/main" val="12547708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a:t>
            </a:r>
            <a:endParaRPr lang="de-DE" dirty="0"/>
          </a:p>
        </p:txBody>
      </p:sp>
      <p:sp>
        <p:nvSpPr>
          <p:cNvPr id="3" name="Inhaltsplatzhalter 2"/>
          <p:cNvSpPr>
            <a:spLocks noGrp="1"/>
          </p:cNvSpPr>
          <p:nvPr>
            <p:ph idx="1"/>
          </p:nvPr>
        </p:nvSpPr>
        <p:spPr/>
        <p:txBody>
          <a:bodyPr/>
          <a:lstStyle/>
          <a:p>
            <a:r>
              <a:rPr lang="de-DE" dirty="0" smtClean="0"/>
              <a:t>Durch Ergänzung der im SFX-Fenster unterhalb des bemängelten Volltextlinks angegebenen Heftnummer um ein vorausgehendes ‚B‘ (12 -&gt; B12) kann der </a:t>
            </a:r>
            <a:r>
              <a:rPr lang="de-DE" dirty="0" err="1" smtClean="0"/>
              <a:t>TargetParser</a:t>
            </a:r>
            <a:r>
              <a:rPr lang="de-DE" dirty="0" smtClean="0"/>
              <a:t> einen funktionierenden Link bauen.</a:t>
            </a:r>
          </a:p>
          <a:p>
            <a:r>
              <a:rPr lang="de-DE" dirty="0" smtClean="0"/>
              <a:t>Das kann natürlich kein Benutzer wissen und selbst der versierte Experte kann es nur Vergleich mit der Zitation beim Target und gezieltes Ausprobieren verifizieren.</a:t>
            </a:r>
          </a:p>
          <a:p>
            <a:r>
              <a:rPr lang="de-DE" dirty="0" smtClean="0"/>
              <a:t>Vermeiden ließe sich das Problem aber durch einen korrekten Nachweis der Heftzählung in der Source. </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60</a:t>
            </a:fld>
            <a:endParaRPr lang="de-DE"/>
          </a:p>
        </p:txBody>
      </p:sp>
    </p:spTree>
    <p:extLst>
      <p:ext uri="{BB962C8B-B14F-4D97-AF65-F5344CB8AC3E}">
        <p14:creationId xmlns:p14="http://schemas.microsoft.com/office/powerpoint/2010/main" val="9195800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rot="19085798">
            <a:off x="-215432" y="1013736"/>
            <a:ext cx="7772400" cy="1362075"/>
          </a:xfrm>
        </p:spPr>
        <p:txBody>
          <a:bodyPr/>
          <a:lstStyle/>
          <a:p>
            <a:r>
              <a:rPr lang="en-GB" sz="8000" dirty="0" err="1" smtClean="0">
                <a:solidFill>
                  <a:schemeClr val="bg1">
                    <a:lumMod val="50000"/>
                  </a:schemeClr>
                </a:solidFill>
                <a:effectLst>
                  <a:outerShdw blurRad="38100" dist="38100" dir="2700000" algn="tl">
                    <a:srgbClr val="000000">
                      <a:alpha val="43137"/>
                    </a:srgbClr>
                  </a:outerShdw>
                </a:effectLst>
              </a:rPr>
              <a:t>Dringende</a:t>
            </a:r>
            <a:r>
              <a:rPr lang="en-GB" sz="8000" dirty="0">
                <a:solidFill>
                  <a:schemeClr val="bg1">
                    <a:lumMod val="50000"/>
                  </a:schemeClr>
                </a:solidFill>
                <a:effectLst>
                  <a:outerShdw blurRad="38100" dist="38100" dir="2700000" algn="tl">
                    <a:srgbClr val="000000">
                      <a:alpha val="43137"/>
                    </a:srgbClr>
                  </a:outerShdw>
                </a:effectLst>
              </a:rPr>
              <a:t/>
            </a:r>
            <a:br>
              <a:rPr lang="en-GB" sz="8000" dirty="0">
                <a:solidFill>
                  <a:schemeClr val="bg1">
                    <a:lumMod val="50000"/>
                  </a:schemeClr>
                </a:solidFill>
                <a:effectLst>
                  <a:outerShdw blurRad="38100" dist="38100" dir="2700000" algn="tl">
                    <a:srgbClr val="000000">
                      <a:alpha val="43137"/>
                    </a:srgbClr>
                  </a:outerShdw>
                </a:effectLst>
              </a:rPr>
            </a:br>
            <a:r>
              <a:rPr lang="en-GB" sz="8000" dirty="0" err="1" smtClean="0">
                <a:solidFill>
                  <a:schemeClr val="bg1">
                    <a:lumMod val="50000"/>
                  </a:schemeClr>
                </a:solidFill>
                <a:effectLst>
                  <a:outerShdw blurRad="38100" dist="38100" dir="2700000" algn="tl">
                    <a:srgbClr val="000000">
                      <a:alpha val="43137"/>
                    </a:srgbClr>
                  </a:outerShdw>
                </a:effectLst>
              </a:rPr>
              <a:t>Bitte</a:t>
            </a:r>
            <a:r>
              <a:rPr lang="en-GB" sz="8000" dirty="0" smtClean="0">
                <a:solidFill>
                  <a:schemeClr val="bg1">
                    <a:lumMod val="50000"/>
                  </a:schemeClr>
                </a:solidFill>
                <a:effectLst>
                  <a:outerShdw blurRad="38100" dist="38100" dir="2700000" algn="tl">
                    <a:srgbClr val="000000">
                      <a:alpha val="43137"/>
                    </a:srgbClr>
                  </a:outerShdw>
                </a:effectLst>
              </a:rPr>
              <a:t>:</a:t>
            </a:r>
            <a:endParaRPr lang="de-DE" sz="8000" dirty="0">
              <a:solidFill>
                <a:schemeClr val="bg1">
                  <a:lumMod val="50000"/>
                </a:schemeClr>
              </a:solidFill>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61</a:t>
            </a:fld>
            <a:endParaRPr 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692696"/>
            <a:ext cx="2896739" cy="4360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6881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62</a:t>
            </a:fld>
            <a:endParaRPr lang="de-DE" dirty="0"/>
          </a:p>
        </p:txBody>
      </p:sp>
      <p:sp>
        <p:nvSpPr>
          <p:cNvPr id="3" name="Textplatzhalter 2"/>
          <p:cNvSpPr>
            <a:spLocks noGrp="1"/>
          </p:cNvSpPr>
          <p:nvPr>
            <p:ph type="body" sz="quarter" idx="11"/>
          </p:nvPr>
        </p:nvSpPr>
        <p:spPr/>
        <p:txBody>
          <a:bodyPr/>
          <a:lstStyle/>
          <a:p>
            <a:endParaRPr lang="de-DE"/>
          </a:p>
        </p:txBody>
      </p:sp>
      <p:sp>
        <p:nvSpPr>
          <p:cNvPr id="4" name="Inhaltsplatzhalter 3"/>
          <p:cNvSpPr>
            <a:spLocks noGrp="1"/>
          </p:cNvSpPr>
          <p:nvPr>
            <p:ph idx="1"/>
          </p:nvPr>
        </p:nvSpPr>
        <p:spPr/>
        <p:txBody>
          <a:bodyPr/>
          <a:lstStyle/>
          <a:p>
            <a:pPr marL="0" indent="0" algn="ctr">
              <a:buNone/>
            </a:pPr>
            <a:endParaRPr lang="de-DE" sz="4000" dirty="0" smtClean="0"/>
          </a:p>
          <a:p>
            <a:pPr marL="0" indent="0" algn="ctr">
              <a:buNone/>
            </a:pPr>
            <a:r>
              <a:rPr lang="de-DE" sz="3200" dirty="0" smtClean="0"/>
              <a:t>E-Mails bitte </a:t>
            </a:r>
            <a:r>
              <a:rPr lang="de-DE" sz="3200" b="1" dirty="0" smtClean="0"/>
              <a:t>ausschließlich</a:t>
            </a:r>
            <a:r>
              <a:rPr lang="de-DE" sz="3200" dirty="0" smtClean="0"/>
              <a:t> an</a:t>
            </a:r>
            <a:r>
              <a:rPr lang="de-DE" dirty="0" smtClean="0"/>
              <a:t> </a:t>
            </a:r>
            <a:endParaRPr lang="de-DE" dirty="0"/>
          </a:p>
          <a:p>
            <a:pPr marL="0" indent="0" algn="ctr">
              <a:buNone/>
            </a:pPr>
            <a:endParaRPr lang="de-DE" dirty="0"/>
          </a:p>
          <a:p>
            <a:pPr marL="0" indent="0" algn="ctr">
              <a:buNone/>
            </a:pPr>
            <a:endParaRPr lang="de-DE" dirty="0" smtClean="0"/>
          </a:p>
          <a:p>
            <a:pPr marL="0" indent="0" algn="ctr">
              <a:buNone/>
            </a:pPr>
            <a:r>
              <a:rPr lang="de-DE" sz="6600" dirty="0" smtClean="0">
                <a:latin typeface="Century Gothic" panose="020B0502020202020204" pitchFamily="34" charset="0"/>
                <a:hlinkClick r:id="rId2"/>
              </a:rPr>
              <a:t>sfx@bib-bvb.de</a:t>
            </a:r>
            <a:r>
              <a:rPr lang="de-DE" sz="6000" dirty="0" smtClean="0"/>
              <a:t> </a:t>
            </a:r>
          </a:p>
          <a:p>
            <a:pPr marL="0" indent="0" algn="ctr">
              <a:buNone/>
            </a:pPr>
            <a:endParaRPr lang="de-DE" dirty="0"/>
          </a:p>
          <a:p>
            <a:pPr marL="0" indent="0" algn="ctr">
              <a:buNone/>
            </a:pPr>
            <a:endParaRPr lang="de-DE" dirty="0" smtClean="0"/>
          </a:p>
          <a:p>
            <a:pPr marL="0" indent="0" algn="ctr">
              <a:buNone/>
            </a:pPr>
            <a:r>
              <a:rPr lang="de-DE" sz="3200" dirty="0" smtClean="0"/>
              <a:t>richten!</a:t>
            </a:r>
            <a:endParaRPr lang="de-DE" sz="3200" dirty="0"/>
          </a:p>
        </p:txBody>
      </p:sp>
    </p:spTree>
    <p:extLst>
      <p:ext uri="{BB962C8B-B14F-4D97-AF65-F5344CB8AC3E}">
        <p14:creationId xmlns:p14="http://schemas.microsoft.com/office/powerpoint/2010/main" val="39571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algn="ctr"/>
            <a:r>
              <a:rPr lang="en-GB" dirty="0" err="1" smtClean="0"/>
              <a:t>Problemursache</a:t>
            </a:r>
            <a:r>
              <a:rPr lang="en-GB" dirty="0" smtClean="0"/>
              <a:t> in SFX</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63</a:t>
            </a:fld>
            <a:endParaRPr lang="de-DE"/>
          </a:p>
        </p:txBody>
      </p:sp>
      <p:pic>
        <p:nvPicPr>
          <p:cNvPr id="6148" name="Picture 4"/>
          <p:cNvPicPr>
            <a:picLocks noChangeAspect="1" noChangeArrowheads="1"/>
          </p:cNvPicPr>
          <p:nvPr/>
        </p:nvPicPr>
        <p:blipFill>
          <a:blip r:embed="rId2">
            <a:extLst>
              <a:ext uri="{BEBA8EAE-BF5A-486C-A8C5-ECC9F3942E4B}">
                <a14:imgProps xmlns:a14="http://schemas.microsoft.com/office/drawing/2010/main">
                  <a14:imgLayer r:embed="rId3">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2098626" y="2132856"/>
            <a:ext cx="49625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6436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64</a:t>
            </a:fld>
            <a:endParaRPr lang="de-DE" dirty="0"/>
          </a:p>
        </p:txBody>
      </p:sp>
      <p:sp>
        <p:nvSpPr>
          <p:cNvPr id="3" name="Textplatzhalter 2"/>
          <p:cNvSpPr>
            <a:spLocks noGrp="1"/>
          </p:cNvSpPr>
          <p:nvPr>
            <p:ph type="body" sz="quarter" idx="11"/>
          </p:nvPr>
        </p:nvSpPr>
        <p:spPr/>
        <p:txBody>
          <a:bodyPr/>
          <a:lstStyle/>
          <a:p>
            <a:r>
              <a:rPr lang="en-GB" dirty="0" smtClean="0"/>
              <a:t>UBEN 7 (1/2)</a:t>
            </a:r>
            <a:endParaRPr lang="de-DE" dirty="0"/>
          </a:p>
        </p:txBody>
      </p:sp>
      <p:sp>
        <p:nvSpPr>
          <p:cNvPr id="4" name="Inhaltsplatzhalter 3"/>
          <p:cNvSpPr>
            <a:spLocks noGrp="1"/>
          </p:cNvSpPr>
          <p:nvPr>
            <p:ph idx="1"/>
          </p:nvPr>
        </p:nvSpPr>
        <p:spPr/>
        <p:txBody>
          <a:bodyPr/>
          <a:lstStyle/>
          <a:p>
            <a:r>
              <a:rPr lang="de-DE" dirty="0"/>
              <a:t>Suche nach dem Buchtitel „Regieren in der sozialen Stadt“ führt zu Treffern im lokalen OPAC und in Primo (wo auch ein Volltext-Link angeboten wird). Beim Aufruf des SFX-Menüfensters ändert sich jedoch der Titel.</a:t>
            </a:r>
          </a:p>
          <a:p>
            <a:pPr marL="0" indent="0">
              <a:buNone/>
            </a:pPr>
            <a:endParaRPr lang="de-DE" sz="1600" u="sng" dirty="0" smtClean="0">
              <a:hlinkClick r:id="rId2"/>
            </a:endParaRPr>
          </a:p>
          <a:p>
            <a:pPr marL="0" indent="0">
              <a:buNone/>
            </a:pPr>
            <a:r>
              <a:rPr lang="de-DE" sz="1600" u="sng" dirty="0" smtClean="0">
                <a:hlinkClick r:id="rId2"/>
              </a:rPr>
              <a:t>http</a:t>
            </a:r>
            <a:r>
              <a:rPr lang="de-DE" sz="1600" u="sng" dirty="0">
                <a:hlinkClick r:id="rId2"/>
              </a:rPr>
              <a:t>://</a:t>
            </a:r>
            <a:r>
              <a:rPr lang="de-DE" sz="1600" u="sng" dirty="0" smtClean="0">
                <a:hlinkClick r:id="rId2"/>
              </a:rPr>
              <a:t>sfx.bib-bvb.de/sfx_uben?ctx_ver=Z39.88-2004</a:t>
            </a:r>
          </a:p>
          <a:p>
            <a:pPr marL="0" indent="0">
              <a:buNone/>
            </a:pPr>
            <a:r>
              <a:rPr lang="de-DE" sz="1600" u="sng" dirty="0" smtClean="0">
                <a:hlinkClick r:id="rId2"/>
              </a:rPr>
              <a:t>&amp;</a:t>
            </a:r>
            <a:r>
              <a:rPr lang="de-DE" sz="1600" u="sng" dirty="0" err="1" smtClean="0">
                <a:hlinkClick r:id="rId2"/>
              </a:rPr>
              <a:t>rfr_id</a:t>
            </a:r>
            <a:r>
              <a:rPr lang="de-DE" sz="1600" u="sng" dirty="0" smtClean="0">
                <a:hlinkClick r:id="rId2"/>
              </a:rPr>
              <a:t>=info%3Asid%2FpicaIG_uben%3Adefault%3A%20PrimoCentral</a:t>
            </a:r>
          </a:p>
          <a:p>
            <a:pPr marL="0" indent="0">
              <a:buNone/>
            </a:pPr>
            <a:r>
              <a:rPr lang="de-DE" sz="1600" u="sng" dirty="0" smtClean="0">
                <a:hlinkClick r:id="rId2"/>
              </a:rPr>
              <a:t>&amp;</a:t>
            </a:r>
            <a:r>
              <a:rPr lang="de-DE" sz="1600" u="sng" dirty="0" err="1" smtClean="0">
                <a:hlinkClick r:id="rId2"/>
              </a:rPr>
              <a:t>req_id</a:t>
            </a:r>
            <a:r>
              <a:rPr lang="de-DE" sz="1600" u="sng" dirty="0" smtClean="0">
                <a:hlinkClick r:id="rId2"/>
              </a:rPr>
              <a:t>=local%3ASIG29%2FUID02811117331</a:t>
            </a:r>
          </a:p>
          <a:p>
            <a:pPr marL="0" indent="0">
              <a:buNone/>
            </a:pPr>
            <a:r>
              <a:rPr lang="de-DE" sz="1600" u="sng" dirty="0" smtClean="0">
                <a:hlinkClick r:id="rId2"/>
              </a:rPr>
              <a:t>&amp;</a:t>
            </a:r>
            <a:r>
              <a:rPr lang="de-DE" sz="1600" u="sng" dirty="0" err="1" smtClean="0">
                <a:hlinkClick r:id="rId2"/>
              </a:rPr>
              <a:t>req.language</a:t>
            </a:r>
            <a:r>
              <a:rPr lang="de-DE" sz="1600" u="sng" dirty="0" smtClean="0">
                <a:hlinkClick r:id="rId2"/>
              </a:rPr>
              <a:t>=</a:t>
            </a:r>
            <a:r>
              <a:rPr lang="de-DE" sz="1600" u="sng" dirty="0" err="1" smtClean="0">
                <a:hlinkClick r:id="rId2"/>
              </a:rPr>
              <a:t>ger</a:t>
            </a:r>
            <a:endParaRPr lang="de-DE" sz="1600" u="sng" dirty="0" smtClean="0">
              <a:hlinkClick r:id="rId2"/>
            </a:endParaRPr>
          </a:p>
          <a:p>
            <a:pPr marL="0" indent="0">
              <a:buNone/>
            </a:pPr>
            <a:r>
              <a:rPr lang="de-DE" sz="1600" u="sng" dirty="0" smtClean="0">
                <a:hlinkClick r:id="rId2"/>
              </a:rPr>
              <a:t>&amp;</a:t>
            </a:r>
            <a:r>
              <a:rPr lang="de-DE" sz="1600" b="1" u="sng" dirty="0" err="1" smtClean="0">
                <a:hlinkClick r:id="rId2"/>
              </a:rPr>
              <a:t>rft.isbn</a:t>
            </a:r>
            <a:r>
              <a:rPr lang="de-DE" sz="1600" u="sng" dirty="0" smtClean="0">
                <a:hlinkClick r:id="rId2"/>
              </a:rPr>
              <a:t>=978-</a:t>
            </a:r>
            <a:r>
              <a:rPr lang="de-DE" sz="1600" b="1" u="sng" dirty="0" smtClean="0">
                <a:hlinkClick r:id="rId2"/>
              </a:rPr>
              <a:t>3-8376-2342</a:t>
            </a:r>
            <a:r>
              <a:rPr lang="de-DE" sz="1600" u="sng" dirty="0" smtClean="0">
                <a:hlinkClick r:id="rId2"/>
              </a:rPr>
              <a:t>-0&amp;</a:t>
            </a:r>
            <a:r>
              <a:rPr lang="de-DE" sz="1600" b="1" u="sng" dirty="0" smtClean="0">
                <a:hlinkClick r:id="rId2"/>
              </a:rPr>
              <a:t>rft.issn</a:t>
            </a:r>
            <a:r>
              <a:rPr lang="de-DE" sz="1600" u="sng" dirty="0" smtClean="0">
                <a:hlinkClick r:id="rId2"/>
              </a:rPr>
              <a:t>=9783-8394</a:t>
            </a:r>
          </a:p>
          <a:p>
            <a:pPr marL="0" indent="0">
              <a:buNone/>
            </a:pPr>
            <a:r>
              <a:rPr lang="de-DE" sz="1600" u="sng" dirty="0" smtClean="0">
                <a:hlinkClick r:id="rId2"/>
              </a:rPr>
              <a:t>&amp;</a:t>
            </a:r>
            <a:r>
              <a:rPr lang="de-DE" sz="1600" u="sng" dirty="0" err="1" smtClean="0">
                <a:hlinkClick r:id="rId2"/>
              </a:rPr>
              <a:t>rft.date</a:t>
            </a:r>
            <a:r>
              <a:rPr lang="de-DE" sz="1600" u="sng" dirty="0" smtClean="0">
                <a:hlinkClick r:id="rId2"/>
              </a:rPr>
              <a:t>=</a:t>
            </a:r>
            <a:r>
              <a:rPr lang="de-DE" sz="1600" b="1" u="sng" dirty="0" smtClean="0">
                <a:hlinkClick r:id="rId2"/>
              </a:rPr>
              <a:t>2013</a:t>
            </a:r>
          </a:p>
          <a:p>
            <a:pPr marL="0" indent="0">
              <a:buNone/>
            </a:pPr>
            <a:r>
              <a:rPr lang="de-DE" sz="1600" u="sng" dirty="0" smtClean="0">
                <a:hlinkClick r:id="rId2"/>
              </a:rPr>
              <a:t>&amp;rft.au=</a:t>
            </a:r>
            <a:r>
              <a:rPr lang="de-DE" sz="1600" b="1" u="sng" dirty="0" smtClean="0">
                <a:hlinkClick r:id="rId2"/>
              </a:rPr>
              <a:t>Nitsch</a:t>
            </a:r>
            <a:r>
              <a:rPr lang="de-DE" sz="1600" u="sng" dirty="0" smtClean="0">
                <a:hlinkClick r:id="rId2"/>
              </a:rPr>
              <a:t>%2C%20</a:t>
            </a:r>
            <a:r>
              <a:rPr lang="de-DE" sz="1600" b="1" u="sng" dirty="0" smtClean="0">
                <a:hlinkClick r:id="rId2"/>
              </a:rPr>
              <a:t>Daniel</a:t>
            </a:r>
          </a:p>
          <a:p>
            <a:pPr marL="0" indent="0">
              <a:buNone/>
            </a:pPr>
            <a:r>
              <a:rPr lang="de-DE" sz="1600" u="sng" dirty="0" smtClean="0">
                <a:hlinkClick r:id="rId2"/>
              </a:rPr>
              <a:t>&amp;</a:t>
            </a:r>
            <a:r>
              <a:rPr lang="de-DE" sz="1600" u="sng" dirty="0">
                <a:hlinkClick r:id="rId2"/>
              </a:rPr>
              <a:t>rft.aucorp=&amp;</a:t>
            </a:r>
            <a:r>
              <a:rPr lang="de-DE" sz="1600" u="sng" dirty="0" err="1">
                <a:hlinkClick r:id="rId2"/>
              </a:rPr>
              <a:t>rft.edition</a:t>
            </a:r>
            <a:r>
              <a:rPr lang="de-DE" sz="1600" u="sng" dirty="0" smtClean="0">
                <a:hlinkClick r:id="rId2"/>
              </a:rPr>
              <a:t>=</a:t>
            </a:r>
          </a:p>
          <a:p>
            <a:pPr marL="0" indent="0">
              <a:buNone/>
            </a:pPr>
            <a:r>
              <a:rPr lang="de-DE" sz="1600" u="sng" dirty="0" smtClean="0">
                <a:hlinkClick r:id="rId2"/>
              </a:rPr>
              <a:t>&amp;</a:t>
            </a:r>
            <a:r>
              <a:rPr lang="de-DE" sz="1600" u="sng" dirty="0" err="1" smtClean="0">
                <a:hlinkClick r:id="rId2"/>
              </a:rPr>
              <a:t>rft.title</a:t>
            </a:r>
            <a:r>
              <a:rPr lang="de-DE" sz="1600" u="sng" dirty="0" smtClean="0">
                <a:hlinkClick r:id="rId2"/>
              </a:rPr>
              <a:t>=</a:t>
            </a:r>
            <a:r>
              <a:rPr lang="de-DE" sz="1600" b="1" u="sng" dirty="0" smtClean="0">
                <a:hlinkClick r:id="rId2"/>
              </a:rPr>
              <a:t>Regieren</a:t>
            </a:r>
            <a:r>
              <a:rPr lang="de-DE" sz="1600" u="sng" dirty="0" smtClean="0">
                <a:hlinkClick r:id="rId2"/>
              </a:rPr>
              <a:t>%20</a:t>
            </a:r>
            <a:r>
              <a:rPr lang="de-DE" sz="1600" b="1" u="sng" dirty="0" smtClean="0">
                <a:hlinkClick r:id="rId2"/>
              </a:rPr>
              <a:t>in</a:t>
            </a:r>
            <a:r>
              <a:rPr lang="de-DE" sz="1600" u="sng" dirty="0" smtClean="0">
                <a:hlinkClick r:id="rId2"/>
              </a:rPr>
              <a:t>%20</a:t>
            </a:r>
            <a:r>
              <a:rPr lang="de-DE" sz="1600" b="1" u="sng" dirty="0" smtClean="0">
                <a:hlinkClick r:id="rId2"/>
              </a:rPr>
              <a:t>der</a:t>
            </a:r>
            <a:r>
              <a:rPr lang="de-DE" sz="1600" u="sng" dirty="0" smtClean="0">
                <a:hlinkClick r:id="rId2"/>
              </a:rPr>
              <a:t>%20</a:t>
            </a:r>
            <a:r>
              <a:rPr lang="de-DE" sz="1600" b="1" u="sng" dirty="0" smtClean="0">
                <a:hlinkClick r:id="rId2"/>
              </a:rPr>
              <a:t>Sozialen</a:t>
            </a:r>
            <a:r>
              <a:rPr lang="de-DE" sz="1600" u="sng" dirty="0" smtClean="0">
                <a:hlinkClick r:id="rId2"/>
              </a:rPr>
              <a:t>%20</a:t>
            </a:r>
            <a:r>
              <a:rPr lang="de-DE" sz="1600" b="1" u="sng" dirty="0" smtClean="0">
                <a:hlinkClick r:id="rId2"/>
              </a:rPr>
              <a:t>Stadt</a:t>
            </a:r>
            <a:r>
              <a:rPr lang="de-DE" sz="1600" u="sng" dirty="0" smtClean="0">
                <a:hlinkClick r:id="rId2"/>
              </a:rPr>
              <a:t>%3A%20Lokale[…]</a:t>
            </a:r>
          </a:p>
          <a:p>
            <a:pPr marL="0" indent="0">
              <a:buNone/>
            </a:pPr>
            <a:r>
              <a:rPr lang="de-DE" sz="1600" u="sng" dirty="0" smtClean="0">
                <a:hlinkClick r:id="rId2"/>
              </a:rPr>
              <a:t>&amp;</a:t>
            </a:r>
            <a:r>
              <a:rPr lang="de-DE" sz="1600" u="sng" dirty="0">
                <a:hlinkClick r:id="rId2"/>
              </a:rPr>
              <a:t>rft.year=&amp;rft.volume=&amp;rft.issue=&amp;rft.spage=&amp;rft.epage=&amp;rft.atitle=&amp;</a:t>
            </a:r>
            <a:r>
              <a:rPr lang="de-DE" sz="1600" u="sng" dirty="0" err="1">
                <a:hlinkClick r:id="rId2"/>
              </a:rPr>
              <a:t>rft.jtitle</a:t>
            </a:r>
            <a:r>
              <a:rPr lang="de-DE" sz="1600" u="sng" dirty="0" smtClean="0">
                <a:hlinkClick r:id="rId2"/>
              </a:rPr>
              <a:t>=</a:t>
            </a:r>
            <a:br>
              <a:rPr lang="de-DE" sz="1600" u="sng" dirty="0" smtClean="0">
                <a:hlinkClick r:id="rId2"/>
              </a:rPr>
            </a:br>
            <a:r>
              <a:rPr lang="de-DE" sz="1600" u="sng" dirty="0" smtClean="0">
                <a:hlinkClick r:id="rId2"/>
              </a:rPr>
              <a:t>&amp;</a:t>
            </a:r>
            <a:r>
              <a:rPr lang="de-DE" sz="1600" u="sng" dirty="0">
                <a:hlinkClick r:id="rId2"/>
              </a:rPr>
              <a:t>rft_dat=%3Cisn%3E%3C%2Fisn%3E</a:t>
            </a:r>
            <a:r>
              <a:rPr lang="de-DE" dirty="0"/>
              <a:t> </a:t>
            </a:r>
          </a:p>
          <a:p>
            <a:pPr marL="0" indent="0">
              <a:buNone/>
            </a:pPr>
            <a:endParaRPr lang="de-DE" dirty="0"/>
          </a:p>
        </p:txBody>
      </p:sp>
    </p:spTree>
    <p:extLst>
      <p:ext uri="{BB962C8B-B14F-4D97-AF65-F5344CB8AC3E}">
        <p14:creationId xmlns:p14="http://schemas.microsoft.com/office/powerpoint/2010/main" val="37216116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65</a:t>
            </a:fld>
            <a:endParaRPr lang="de-DE" dirty="0"/>
          </a:p>
        </p:txBody>
      </p:sp>
      <p:sp>
        <p:nvSpPr>
          <p:cNvPr id="3" name="Textplatzhalter 2"/>
          <p:cNvSpPr>
            <a:spLocks noGrp="1"/>
          </p:cNvSpPr>
          <p:nvPr>
            <p:ph type="body" sz="quarter" idx="11"/>
          </p:nvPr>
        </p:nvSpPr>
        <p:spPr/>
        <p:txBody>
          <a:bodyPr/>
          <a:lstStyle/>
          <a:p>
            <a:r>
              <a:rPr lang="en-GB" dirty="0" smtClean="0"/>
              <a:t>UBEN 7 (2/2)</a:t>
            </a:r>
            <a:endParaRPr lang="de-DE" dirty="0"/>
          </a:p>
        </p:txBody>
      </p:sp>
      <p:sp>
        <p:nvSpPr>
          <p:cNvPr id="4" name="Inhaltsplatzhalter 3"/>
          <p:cNvSpPr>
            <a:spLocks noGrp="1"/>
          </p:cNvSpPr>
          <p:nvPr>
            <p:ph idx="1"/>
          </p:nvPr>
        </p:nvSpPr>
        <p:spPr/>
        <p:txBody>
          <a:bodyPr/>
          <a:lstStyle/>
          <a:p>
            <a:r>
              <a:rPr lang="de-DE" dirty="0"/>
              <a:t>Suche nach dem Buchtitel „Regieren in der sozialen Stadt“ führt zu Treffern im lokalen OPAC und in Primo (wo auch ein Volltext-Link angeboten wird). Beim Aufruf des SFX-Menüfensters ändert sich jedoch der Titel</a:t>
            </a:r>
            <a:r>
              <a:rPr lang="de-DE" dirty="0" smtClean="0"/>
              <a:t>.</a:t>
            </a:r>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r>
              <a:rPr lang="de-DE" sz="1600" i="1" dirty="0" smtClean="0"/>
              <a:t>„… alle </a:t>
            </a:r>
            <a:r>
              <a:rPr lang="de-DE" sz="1600" i="1" dirty="0"/>
              <a:t>vier Links funktionieren und führen zum E-Book </a:t>
            </a:r>
            <a:r>
              <a:rPr lang="de-DE" sz="1600" i="1" dirty="0" smtClean="0"/>
              <a:t>‚Die </a:t>
            </a:r>
            <a:r>
              <a:rPr lang="de-DE" sz="1600" i="1" dirty="0"/>
              <a:t>Ordnung des </a:t>
            </a:r>
            <a:r>
              <a:rPr lang="de-DE" sz="1600" i="1" dirty="0" smtClean="0"/>
              <a:t>Theaters‘“</a:t>
            </a:r>
            <a:endParaRPr lang="de-DE" sz="1600" i="1" dirty="0"/>
          </a:p>
        </p:txBody>
      </p:sp>
      <p:pic>
        <p:nvPicPr>
          <p:cNvPr id="5" name="Grafik 4"/>
          <p:cNvPicPr/>
          <p:nvPr/>
        </p:nvPicPr>
        <p:blipFill>
          <a:blip r:embed="rId2"/>
          <a:stretch>
            <a:fillRect/>
          </a:stretch>
        </p:blipFill>
        <p:spPr>
          <a:xfrm>
            <a:off x="1769715" y="2276872"/>
            <a:ext cx="4962525" cy="2228850"/>
          </a:xfrm>
          <a:prstGeom prst="rect">
            <a:avLst/>
          </a:prstGeom>
        </p:spPr>
      </p:pic>
    </p:spTree>
    <p:extLst>
      <p:ext uri="{BB962C8B-B14F-4D97-AF65-F5344CB8AC3E}">
        <p14:creationId xmlns:p14="http://schemas.microsoft.com/office/powerpoint/2010/main" val="40754136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a:t>
            </a:r>
            <a:endParaRPr lang="de-DE" dirty="0"/>
          </a:p>
        </p:txBody>
      </p:sp>
      <p:sp>
        <p:nvSpPr>
          <p:cNvPr id="3" name="Inhaltsplatzhalter 2"/>
          <p:cNvSpPr>
            <a:spLocks noGrp="1"/>
          </p:cNvSpPr>
          <p:nvPr>
            <p:ph idx="1"/>
          </p:nvPr>
        </p:nvSpPr>
        <p:spPr/>
        <p:txBody>
          <a:bodyPr/>
          <a:lstStyle/>
          <a:p>
            <a:r>
              <a:rPr lang="de-DE" dirty="0" smtClean="0"/>
              <a:t>In </a:t>
            </a:r>
            <a:r>
              <a:rPr lang="de-DE" dirty="0" err="1" smtClean="0"/>
              <a:t>PrimoCentral</a:t>
            </a:r>
            <a:r>
              <a:rPr lang="de-DE" dirty="0" smtClean="0"/>
              <a:t> ist (wohl ursprünglich durch </a:t>
            </a:r>
            <a:r>
              <a:rPr lang="de-DE" dirty="0" err="1" smtClean="0"/>
              <a:t>DeGruyter</a:t>
            </a:r>
            <a:r>
              <a:rPr lang="de-DE" dirty="0" smtClean="0"/>
              <a:t> geliefert) eine falsche P-ISBN für den Titel hinterlegt.</a:t>
            </a:r>
          </a:p>
          <a:p>
            <a:r>
              <a:rPr lang="de-DE" dirty="0" smtClean="0"/>
              <a:t>Die ebenfalls hinterlegte und korrekte E-ISBN wird an SFX fälschlicherweise in </a:t>
            </a:r>
            <a:r>
              <a:rPr lang="de-DE" dirty="0" err="1" smtClean="0"/>
              <a:t>rft.issn</a:t>
            </a:r>
            <a:r>
              <a:rPr lang="de-DE" dirty="0" smtClean="0"/>
              <a:t> (und dabei auch noch verstümmelt) übertragen.</a:t>
            </a:r>
          </a:p>
          <a:p>
            <a:r>
              <a:rPr lang="de-DE" dirty="0" smtClean="0"/>
              <a:t>Das geschilderte „Problem“ der Titelmodifikation stellte sich mittels „Debugging in SFX MENU SCREEN“ als ausgehend von der übergebenen P-ISBN völlig korrekte Anreicherung des </a:t>
            </a:r>
            <a:r>
              <a:rPr lang="de-DE" dirty="0" err="1" smtClean="0"/>
              <a:t>ContextObjects</a:t>
            </a:r>
            <a:r>
              <a:rPr lang="de-DE" dirty="0" smtClean="0"/>
              <a:t> mit Metadaten aus der </a:t>
            </a:r>
            <a:r>
              <a:rPr lang="de-DE" dirty="0" err="1" smtClean="0"/>
              <a:t>KnowledgeBase</a:t>
            </a:r>
            <a:r>
              <a:rPr lang="de-DE" dirty="0" smtClean="0"/>
              <a:t> heraus.</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66</a:t>
            </a:fld>
            <a:endParaRPr lang="de-DE"/>
          </a:p>
        </p:txBody>
      </p:sp>
    </p:spTree>
    <p:extLst>
      <p:ext uri="{BB962C8B-B14F-4D97-AF65-F5344CB8AC3E}">
        <p14:creationId xmlns:p14="http://schemas.microsoft.com/office/powerpoint/2010/main" val="3395600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67</a:t>
            </a:fld>
            <a:endParaRPr lang="de-DE" dirty="0"/>
          </a:p>
        </p:txBody>
      </p:sp>
      <p:sp>
        <p:nvSpPr>
          <p:cNvPr id="3" name="Textplatzhalter 2"/>
          <p:cNvSpPr>
            <a:spLocks noGrp="1"/>
          </p:cNvSpPr>
          <p:nvPr>
            <p:ph type="body" sz="quarter" idx="11"/>
          </p:nvPr>
        </p:nvSpPr>
        <p:spPr/>
        <p:txBody>
          <a:bodyPr/>
          <a:lstStyle/>
          <a:p>
            <a:r>
              <a:rPr lang="en-GB" dirty="0" smtClean="0"/>
              <a:t>UBEN 8 (1/3)</a:t>
            </a:r>
            <a:endParaRPr lang="de-DE" dirty="0"/>
          </a:p>
        </p:txBody>
      </p:sp>
      <p:sp>
        <p:nvSpPr>
          <p:cNvPr id="4" name="Inhaltsplatzhalter 3"/>
          <p:cNvSpPr>
            <a:spLocks noGrp="1"/>
          </p:cNvSpPr>
          <p:nvPr>
            <p:ph idx="1"/>
          </p:nvPr>
        </p:nvSpPr>
        <p:spPr>
          <a:xfrm>
            <a:off x="503238" y="332656"/>
            <a:ext cx="8317234" cy="5616624"/>
          </a:xfrm>
        </p:spPr>
        <p:txBody>
          <a:bodyPr/>
          <a:lstStyle/>
          <a:p>
            <a:r>
              <a:rPr lang="de-DE" dirty="0"/>
              <a:t>Wie kann ermöglicht werden, dass beide Links im SFX-Menüfenster zumindest zur richtigen Zeitschrift führen</a:t>
            </a:r>
            <a:r>
              <a:rPr lang="de-DE" dirty="0" smtClean="0"/>
              <a:t>?</a:t>
            </a:r>
          </a:p>
          <a:p>
            <a:pPr marL="0" indent="0">
              <a:buNone/>
            </a:pPr>
            <a:endParaRPr lang="de-DE" sz="1600" dirty="0" smtClean="0"/>
          </a:p>
          <a:p>
            <a:pPr marL="0" indent="0">
              <a:buNone/>
            </a:pPr>
            <a:r>
              <a:rPr lang="de-DE" sz="1600" u="sng" dirty="0" smtClean="0">
                <a:hlinkClick r:id="rId2"/>
              </a:rPr>
              <a:t>http://sfx.bib-bvb.de/sfx_uben?id=doi%3A&amp;genre=article</a:t>
            </a:r>
          </a:p>
          <a:p>
            <a:pPr marL="0" indent="0">
              <a:buNone/>
            </a:pPr>
            <a:r>
              <a:rPr lang="de-DE" sz="1600" u="sng" dirty="0" smtClean="0">
                <a:hlinkClick r:id="rId2"/>
              </a:rPr>
              <a:t>&amp;</a:t>
            </a:r>
            <a:r>
              <a:rPr lang="de-DE" sz="1600" u="sng" dirty="0">
                <a:hlinkClick r:id="rId2"/>
              </a:rPr>
              <a:t>isbn=&amp;</a:t>
            </a:r>
            <a:r>
              <a:rPr lang="de-DE" sz="1600" u="sng" dirty="0" err="1" smtClean="0">
                <a:hlinkClick r:id="rId2"/>
              </a:rPr>
              <a:t>issn</a:t>
            </a:r>
            <a:r>
              <a:rPr lang="de-DE" sz="1600" u="sng" dirty="0" smtClean="0">
                <a:hlinkClick r:id="rId2"/>
              </a:rPr>
              <a:t>=09372032</a:t>
            </a:r>
          </a:p>
          <a:p>
            <a:pPr marL="0" indent="0">
              <a:buNone/>
            </a:pPr>
            <a:r>
              <a:rPr lang="de-DE" sz="1600" u="sng" dirty="0" smtClean="0">
                <a:hlinkClick r:id="rId2"/>
              </a:rPr>
              <a:t>&amp;title=PPmP%3A%20Psychotherapie%20Psychosomatik[…]</a:t>
            </a:r>
          </a:p>
          <a:p>
            <a:pPr marL="0" indent="0">
              <a:buNone/>
            </a:pPr>
            <a:r>
              <a:rPr lang="de-DE" sz="1600" u="sng" dirty="0" smtClean="0">
                <a:hlinkClick r:id="rId2"/>
              </a:rPr>
              <a:t>&amp;</a:t>
            </a:r>
            <a:r>
              <a:rPr lang="de-DE" sz="1600" u="sng" dirty="0" err="1" smtClean="0">
                <a:hlinkClick r:id="rId2"/>
              </a:rPr>
              <a:t>volume</a:t>
            </a:r>
            <a:r>
              <a:rPr lang="de-DE" sz="1600" u="sng" dirty="0" smtClean="0">
                <a:hlinkClick r:id="rId2"/>
              </a:rPr>
              <a:t>=65&amp;issue=3-4&amp;date=20150401</a:t>
            </a:r>
          </a:p>
          <a:p>
            <a:pPr marL="0" indent="0">
              <a:buNone/>
            </a:pPr>
            <a:r>
              <a:rPr lang="de-DE" sz="1600" u="sng" dirty="0" smtClean="0">
                <a:hlinkClick r:id="rId2"/>
              </a:rPr>
              <a:t>&amp;</a:t>
            </a:r>
            <a:r>
              <a:rPr lang="de-DE" sz="1600" u="sng" dirty="0" err="1" smtClean="0">
                <a:hlinkClick r:id="rId2"/>
              </a:rPr>
              <a:t>atitle</a:t>
            </a:r>
            <a:r>
              <a:rPr lang="de-DE" sz="1600" u="sng" dirty="0" smtClean="0">
                <a:hlinkClick r:id="rId2"/>
              </a:rPr>
              <a:t>=Ressourcenaktivierung%20und%20therapieerfolg%20in%20der[…]</a:t>
            </a:r>
          </a:p>
          <a:p>
            <a:pPr marL="0" indent="0">
              <a:buNone/>
            </a:pPr>
            <a:r>
              <a:rPr lang="de-DE" sz="1600" u="sng" dirty="0" smtClean="0">
                <a:hlinkClick r:id="rId2"/>
              </a:rPr>
              <a:t>&amp;</a:t>
            </a:r>
            <a:r>
              <a:rPr lang="de-DE" sz="1600" u="sng" dirty="0" err="1" smtClean="0">
                <a:hlinkClick r:id="rId2"/>
              </a:rPr>
              <a:t>aulast</a:t>
            </a:r>
            <a:r>
              <a:rPr lang="de-DE" sz="1600" u="sng" dirty="0" smtClean="0">
                <a:hlinkClick r:id="rId2"/>
              </a:rPr>
              <a:t>=Gro%C3%9F</a:t>
            </a:r>
          </a:p>
          <a:p>
            <a:pPr marL="0" indent="0">
              <a:buNone/>
            </a:pPr>
            <a:r>
              <a:rPr lang="de-DE" sz="1600" u="sng" dirty="0" smtClean="0">
                <a:hlinkClick r:id="rId2"/>
              </a:rPr>
              <a:t>&amp;author=Gro%C3%9F%2C%20Lisa%20Johanna</a:t>
            </a:r>
          </a:p>
          <a:p>
            <a:pPr marL="0" indent="0">
              <a:buNone/>
            </a:pPr>
            <a:r>
              <a:rPr lang="de-DE" sz="1600" u="sng" dirty="0" smtClean="0">
                <a:hlinkClick r:id="rId2"/>
              </a:rPr>
              <a:t>&amp;</a:t>
            </a:r>
            <a:r>
              <a:rPr lang="de-DE" sz="1600" u="sng" dirty="0" err="1" smtClean="0">
                <a:hlinkClick r:id="rId2"/>
              </a:rPr>
              <a:t>spage</a:t>
            </a:r>
            <a:r>
              <a:rPr lang="de-DE" sz="1600" u="sng" dirty="0" smtClean="0">
                <a:hlinkClick r:id="rId2"/>
              </a:rPr>
              <a:t>=104&amp;pages=104-111</a:t>
            </a:r>
          </a:p>
          <a:p>
            <a:pPr marL="0" indent="0">
              <a:buNone/>
            </a:pPr>
            <a:r>
              <a:rPr lang="de-DE" sz="1600" u="sng" dirty="0" smtClean="0">
                <a:hlinkClick r:id="rId2"/>
              </a:rPr>
              <a:t>&amp;</a:t>
            </a:r>
            <a:r>
              <a:rPr lang="de-DE" sz="1600" u="sng" dirty="0" err="1" smtClean="0">
                <a:hlinkClick r:id="rId2"/>
              </a:rPr>
              <a:t>sid</a:t>
            </a:r>
            <a:r>
              <a:rPr lang="de-DE" sz="1600" u="sng" dirty="0" smtClean="0">
                <a:hlinkClick r:id="rId2"/>
              </a:rPr>
              <a:t>=EBSCO%3Apsyh</a:t>
            </a:r>
          </a:p>
          <a:p>
            <a:pPr marL="0" indent="0">
              <a:buNone/>
            </a:pPr>
            <a:r>
              <a:rPr lang="de-DE" sz="1600" u="sng" dirty="0" smtClean="0">
                <a:hlinkClick r:id="rId2"/>
              </a:rPr>
              <a:t>&amp;</a:t>
            </a:r>
            <a:r>
              <a:rPr lang="de-DE" sz="1600" u="sng" dirty="0">
                <a:hlinkClick r:id="rId2"/>
              </a:rPr>
              <a:t>pid=%3Cauthors%3EGro%C3%9F%2C%20Lisa%20Johanna%3BStemmler%2C%20Mark%3BErim%2C%20Yesim%3Bde%20Zwaan%2C%20Martina%3C%2Fauthors%3E%3Cui%3E2015-13273-003%3C%2Fui%3E%3Cdate%3E20150401%3C%2Fdate%3E%3Cdb%3Epsyh%3C%2Fdb%3E</a:t>
            </a:r>
            <a:r>
              <a:rPr lang="de-DE" sz="1600" dirty="0"/>
              <a:t> </a:t>
            </a:r>
          </a:p>
        </p:txBody>
      </p:sp>
    </p:spTree>
    <p:extLst>
      <p:ext uri="{BB962C8B-B14F-4D97-AF65-F5344CB8AC3E}">
        <p14:creationId xmlns:p14="http://schemas.microsoft.com/office/powerpoint/2010/main" val="7940197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68</a:t>
            </a:fld>
            <a:endParaRPr lang="de-DE" dirty="0"/>
          </a:p>
        </p:txBody>
      </p:sp>
      <p:sp>
        <p:nvSpPr>
          <p:cNvPr id="3" name="Textplatzhalter 2"/>
          <p:cNvSpPr>
            <a:spLocks noGrp="1"/>
          </p:cNvSpPr>
          <p:nvPr>
            <p:ph type="body" sz="quarter" idx="11"/>
          </p:nvPr>
        </p:nvSpPr>
        <p:spPr/>
        <p:txBody>
          <a:bodyPr/>
          <a:lstStyle/>
          <a:p>
            <a:r>
              <a:rPr lang="en-GB" dirty="0" smtClean="0"/>
              <a:t>UBEN 8 (2/3)</a:t>
            </a:r>
            <a:endParaRPr lang="de-DE" dirty="0"/>
          </a:p>
        </p:txBody>
      </p:sp>
      <p:sp>
        <p:nvSpPr>
          <p:cNvPr id="4" name="Inhaltsplatzhalter 3"/>
          <p:cNvSpPr>
            <a:spLocks noGrp="1"/>
          </p:cNvSpPr>
          <p:nvPr>
            <p:ph idx="1"/>
          </p:nvPr>
        </p:nvSpPr>
        <p:spPr>
          <a:xfrm>
            <a:off x="503238" y="332656"/>
            <a:ext cx="8132762" cy="5616624"/>
          </a:xfrm>
        </p:spPr>
        <p:txBody>
          <a:bodyPr/>
          <a:lstStyle/>
          <a:p>
            <a:r>
              <a:rPr lang="de-DE" dirty="0"/>
              <a:t>Wie kann ermöglicht werden, dass beide Links im SFX-Menüfenster zumindest zur richtigen Zeitschrift führen</a:t>
            </a:r>
            <a:r>
              <a:rPr lang="de-DE" dirty="0" smtClean="0"/>
              <a:t>?</a:t>
            </a:r>
          </a:p>
          <a:p>
            <a:pPr marL="0" indent="0">
              <a:buNone/>
            </a:pPr>
            <a:endParaRPr lang="de-DE" sz="1600" dirty="0" smtClean="0"/>
          </a:p>
          <a:p>
            <a:pPr marL="0" indent="0">
              <a:buNone/>
            </a:pPr>
            <a:r>
              <a:rPr lang="de-DE" sz="1600" dirty="0" smtClean="0"/>
              <a:t>Target Name</a:t>
            </a:r>
            <a:r>
              <a:rPr lang="de-DE" sz="1600" dirty="0"/>
              <a:t>: THIEME_CONNECT</a:t>
            </a:r>
          </a:p>
          <a:p>
            <a:pPr marL="0" indent="0">
              <a:buNone/>
            </a:pPr>
            <a:r>
              <a:rPr lang="de-DE" sz="1600" dirty="0" smtClean="0"/>
              <a:t>Target </a:t>
            </a:r>
            <a:r>
              <a:rPr lang="de-DE" sz="1600" dirty="0"/>
              <a:t>URL:  </a:t>
            </a:r>
            <a:r>
              <a:rPr lang="de-DE" sz="1600" u="sng" dirty="0">
                <a:hlinkClick r:id="rId2"/>
              </a:rPr>
              <a:t>https://</a:t>
            </a:r>
            <a:r>
              <a:rPr lang="de-DE" sz="1600" u="sng" dirty="0" smtClean="0">
                <a:hlinkClick r:id="rId2"/>
              </a:rPr>
              <a:t>www.thieme-connect.de/products/all/openurl</a:t>
            </a:r>
          </a:p>
          <a:p>
            <a:pPr marL="0" indent="0">
              <a:buNone/>
            </a:pPr>
            <a:r>
              <a:rPr lang="de-DE" sz="1600" u="sng" dirty="0" smtClean="0">
                <a:hlinkClick r:id="rId2"/>
              </a:rPr>
              <a:t>?</a:t>
            </a:r>
            <a:r>
              <a:rPr lang="de-DE" sz="1600" u="sng" dirty="0" err="1" smtClean="0">
                <a:hlinkClick r:id="rId2"/>
              </a:rPr>
              <a:t>pid</a:t>
            </a:r>
            <a:r>
              <a:rPr lang="de-DE" sz="1600" u="sng" dirty="0" smtClean="0">
                <a:hlinkClick r:id="rId2"/>
              </a:rPr>
              <a:t>=content%3Afulltext&amp;genre=</a:t>
            </a:r>
            <a:r>
              <a:rPr lang="de-DE" sz="1600" u="sng" dirty="0" err="1" smtClean="0">
                <a:hlinkClick r:id="rId2"/>
              </a:rPr>
              <a:t>article&amp;date</a:t>
            </a:r>
            <a:r>
              <a:rPr lang="de-DE" sz="1600" u="sng" dirty="0" smtClean="0">
                <a:hlinkClick r:id="rId2"/>
              </a:rPr>
              <a:t>=2015&amp;issue=3-4&amp;sid=EBSCO%3Apsyh&amp;stitle=10.1055%2Fs-00000060&amp;spage=104</a:t>
            </a:r>
            <a:r>
              <a:rPr lang="de-DE" sz="1600" dirty="0" smtClean="0"/>
              <a:t> </a:t>
            </a:r>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de-DE" sz="1600" dirty="0" smtClean="0"/>
          </a:p>
          <a:p>
            <a:pPr marL="0" indent="0">
              <a:buNone/>
            </a:pPr>
            <a:r>
              <a:rPr lang="de-DE" sz="1600" i="1" dirty="0" smtClean="0"/>
              <a:t>„Der </a:t>
            </a:r>
            <a:r>
              <a:rPr lang="de-DE" sz="1600" i="1" dirty="0"/>
              <a:t>erste Link im SFX-Menüfenster führte ursprünglich zu einer </a:t>
            </a:r>
            <a:r>
              <a:rPr lang="de-DE" sz="1600" i="1" dirty="0" smtClean="0"/>
              <a:t>‚Seite </a:t>
            </a:r>
            <a:r>
              <a:rPr lang="de-DE" sz="1600" i="1" dirty="0"/>
              <a:t>nicht </a:t>
            </a:r>
            <a:r>
              <a:rPr lang="de-DE" sz="1600" i="1" dirty="0" smtClean="0"/>
              <a:t>gefunden‘-Meldung </a:t>
            </a:r>
            <a:r>
              <a:rPr lang="de-DE" sz="1600" i="1" dirty="0"/>
              <a:t>bei </a:t>
            </a:r>
            <a:r>
              <a:rPr lang="de-DE" sz="1600" i="1" dirty="0" smtClean="0"/>
              <a:t>Thieme.</a:t>
            </a:r>
            <a:br>
              <a:rPr lang="de-DE" sz="1600" i="1" dirty="0" smtClean="0"/>
            </a:br>
            <a:r>
              <a:rPr lang="de-DE" sz="1600" i="1" dirty="0" smtClean="0"/>
              <a:t>[…]</a:t>
            </a:r>
            <a:endParaRPr lang="de-DE" sz="1600" i="1" dirty="0"/>
          </a:p>
          <a:p>
            <a:pPr marL="0" indent="0">
              <a:buNone/>
            </a:pPr>
            <a:r>
              <a:rPr lang="de-DE" sz="1600" i="1" dirty="0" smtClean="0"/>
              <a:t>Der </a:t>
            </a:r>
            <a:r>
              <a:rPr lang="de-DE" sz="1600" i="1" dirty="0"/>
              <a:t>zweite Link führt nach wie vor zur Zeitschrift bei Thieme Connect</a:t>
            </a:r>
            <a:r>
              <a:rPr lang="de-DE" sz="1600" i="1" dirty="0" smtClean="0"/>
              <a:t>.“</a:t>
            </a:r>
            <a:endParaRPr lang="de-DE" sz="1600" i="1" dirty="0"/>
          </a:p>
        </p:txBody>
      </p:sp>
      <p:pic>
        <p:nvPicPr>
          <p:cNvPr id="7" name="Grafik 6"/>
          <p:cNvPicPr/>
          <p:nvPr/>
        </p:nvPicPr>
        <p:blipFill>
          <a:blip r:embed="rId3"/>
          <a:stretch>
            <a:fillRect/>
          </a:stretch>
        </p:blipFill>
        <p:spPr>
          <a:xfrm>
            <a:off x="804326" y="2758706"/>
            <a:ext cx="7440082" cy="1678406"/>
          </a:xfrm>
          <a:prstGeom prst="rect">
            <a:avLst/>
          </a:prstGeom>
        </p:spPr>
      </p:pic>
    </p:spTree>
    <p:extLst>
      <p:ext uri="{BB962C8B-B14F-4D97-AF65-F5344CB8AC3E}">
        <p14:creationId xmlns:p14="http://schemas.microsoft.com/office/powerpoint/2010/main" val="33721242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69</a:t>
            </a:fld>
            <a:endParaRPr lang="de-DE" dirty="0"/>
          </a:p>
        </p:txBody>
      </p:sp>
      <p:sp>
        <p:nvSpPr>
          <p:cNvPr id="3" name="Textplatzhalter 2"/>
          <p:cNvSpPr>
            <a:spLocks noGrp="1"/>
          </p:cNvSpPr>
          <p:nvPr>
            <p:ph type="body" sz="quarter" idx="11"/>
          </p:nvPr>
        </p:nvSpPr>
        <p:spPr/>
        <p:txBody>
          <a:bodyPr/>
          <a:lstStyle/>
          <a:p>
            <a:r>
              <a:rPr lang="de-DE" dirty="0" smtClean="0"/>
              <a:t>UBEN 8 (3/3)</a:t>
            </a:r>
          </a:p>
        </p:txBody>
      </p:sp>
      <p:sp>
        <p:nvSpPr>
          <p:cNvPr id="4" name="Inhaltsplatzhalter 3"/>
          <p:cNvSpPr>
            <a:spLocks noGrp="1"/>
          </p:cNvSpPr>
          <p:nvPr>
            <p:ph idx="1"/>
          </p:nvPr>
        </p:nvSpPr>
        <p:spPr/>
        <p:txBody>
          <a:bodyPr/>
          <a:lstStyle/>
          <a:p>
            <a:r>
              <a:rPr lang="de-DE" dirty="0"/>
              <a:t>Wie kann ermöglicht werden, dass beide Links im SFX-Menüfenster zumindest zur richtigen Zeitschrift führen?</a:t>
            </a:r>
          </a:p>
          <a:p>
            <a:pPr marL="0" indent="0">
              <a:buNone/>
            </a:pPr>
            <a:endParaRPr lang="de-DE" sz="1600" dirty="0" smtClean="0"/>
          </a:p>
          <a:p>
            <a:pPr marL="0" indent="0">
              <a:buNone/>
            </a:pPr>
            <a:r>
              <a:rPr lang="de-DE" sz="1600" i="1" dirty="0" smtClean="0"/>
              <a:t>„Unser </a:t>
            </a:r>
            <a:r>
              <a:rPr lang="de-DE" sz="1600" i="1" dirty="0"/>
              <a:t>Versuch die </a:t>
            </a:r>
            <a:r>
              <a:rPr lang="de-DE" sz="1600" i="1" dirty="0" err="1"/>
              <a:t>Direktverlinkung</a:t>
            </a:r>
            <a:r>
              <a:rPr lang="de-DE" sz="1600" i="1" dirty="0"/>
              <a:t> zur Zeitschrift bei Thieme Connect über einen lokalen Eintrag zu ermöglichen, bringt jedoch nicht das gewünschte Ergebnis</a:t>
            </a:r>
            <a:r>
              <a:rPr lang="de-DE" sz="1600" i="1" dirty="0" smtClean="0"/>
              <a:t>.“</a:t>
            </a:r>
            <a:endParaRPr lang="de-DE" sz="1600" i="1" dirty="0"/>
          </a:p>
          <a:p>
            <a:pPr marL="0" indent="0">
              <a:buNone/>
            </a:pPr>
            <a:endParaRPr lang="de-DE" dirty="0"/>
          </a:p>
        </p:txBody>
      </p:sp>
      <p:pic>
        <p:nvPicPr>
          <p:cNvPr id="5" name="Grafik 4"/>
          <p:cNvPicPr/>
          <p:nvPr/>
        </p:nvPicPr>
        <p:blipFill>
          <a:blip r:embed="rId2"/>
          <a:stretch>
            <a:fillRect/>
          </a:stretch>
        </p:blipFill>
        <p:spPr>
          <a:xfrm>
            <a:off x="467544" y="2204864"/>
            <a:ext cx="8361220" cy="3456384"/>
          </a:xfrm>
          <a:prstGeom prst="rect">
            <a:avLst/>
          </a:prstGeom>
        </p:spPr>
      </p:pic>
    </p:spTree>
    <p:extLst>
      <p:ext uri="{BB962C8B-B14F-4D97-AF65-F5344CB8AC3E}">
        <p14:creationId xmlns:p14="http://schemas.microsoft.com/office/powerpoint/2010/main" val="348694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Bedeutung der Linking Parameter</a:t>
            </a:r>
            <a:endParaRPr lang="de-DE" dirty="0"/>
          </a:p>
        </p:txBody>
      </p:sp>
      <p:sp>
        <p:nvSpPr>
          <p:cNvPr id="3" name="Inhaltsplatzhalter 2"/>
          <p:cNvSpPr>
            <a:spLocks noGrp="1"/>
          </p:cNvSpPr>
          <p:nvPr>
            <p:ph idx="1"/>
          </p:nvPr>
        </p:nvSpPr>
        <p:spPr/>
        <p:txBody>
          <a:bodyPr/>
          <a:lstStyle/>
          <a:p>
            <a:r>
              <a:rPr lang="de-DE" dirty="0" smtClean="0"/>
              <a:t>Linking Parameter können über Funktion oder Nicht-Funktion der Volltext-Links eines Targets entscheiden!</a:t>
            </a:r>
          </a:p>
          <a:p>
            <a:r>
              <a:rPr lang="de-DE" dirty="0" smtClean="0"/>
              <a:t>Gültige Werte sollten im eigenen Haus oder bei der/dem Konsortialverwalter*in zu erfragen sein und können wie im SFX-Kompendium auf den Folien 80/81 beschrieben eintragen werden.</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7</a:t>
            </a:fld>
            <a:endParaRPr lang="de-DE"/>
          </a:p>
        </p:txBody>
      </p:sp>
    </p:spTree>
    <p:extLst>
      <p:ext uri="{BB962C8B-B14F-4D97-AF65-F5344CB8AC3E}">
        <p14:creationId xmlns:p14="http://schemas.microsoft.com/office/powerpoint/2010/main" val="29748880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 und Hinweis:</a:t>
            </a:r>
            <a:endParaRPr lang="de-DE" dirty="0"/>
          </a:p>
        </p:txBody>
      </p:sp>
      <p:sp>
        <p:nvSpPr>
          <p:cNvPr id="3" name="Inhaltsplatzhalter 2"/>
          <p:cNvSpPr>
            <a:spLocks noGrp="1"/>
          </p:cNvSpPr>
          <p:nvPr>
            <p:ph idx="1"/>
          </p:nvPr>
        </p:nvSpPr>
        <p:spPr/>
        <p:txBody>
          <a:bodyPr/>
          <a:lstStyle/>
          <a:p>
            <a:r>
              <a:rPr lang="de-DE" dirty="0" smtClean="0"/>
              <a:t>Doppelheft in der Source anders nachgewiesen („3-4“) als für die Verlinkung aufs Target erforderlich („03/04“), eine entsprechende Korrektur der Angabe im Heft-Feld unter dem Volltextlink lässt diesen zum Ziel führen.</a:t>
            </a:r>
          </a:p>
          <a:p>
            <a:r>
              <a:rPr lang="de-DE" sz="2000" dirty="0" smtClean="0"/>
              <a:t>Anlässlich des linken Screenshots auf Folie Nr. 69 bitte unbedingt beachten: Parse </a:t>
            </a:r>
            <a:r>
              <a:rPr lang="de-DE" sz="2000" dirty="0" err="1" smtClean="0"/>
              <a:t>Params</a:t>
            </a:r>
            <a:r>
              <a:rPr lang="de-DE" sz="2000" dirty="0" smtClean="0"/>
              <a:t> sind immer Parameter-Wert-</a:t>
            </a:r>
            <a:r>
              <a:rPr lang="de-DE" sz="2000" b="1" dirty="0" smtClean="0"/>
              <a:t>Paare</a:t>
            </a:r>
            <a:r>
              <a:rPr lang="de-DE" sz="2000" dirty="0" smtClean="0"/>
              <a:t>, bei Anpassungen – </a:t>
            </a:r>
            <a:r>
              <a:rPr lang="de-DE" sz="2000" i="1" dirty="0" smtClean="0"/>
              <a:t>für das vorliegende Problem nicht erforderlich</a:t>
            </a:r>
            <a:r>
              <a:rPr lang="de-DE" sz="2000" dirty="0" smtClean="0"/>
              <a:t> – ist daher der Parametername (z.B. „</a:t>
            </a:r>
            <a:r>
              <a:rPr lang="de-DE" sz="2000" dirty="0" err="1" smtClean="0"/>
              <a:t>jkey</a:t>
            </a:r>
            <a:r>
              <a:rPr lang="de-DE" sz="2000" dirty="0" smtClean="0"/>
              <a:t>=…“) stets beizubehalten!</a:t>
            </a:r>
          </a:p>
          <a:p>
            <a:r>
              <a:rPr lang="de-DE" sz="2000" dirty="0" smtClean="0"/>
              <a:t>Bei </a:t>
            </a:r>
            <a:r>
              <a:rPr lang="de-DE" sz="2000" b="1" dirty="0" smtClean="0"/>
              <a:t>jeder Art von Lokalisierung </a:t>
            </a:r>
            <a:r>
              <a:rPr lang="de-DE" sz="2000" dirty="0" smtClean="0"/>
              <a:t>im Admin Center bitte</a:t>
            </a:r>
          </a:p>
          <a:p>
            <a:pPr lvl="1"/>
            <a:r>
              <a:rPr lang="de-DE" dirty="0" smtClean="0"/>
              <a:t>eine </a:t>
            </a:r>
            <a:r>
              <a:rPr lang="de-DE" b="1" dirty="0" smtClean="0"/>
              <a:t>Mitteilung </a:t>
            </a:r>
            <a:r>
              <a:rPr lang="de-DE" dirty="0" smtClean="0"/>
              <a:t>darüber </a:t>
            </a:r>
            <a:r>
              <a:rPr lang="de-DE" b="1" dirty="0" smtClean="0"/>
              <a:t>an</a:t>
            </a:r>
            <a:r>
              <a:rPr lang="de-DE" dirty="0" smtClean="0"/>
              <a:t> </a:t>
            </a:r>
            <a:r>
              <a:rPr lang="de-DE" b="1" dirty="0" smtClean="0">
                <a:hlinkClick r:id="rId2"/>
              </a:rPr>
              <a:t>sfx@bib-bvb.de</a:t>
            </a:r>
            <a:r>
              <a:rPr lang="de-DE" dirty="0" smtClean="0"/>
              <a:t> </a:t>
            </a:r>
            <a:r>
              <a:rPr lang="de-DE" b="1" dirty="0" smtClean="0"/>
              <a:t>schicken</a:t>
            </a:r>
            <a:r>
              <a:rPr lang="de-DE" dirty="0" smtClean="0"/>
              <a:t> und</a:t>
            </a:r>
            <a:endParaRPr lang="de-DE" dirty="0"/>
          </a:p>
          <a:p>
            <a:pPr lvl="1"/>
            <a:r>
              <a:rPr lang="de-DE" dirty="0" smtClean="0"/>
              <a:t>auf Serviceebene </a:t>
            </a:r>
            <a:r>
              <a:rPr lang="de-DE" b="1" dirty="0" smtClean="0"/>
              <a:t>überprüfen, ob „</a:t>
            </a:r>
            <a:r>
              <a:rPr lang="de-DE" b="1" dirty="0" err="1" smtClean="0"/>
              <a:t>AutoUpdate</a:t>
            </a:r>
            <a:r>
              <a:rPr lang="de-DE" b="1" dirty="0" smtClean="0"/>
              <a:t>“ angehakt </a:t>
            </a:r>
            <a:r>
              <a:rPr lang="de-DE" dirty="0" smtClean="0"/>
              <a:t>ist (damit die Lokalisierung vom nächsten Revision Update durch </a:t>
            </a:r>
            <a:r>
              <a:rPr lang="de-DE" dirty="0"/>
              <a:t>d</a:t>
            </a:r>
            <a:r>
              <a:rPr lang="de-DE" dirty="0" smtClean="0"/>
              <a:t>en ggf. neuen globalen Wert überschrieben wird). </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70</a:t>
            </a:fld>
            <a:endParaRPr lang="de-DE"/>
          </a:p>
        </p:txBody>
      </p:sp>
    </p:spTree>
    <p:extLst>
      <p:ext uri="{BB962C8B-B14F-4D97-AF65-F5344CB8AC3E}">
        <p14:creationId xmlns:p14="http://schemas.microsoft.com/office/powerpoint/2010/main" val="8894674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71</a:t>
            </a:fld>
            <a:endParaRPr lang="de-DE" dirty="0"/>
          </a:p>
        </p:txBody>
      </p:sp>
      <p:sp>
        <p:nvSpPr>
          <p:cNvPr id="3" name="Textplatzhalter 2"/>
          <p:cNvSpPr>
            <a:spLocks noGrp="1"/>
          </p:cNvSpPr>
          <p:nvPr>
            <p:ph type="body" sz="quarter" idx="11"/>
          </p:nvPr>
        </p:nvSpPr>
        <p:spPr/>
        <p:txBody>
          <a:bodyPr/>
          <a:lstStyle/>
          <a:p>
            <a:r>
              <a:rPr lang="en-GB" dirty="0" smtClean="0"/>
              <a:t>UBEN 9 (1/3)</a:t>
            </a:r>
          </a:p>
        </p:txBody>
      </p:sp>
      <p:sp>
        <p:nvSpPr>
          <p:cNvPr id="4" name="Inhaltsplatzhalter 3"/>
          <p:cNvSpPr>
            <a:spLocks noGrp="1"/>
          </p:cNvSpPr>
          <p:nvPr>
            <p:ph idx="1"/>
          </p:nvPr>
        </p:nvSpPr>
        <p:spPr/>
        <p:txBody>
          <a:bodyPr/>
          <a:lstStyle/>
          <a:p>
            <a:r>
              <a:rPr lang="de-DE" dirty="0"/>
              <a:t>Unter welchen Bedingungen ist eine direkte Verlinkung zum Aufsatz möglich und wann nur zur Startseite der Zeitschrift, die den Aufsatz enthält?</a:t>
            </a:r>
          </a:p>
          <a:p>
            <a:pPr marL="0" indent="0">
              <a:buNone/>
            </a:pPr>
            <a:endParaRPr lang="de-DE" sz="1600" u="sng" dirty="0" smtClean="0">
              <a:hlinkClick r:id="rId2"/>
            </a:endParaRPr>
          </a:p>
          <a:p>
            <a:pPr marL="0" indent="0">
              <a:buNone/>
            </a:pPr>
            <a:r>
              <a:rPr lang="de-DE" sz="1600" u="sng" dirty="0" smtClean="0">
                <a:hlinkClick r:id="rId2"/>
              </a:rPr>
              <a:t>http</a:t>
            </a:r>
            <a:r>
              <a:rPr lang="de-DE" sz="1600" u="sng" dirty="0">
                <a:hlinkClick r:id="rId2"/>
              </a:rPr>
              <a:t>://</a:t>
            </a:r>
            <a:r>
              <a:rPr lang="de-DE" sz="1600" u="sng" dirty="0" smtClean="0">
                <a:hlinkClick r:id="rId2"/>
              </a:rPr>
              <a:t>sfx.bib-bvb.de/sfx_uben?ctx_ver=Z39.88-2004</a:t>
            </a:r>
          </a:p>
          <a:p>
            <a:pPr marL="0" indent="0">
              <a:buNone/>
            </a:pPr>
            <a:r>
              <a:rPr lang="de-DE" sz="1600" u="sng" dirty="0" smtClean="0">
                <a:hlinkClick r:id="rId2"/>
              </a:rPr>
              <a:t>&amp;</a:t>
            </a:r>
            <a:r>
              <a:rPr lang="de-DE" sz="1600" u="sng" dirty="0" err="1" smtClean="0">
                <a:hlinkClick r:id="rId2"/>
              </a:rPr>
              <a:t>rfr_id</a:t>
            </a:r>
            <a:r>
              <a:rPr lang="de-DE" sz="1600" u="sng" dirty="0" smtClean="0">
                <a:hlinkClick r:id="rId2"/>
              </a:rPr>
              <a:t>=info%3Asid%2FpicaIG_uben%3Adefault%3A+PrimoCentral</a:t>
            </a:r>
          </a:p>
          <a:p>
            <a:pPr marL="0" indent="0">
              <a:buNone/>
            </a:pPr>
            <a:r>
              <a:rPr lang="de-DE" sz="1600" u="sng" dirty="0" smtClean="0">
                <a:hlinkClick r:id="rId2"/>
              </a:rPr>
              <a:t>&amp;</a:t>
            </a:r>
            <a:r>
              <a:rPr lang="de-DE" sz="1600" u="sng" dirty="0" err="1" smtClean="0">
                <a:hlinkClick r:id="rId2"/>
              </a:rPr>
              <a:t>req_id</a:t>
            </a:r>
            <a:r>
              <a:rPr lang="de-DE" sz="1600" u="sng" dirty="0" smtClean="0">
                <a:hlinkClick r:id="rId2"/>
              </a:rPr>
              <a:t>=local%3ASIG%2FUID&amp;req.language=</a:t>
            </a:r>
            <a:r>
              <a:rPr lang="de-DE" sz="1600" u="sng" dirty="0" err="1" smtClean="0">
                <a:hlinkClick r:id="rId2"/>
              </a:rPr>
              <a:t>ger</a:t>
            </a:r>
            <a:endParaRPr lang="de-DE" sz="1600" u="sng" dirty="0" smtClean="0">
              <a:hlinkClick r:id="rId2"/>
            </a:endParaRPr>
          </a:p>
          <a:p>
            <a:pPr marL="0" indent="0">
              <a:buNone/>
            </a:pPr>
            <a:r>
              <a:rPr lang="de-DE" sz="1600" u="sng" dirty="0" smtClean="0">
                <a:hlinkClick r:id="rId2"/>
              </a:rPr>
              <a:t>&amp;</a:t>
            </a:r>
            <a:r>
              <a:rPr lang="de-DE" sz="1600" u="sng" dirty="0">
                <a:hlinkClick r:id="rId2"/>
              </a:rPr>
              <a:t>rft.isbn=&amp;</a:t>
            </a:r>
            <a:r>
              <a:rPr lang="de-DE" sz="1600" u="sng" dirty="0" err="1" smtClean="0">
                <a:hlinkClick r:id="rId2"/>
              </a:rPr>
              <a:t>rft.issn</a:t>
            </a:r>
            <a:r>
              <a:rPr lang="de-DE" sz="1600" u="sng" dirty="0" smtClean="0">
                <a:hlinkClick r:id="rId2"/>
              </a:rPr>
              <a:t>=0937-2032</a:t>
            </a:r>
          </a:p>
          <a:p>
            <a:pPr marL="0" indent="0">
              <a:buNone/>
            </a:pPr>
            <a:r>
              <a:rPr lang="de-DE" sz="1600" u="sng" dirty="0" smtClean="0">
                <a:hlinkClick r:id="rId2"/>
              </a:rPr>
              <a:t>&amp;</a:t>
            </a:r>
            <a:r>
              <a:rPr lang="de-DE" sz="1600" u="sng" dirty="0" err="1" smtClean="0">
                <a:hlinkClick r:id="rId2"/>
              </a:rPr>
              <a:t>rft.date</a:t>
            </a:r>
            <a:r>
              <a:rPr lang="de-DE" sz="1600" u="sng" dirty="0" smtClean="0">
                <a:hlinkClick r:id="rId2"/>
              </a:rPr>
              <a:t>=2019</a:t>
            </a:r>
          </a:p>
          <a:p>
            <a:pPr marL="0" indent="0">
              <a:buNone/>
            </a:pPr>
            <a:r>
              <a:rPr lang="de-DE" sz="1600" u="sng" dirty="0" smtClean="0">
                <a:hlinkClick r:id="rId2"/>
              </a:rPr>
              <a:t>&amp;rft.au=Junne%2C+Florian</a:t>
            </a:r>
          </a:p>
          <a:p>
            <a:pPr marL="0" indent="0">
              <a:buNone/>
            </a:pPr>
            <a:r>
              <a:rPr lang="de-DE" sz="1600" u="sng" dirty="0" smtClean="0">
                <a:hlinkClick r:id="rId2"/>
              </a:rPr>
              <a:t>&amp;</a:t>
            </a:r>
            <a:r>
              <a:rPr lang="de-DE" sz="1600" u="sng" dirty="0">
                <a:hlinkClick r:id="rId2"/>
              </a:rPr>
              <a:t>rft.aucorp=&amp;</a:t>
            </a:r>
            <a:r>
              <a:rPr lang="de-DE" sz="1600" u="sng" dirty="0" err="1">
                <a:hlinkClick r:id="rId2"/>
              </a:rPr>
              <a:t>rft.edition</a:t>
            </a:r>
            <a:r>
              <a:rPr lang="de-DE" sz="1600" u="sng" dirty="0" smtClean="0">
                <a:hlinkClick r:id="rId2"/>
              </a:rPr>
              <a:t>=</a:t>
            </a:r>
          </a:p>
          <a:p>
            <a:pPr marL="0" indent="0">
              <a:buNone/>
            </a:pPr>
            <a:r>
              <a:rPr lang="de-DE" sz="1600" u="sng" dirty="0" smtClean="0">
                <a:hlinkClick r:id="rId2"/>
              </a:rPr>
              <a:t>&amp;</a:t>
            </a:r>
            <a:r>
              <a:rPr lang="de-DE" sz="1600" u="sng" dirty="0" err="1" smtClean="0">
                <a:hlinkClick r:id="rId2"/>
              </a:rPr>
              <a:t>rft.title</a:t>
            </a:r>
            <a:r>
              <a:rPr lang="de-DE" sz="1600" u="sng" dirty="0" smtClean="0">
                <a:hlinkClick r:id="rId2"/>
              </a:rPr>
              <a:t>=Das+Michelangelo-Ph%C3%A4nomen[…]</a:t>
            </a:r>
          </a:p>
          <a:p>
            <a:pPr marL="0" indent="0">
              <a:buNone/>
            </a:pPr>
            <a:r>
              <a:rPr lang="de-DE" sz="1600" u="sng" dirty="0" smtClean="0">
                <a:hlinkClick r:id="rId2"/>
              </a:rPr>
              <a:t>&amp;</a:t>
            </a:r>
            <a:r>
              <a:rPr lang="de-DE" sz="1600" u="sng" dirty="0">
                <a:hlinkClick r:id="rId2"/>
              </a:rPr>
              <a:t>rft.year=&amp;</a:t>
            </a:r>
            <a:r>
              <a:rPr lang="de-DE" sz="1600" u="sng" dirty="0" err="1" smtClean="0">
                <a:hlinkClick r:id="rId2"/>
              </a:rPr>
              <a:t>rft.volume</a:t>
            </a:r>
            <a:r>
              <a:rPr lang="de-DE" sz="1600" u="sng" dirty="0" smtClean="0">
                <a:hlinkClick r:id="rId2"/>
              </a:rPr>
              <a:t>=69&amp;rft.issue=05</a:t>
            </a:r>
          </a:p>
          <a:p>
            <a:pPr marL="0" indent="0">
              <a:buNone/>
            </a:pPr>
            <a:r>
              <a:rPr lang="de-DE" sz="1600" u="sng" dirty="0" smtClean="0">
                <a:hlinkClick r:id="rId2"/>
              </a:rPr>
              <a:t>&amp;</a:t>
            </a:r>
            <a:r>
              <a:rPr lang="de-DE" sz="1600" u="sng" dirty="0" err="1" smtClean="0">
                <a:hlinkClick r:id="rId2"/>
              </a:rPr>
              <a:t>rft.spage</a:t>
            </a:r>
            <a:r>
              <a:rPr lang="de-DE" sz="1600" u="sng" dirty="0" smtClean="0">
                <a:hlinkClick r:id="rId2"/>
              </a:rPr>
              <a:t>=163&amp;rft.epage=166</a:t>
            </a:r>
          </a:p>
          <a:p>
            <a:pPr marL="0" indent="0">
              <a:buNone/>
            </a:pPr>
            <a:r>
              <a:rPr lang="de-DE" sz="1600" u="sng" dirty="0" smtClean="0">
                <a:hlinkClick r:id="rId2"/>
              </a:rPr>
              <a:t>&amp;</a:t>
            </a:r>
            <a:r>
              <a:rPr lang="de-DE" sz="1600" u="sng" dirty="0" err="1" smtClean="0">
                <a:hlinkClick r:id="rId2"/>
              </a:rPr>
              <a:t>rft.atitle</a:t>
            </a:r>
            <a:r>
              <a:rPr lang="de-DE" sz="1600" u="sng" dirty="0" smtClean="0">
                <a:hlinkClick r:id="rId2"/>
              </a:rPr>
              <a:t>=Das+Michelangelo-Ph%C3%A4nomen[…]</a:t>
            </a:r>
          </a:p>
          <a:p>
            <a:pPr marL="0" indent="0">
              <a:buNone/>
            </a:pPr>
            <a:r>
              <a:rPr lang="de-DE" sz="1600" u="sng" dirty="0" smtClean="0">
                <a:hlinkClick r:id="rId2"/>
              </a:rPr>
              <a:t>&amp;</a:t>
            </a:r>
            <a:r>
              <a:rPr lang="de-DE" sz="1600" u="sng" dirty="0">
                <a:hlinkClick r:id="rId2"/>
              </a:rPr>
              <a:t>rft.jtitle=PPmP+-+Psychotherapie+%</a:t>
            </a:r>
            <a:r>
              <a:rPr lang="de-DE" sz="1600" u="sng" dirty="0" smtClean="0">
                <a:hlinkClick r:id="rId2"/>
              </a:rPr>
              <a:t>C2%B7+Psychosomatik[…]</a:t>
            </a:r>
          </a:p>
          <a:p>
            <a:pPr marL="0" indent="0">
              <a:buNone/>
            </a:pPr>
            <a:r>
              <a:rPr lang="de-DE" sz="1600" u="sng" dirty="0" smtClean="0">
                <a:hlinkClick r:id="rId2"/>
              </a:rPr>
              <a:t>&amp;</a:t>
            </a:r>
            <a:r>
              <a:rPr lang="de-DE" sz="1600" u="sng" dirty="0">
                <a:hlinkClick r:id="rId2"/>
              </a:rPr>
              <a:t>rft_dat=%3Cisn%3E%3C%2Fisn%3E</a:t>
            </a:r>
            <a:endParaRPr lang="de-DE" sz="1600" dirty="0"/>
          </a:p>
        </p:txBody>
      </p:sp>
    </p:spTree>
    <p:extLst>
      <p:ext uri="{BB962C8B-B14F-4D97-AF65-F5344CB8AC3E}">
        <p14:creationId xmlns:p14="http://schemas.microsoft.com/office/powerpoint/2010/main" val="7511319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72</a:t>
            </a:fld>
            <a:endParaRPr lang="de-DE" dirty="0"/>
          </a:p>
        </p:txBody>
      </p:sp>
      <p:sp>
        <p:nvSpPr>
          <p:cNvPr id="3" name="Textplatzhalter 2"/>
          <p:cNvSpPr>
            <a:spLocks noGrp="1"/>
          </p:cNvSpPr>
          <p:nvPr>
            <p:ph type="body" sz="quarter" idx="11"/>
          </p:nvPr>
        </p:nvSpPr>
        <p:spPr/>
        <p:txBody>
          <a:bodyPr/>
          <a:lstStyle/>
          <a:p>
            <a:r>
              <a:rPr lang="de-DE" dirty="0" smtClean="0"/>
              <a:t>UBEN 9 (2/3)</a:t>
            </a:r>
            <a:endParaRPr lang="de-DE" dirty="0"/>
          </a:p>
        </p:txBody>
      </p:sp>
      <p:sp>
        <p:nvSpPr>
          <p:cNvPr id="4" name="Inhaltsplatzhalter 3"/>
          <p:cNvSpPr>
            <a:spLocks noGrp="1"/>
          </p:cNvSpPr>
          <p:nvPr>
            <p:ph idx="1"/>
          </p:nvPr>
        </p:nvSpPr>
        <p:spPr/>
        <p:txBody>
          <a:bodyPr/>
          <a:lstStyle/>
          <a:p>
            <a:r>
              <a:rPr lang="de-DE" dirty="0"/>
              <a:t>Unter welchen Bedingungen ist eine direkte Verlinkung zum Aufsatz möglich und wann nur zur Startseite der Zeitschrift, die den Aufsatz enthält?</a:t>
            </a:r>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endParaRPr lang="de-DE" sz="1600" dirty="0" smtClean="0"/>
          </a:p>
          <a:p>
            <a:pPr marL="0" indent="0">
              <a:buNone/>
            </a:pPr>
            <a:r>
              <a:rPr lang="de-DE" sz="1600" i="1" dirty="0" smtClean="0"/>
              <a:t>„Der </a:t>
            </a:r>
            <a:r>
              <a:rPr lang="de-DE" sz="1600" i="1" dirty="0"/>
              <a:t>erste Link führt direkt zum Aufsatz, </a:t>
            </a:r>
            <a:r>
              <a:rPr lang="de-DE" sz="1600" i="1" dirty="0" smtClean="0"/>
              <a:t>der </a:t>
            </a:r>
            <a:r>
              <a:rPr lang="de-DE" sz="1600" i="1" dirty="0"/>
              <a:t>zweite nur zur Startseite der Zeitschrift</a:t>
            </a:r>
            <a:r>
              <a:rPr lang="de-DE" sz="1600" i="1" dirty="0" smtClean="0"/>
              <a:t>.“</a:t>
            </a:r>
          </a:p>
          <a:p>
            <a:pPr marL="0" indent="0">
              <a:buNone/>
            </a:pPr>
            <a:endParaRPr lang="de-DE" sz="1600" dirty="0"/>
          </a:p>
        </p:txBody>
      </p:sp>
      <p:pic>
        <p:nvPicPr>
          <p:cNvPr id="5" name="Grafik 4"/>
          <p:cNvPicPr/>
          <p:nvPr/>
        </p:nvPicPr>
        <p:blipFill>
          <a:blip r:embed="rId2"/>
          <a:stretch>
            <a:fillRect/>
          </a:stretch>
        </p:blipFill>
        <p:spPr>
          <a:xfrm>
            <a:off x="827584" y="1772816"/>
            <a:ext cx="6768752" cy="1372236"/>
          </a:xfrm>
          <a:prstGeom prst="rect">
            <a:avLst/>
          </a:prstGeom>
        </p:spPr>
      </p:pic>
      <p:pic>
        <p:nvPicPr>
          <p:cNvPr id="7" name="Grafik 6"/>
          <p:cNvPicPr/>
          <p:nvPr/>
        </p:nvPicPr>
        <p:blipFill>
          <a:blip r:embed="rId3"/>
          <a:stretch>
            <a:fillRect/>
          </a:stretch>
        </p:blipFill>
        <p:spPr>
          <a:xfrm>
            <a:off x="827584" y="3861048"/>
            <a:ext cx="7087142" cy="1728192"/>
          </a:xfrm>
          <a:prstGeom prst="rect">
            <a:avLst/>
          </a:prstGeom>
        </p:spPr>
      </p:pic>
    </p:spTree>
    <p:extLst>
      <p:ext uri="{BB962C8B-B14F-4D97-AF65-F5344CB8AC3E}">
        <p14:creationId xmlns:p14="http://schemas.microsoft.com/office/powerpoint/2010/main" val="25895944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73</a:t>
            </a:fld>
            <a:endParaRPr lang="de-DE" dirty="0"/>
          </a:p>
        </p:txBody>
      </p:sp>
      <p:sp>
        <p:nvSpPr>
          <p:cNvPr id="3" name="Textplatzhalter 2"/>
          <p:cNvSpPr>
            <a:spLocks noGrp="1"/>
          </p:cNvSpPr>
          <p:nvPr>
            <p:ph type="body" sz="quarter" idx="11"/>
          </p:nvPr>
        </p:nvSpPr>
        <p:spPr/>
        <p:txBody>
          <a:bodyPr/>
          <a:lstStyle/>
          <a:p>
            <a:r>
              <a:rPr lang="de-DE" dirty="0" smtClean="0"/>
              <a:t>UBEN 9 (3/3)</a:t>
            </a:r>
            <a:endParaRPr lang="de-DE" dirty="0"/>
          </a:p>
        </p:txBody>
      </p:sp>
      <p:sp>
        <p:nvSpPr>
          <p:cNvPr id="4" name="Inhaltsplatzhalter 3"/>
          <p:cNvSpPr>
            <a:spLocks noGrp="1"/>
          </p:cNvSpPr>
          <p:nvPr>
            <p:ph idx="1"/>
          </p:nvPr>
        </p:nvSpPr>
        <p:spPr/>
        <p:txBody>
          <a:bodyPr/>
          <a:lstStyle/>
          <a:p>
            <a:r>
              <a:rPr lang="de-DE" dirty="0"/>
              <a:t>Unter welchen Bedingungen ist eine direkte Verlinkung zum Aufsatz möglich und wann nur zur Startseite der Zeitschrift, die den Aufsatz enthält</a:t>
            </a:r>
            <a:r>
              <a:rPr lang="de-DE" dirty="0" smtClean="0"/>
              <a:t>?</a:t>
            </a:r>
            <a:br>
              <a:rPr lang="de-DE" dirty="0" smtClean="0"/>
            </a:br>
            <a:r>
              <a:rPr lang="de-DE" dirty="0" smtClean="0"/>
              <a:t/>
            </a:r>
            <a:br>
              <a:rPr lang="de-DE" dirty="0" smtClean="0"/>
            </a:br>
            <a:r>
              <a:rPr lang="de-DE" dirty="0" smtClean="0"/>
              <a:t/>
            </a:r>
            <a:br>
              <a:rPr lang="de-DE" dirty="0" smtClean="0"/>
            </a:br>
            <a:r>
              <a:rPr lang="de-DE" sz="1600" i="1" dirty="0" smtClean="0"/>
              <a:t>„Hat </a:t>
            </a:r>
            <a:r>
              <a:rPr lang="de-DE" sz="1600" i="1" dirty="0"/>
              <a:t>die doppelte Klammerung bei Portfolio 12 eine Auswirkung</a:t>
            </a:r>
            <a:r>
              <a:rPr lang="de-DE" sz="1600" i="1" dirty="0" smtClean="0"/>
              <a:t>?“</a:t>
            </a:r>
          </a:p>
          <a:p>
            <a:pPr marL="0" indent="0">
              <a:buNone/>
            </a:pPr>
            <a:endParaRPr lang="de-DE" dirty="0"/>
          </a:p>
        </p:txBody>
      </p:sp>
      <p:pic>
        <p:nvPicPr>
          <p:cNvPr id="5" name="Grafik 4"/>
          <p:cNvPicPr/>
          <p:nvPr/>
        </p:nvPicPr>
        <p:blipFill>
          <a:blip r:embed="rId2"/>
          <a:stretch>
            <a:fillRect/>
          </a:stretch>
        </p:blipFill>
        <p:spPr>
          <a:xfrm>
            <a:off x="807466" y="2924944"/>
            <a:ext cx="6315075" cy="371475"/>
          </a:xfrm>
          <a:prstGeom prst="rect">
            <a:avLst/>
          </a:prstGeom>
        </p:spPr>
      </p:pic>
      <p:pic>
        <p:nvPicPr>
          <p:cNvPr id="6" name="Grafik 5"/>
          <p:cNvPicPr/>
          <p:nvPr/>
        </p:nvPicPr>
        <p:blipFill>
          <a:blip r:embed="rId3"/>
          <a:stretch>
            <a:fillRect/>
          </a:stretch>
        </p:blipFill>
        <p:spPr>
          <a:xfrm>
            <a:off x="807466" y="3614738"/>
            <a:ext cx="2257425" cy="657225"/>
          </a:xfrm>
          <a:prstGeom prst="rect">
            <a:avLst/>
          </a:prstGeom>
        </p:spPr>
      </p:pic>
      <p:pic>
        <p:nvPicPr>
          <p:cNvPr id="7" name="Grafik 6"/>
          <p:cNvPicPr/>
          <p:nvPr/>
        </p:nvPicPr>
        <p:blipFill>
          <a:blip r:embed="rId4"/>
          <a:stretch>
            <a:fillRect/>
          </a:stretch>
        </p:blipFill>
        <p:spPr>
          <a:xfrm>
            <a:off x="3172916" y="3596322"/>
            <a:ext cx="5143500" cy="694055"/>
          </a:xfrm>
          <a:prstGeom prst="rect">
            <a:avLst/>
          </a:prstGeom>
        </p:spPr>
      </p:pic>
    </p:spTree>
    <p:extLst>
      <p:ext uri="{BB962C8B-B14F-4D97-AF65-F5344CB8AC3E}">
        <p14:creationId xmlns:p14="http://schemas.microsoft.com/office/powerpoint/2010/main" val="131264454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Lösung:</a:t>
            </a:r>
            <a:endParaRPr lang="de-DE" dirty="0"/>
          </a:p>
        </p:txBody>
      </p:sp>
      <p:sp>
        <p:nvSpPr>
          <p:cNvPr id="3" name="Inhaltsplatzhalter 2"/>
          <p:cNvSpPr>
            <a:spLocks noGrp="1"/>
          </p:cNvSpPr>
          <p:nvPr>
            <p:ph idx="1"/>
          </p:nvPr>
        </p:nvSpPr>
        <p:spPr/>
        <p:txBody>
          <a:bodyPr/>
          <a:lstStyle/>
          <a:p>
            <a:r>
              <a:rPr lang="de-DE" dirty="0" smtClean="0"/>
              <a:t>Anbieterspezifische </a:t>
            </a:r>
            <a:r>
              <a:rPr lang="de-DE" dirty="0" err="1" smtClean="0"/>
              <a:t>TargetParser</a:t>
            </a:r>
            <a:r>
              <a:rPr lang="de-DE" dirty="0" smtClean="0"/>
              <a:t> (wie THIEME::Thieme von „Thieme Connect“) linken i.d.R. tiefer in den Content – im Idealfall direkt auf den Aufsatz – als </a:t>
            </a:r>
            <a:r>
              <a:rPr lang="de-DE" dirty="0" err="1" smtClean="0"/>
              <a:t>TargetParser</a:t>
            </a:r>
            <a:r>
              <a:rPr lang="de-DE" dirty="0" smtClean="0"/>
              <a:t> der </a:t>
            </a:r>
            <a:r>
              <a:rPr lang="de-DE" dirty="0" err="1" smtClean="0"/>
              <a:t>Bulk</a:t>
            </a:r>
            <a:r>
              <a:rPr lang="de-DE" dirty="0" smtClean="0"/>
              <a:t>::*-Familie (z.B. </a:t>
            </a:r>
            <a:r>
              <a:rPr lang="de-DE" dirty="0" err="1" smtClean="0"/>
              <a:t>Bulk</a:t>
            </a:r>
            <a:r>
              <a:rPr lang="de-DE" dirty="0" smtClean="0"/>
              <a:t>::BULK oder </a:t>
            </a:r>
            <a:r>
              <a:rPr lang="de-DE" dirty="0" err="1" smtClean="0"/>
              <a:t>Bulk</a:t>
            </a:r>
            <a:r>
              <a:rPr lang="de-DE" dirty="0" smtClean="0"/>
              <a:t>::</a:t>
            </a:r>
            <a:r>
              <a:rPr lang="de-DE" dirty="0" err="1" smtClean="0"/>
              <a:t>BULKdoi</a:t>
            </a:r>
            <a:r>
              <a:rPr lang="de-DE" dirty="0" smtClean="0"/>
              <a:t> von „Thieme-Connect“).</a:t>
            </a:r>
          </a:p>
          <a:p>
            <a:r>
              <a:rPr lang="de-DE" dirty="0" smtClean="0"/>
              <a:t>Die Duplizierung von Targets, von denen eine Variante mit schwächerem </a:t>
            </a:r>
            <a:r>
              <a:rPr lang="de-DE" dirty="0" err="1" smtClean="0"/>
              <a:t>TargetParser</a:t>
            </a:r>
            <a:r>
              <a:rPr lang="de-DE" dirty="0" smtClean="0"/>
              <a:t> bestückt ist, rührt von der Zusammenführung mehrerer </a:t>
            </a:r>
            <a:r>
              <a:rPr lang="de-DE" dirty="0" err="1" smtClean="0"/>
              <a:t>KnowledgeBases</a:t>
            </a:r>
            <a:r>
              <a:rPr lang="de-DE" dirty="0" smtClean="0"/>
              <a:t> durch Ex </a:t>
            </a:r>
            <a:r>
              <a:rPr lang="de-DE" dirty="0" err="1" smtClean="0"/>
              <a:t>Libris</a:t>
            </a:r>
            <a:r>
              <a:rPr lang="de-DE" dirty="0" smtClean="0"/>
              <a:t> und </a:t>
            </a:r>
            <a:r>
              <a:rPr lang="de-DE" dirty="0" err="1" smtClean="0"/>
              <a:t>ProQuest</a:t>
            </a:r>
            <a:r>
              <a:rPr lang="de-DE" dirty="0" smtClean="0"/>
              <a:t> her und ist bereits Gegenstand einer </a:t>
            </a:r>
            <a:r>
              <a:rPr lang="de-DE" dirty="0" err="1" smtClean="0"/>
              <a:t>hochprioren</a:t>
            </a:r>
            <a:r>
              <a:rPr lang="de-DE" dirty="0" smtClean="0"/>
              <a:t> Support Cases.</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74</a:t>
            </a:fld>
            <a:endParaRPr lang="de-DE"/>
          </a:p>
        </p:txBody>
      </p:sp>
    </p:spTree>
    <p:extLst>
      <p:ext uri="{BB962C8B-B14F-4D97-AF65-F5344CB8AC3E}">
        <p14:creationId xmlns:p14="http://schemas.microsoft.com/office/powerpoint/2010/main" val="42445711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pPr algn="ctr"/>
            <a:r>
              <a:rPr lang="en-GB" dirty="0" err="1" smtClean="0"/>
              <a:t>Problemursache</a:t>
            </a:r>
            <a:r>
              <a:rPr lang="en-GB" dirty="0" smtClean="0"/>
              <a:t> </a:t>
            </a:r>
            <a:r>
              <a:rPr lang="en-GB" dirty="0" err="1" smtClean="0"/>
              <a:t>beim</a:t>
            </a:r>
            <a:r>
              <a:rPr lang="en-GB" dirty="0" smtClean="0"/>
              <a:t> Target</a:t>
            </a:r>
            <a:endParaRPr lang="de-DE" dirty="0"/>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75</a:t>
            </a:fld>
            <a:endParaRPr lang="de-DE"/>
          </a:p>
        </p:txBody>
      </p:sp>
      <p:sp>
        <p:nvSpPr>
          <p:cNvPr id="2" name="AutoShape 2" descr="https://c2.staticflickr.com/4/3534/3196563076_636b525aac_z.jpg?zz=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https://c2.staticflickr.com/4/3534/3196563076_636b525aac_z.jpg?zz=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643191"/>
            <a:ext cx="5807968" cy="386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6436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Oops</a:t>
            </a:r>
            <a:r>
              <a:rPr lang="de-DE" dirty="0" smtClean="0"/>
              <a:t>!</a:t>
            </a:r>
            <a:endParaRPr lang="de-DE" dirty="0"/>
          </a:p>
        </p:txBody>
      </p:sp>
      <p:sp>
        <p:nvSpPr>
          <p:cNvPr id="3" name="Inhaltsplatzhalter 2"/>
          <p:cNvSpPr>
            <a:spLocks noGrp="1"/>
          </p:cNvSpPr>
          <p:nvPr>
            <p:ph idx="1"/>
          </p:nvPr>
        </p:nvSpPr>
        <p:spPr/>
        <p:txBody>
          <a:bodyPr/>
          <a:lstStyle/>
          <a:p>
            <a:r>
              <a:rPr lang="de-DE" dirty="0" smtClean="0"/>
              <a:t>Im Rahmen des Workshops konnten zwar sämtliche eingereichten Probleme anderen Kategorien zugeordnet werden, …</a:t>
            </a:r>
          </a:p>
          <a:p>
            <a:r>
              <a:rPr lang="de-DE" dirty="0" smtClean="0"/>
              <a:t>… aber wir können Ihnen aus Erfahrung versichern, dass die Ursache eines Problems auch manchmal auf Seiten des Targets liegt.</a:t>
            </a:r>
            <a:endParaRPr lang="de-DE" dirty="0" smtClean="0">
              <a:sym typeface="Wingdings" panose="05000000000000000000" pitchFamily="2" charset="2"/>
            </a:endParaRPr>
          </a:p>
          <a:p>
            <a:r>
              <a:rPr lang="de-DE" dirty="0" smtClean="0">
                <a:sym typeface="Wingdings" panose="05000000000000000000" pitchFamily="2" charset="2"/>
              </a:rPr>
              <a:t>Vielleicht bringt ja der nächste BYOP-Workshop etwas mehr Leben in diese Kategorie </a:t>
            </a:r>
            <a:endParaRPr lang="de-DE" dirty="0">
              <a:sym typeface="Wingdings" panose="05000000000000000000" pitchFamily="2" charset="2"/>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76</a:t>
            </a:fld>
            <a:endParaRPr lang="de-DE"/>
          </a:p>
        </p:txBody>
      </p:sp>
    </p:spTree>
    <p:extLst>
      <p:ext uri="{BB962C8B-B14F-4D97-AF65-F5344CB8AC3E}">
        <p14:creationId xmlns:p14="http://schemas.microsoft.com/office/powerpoint/2010/main" val="371205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rot="19085798">
            <a:off x="-215432" y="1013736"/>
            <a:ext cx="7772400" cy="1362075"/>
          </a:xfrm>
        </p:spPr>
        <p:txBody>
          <a:bodyPr/>
          <a:lstStyle/>
          <a:p>
            <a:r>
              <a:rPr lang="en-GB" sz="8000" dirty="0" err="1" smtClean="0">
                <a:solidFill>
                  <a:schemeClr val="bg1">
                    <a:lumMod val="50000"/>
                  </a:schemeClr>
                </a:solidFill>
                <a:effectLst>
                  <a:outerShdw blurRad="38100" dist="38100" dir="2700000" algn="tl">
                    <a:srgbClr val="000000">
                      <a:alpha val="43137"/>
                    </a:srgbClr>
                  </a:outerShdw>
                </a:effectLst>
              </a:rPr>
              <a:t>Dringende</a:t>
            </a:r>
            <a:r>
              <a:rPr lang="en-GB" sz="8000" dirty="0">
                <a:solidFill>
                  <a:schemeClr val="bg1">
                    <a:lumMod val="50000"/>
                  </a:schemeClr>
                </a:solidFill>
                <a:effectLst>
                  <a:outerShdw blurRad="38100" dist="38100" dir="2700000" algn="tl">
                    <a:srgbClr val="000000">
                      <a:alpha val="43137"/>
                    </a:srgbClr>
                  </a:outerShdw>
                </a:effectLst>
              </a:rPr>
              <a:t/>
            </a:r>
            <a:br>
              <a:rPr lang="en-GB" sz="8000" dirty="0">
                <a:solidFill>
                  <a:schemeClr val="bg1">
                    <a:lumMod val="50000"/>
                  </a:schemeClr>
                </a:solidFill>
                <a:effectLst>
                  <a:outerShdw blurRad="38100" dist="38100" dir="2700000" algn="tl">
                    <a:srgbClr val="000000">
                      <a:alpha val="43137"/>
                    </a:srgbClr>
                  </a:outerShdw>
                </a:effectLst>
              </a:rPr>
            </a:br>
            <a:r>
              <a:rPr lang="en-GB" sz="8000" dirty="0" err="1" smtClean="0">
                <a:solidFill>
                  <a:schemeClr val="bg1">
                    <a:lumMod val="50000"/>
                  </a:schemeClr>
                </a:solidFill>
                <a:effectLst>
                  <a:outerShdw blurRad="38100" dist="38100" dir="2700000" algn="tl">
                    <a:srgbClr val="000000">
                      <a:alpha val="43137"/>
                    </a:srgbClr>
                  </a:outerShdw>
                </a:effectLst>
              </a:rPr>
              <a:t>Bitte</a:t>
            </a:r>
            <a:r>
              <a:rPr lang="en-GB" sz="8000" dirty="0" smtClean="0">
                <a:solidFill>
                  <a:schemeClr val="bg1">
                    <a:lumMod val="50000"/>
                  </a:schemeClr>
                </a:solidFill>
                <a:effectLst>
                  <a:outerShdw blurRad="38100" dist="38100" dir="2700000" algn="tl">
                    <a:srgbClr val="000000">
                      <a:alpha val="43137"/>
                    </a:srgbClr>
                  </a:outerShdw>
                </a:effectLst>
              </a:rPr>
              <a:t>:</a:t>
            </a:r>
            <a:endParaRPr lang="de-DE" sz="8000" dirty="0">
              <a:solidFill>
                <a:schemeClr val="bg1">
                  <a:lumMod val="50000"/>
                </a:schemeClr>
              </a:solidFill>
              <a:effectLst>
                <a:outerShdw blurRad="38100" dist="38100" dir="2700000" algn="tl">
                  <a:srgbClr val="000000">
                    <a:alpha val="43137"/>
                  </a:srgbClr>
                </a:outerShdw>
              </a:effectLst>
            </a:endParaRP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77</a:t>
            </a:fld>
            <a:endParaRPr lang="de-DE"/>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692696"/>
            <a:ext cx="2896739" cy="4360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14195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78</a:t>
            </a:fld>
            <a:endParaRPr lang="de-DE" dirty="0"/>
          </a:p>
        </p:txBody>
      </p:sp>
      <p:sp>
        <p:nvSpPr>
          <p:cNvPr id="3" name="Textplatzhalter 2"/>
          <p:cNvSpPr>
            <a:spLocks noGrp="1"/>
          </p:cNvSpPr>
          <p:nvPr>
            <p:ph type="body" sz="quarter" idx="11"/>
          </p:nvPr>
        </p:nvSpPr>
        <p:spPr/>
        <p:txBody>
          <a:bodyPr/>
          <a:lstStyle/>
          <a:p>
            <a:endParaRPr lang="de-DE"/>
          </a:p>
        </p:txBody>
      </p:sp>
      <p:sp>
        <p:nvSpPr>
          <p:cNvPr id="4" name="Inhaltsplatzhalter 3"/>
          <p:cNvSpPr>
            <a:spLocks noGrp="1"/>
          </p:cNvSpPr>
          <p:nvPr>
            <p:ph idx="1"/>
          </p:nvPr>
        </p:nvSpPr>
        <p:spPr/>
        <p:txBody>
          <a:bodyPr/>
          <a:lstStyle/>
          <a:p>
            <a:pPr marL="0" indent="0" algn="ctr">
              <a:buNone/>
            </a:pPr>
            <a:endParaRPr lang="de-DE" sz="4000" dirty="0" smtClean="0"/>
          </a:p>
          <a:p>
            <a:pPr marL="0" indent="0" algn="ctr">
              <a:buNone/>
            </a:pPr>
            <a:r>
              <a:rPr lang="de-DE" sz="3200" dirty="0" smtClean="0"/>
              <a:t>E-Mails bitte </a:t>
            </a:r>
            <a:r>
              <a:rPr lang="de-DE" sz="3200" b="1" dirty="0" smtClean="0"/>
              <a:t>ausschließlich</a:t>
            </a:r>
            <a:r>
              <a:rPr lang="de-DE" sz="3200" dirty="0" smtClean="0"/>
              <a:t> an</a:t>
            </a:r>
            <a:r>
              <a:rPr lang="de-DE" dirty="0" smtClean="0"/>
              <a:t> </a:t>
            </a:r>
            <a:endParaRPr lang="de-DE" dirty="0"/>
          </a:p>
          <a:p>
            <a:pPr marL="0" indent="0" algn="ctr">
              <a:buNone/>
            </a:pPr>
            <a:endParaRPr lang="de-DE" dirty="0"/>
          </a:p>
          <a:p>
            <a:pPr marL="0" indent="0" algn="ctr">
              <a:buNone/>
            </a:pPr>
            <a:endParaRPr lang="de-DE" dirty="0" smtClean="0"/>
          </a:p>
          <a:p>
            <a:pPr marL="0" indent="0" algn="ctr">
              <a:buNone/>
            </a:pPr>
            <a:r>
              <a:rPr lang="de-DE" sz="6600" dirty="0" smtClean="0">
                <a:latin typeface="Century Gothic" panose="020B0502020202020204" pitchFamily="34" charset="0"/>
                <a:hlinkClick r:id="rId2"/>
              </a:rPr>
              <a:t>sfx@bib-bvb.de</a:t>
            </a:r>
            <a:r>
              <a:rPr lang="de-DE" sz="6000" dirty="0" smtClean="0"/>
              <a:t> </a:t>
            </a:r>
          </a:p>
          <a:p>
            <a:pPr marL="0" indent="0" algn="ctr">
              <a:buNone/>
            </a:pPr>
            <a:endParaRPr lang="de-DE" dirty="0"/>
          </a:p>
          <a:p>
            <a:pPr marL="0" indent="0" algn="ctr">
              <a:buNone/>
            </a:pPr>
            <a:endParaRPr lang="de-DE" dirty="0" smtClean="0"/>
          </a:p>
          <a:p>
            <a:pPr marL="0" indent="0" algn="ctr">
              <a:buNone/>
            </a:pPr>
            <a:r>
              <a:rPr lang="de-DE" sz="3200" dirty="0" smtClean="0"/>
              <a:t>richten!</a:t>
            </a:r>
            <a:endParaRPr lang="de-DE" sz="3200" dirty="0"/>
          </a:p>
        </p:txBody>
      </p:sp>
    </p:spTree>
    <p:extLst>
      <p:ext uri="{BB962C8B-B14F-4D97-AF65-F5344CB8AC3E}">
        <p14:creationId xmlns:p14="http://schemas.microsoft.com/office/powerpoint/2010/main" val="39571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p:cTn id="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fld id="{A90F64EA-6519-463A-8DE6-6AF022854CC8}" type="slidenum">
              <a:rPr lang="de-DE" smtClean="0"/>
              <a:pPr>
                <a:defRPr/>
              </a:pPr>
              <a:t>8</a:t>
            </a:fld>
            <a:endParaRPr lang="de-DE" dirty="0"/>
          </a:p>
        </p:txBody>
      </p:sp>
      <p:sp>
        <p:nvSpPr>
          <p:cNvPr id="3" name="Textplatzhalter 2"/>
          <p:cNvSpPr>
            <a:spLocks noGrp="1"/>
          </p:cNvSpPr>
          <p:nvPr>
            <p:ph type="body" sz="quarter" idx="11"/>
          </p:nvPr>
        </p:nvSpPr>
        <p:spPr/>
        <p:txBody>
          <a:bodyPr/>
          <a:lstStyle/>
          <a:p>
            <a:r>
              <a:rPr lang="en-GB" dirty="0" smtClean="0"/>
              <a:t>UBEN 4</a:t>
            </a:r>
            <a:endParaRPr lang="de-DE" dirty="0"/>
          </a:p>
        </p:txBody>
      </p:sp>
      <p:sp>
        <p:nvSpPr>
          <p:cNvPr id="4" name="Inhaltsplatzhalter 3"/>
          <p:cNvSpPr>
            <a:spLocks noGrp="1"/>
          </p:cNvSpPr>
          <p:nvPr>
            <p:ph idx="1"/>
          </p:nvPr>
        </p:nvSpPr>
        <p:spPr>
          <a:xfrm>
            <a:off x="503238" y="1143732"/>
            <a:ext cx="8132762" cy="4804631"/>
          </a:xfrm>
        </p:spPr>
        <p:txBody>
          <a:bodyPr/>
          <a:lstStyle/>
          <a:p>
            <a:r>
              <a:rPr lang="de-DE" dirty="0"/>
              <a:t>Umgang mit Zugangslinks, die über HAN führen (Kennungen</a:t>
            </a:r>
            <a:r>
              <a:rPr lang="de-DE" dirty="0" smtClean="0"/>
              <a:t>)?</a:t>
            </a: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996" y="1165954"/>
            <a:ext cx="758056" cy="75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039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SFX und HAN</a:t>
            </a:r>
            <a:endParaRPr lang="de-DE" dirty="0"/>
          </a:p>
        </p:txBody>
      </p:sp>
      <p:sp>
        <p:nvSpPr>
          <p:cNvPr id="3" name="Inhaltsplatzhalter 2"/>
          <p:cNvSpPr>
            <a:spLocks noGrp="1"/>
          </p:cNvSpPr>
          <p:nvPr>
            <p:ph idx="1"/>
          </p:nvPr>
        </p:nvSpPr>
        <p:spPr/>
        <p:txBody>
          <a:bodyPr/>
          <a:lstStyle/>
          <a:p>
            <a:r>
              <a:rPr lang="de-DE" dirty="0" smtClean="0"/>
              <a:t>Nach aktuellem Kenntnisstand der Verbundzentrale kann man SFX-seitig nichts tun (</a:t>
            </a:r>
            <a:r>
              <a:rPr lang="de-DE" dirty="0" smtClean="0"/>
              <a:t>d.h</a:t>
            </a:r>
            <a:r>
              <a:rPr lang="de-DE" dirty="0" smtClean="0"/>
              <a:t>. nirgendwo ein Häkchen setzen und nirgends etwas eintragen), um die Zusammenarbeit mit einem HAN-Server zu beeinflussen.</a:t>
            </a:r>
          </a:p>
          <a:p>
            <a:r>
              <a:rPr lang="de-DE" dirty="0" smtClean="0"/>
              <a:t>Problematik abhängig davon, wie HAN eingesetzt wird:</a:t>
            </a:r>
          </a:p>
          <a:p>
            <a:pPr lvl="1"/>
            <a:r>
              <a:rPr lang="de-DE" dirty="0" smtClean="0"/>
              <a:t>als reiner IP-Proxy</a:t>
            </a:r>
          </a:p>
          <a:p>
            <a:pPr lvl="1"/>
            <a:r>
              <a:rPr lang="de-DE" dirty="0" smtClean="0"/>
              <a:t>als zentrales </a:t>
            </a:r>
            <a:r>
              <a:rPr lang="de-DE" dirty="0" err="1" smtClean="0"/>
              <a:t>Deposit</a:t>
            </a:r>
            <a:r>
              <a:rPr lang="de-DE" dirty="0" smtClean="0"/>
              <a:t> von </a:t>
            </a:r>
            <a:r>
              <a:rPr lang="de-DE" dirty="0" err="1" smtClean="0"/>
              <a:t>Accountdaten</a:t>
            </a:r>
            <a:r>
              <a:rPr lang="de-DE" dirty="0" smtClean="0"/>
              <a:t> (Username/Passwort)</a:t>
            </a:r>
          </a:p>
          <a:p>
            <a:r>
              <a:rPr lang="de-DE" dirty="0" smtClean="0"/>
              <a:t>SFX-Bibliotheken im BVB, die HAN einsetzen:</a:t>
            </a:r>
          </a:p>
          <a:p>
            <a:pPr lvl="1"/>
            <a:r>
              <a:rPr lang="de-DE" dirty="0" smtClean="0"/>
              <a:t>BSB</a:t>
            </a:r>
          </a:p>
          <a:p>
            <a:pPr lvl="1"/>
            <a:r>
              <a:rPr lang="de-DE" dirty="0" smtClean="0"/>
              <a:t>UB Bamberg</a:t>
            </a:r>
          </a:p>
          <a:p>
            <a:pPr lvl="1"/>
            <a:r>
              <a:rPr lang="de-DE" dirty="0" smtClean="0"/>
              <a:t>UB Eichstätt-Ingolstadt</a:t>
            </a:r>
          </a:p>
          <a:p>
            <a:pPr lvl="1"/>
            <a:r>
              <a:rPr lang="de-DE" dirty="0" smtClean="0"/>
              <a:t>UB Erlangen-Nürnberg</a:t>
            </a:r>
          </a:p>
        </p:txBody>
      </p:sp>
      <p:sp>
        <p:nvSpPr>
          <p:cNvPr id="4" name="Foliennummernplatzhalter 3"/>
          <p:cNvSpPr>
            <a:spLocks noGrp="1"/>
          </p:cNvSpPr>
          <p:nvPr>
            <p:ph type="sldNum" sz="quarter" idx="10"/>
          </p:nvPr>
        </p:nvSpPr>
        <p:spPr/>
        <p:txBody>
          <a:bodyPr/>
          <a:lstStyle/>
          <a:p>
            <a:pPr>
              <a:defRPr/>
            </a:pPr>
            <a:fld id="{9CDB37FF-7C33-4A5F-A5F4-9A8E612BDDBD}" type="slidenum">
              <a:rPr lang="de-DE" smtClean="0"/>
              <a:pPr>
                <a:defRPr/>
              </a:pPr>
              <a:t>9</a:t>
            </a:fld>
            <a:endParaRPr lang="de-DE"/>
          </a:p>
        </p:txBody>
      </p:sp>
    </p:spTree>
    <p:extLst>
      <p:ext uri="{BB962C8B-B14F-4D97-AF65-F5344CB8AC3E}">
        <p14:creationId xmlns:p14="http://schemas.microsoft.com/office/powerpoint/2010/main" val="550422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Tahoma"/>
        <a:ea typeface="ＭＳ Ｐゴシック"/>
        <a:cs typeface="Arial"/>
      </a:majorFont>
      <a:minorFont>
        <a:latin typeface="Tahoma"/>
        <a:ea typeface="ＭＳ Ｐゴシック"/>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3363</Words>
  <Application>Microsoft Office PowerPoint</Application>
  <PresentationFormat>Bildschirmpräsentation (4:3)</PresentationFormat>
  <Paragraphs>469</Paragraphs>
  <Slides>78</Slides>
  <Notes>1</Notes>
  <HiddenSlides>0</HiddenSlides>
  <MMClips>0</MMClips>
  <ScaleCrop>false</ScaleCrop>
  <HeadingPairs>
    <vt:vector size="4" baseType="variant">
      <vt:variant>
        <vt:lpstr>Design</vt:lpstr>
      </vt:variant>
      <vt:variant>
        <vt:i4>1</vt:i4>
      </vt:variant>
      <vt:variant>
        <vt:lpstr>Folientitel</vt:lpstr>
      </vt:variant>
      <vt:variant>
        <vt:i4>78</vt:i4>
      </vt:variant>
    </vt:vector>
  </HeadingPairs>
  <TitlesOfParts>
    <vt:vector size="79" baseType="lpstr">
      <vt:lpstr>Leere Präsentation</vt:lpstr>
      <vt:lpstr>Bring- Your- Own- Problem-Workshop zu SFX</vt:lpstr>
      <vt:lpstr>Generelle Fragen</vt:lpstr>
      <vt:lpstr>OpenURL-Parameter</vt:lpstr>
      <vt:lpstr>PowerPoint-Präsentation</vt:lpstr>
      <vt:lpstr>Pflege der SFX-KB</vt:lpstr>
      <vt:lpstr>PowerPoint-Präsentation</vt:lpstr>
      <vt:lpstr>Bedeutung der Linking Parameter</vt:lpstr>
      <vt:lpstr>PowerPoint-Präsentation</vt:lpstr>
      <vt:lpstr>SFX und HAN</vt:lpstr>
      <vt:lpstr>PowerPoint-Präsentation</vt:lpstr>
      <vt:lpstr>Collection Tool</vt:lpstr>
      <vt:lpstr>Dringende Bitte:</vt:lpstr>
      <vt:lpstr>PowerPoint-Präsentation</vt:lpstr>
      <vt:lpstr>EZB-Lizenzdatenimport</vt:lpstr>
      <vt:lpstr>PowerPoint-Präsentation</vt:lpstr>
      <vt:lpstr>PowerPoint-Präsentation</vt:lpstr>
      <vt:lpstr>PowerPoint-Präsentation</vt:lpstr>
      <vt:lpstr>Lizenzdatenupdate-Prinzip Nr. 1</vt:lpstr>
      <vt:lpstr>Konsequenzen</vt:lpstr>
      <vt:lpstr>Lizenzdatenupdate-Prinzip Nr. 2</vt:lpstr>
      <vt:lpstr>Collection-ID-Zuordnung</vt:lpstr>
      <vt:lpstr>MISCELLANEOUS_*-Targets</vt:lpstr>
      <vt:lpstr>PowerPoint-Präsentation</vt:lpstr>
      <vt:lpstr>Änderungshistorie</vt:lpstr>
      <vt:lpstr>E-Book-Lizenzdatenimport</vt:lpstr>
      <vt:lpstr>PowerPoint-Präsentation</vt:lpstr>
      <vt:lpstr>PowerPoint-Präsentation</vt:lpstr>
      <vt:lpstr>Das richtige Target zu finden…</vt:lpstr>
      <vt:lpstr>Fehlerquelle B3Kat</vt:lpstr>
      <vt:lpstr>PowerPoint-Präsentation</vt:lpstr>
      <vt:lpstr>Result-Lists: So prüfen Sie richtig</vt:lpstr>
      <vt:lpstr>PowerPoint-Präsentation</vt:lpstr>
      <vt:lpstr>PowerPoint-Präsentation</vt:lpstr>
      <vt:lpstr>Result-Lists for future</vt:lpstr>
      <vt:lpstr>„Gepard“ und „Wanderfalke“</vt:lpstr>
      <vt:lpstr>PowerPoint-Präsentation</vt:lpstr>
      <vt:lpstr>Korrektur ungültiger Produktsigel</vt:lpstr>
      <vt:lpstr>Dringende Bitte:</vt:lpstr>
      <vt:lpstr>PowerPoint-Präsentation</vt:lpstr>
      <vt:lpstr>Broken Link Reports</vt:lpstr>
      <vt:lpstr>PowerPoint-Präsentation</vt:lpstr>
      <vt:lpstr>Broken Link Reports (1/2)</vt:lpstr>
      <vt:lpstr>Broken Link Reports (2/2)</vt:lpstr>
      <vt:lpstr>PowerPoint-Präsentation</vt:lpstr>
      <vt:lpstr>Lösung:</vt:lpstr>
      <vt:lpstr>Mailvorlagen</vt:lpstr>
      <vt:lpstr>Problemursache im OpenURL</vt:lpstr>
      <vt:lpstr>PowerPoint-Präsentation</vt:lpstr>
      <vt:lpstr>Oops!</vt:lpstr>
      <vt:lpstr>PowerPoint-Präsentation</vt:lpstr>
      <vt:lpstr>Analyseergebnis:</vt:lpstr>
      <vt:lpstr>PowerPoint-Präsentation</vt:lpstr>
      <vt:lpstr>PowerPoint-Präsentation</vt:lpstr>
      <vt:lpstr>PowerPoint-Präsentation</vt:lpstr>
      <vt:lpstr>PowerPoint-Präsentation</vt:lpstr>
      <vt:lpstr>Lösung:</vt:lpstr>
      <vt:lpstr>PowerPoint-Präsentation</vt:lpstr>
      <vt:lpstr>Analyseergebnis:</vt:lpstr>
      <vt:lpstr>PowerPoint-Präsentation</vt:lpstr>
      <vt:lpstr>Lösung:</vt:lpstr>
      <vt:lpstr>Dringende Bitte:</vt:lpstr>
      <vt:lpstr>PowerPoint-Präsentation</vt:lpstr>
      <vt:lpstr>Problemursache in SFX</vt:lpstr>
      <vt:lpstr>PowerPoint-Präsentation</vt:lpstr>
      <vt:lpstr>PowerPoint-Präsentation</vt:lpstr>
      <vt:lpstr>Lösung:</vt:lpstr>
      <vt:lpstr>PowerPoint-Präsentation</vt:lpstr>
      <vt:lpstr>PowerPoint-Präsentation</vt:lpstr>
      <vt:lpstr>PowerPoint-Präsentation</vt:lpstr>
      <vt:lpstr>Lösung und Hinweis:</vt:lpstr>
      <vt:lpstr>PowerPoint-Präsentation</vt:lpstr>
      <vt:lpstr>PowerPoint-Präsentation</vt:lpstr>
      <vt:lpstr>PowerPoint-Präsentation</vt:lpstr>
      <vt:lpstr>Lösung:</vt:lpstr>
      <vt:lpstr>Problemursache beim Target</vt:lpstr>
      <vt:lpstr>Oops!</vt:lpstr>
      <vt:lpstr>Dringende Bitte: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ASCHANTZ</dc:creator>
  <cp:lastModifiedBy>MKRATZER</cp:lastModifiedBy>
  <cp:revision>193</cp:revision>
  <dcterms:created xsi:type="dcterms:W3CDTF">2019-10-28T15:05:56Z</dcterms:created>
  <dcterms:modified xsi:type="dcterms:W3CDTF">2019-12-02T13:18:40Z</dcterms:modified>
</cp:coreProperties>
</file>