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41"/>
  </p:notesMasterIdLst>
  <p:handoutMasterIdLst>
    <p:handoutMasterId r:id="rId142"/>
  </p:handoutMasterIdLst>
  <p:sldIdLst>
    <p:sldId id="256" r:id="rId2"/>
    <p:sldId id="318" r:id="rId3"/>
    <p:sldId id="387" r:id="rId4"/>
    <p:sldId id="376" r:id="rId5"/>
    <p:sldId id="393" r:id="rId6"/>
    <p:sldId id="319" r:id="rId7"/>
    <p:sldId id="394" r:id="rId8"/>
    <p:sldId id="428" r:id="rId9"/>
    <p:sldId id="396" r:id="rId10"/>
    <p:sldId id="395" r:id="rId11"/>
    <p:sldId id="397" r:id="rId12"/>
    <p:sldId id="323" r:id="rId13"/>
    <p:sldId id="429" r:id="rId14"/>
    <p:sldId id="430" r:id="rId15"/>
    <p:sldId id="431" r:id="rId16"/>
    <p:sldId id="432" r:id="rId17"/>
    <p:sldId id="433" r:id="rId18"/>
    <p:sldId id="326" r:id="rId19"/>
    <p:sldId id="388" r:id="rId20"/>
    <p:sldId id="381" r:id="rId21"/>
    <p:sldId id="382" r:id="rId22"/>
    <p:sldId id="383" r:id="rId23"/>
    <p:sldId id="384" r:id="rId24"/>
    <p:sldId id="434" r:id="rId25"/>
    <p:sldId id="385" r:id="rId26"/>
    <p:sldId id="386" r:id="rId27"/>
    <p:sldId id="398" r:id="rId28"/>
    <p:sldId id="399" r:id="rId29"/>
    <p:sldId id="336" r:id="rId30"/>
    <p:sldId id="337" r:id="rId31"/>
    <p:sldId id="339" r:id="rId32"/>
    <p:sldId id="338" r:id="rId33"/>
    <p:sldId id="340" r:id="rId34"/>
    <p:sldId id="341" r:id="rId35"/>
    <p:sldId id="400" r:id="rId36"/>
    <p:sldId id="435" r:id="rId37"/>
    <p:sldId id="353" r:id="rId38"/>
    <p:sldId id="354" r:id="rId39"/>
    <p:sldId id="389" r:id="rId40"/>
    <p:sldId id="334" r:id="rId41"/>
    <p:sldId id="460" r:id="rId42"/>
    <p:sldId id="441" r:id="rId43"/>
    <p:sldId id="440" r:id="rId44"/>
    <p:sldId id="461" r:id="rId45"/>
    <p:sldId id="442" r:id="rId46"/>
    <p:sldId id="443" r:id="rId47"/>
    <p:sldId id="444" r:id="rId48"/>
    <p:sldId id="462" r:id="rId49"/>
    <p:sldId id="445" r:id="rId50"/>
    <p:sldId id="463" r:id="rId51"/>
    <p:sldId id="446" r:id="rId52"/>
    <p:sldId id="346" r:id="rId53"/>
    <p:sldId id="464" r:id="rId54"/>
    <p:sldId id="447" r:id="rId55"/>
    <p:sldId id="465" r:id="rId56"/>
    <p:sldId id="458" r:id="rId57"/>
    <p:sldId id="466" r:id="rId58"/>
    <p:sldId id="459" r:id="rId59"/>
    <p:sldId id="468" r:id="rId60"/>
    <p:sldId id="469" r:id="rId61"/>
    <p:sldId id="448" r:id="rId62"/>
    <p:sldId id="470" r:id="rId63"/>
    <p:sldId id="453" r:id="rId64"/>
    <p:sldId id="450" r:id="rId65"/>
    <p:sldId id="454" r:id="rId66"/>
    <p:sldId id="455" r:id="rId67"/>
    <p:sldId id="457" r:id="rId68"/>
    <p:sldId id="456" r:id="rId69"/>
    <p:sldId id="452" r:id="rId70"/>
    <p:sldId id="467" r:id="rId71"/>
    <p:sldId id="475" r:id="rId72"/>
    <p:sldId id="476" r:id="rId73"/>
    <p:sldId id="477" r:id="rId74"/>
    <p:sldId id="474" r:id="rId75"/>
    <p:sldId id="472" r:id="rId76"/>
    <p:sldId id="473" r:id="rId77"/>
    <p:sldId id="482" r:id="rId78"/>
    <p:sldId id="483" r:id="rId79"/>
    <p:sldId id="471" r:id="rId80"/>
    <p:sldId id="479" r:id="rId81"/>
    <p:sldId id="478" r:id="rId82"/>
    <p:sldId id="480" r:id="rId83"/>
    <p:sldId id="481" r:id="rId84"/>
    <p:sldId id="484" r:id="rId85"/>
    <p:sldId id="438" r:id="rId86"/>
    <p:sldId id="355" r:id="rId87"/>
    <p:sldId id="485" r:id="rId88"/>
    <p:sldId id="486" r:id="rId89"/>
    <p:sldId id="401" r:id="rId90"/>
    <p:sldId id="488" r:id="rId91"/>
    <p:sldId id="487" r:id="rId92"/>
    <p:sldId id="324" r:id="rId93"/>
    <p:sldId id="325" r:id="rId94"/>
    <p:sldId id="331" r:id="rId95"/>
    <p:sldId id="391" r:id="rId96"/>
    <p:sldId id="402" r:id="rId97"/>
    <p:sldId id="417" r:id="rId98"/>
    <p:sldId id="492" r:id="rId99"/>
    <p:sldId id="365" r:id="rId100"/>
    <p:sldId id="329" r:id="rId101"/>
    <p:sldId id="359" r:id="rId102"/>
    <p:sldId id="490" r:id="rId103"/>
    <p:sldId id="412" r:id="rId104"/>
    <p:sldId id="491" r:id="rId105"/>
    <p:sldId id="418" r:id="rId106"/>
    <p:sldId id="411" r:id="rId107"/>
    <p:sldId id="493" r:id="rId108"/>
    <p:sldId id="494" r:id="rId109"/>
    <p:sldId id="495" r:id="rId110"/>
    <p:sldId id="496" r:id="rId111"/>
    <p:sldId id="497" r:id="rId112"/>
    <p:sldId id="368" r:id="rId113"/>
    <p:sldId id="367" r:id="rId114"/>
    <p:sldId id="366" r:id="rId115"/>
    <p:sldId id="499" r:id="rId116"/>
    <p:sldId id="500" r:id="rId117"/>
    <p:sldId id="498" r:id="rId118"/>
    <p:sldId id="501" r:id="rId119"/>
    <p:sldId id="502" r:id="rId120"/>
    <p:sldId id="504" r:id="rId121"/>
    <p:sldId id="505" r:id="rId122"/>
    <p:sldId id="503" r:id="rId123"/>
    <p:sldId id="506" r:id="rId124"/>
    <p:sldId id="413" r:id="rId125"/>
    <p:sldId id="420" r:id="rId126"/>
    <p:sldId id="425" r:id="rId127"/>
    <p:sldId id="427" r:id="rId128"/>
    <p:sldId id="369" r:id="rId129"/>
    <p:sldId id="392" r:id="rId130"/>
    <p:sldId id="377" r:id="rId131"/>
    <p:sldId id="370" r:id="rId132"/>
    <p:sldId id="379" r:id="rId133"/>
    <p:sldId id="380" r:id="rId134"/>
    <p:sldId id="371" r:id="rId135"/>
    <p:sldId id="372" r:id="rId136"/>
    <p:sldId id="373" r:id="rId137"/>
    <p:sldId id="424" r:id="rId138"/>
    <p:sldId id="423" r:id="rId139"/>
    <p:sldId id="317" r:id="rId140"/>
  </p:sldIdLst>
  <p:sldSz cx="9144000" cy="6858000" type="screen4x3"/>
  <p:notesSz cx="6669088" cy="9928225"/>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CC0000"/>
    <a:srgbClr val="66FFFF"/>
    <a:srgbClr val="FF7C80"/>
    <a:srgbClr val="99CCFF"/>
    <a:srgbClr val="C9C9C9"/>
    <a:srgbClr val="003366"/>
    <a:srgbClr val="FF9900"/>
    <a:srgbClr val="0099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11" autoAdjust="0"/>
    <p:restoredTop sz="94658" autoAdjust="0"/>
  </p:normalViewPr>
  <p:slideViewPr>
    <p:cSldViewPr snapToGrid="0">
      <p:cViewPr>
        <p:scale>
          <a:sx n="100" d="100"/>
          <a:sy n="100" d="100"/>
        </p:scale>
        <p:origin x="-1836"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defTabSz="927100" eaLnBrk="1" hangingPunct="1">
              <a:defRPr sz="1200" smtClean="0">
                <a:ea typeface="+mn-ea"/>
              </a:defRPr>
            </a:lvl1pPr>
          </a:lstStyle>
          <a:p>
            <a:pPr>
              <a:defRPr/>
            </a:pPr>
            <a:endParaRPr lang="de-DE"/>
          </a:p>
        </p:txBody>
      </p:sp>
      <p:sp>
        <p:nvSpPr>
          <p:cNvPr id="87043" name="Rectangle 3"/>
          <p:cNvSpPr>
            <a:spLocks noGrp="1" noChangeArrowheads="1"/>
          </p:cNvSpPr>
          <p:nvPr>
            <p:ph type="dt" sz="quarter" idx="1"/>
          </p:nvPr>
        </p:nvSpPr>
        <p:spPr bwMode="auto">
          <a:xfrm>
            <a:off x="3776866"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defTabSz="927100" eaLnBrk="1" hangingPunct="1">
              <a:defRPr sz="1200" smtClean="0">
                <a:ea typeface="+mn-ea"/>
              </a:defRPr>
            </a:lvl1pPr>
          </a:lstStyle>
          <a:p>
            <a:pPr>
              <a:defRPr/>
            </a:pPr>
            <a:endParaRPr lang="de-DE"/>
          </a:p>
        </p:txBody>
      </p:sp>
      <p:sp>
        <p:nvSpPr>
          <p:cNvPr id="87044" name="Rectangle 4"/>
          <p:cNvSpPr>
            <a:spLocks noGrp="1" noChangeArrowheads="1"/>
          </p:cNvSpPr>
          <p:nvPr>
            <p:ph type="ftr" sz="quarter" idx="2"/>
          </p:nvPr>
        </p:nvSpPr>
        <p:spPr bwMode="auto">
          <a:xfrm>
            <a:off x="0" y="9429671"/>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defTabSz="927100" eaLnBrk="1" hangingPunct="1">
              <a:defRPr sz="1200" smtClean="0">
                <a:ea typeface="+mn-ea"/>
              </a:defRPr>
            </a:lvl1pPr>
          </a:lstStyle>
          <a:p>
            <a:pPr>
              <a:defRPr/>
            </a:pPr>
            <a:endParaRPr lang="de-DE"/>
          </a:p>
        </p:txBody>
      </p:sp>
      <p:sp>
        <p:nvSpPr>
          <p:cNvPr id="87045" name="Rectangle 5"/>
          <p:cNvSpPr>
            <a:spLocks noGrp="1" noChangeArrowheads="1"/>
          </p:cNvSpPr>
          <p:nvPr>
            <p:ph type="sldNum" sz="quarter" idx="3"/>
          </p:nvPr>
        </p:nvSpPr>
        <p:spPr bwMode="auto">
          <a:xfrm>
            <a:off x="3776866" y="9429671"/>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defTabSz="927100" eaLnBrk="1" hangingPunct="1">
              <a:defRPr sz="1200" smtClean="0">
                <a:ea typeface="+mn-ea"/>
              </a:defRPr>
            </a:lvl1pPr>
          </a:lstStyle>
          <a:p>
            <a:pPr>
              <a:defRPr/>
            </a:pPr>
            <a:fld id="{DA825757-AEE8-428A-9664-EBBBB90BB0EE}" type="slidenum">
              <a:rPr lang="de-DE"/>
              <a:pPr>
                <a:defRPr/>
              </a:pPr>
              <a:t>‹Nr.›</a:t>
            </a:fld>
            <a:endParaRPr lang="de-DE"/>
          </a:p>
        </p:txBody>
      </p:sp>
    </p:spTree>
    <p:extLst>
      <p:ext uri="{BB962C8B-B14F-4D97-AF65-F5344CB8AC3E}">
        <p14:creationId xmlns:p14="http://schemas.microsoft.com/office/powerpoint/2010/main" val="2528594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defTabSz="927100" eaLnBrk="1" hangingPunct="1">
              <a:defRPr sz="1200" smtClean="0">
                <a:ea typeface="+mn-ea"/>
              </a:defRPr>
            </a:lvl1pPr>
          </a:lstStyle>
          <a:p>
            <a:pPr>
              <a:defRPr/>
            </a:pPr>
            <a:endParaRPr lang="de-DE"/>
          </a:p>
        </p:txBody>
      </p:sp>
      <p:sp>
        <p:nvSpPr>
          <p:cNvPr id="78851" name="Rectangle 3"/>
          <p:cNvSpPr>
            <a:spLocks noGrp="1" noChangeArrowheads="1"/>
          </p:cNvSpPr>
          <p:nvPr>
            <p:ph type="dt" idx="1"/>
          </p:nvPr>
        </p:nvSpPr>
        <p:spPr bwMode="auto">
          <a:xfrm>
            <a:off x="3776866" y="0"/>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defTabSz="927100" eaLnBrk="1" hangingPunct="1">
              <a:defRPr sz="1200" smtClean="0">
                <a:ea typeface="+mn-ea"/>
              </a:defRPr>
            </a:lvl1pPr>
          </a:lstStyle>
          <a:p>
            <a:pPr>
              <a:defRPr/>
            </a:pPr>
            <a:endParaRPr lang="de-DE"/>
          </a:p>
        </p:txBody>
      </p:sp>
      <p:sp>
        <p:nvSpPr>
          <p:cNvPr id="79876"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668155" y="4715629"/>
            <a:ext cx="5332778"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8854" name="Rectangle 6"/>
          <p:cNvSpPr>
            <a:spLocks noGrp="1" noChangeArrowheads="1"/>
          </p:cNvSpPr>
          <p:nvPr>
            <p:ph type="ftr" sz="quarter" idx="4"/>
          </p:nvPr>
        </p:nvSpPr>
        <p:spPr bwMode="auto">
          <a:xfrm>
            <a:off x="0" y="9429671"/>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defTabSz="927100" eaLnBrk="1" hangingPunct="1">
              <a:defRPr sz="1200" smtClean="0">
                <a:ea typeface="+mn-ea"/>
              </a:defRPr>
            </a:lvl1pPr>
          </a:lstStyle>
          <a:p>
            <a:pPr>
              <a:defRPr/>
            </a:pPr>
            <a:endParaRPr lang="de-DE"/>
          </a:p>
        </p:txBody>
      </p:sp>
      <p:sp>
        <p:nvSpPr>
          <p:cNvPr id="78855" name="Rectangle 7"/>
          <p:cNvSpPr>
            <a:spLocks noGrp="1" noChangeArrowheads="1"/>
          </p:cNvSpPr>
          <p:nvPr>
            <p:ph type="sldNum" sz="quarter" idx="5"/>
          </p:nvPr>
        </p:nvSpPr>
        <p:spPr bwMode="auto">
          <a:xfrm>
            <a:off x="3776866" y="9429671"/>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defTabSz="927100" eaLnBrk="1" hangingPunct="1">
              <a:defRPr sz="1200" smtClean="0">
                <a:ea typeface="+mn-ea"/>
              </a:defRPr>
            </a:lvl1pPr>
          </a:lstStyle>
          <a:p>
            <a:pPr>
              <a:defRPr/>
            </a:pPr>
            <a:fld id="{2B0C6CEA-2B9A-4A32-B37F-2A88575CB4F2}" type="slidenum">
              <a:rPr lang="de-DE"/>
              <a:pPr>
                <a:defRPr/>
              </a:pPr>
              <a:t>‹Nr.›</a:t>
            </a:fld>
            <a:endParaRPr lang="de-DE"/>
          </a:p>
        </p:txBody>
      </p:sp>
    </p:spTree>
    <p:extLst>
      <p:ext uri="{BB962C8B-B14F-4D97-AF65-F5344CB8AC3E}">
        <p14:creationId xmlns:p14="http://schemas.microsoft.com/office/powerpoint/2010/main" val="2441635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7100">
              <a:defRPr>
                <a:solidFill>
                  <a:schemeClr val="tx1"/>
                </a:solidFill>
                <a:latin typeface="Arial" charset="0"/>
                <a:ea typeface="ＭＳ Ｐゴシック" pitchFamily="34" charset="-128"/>
              </a:defRPr>
            </a:lvl1pPr>
            <a:lvl2pPr marL="742950" indent="-285750" defTabSz="927100">
              <a:defRPr>
                <a:solidFill>
                  <a:schemeClr val="tx1"/>
                </a:solidFill>
                <a:latin typeface="Arial" charset="0"/>
                <a:ea typeface="ＭＳ Ｐゴシック" pitchFamily="34" charset="-128"/>
              </a:defRPr>
            </a:lvl2pPr>
            <a:lvl3pPr marL="1143000" indent="-228600" defTabSz="927100">
              <a:defRPr>
                <a:solidFill>
                  <a:schemeClr val="tx1"/>
                </a:solidFill>
                <a:latin typeface="Arial" charset="0"/>
                <a:ea typeface="ＭＳ Ｐゴシック" pitchFamily="34" charset="-128"/>
              </a:defRPr>
            </a:lvl3pPr>
            <a:lvl4pPr marL="1600200" indent="-228600" defTabSz="927100">
              <a:defRPr>
                <a:solidFill>
                  <a:schemeClr val="tx1"/>
                </a:solidFill>
                <a:latin typeface="Arial" charset="0"/>
                <a:ea typeface="ＭＳ Ｐゴシック" pitchFamily="34" charset="-128"/>
              </a:defRPr>
            </a:lvl4pPr>
            <a:lvl5pPr marL="2057400" indent="-228600" defTabSz="927100">
              <a:defRPr>
                <a:solidFill>
                  <a:schemeClr val="tx1"/>
                </a:solidFill>
                <a:latin typeface="Arial"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charset="0"/>
                <a:ea typeface="ＭＳ Ｐゴシック" pitchFamily="34" charset="-128"/>
              </a:defRPr>
            </a:lvl9pPr>
          </a:lstStyle>
          <a:p>
            <a:fld id="{37BA485F-BD04-46DA-B3F4-B71F9AF49A43}" type="slidenum">
              <a:rPr lang="de-DE" altLang="de-DE"/>
              <a:pPr/>
              <a:t>1</a:t>
            </a:fld>
            <a:endParaRPr lang="de-DE" altLang="de-D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de-DE" altLang="de-DE"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B0C6CEA-2B9A-4A32-B37F-2A88575CB4F2}" type="slidenum">
              <a:rPr lang="de-DE" smtClean="0"/>
              <a:pPr>
                <a:defRPr/>
              </a:pPr>
              <a:t>13</a:t>
            </a:fld>
            <a:endParaRPr lang="de-DE"/>
          </a:p>
        </p:txBody>
      </p:sp>
    </p:spTree>
    <p:extLst>
      <p:ext uri="{BB962C8B-B14F-4D97-AF65-F5344CB8AC3E}">
        <p14:creationId xmlns:p14="http://schemas.microsoft.com/office/powerpoint/2010/main" val="366264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B0C6CEA-2B9A-4A32-B37F-2A88575CB4F2}" type="slidenum">
              <a:rPr lang="de-DE" smtClean="0"/>
              <a:pPr>
                <a:defRPr/>
              </a:pPr>
              <a:t>36</a:t>
            </a:fld>
            <a:endParaRPr lang="de-DE"/>
          </a:p>
        </p:txBody>
      </p:sp>
    </p:spTree>
    <p:extLst>
      <p:ext uri="{BB962C8B-B14F-4D97-AF65-F5344CB8AC3E}">
        <p14:creationId xmlns:p14="http://schemas.microsoft.com/office/powerpoint/2010/main" val="2601639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pt_titelmaster1"/>
          <p:cNvPicPr>
            <a:picLocks noChangeAspect="1" noChangeArrowheads="1"/>
          </p:cNvPicPr>
          <p:nvPr/>
        </p:nvPicPr>
        <p:blipFill>
          <a:blip r:embed="rId2">
            <a:extLst>
              <a:ext uri="{28A0092B-C50C-407E-A947-70E740481C1C}">
                <a14:useLocalDpi xmlns:a14="http://schemas.microsoft.com/office/drawing/2010/main" val="0"/>
              </a:ext>
            </a:extLst>
          </a:blip>
          <a:srcRect l="-87" r="102"/>
          <a:stretch>
            <a:fillRect/>
          </a:stretch>
        </p:blipFill>
        <p:spPr bwMode="auto">
          <a:xfrm>
            <a:off x="0" y="0"/>
            <a:ext cx="914558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5957888"/>
            <a:ext cx="9144000" cy="900112"/>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6" name="Picture 6" descr="BVB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23850"/>
            <a:ext cx="37687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116013" y="6237288"/>
            <a:ext cx="73437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smtClean="0">
                <a:latin typeface="Tahoma" pitchFamily="34" charset="0"/>
              </a:rPr>
              <a:t>Bayerische </a:t>
            </a:r>
            <a:r>
              <a:rPr lang="de-DE" altLang="de-DE" sz="1600" dirty="0">
                <a:latin typeface="Tahoma" pitchFamily="34" charset="0"/>
              </a:rPr>
              <a:t>Staatsbibliothek / </a:t>
            </a:r>
            <a:r>
              <a:rPr lang="de-DE" altLang="de-DE" sz="1600" dirty="0" smtClean="0">
                <a:latin typeface="Tahoma" pitchFamily="34" charset="0"/>
              </a:rPr>
              <a:t>SFX-Team der</a:t>
            </a:r>
            <a:r>
              <a:rPr lang="de-DE" altLang="de-DE" sz="1600" baseline="0" dirty="0" smtClean="0">
                <a:latin typeface="Tahoma" pitchFamily="34" charset="0"/>
              </a:rPr>
              <a:t> </a:t>
            </a:r>
            <a:r>
              <a:rPr lang="de-DE" altLang="de-DE" sz="1600" dirty="0" smtClean="0">
                <a:latin typeface="Tahoma" pitchFamily="34" charset="0"/>
              </a:rPr>
              <a:t>BVB-Verbundzentrale</a:t>
            </a:r>
            <a:endParaRPr lang="de-DE" altLang="de-DE" sz="1600" dirty="0">
              <a:latin typeface="Tahoma" pitchFamily="34" charset="0"/>
            </a:endParaRPr>
          </a:p>
        </p:txBody>
      </p:sp>
      <p:sp>
        <p:nvSpPr>
          <p:cNvPr id="203780" name="Rectangle 4"/>
          <p:cNvSpPr>
            <a:spLocks noGrp="1" noChangeArrowheads="1"/>
          </p:cNvSpPr>
          <p:nvPr>
            <p:ph type="ctrTitle"/>
          </p:nvPr>
        </p:nvSpPr>
        <p:spPr>
          <a:xfrm>
            <a:off x="503238" y="1247775"/>
            <a:ext cx="4953000" cy="1538288"/>
          </a:xfrm>
        </p:spPr>
        <p:txBody>
          <a:bodyPr anchor="ctr"/>
          <a:lstStyle>
            <a:lvl1pPr>
              <a:defRPr>
                <a:solidFill>
                  <a:srgbClr val="4C4C4C"/>
                </a:solidFill>
              </a:defRPr>
            </a:lvl1pPr>
          </a:lstStyle>
          <a:p>
            <a:pPr lvl="0"/>
            <a:r>
              <a:rPr lang="de-DE" noProof="0" smtClean="0"/>
              <a:t>Mastertitelformat bearbeiten</a:t>
            </a:r>
          </a:p>
        </p:txBody>
      </p:sp>
      <p:sp>
        <p:nvSpPr>
          <p:cNvPr id="203781" name="Rectangle 5"/>
          <p:cNvSpPr>
            <a:spLocks noGrp="1" noChangeArrowheads="1"/>
          </p:cNvSpPr>
          <p:nvPr>
            <p:ph type="subTitle" idx="1"/>
          </p:nvPr>
        </p:nvSpPr>
        <p:spPr>
          <a:xfrm>
            <a:off x="503238" y="3024188"/>
            <a:ext cx="4954587" cy="2690812"/>
          </a:xfrm>
        </p:spPr>
        <p:txBody>
          <a:bodyPr/>
          <a:lstStyle>
            <a:lvl1pPr marL="0" indent="0">
              <a:buFont typeface="Wingdings" pitchFamily="2" charset="2"/>
              <a:buNone/>
              <a:defRPr sz="2800"/>
            </a:lvl1pPr>
          </a:lstStyle>
          <a:p>
            <a:pPr lvl="0"/>
            <a:r>
              <a:rPr lang="de-DE" noProof="0" smtClean="0"/>
              <a:t>Master-Untertitelformat bearbeiten</a:t>
            </a:r>
          </a:p>
        </p:txBody>
      </p:sp>
    </p:spTree>
    <p:extLst>
      <p:ext uri="{BB962C8B-B14F-4D97-AF65-F5344CB8AC3E}">
        <p14:creationId xmlns:p14="http://schemas.microsoft.com/office/powerpoint/2010/main" val="157102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C4F7460E-40EF-4F95-89B0-396A8847040E}" type="slidenum">
              <a:rPr lang="de-DE"/>
              <a:pPr>
                <a:defRPr/>
              </a:pPr>
              <a:t>‹Nr.›</a:t>
            </a:fld>
            <a:endParaRPr lang="de-DE"/>
          </a:p>
        </p:txBody>
      </p:sp>
    </p:spTree>
    <p:extLst>
      <p:ext uri="{BB962C8B-B14F-4D97-AF65-F5344CB8AC3E}">
        <p14:creationId xmlns:p14="http://schemas.microsoft.com/office/powerpoint/2010/main" val="420043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4000" y="365125"/>
            <a:ext cx="2032000" cy="55832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65125"/>
            <a:ext cx="5948362" cy="55832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3B28656D-929D-4AF8-8DD1-0591E17DAFF9}" type="slidenum">
              <a:rPr lang="de-DE"/>
              <a:pPr>
                <a:defRPr/>
              </a:pPr>
              <a:t>‹Nr.›</a:t>
            </a:fld>
            <a:endParaRPr lang="de-DE"/>
          </a:p>
        </p:txBody>
      </p:sp>
    </p:spTree>
    <p:extLst>
      <p:ext uri="{BB962C8B-B14F-4D97-AF65-F5344CB8AC3E}">
        <p14:creationId xmlns:p14="http://schemas.microsoft.com/office/powerpoint/2010/main" val="308503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9CDB37FF-7C33-4A5F-A5F4-9A8E612BDDBD}" type="slidenum">
              <a:rPr lang="de-DE"/>
              <a:pPr>
                <a:defRPr/>
              </a:pPr>
              <a:t>‹Nr.›</a:t>
            </a:fld>
            <a:endParaRPr lang="de-DE"/>
          </a:p>
        </p:txBody>
      </p:sp>
    </p:spTree>
    <p:extLst>
      <p:ext uri="{BB962C8B-B14F-4D97-AF65-F5344CB8AC3E}">
        <p14:creationId xmlns:p14="http://schemas.microsoft.com/office/powerpoint/2010/main" val="227302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sldNum" sz="quarter" idx="10"/>
          </p:nvPr>
        </p:nvSpPr>
        <p:spPr>
          <a:ln/>
        </p:spPr>
        <p:txBody>
          <a:bodyPr/>
          <a:lstStyle>
            <a:lvl1pPr>
              <a:defRPr/>
            </a:lvl1pPr>
          </a:lstStyle>
          <a:p>
            <a:pPr>
              <a:defRPr/>
            </a:pPr>
            <a:fld id="{BF2EB592-101C-486D-A9E5-5DF4CC329ABA}" type="slidenum">
              <a:rPr lang="de-DE"/>
              <a:pPr>
                <a:defRPr/>
              </a:pPr>
              <a:t>‹Nr.›</a:t>
            </a:fld>
            <a:endParaRPr lang="de-DE"/>
          </a:p>
        </p:txBody>
      </p:sp>
    </p:spTree>
    <p:extLst>
      <p:ext uri="{BB962C8B-B14F-4D97-AF65-F5344CB8AC3E}">
        <p14:creationId xmlns:p14="http://schemas.microsoft.com/office/powerpoint/2010/main" val="16480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298575"/>
            <a:ext cx="3989387"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298575"/>
            <a:ext cx="3990975"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fld id="{F8D1AF17-F875-49F9-9C7F-5C325FBC0987}" type="slidenum">
              <a:rPr lang="de-DE"/>
              <a:pPr>
                <a:defRPr/>
              </a:pPr>
              <a:t>‹Nr.›</a:t>
            </a:fld>
            <a:endParaRPr lang="de-DE"/>
          </a:p>
        </p:txBody>
      </p:sp>
    </p:spTree>
    <p:extLst>
      <p:ext uri="{BB962C8B-B14F-4D97-AF65-F5344CB8AC3E}">
        <p14:creationId xmlns:p14="http://schemas.microsoft.com/office/powerpoint/2010/main" val="299103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sz="quarter" idx="10"/>
          </p:nvPr>
        </p:nvSpPr>
        <p:spPr>
          <a:ln/>
        </p:spPr>
        <p:txBody>
          <a:bodyPr/>
          <a:lstStyle>
            <a:lvl1pPr>
              <a:defRPr/>
            </a:lvl1pPr>
          </a:lstStyle>
          <a:p>
            <a:pPr>
              <a:defRPr/>
            </a:pPr>
            <a:fld id="{B5FA4234-A36B-4020-A51A-1CE903E9938C}" type="slidenum">
              <a:rPr lang="de-DE"/>
              <a:pPr>
                <a:defRPr/>
              </a:pPr>
              <a:t>‹Nr.›</a:t>
            </a:fld>
            <a:endParaRPr lang="de-DE"/>
          </a:p>
        </p:txBody>
      </p:sp>
    </p:spTree>
    <p:extLst>
      <p:ext uri="{BB962C8B-B14F-4D97-AF65-F5344CB8AC3E}">
        <p14:creationId xmlns:p14="http://schemas.microsoft.com/office/powerpoint/2010/main" val="255526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963E70F1-7967-40D5-B407-89B3BBFD1CFD}" type="slidenum">
              <a:rPr lang="de-DE"/>
              <a:pPr>
                <a:defRPr/>
              </a:pPr>
              <a:t>‹Nr.›</a:t>
            </a:fld>
            <a:endParaRPr lang="de-DE"/>
          </a:p>
        </p:txBody>
      </p:sp>
    </p:spTree>
    <p:extLst>
      <p:ext uri="{BB962C8B-B14F-4D97-AF65-F5344CB8AC3E}">
        <p14:creationId xmlns:p14="http://schemas.microsoft.com/office/powerpoint/2010/main" val="330398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90F64EA-6519-463A-8DE6-6AF022854CC8}" type="slidenum">
              <a:rPr lang="de-DE"/>
              <a:pPr>
                <a:defRPr/>
              </a:pPr>
              <a:t>‹Nr.›</a:t>
            </a:fld>
            <a:endParaRPr lang="de-DE"/>
          </a:p>
        </p:txBody>
      </p:sp>
    </p:spTree>
    <p:extLst>
      <p:ext uri="{BB962C8B-B14F-4D97-AF65-F5344CB8AC3E}">
        <p14:creationId xmlns:p14="http://schemas.microsoft.com/office/powerpoint/2010/main" val="196004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95F2E340-2230-4094-8734-41D98A92D055}" type="slidenum">
              <a:rPr lang="de-DE"/>
              <a:pPr>
                <a:defRPr/>
              </a:pPr>
              <a:t>‹Nr.›</a:t>
            </a:fld>
            <a:endParaRPr lang="de-DE"/>
          </a:p>
        </p:txBody>
      </p:sp>
    </p:spTree>
    <p:extLst>
      <p:ext uri="{BB962C8B-B14F-4D97-AF65-F5344CB8AC3E}">
        <p14:creationId xmlns:p14="http://schemas.microsoft.com/office/powerpoint/2010/main" val="169703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C899711F-770D-4FB2-B3A8-FE0809AB9BE8}" type="slidenum">
              <a:rPr lang="de-DE"/>
              <a:pPr>
                <a:defRPr/>
              </a:pPr>
              <a:t>‹Nr.›</a:t>
            </a:fld>
            <a:endParaRPr lang="de-DE"/>
          </a:p>
        </p:txBody>
      </p:sp>
    </p:spTree>
    <p:extLst>
      <p:ext uri="{BB962C8B-B14F-4D97-AF65-F5344CB8AC3E}">
        <p14:creationId xmlns:p14="http://schemas.microsoft.com/office/powerpoint/2010/main" val="364727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ahlenreihe"/>
          <p:cNvPicPr>
            <a:picLocks noChangeAspect="1" noChangeArrowheads="1"/>
          </p:cNvPicPr>
          <p:nvPr/>
        </p:nvPicPr>
        <p:blipFill>
          <a:blip r:embed="rId13">
            <a:extLst>
              <a:ext uri="{28A0092B-C50C-407E-A947-70E740481C1C}">
                <a14:useLocalDpi xmlns:a14="http://schemas.microsoft.com/office/drawing/2010/main" val="0"/>
              </a:ext>
            </a:extLst>
          </a:blip>
          <a:srcRect l="363"/>
          <a:stretch>
            <a:fillRect/>
          </a:stretch>
        </p:blipFill>
        <p:spPr bwMode="auto">
          <a:xfrm>
            <a:off x="0" y="5954713"/>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03238" y="365125"/>
            <a:ext cx="8132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body" idx="1"/>
          </p:nvPr>
        </p:nvSpPr>
        <p:spPr bwMode="auto">
          <a:xfrm>
            <a:off x="503238" y="1298575"/>
            <a:ext cx="8132762" cy="464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202757" name="Rectangle 5"/>
          <p:cNvSpPr>
            <a:spLocks noGrp="1" noChangeArrowheads="1"/>
          </p:cNvSpPr>
          <p:nvPr>
            <p:ph type="sldNum" sz="quarter" idx="4"/>
          </p:nvPr>
        </p:nvSpPr>
        <p:spPr bwMode="auto">
          <a:xfrm>
            <a:off x="492125" y="6508750"/>
            <a:ext cx="1870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mn-lt"/>
                <a:ea typeface="+mn-ea"/>
              </a:defRPr>
            </a:lvl1pPr>
          </a:lstStyle>
          <a:p>
            <a:pPr>
              <a:defRPr/>
            </a:pPr>
            <a:fld id="{5C958B93-377A-40B2-A1AF-E2BAE7D59577}" type="slidenum">
              <a:rPr lang="de-DE"/>
              <a:pPr>
                <a:defRPr/>
              </a:pPr>
              <a:t>‹Nr.›</a:t>
            </a:fld>
            <a:endParaRPr lang="de-DE"/>
          </a:p>
        </p:txBody>
      </p:sp>
      <p:sp>
        <p:nvSpPr>
          <p:cNvPr id="1030" name="Rectangle 6"/>
          <p:cNvSpPr>
            <a:spLocks noChangeArrowheads="1"/>
          </p:cNvSpPr>
          <p:nvPr/>
        </p:nvSpPr>
        <p:spPr bwMode="auto">
          <a:xfrm>
            <a:off x="7040563" y="6051550"/>
            <a:ext cx="1662112" cy="471488"/>
          </a:xfrm>
          <a:prstGeom prst="rect">
            <a:avLst/>
          </a:prstGeom>
          <a:solidFill>
            <a:srgbClr val="E1E0DE"/>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1031" name="Picture 7" descr="BVB_Log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975" y="6059488"/>
            <a:ext cx="23399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A40404"/>
          </a:solidFill>
          <a:latin typeface="+mj-lt"/>
          <a:ea typeface="+mj-ea"/>
          <a:cs typeface="+mj-cs"/>
        </a:defRPr>
      </a:lvl1pPr>
      <a:lvl2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2pPr>
      <a:lvl3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3pPr>
      <a:lvl4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4pPr>
      <a:lvl5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5pPr>
      <a:lvl6pPr marL="4572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6pPr>
      <a:lvl7pPr marL="9144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7pPr>
      <a:lvl8pPr marL="13716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8pPr>
      <a:lvl9pPr marL="18288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40404"/>
        </a:buClr>
        <a:buFont typeface="StoneSans" pitchFamily="34"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rgbClr val="A40404"/>
        </a:buClr>
        <a:buFont typeface="StoneSans" pitchFamily="34" charset="0"/>
        <a:buChar char="*"/>
        <a:defRPr>
          <a:solidFill>
            <a:schemeClr val="tx1"/>
          </a:solidFill>
          <a:latin typeface="+mn-lt"/>
          <a:ea typeface="+mn-ea"/>
          <a:cs typeface="+mn-cs"/>
        </a:defRPr>
      </a:lvl5pPr>
      <a:lvl6pPr marL="25146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6pPr>
      <a:lvl7pPr marL="29718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7pPr>
      <a:lvl8pPr marL="34290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8pPr>
      <a:lvl9pPr marL="38862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heise.de/netze/tools/meine-ip-adresse/"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mailto:sfx-liste@listserv.uni-bayreuth.de" TargetMode="External"/><Relationship Id="rId2" Type="http://schemas.openxmlformats.org/officeDocument/2006/relationships/hyperlink" Target="mailto:sfx@bib-bvb.de" TargetMode="Externa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ansi@iew.edu" TargetMode="External"/><Relationship Id="rId2" Type="http://schemas.openxmlformats.org/officeDocument/2006/relationships/hyperlink" Target="http://links.iew.edu/men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wikipedia.org/wiki/Perl_(Programmiersprach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knowledge.exlibrisgroup.com/@api/deki/files/26602/SFX_Target_and_Alma_E-Collection_Configurat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503238" y="1659841"/>
            <a:ext cx="4953000" cy="1815882"/>
          </a:xfrm>
          <a:noFill/>
        </p:spPr>
        <p:txBody>
          <a:bodyPr>
            <a:spAutoFit/>
          </a:bodyPr>
          <a:lstStyle/>
          <a:p>
            <a:pPr algn="r" eaLnBrk="1" hangingPunct="1"/>
            <a:r>
              <a:rPr lang="en-US" altLang="de-DE" sz="8800" dirty="0" smtClean="0"/>
              <a:t>SFX-1x1</a:t>
            </a:r>
            <a:r>
              <a:rPr lang="en-US" altLang="de-DE" dirty="0" smtClean="0"/>
              <a:t/>
            </a:r>
            <a:br>
              <a:rPr lang="en-US" altLang="de-DE" dirty="0" smtClean="0"/>
            </a:br>
            <a:r>
              <a:rPr lang="en-US" altLang="de-DE" sz="2400" dirty="0" err="1" smtClean="0"/>
              <a:t>für</a:t>
            </a:r>
            <a:r>
              <a:rPr lang="en-US" altLang="de-DE" sz="2400" dirty="0" smtClean="0"/>
              <a:t> </a:t>
            </a:r>
            <a:r>
              <a:rPr lang="en-US" altLang="de-DE" sz="2400" dirty="0" err="1"/>
              <a:t>l</a:t>
            </a:r>
            <a:r>
              <a:rPr lang="en-US" altLang="de-DE" sz="2400" dirty="0" err="1" smtClean="0"/>
              <a:t>okale</a:t>
            </a:r>
            <a:r>
              <a:rPr lang="en-US" altLang="de-DE" sz="2400" dirty="0" smtClean="0"/>
              <a:t> Administrator*</a:t>
            </a:r>
            <a:r>
              <a:rPr lang="en-US" altLang="de-DE" sz="2400" dirty="0" err="1"/>
              <a:t>i</a:t>
            </a:r>
            <a:r>
              <a:rPr lang="en-US" altLang="de-DE" sz="2400" dirty="0" err="1" smtClean="0"/>
              <a:t>nnen</a:t>
            </a:r>
            <a:endParaRPr lang="de-DE" altLang="de-DE" sz="2400" dirty="0" smtClean="0"/>
          </a:p>
        </p:txBody>
      </p:sp>
      <p:sp>
        <p:nvSpPr>
          <p:cNvPr id="3075" name="Rectangle 26"/>
          <p:cNvSpPr>
            <a:spLocks noGrp="1" noChangeArrowheads="1"/>
          </p:cNvSpPr>
          <p:nvPr>
            <p:ph type="subTitle" idx="1"/>
          </p:nvPr>
        </p:nvSpPr>
        <p:spPr>
          <a:xfrm>
            <a:off x="503238" y="4514850"/>
            <a:ext cx="4954587" cy="1233488"/>
          </a:xfrm>
        </p:spPr>
        <p:txBody>
          <a:bodyPr/>
          <a:lstStyle/>
          <a:p>
            <a:pPr algn="r" eaLnBrk="1" hangingPunct="1"/>
            <a:r>
              <a:rPr lang="de-DE" altLang="de-DE" sz="2000" dirty="0" smtClean="0"/>
              <a:t>Stand: Version 4.10 (November 2019)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2"/>
          <p:cNvSpPr>
            <a:spLocks noGrp="1"/>
          </p:cNvSpPr>
          <p:nvPr>
            <p:ph type="sldNum" sz="quarter" idx="10"/>
          </p:nvPr>
        </p:nvSpPr>
        <p:spPr/>
        <p:txBody>
          <a:bodyPr/>
          <a:lstStyle/>
          <a:p>
            <a:pPr>
              <a:defRPr/>
            </a:pPr>
            <a:fld id="{6D1F1D3B-04B1-4EAB-AE39-917BEAC78D5C}" type="slidenum">
              <a:rPr lang="de-DE"/>
              <a:pPr>
                <a:defRPr/>
              </a:pPr>
              <a:t>10</a:t>
            </a:fld>
            <a:endParaRPr lang="de-DE"/>
          </a:p>
        </p:txBody>
      </p:sp>
      <p:sp>
        <p:nvSpPr>
          <p:cNvPr id="11267" name="Rectangle 2"/>
          <p:cNvSpPr>
            <a:spLocks noGrp="1" noChangeArrowheads="1"/>
          </p:cNvSpPr>
          <p:nvPr>
            <p:ph type="title"/>
          </p:nvPr>
        </p:nvSpPr>
        <p:spPr/>
        <p:txBody>
          <a:bodyPr/>
          <a:lstStyle/>
          <a:p>
            <a:pPr eaLnBrk="1" hangingPunct="1"/>
            <a:r>
              <a:rPr lang="de-DE" altLang="de-DE" dirty="0" smtClean="0"/>
              <a:t>Open Linking &gt; Nutzerkontext</a:t>
            </a:r>
          </a:p>
        </p:txBody>
      </p:sp>
      <p:grpSp>
        <p:nvGrpSpPr>
          <p:cNvPr id="11268" name="Group 3"/>
          <p:cNvGrpSpPr>
            <a:grpSpLocks/>
          </p:cNvGrpSpPr>
          <p:nvPr/>
        </p:nvGrpSpPr>
        <p:grpSpPr bwMode="auto">
          <a:xfrm>
            <a:off x="528638" y="2770188"/>
            <a:ext cx="2803525" cy="2192337"/>
            <a:chOff x="357" y="1715"/>
            <a:chExt cx="1766" cy="1381"/>
          </a:xfrm>
        </p:grpSpPr>
        <p:pic>
          <p:nvPicPr>
            <p:cNvPr id="112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9" name="Rectangle 5"/>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a:t>Lorem ipsum dolor sit amet, consectetur adipisici elit, sed eiusmod tempor incidunt ut labore et dolore magna aliqua. Ut enim ad minim veniam, quis nostrud exercitation ullamco laboris nisi ut aliquid ex ea commodi consequat. Quis aute iure reprehenderit in voluptate velit esse cillum dolore eu fugiat nulla pariatur.</a:t>
              </a:r>
            </a:p>
            <a:p>
              <a:endParaRPr lang="de-DE" altLang="de-DE" sz="800"/>
            </a:p>
            <a:p>
              <a:r>
                <a:rPr lang="de-DE" altLang="de-DE" sz="800"/>
                <a:t>--</a:t>
              </a:r>
            </a:p>
            <a:p>
              <a:r>
                <a:rPr lang="de-DE" altLang="de-DE" sz="800"/>
                <a:t>Duis autem vel eum iriure dolor in hendrerit in vulputate velit esse molestie consequat, vel illum dolore eu feugiat nulla facilisis at vero eros et accumsan et iusto odio dignissim qui blandit praesent luptatum.</a:t>
              </a:r>
            </a:p>
            <a:p>
              <a:endParaRPr lang="de-DE" altLang="de-DE" sz="800"/>
            </a:p>
          </p:txBody>
        </p:sp>
      </p:grpSp>
      <p:sp>
        <p:nvSpPr>
          <p:cNvPr id="11269" name="Text Box 6"/>
          <p:cNvSpPr txBox="1">
            <a:spLocks noChangeArrowheads="1"/>
          </p:cNvSpPr>
          <p:nvPr/>
        </p:nvSpPr>
        <p:spPr bwMode="auto">
          <a:xfrm>
            <a:off x="419100" y="1377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Source</a:t>
            </a:r>
          </a:p>
        </p:txBody>
      </p:sp>
      <p:sp>
        <p:nvSpPr>
          <p:cNvPr id="11270" name="AutoShape 7"/>
          <p:cNvSpPr>
            <a:spLocks noChangeArrowheads="1"/>
          </p:cNvSpPr>
          <p:nvPr/>
        </p:nvSpPr>
        <p:spPr bwMode="auto">
          <a:xfrm>
            <a:off x="593566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11271" name="Text Box 8"/>
          <p:cNvSpPr txBox="1">
            <a:spLocks noChangeArrowheads="1"/>
          </p:cNvSpPr>
          <p:nvPr/>
        </p:nvSpPr>
        <p:spPr bwMode="auto">
          <a:xfrm>
            <a:off x="7407275" y="137795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Targets</a:t>
            </a:r>
          </a:p>
        </p:txBody>
      </p:sp>
      <p:sp>
        <p:nvSpPr>
          <p:cNvPr id="225289" name="AutoShape 9"/>
          <p:cNvSpPr>
            <a:spLocks noChangeArrowheads="1"/>
          </p:cNvSpPr>
          <p:nvPr/>
        </p:nvSpPr>
        <p:spPr bwMode="auto">
          <a:xfrm>
            <a:off x="593566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225290" name="AutoShape 10"/>
          <p:cNvSpPr>
            <a:spLocks noChangeArrowheads="1"/>
          </p:cNvSpPr>
          <p:nvPr/>
        </p:nvSpPr>
        <p:spPr bwMode="auto">
          <a:xfrm>
            <a:off x="593566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Fernleihbestellung</a:t>
            </a:r>
          </a:p>
        </p:txBody>
      </p:sp>
      <p:sp>
        <p:nvSpPr>
          <p:cNvPr id="225291" name="AutoShape 11"/>
          <p:cNvSpPr>
            <a:spLocks noChangeArrowheads="1"/>
          </p:cNvSpPr>
          <p:nvPr/>
        </p:nvSpPr>
        <p:spPr bwMode="auto">
          <a:xfrm>
            <a:off x="593566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11275" name="AutoShape 12"/>
          <p:cNvSpPr>
            <a:spLocks noChangeArrowheads="1"/>
          </p:cNvSpPr>
          <p:nvPr/>
        </p:nvSpPr>
        <p:spPr bwMode="auto">
          <a:xfrm>
            <a:off x="593566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Anschlussrecherche</a:t>
            </a:r>
          </a:p>
        </p:txBody>
      </p:sp>
      <p:pic>
        <p:nvPicPr>
          <p:cNvPr id="11276" name="Picture 13"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3910013"/>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4649788"/>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19"/>
          <p:cNvSpPr txBox="1">
            <a:spLocks noChangeArrowheads="1"/>
          </p:cNvSpPr>
          <p:nvPr/>
        </p:nvSpPr>
        <p:spPr bwMode="auto">
          <a:xfrm>
            <a:off x="3568700" y="1377950"/>
            <a:ext cx="199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Link-Resolver</a:t>
            </a:r>
          </a:p>
        </p:txBody>
      </p:sp>
      <p:grpSp>
        <p:nvGrpSpPr>
          <p:cNvPr id="11279" name="Group 43"/>
          <p:cNvGrpSpPr>
            <a:grpSpLocks/>
          </p:cNvGrpSpPr>
          <p:nvPr/>
        </p:nvGrpSpPr>
        <p:grpSpPr bwMode="auto">
          <a:xfrm>
            <a:off x="4005263" y="2039938"/>
            <a:ext cx="1119187" cy="1795462"/>
            <a:chOff x="2523" y="1285"/>
            <a:chExt cx="705" cy="1131"/>
          </a:xfrm>
        </p:grpSpPr>
        <p:pic>
          <p:nvPicPr>
            <p:cNvPr id="11283"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 y="1285"/>
              <a:ext cx="70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4" name="Rectangle 27"/>
            <p:cNvSpPr>
              <a:spLocks noChangeArrowheads="1"/>
            </p:cNvSpPr>
            <p:nvPr/>
          </p:nvSpPr>
          <p:spPr bwMode="auto">
            <a:xfrm>
              <a:off x="2532" y="1543"/>
              <a:ext cx="661" cy="828"/>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1285" name="AutoShape 28"/>
            <p:cNvSpPr>
              <a:spLocks noChangeAspect="1" noChangeArrowheads="1"/>
            </p:cNvSpPr>
            <p:nvPr/>
          </p:nvSpPr>
          <p:spPr bwMode="auto">
            <a:xfrm>
              <a:off x="2561" y="1570"/>
              <a:ext cx="587" cy="149"/>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1286" name="AutoShape 29"/>
            <p:cNvSpPr>
              <a:spLocks noChangeAspect="1" noChangeArrowheads="1"/>
            </p:cNvSpPr>
            <p:nvPr/>
          </p:nvSpPr>
          <p:spPr bwMode="auto">
            <a:xfrm>
              <a:off x="2561" y="1748"/>
              <a:ext cx="587" cy="149"/>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1287" name="Rectangle 40"/>
            <p:cNvSpPr>
              <a:spLocks noChangeArrowheads="1"/>
            </p:cNvSpPr>
            <p:nvPr/>
          </p:nvSpPr>
          <p:spPr bwMode="auto">
            <a:xfrm>
              <a:off x="2529" y="1332"/>
              <a:ext cx="662" cy="54"/>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cxnSp>
        <p:nvCxnSpPr>
          <p:cNvPr id="11280" name="AutoShape 41"/>
          <p:cNvCxnSpPr>
            <a:cxnSpLocks noChangeShapeType="1"/>
            <a:stCxn id="11276" idx="3"/>
            <a:endCxn id="11283" idx="1"/>
          </p:cNvCxnSpPr>
          <p:nvPr/>
        </p:nvCxnSpPr>
        <p:spPr bwMode="auto">
          <a:xfrm flipV="1">
            <a:off x="3217863" y="2938463"/>
            <a:ext cx="787400" cy="1081087"/>
          </a:xfrm>
          <a:prstGeom prst="bentConnector3">
            <a:avLst>
              <a:gd name="adj1" fmla="val 5000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1" name="AutoShape 44"/>
          <p:cNvCxnSpPr>
            <a:cxnSpLocks noChangeShapeType="1"/>
            <a:stCxn id="11285" idx="3"/>
            <a:endCxn id="11270" idx="1"/>
          </p:cNvCxnSpPr>
          <p:nvPr/>
        </p:nvCxnSpPr>
        <p:spPr bwMode="auto">
          <a:xfrm flipV="1">
            <a:off x="4997450" y="2376488"/>
            <a:ext cx="938213" cy="234950"/>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2" name="AutoShape 45"/>
          <p:cNvCxnSpPr>
            <a:cxnSpLocks noChangeShapeType="1"/>
            <a:stCxn id="11286" idx="3"/>
            <a:endCxn id="11275" idx="1"/>
          </p:cNvCxnSpPr>
          <p:nvPr/>
        </p:nvCxnSpPr>
        <p:spPr bwMode="auto">
          <a:xfrm>
            <a:off x="4997450" y="2894013"/>
            <a:ext cx="938213" cy="2479675"/>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xplosion 1 25"/>
          <p:cNvSpPr/>
          <p:nvPr/>
        </p:nvSpPr>
        <p:spPr bwMode="auto">
          <a:xfrm rot="20373654">
            <a:off x="2332038" y="3609975"/>
            <a:ext cx="1277937" cy="838200"/>
          </a:xfrm>
          <a:prstGeom prst="irregularSeal1">
            <a:avLst/>
          </a:prstGeom>
          <a:solidFill>
            <a:srgbClr val="CC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200"/>
                                  </p:stCondLst>
                                  <p:childTnLst>
                                    <p:set>
                                      <p:cBhvr>
                                        <p:cTn id="9" dur="1" fill="hold">
                                          <p:stCondLst>
                                            <p:cond delay="0"/>
                                          </p:stCondLst>
                                        </p:cTn>
                                        <p:tgtEl>
                                          <p:spTgt spid="26"/>
                                        </p:tgtEl>
                                        <p:attrNameLst>
                                          <p:attrName>style.visibility</p:attrName>
                                        </p:attrNameLst>
                                      </p:cBhvr>
                                      <p:to>
                                        <p:strVal val="hidden"/>
                                      </p:to>
                                    </p:set>
                                  </p:childTnLst>
                                </p:cTn>
                              </p:par>
                            </p:childTnLst>
                          </p:cTn>
                        </p:par>
                        <p:par>
                          <p:cTn id="10" fill="hold">
                            <p:stCondLst>
                              <p:cond delay="200"/>
                            </p:stCondLst>
                            <p:childTnLst>
                              <p:par>
                                <p:cTn id="11" presetID="18" presetClass="entr" presetSubtype="3" fill="hold" nodeType="afterEffect">
                                  <p:stCondLst>
                                    <p:cond delay="0"/>
                                  </p:stCondLst>
                                  <p:childTnLst>
                                    <p:set>
                                      <p:cBhvr>
                                        <p:cTn id="12" dur="1" fill="hold">
                                          <p:stCondLst>
                                            <p:cond delay="0"/>
                                          </p:stCondLst>
                                        </p:cTn>
                                        <p:tgtEl>
                                          <p:spTgt spid="11280"/>
                                        </p:tgtEl>
                                        <p:attrNameLst>
                                          <p:attrName>style.visibility</p:attrName>
                                        </p:attrNameLst>
                                      </p:cBhvr>
                                      <p:to>
                                        <p:strVal val="visible"/>
                                      </p:to>
                                    </p:set>
                                    <p:animEffect transition="in" filter="strips(upRight)">
                                      <p:cBhvr>
                                        <p:cTn id="13" dur="500"/>
                                        <p:tgtEl>
                                          <p:spTgt spid="11280"/>
                                        </p:tgtEl>
                                      </p:cBhvr>
                                    </p:animEffect>
                                  </p:childTnLst>
                                </p:cTn>
                              </p:par>
                            </p:childTnLst>
                          </p:cTn>
                        </p:par>
                        <p:par>
                          <p:cTn id="14" fill="hold">
                            <p:stCondLst>
                              <p:cond delay="700"/>
                            </p:stCondLst>
                            <p:childTnLst>
                              <p:par>
                                <p:cTn id="15" presetID="12" presetClass="entr" presetSubtype="8" fill="hold" nodeType="afterEffect">
                                  <p:stCondLst>
                                    <p:cond delay="0"/>
                                  </p:stCondLst>
                                  <p:childTnLst>
                                    <p:set>
                                      <p:cBhvr>
                                        <p:cTn id="16" dur="1" fill="hold">
                                          <p:stCondLst>
                                            <p:cond delay="0"/>
                                          </p:stCondLst>
                                        </p:cTn>
                                        <p:tgtEl>
                                          <p:spTgt spid="11279"/>
                                        </p:tgtEl>
                                        <p:attrNameLst>
                                          <p:attrName>style.visibility</p:attrName>
                                        </p:attrNameLst>
                                      </p:cBhvr>
                                      <p:to>
                                        <p:strVal val="visible"/>
                                      </p:to>
                                    </p:set>
                                    <p:anim calcmode="lin" valueType="num">
                                      <p:cBhvr additive="base">
                                        <p:cTn id="17" dur="500"/>
                                        <p:tgtEl>
                                          <p:spTgt spid="11279"/>
                                        </p:tgtEl>
                                        <p:attrNameLst>
                                          <p:attrName>ppt_x</p:attrName>
                                        </p:attrNameLst>
                                      </p:cBhvr>
                                      <p:tavLst>
                                        <p:tav tm="0">
                                          <p:val>
                                            <p:strVal val="#ppt_x-#ppt_w*1.125000"/>
                                          </p:val>
                                        </p:tav>
                                        <p:tav tm="100000">
                                          <p:val>
                                            <p:strVal val="#ppt_x"/>
                                          </p:val>
                                        </p:tav>
                                      </p:tavLst>
                                    </p:anim>
                                    <p:animEffect transition="in" filter="wipe(right)">
                                      <p:cBhvr>
                                        <p:cTn id="18" dur="500"/>
                                        <p:tgtEl>
                                          <p:spTgt spid="11279"/>
                                        </p:tgtEl>
                                      </p:cBhvr>
                                    </p:animEffect>
                                  </p:childTnLst>
                                </p:cTn>
                              </p:par>
                            </p:childTnLst>
                          </p:cTn>
                        </p:par>
                        <p:par>
                          <p:cTn id="19" fill="hold">
                            <p:stCondLst>
                              <p:cond delay="1200"/>
                            </p:stCondLst>
                            <p:childTnLst>
                              <p:par>
                                <p:cTn id="20" presetID="18" presetClass="entr" presetSubtype="3" fill="hold" nodeType="afterEffect">
                                  <p:stCondLst>
                                    <p:cond delay="0"/>
                                  </p:stCondLst>
                                  <p:childTnLst>
                                    <p:set>
                                      <p:cBhvr>
                                        <p:cTn id="21" dur="1" fill="hold">
                                          <p:stCondLst>
                                            <p:cond delay="0"/>
                                          </p:stCondLst>
                                        </p:cTn>
                                        <p:tgtEl>
                                          <p:spTgt spid="11281"/>
                                        </p:tgtEl>
                                        <p:attrNameLst>
                                          <p:attrName>style.visibility</p:attrName>
                                        </p:attrNameLst>
                                      </p:cBhvr>
                                      <p:to>
                                        <p:strVal val="visible"/>
                                      </p:to>
                                    </p:set>
                                    <p:animEffect transition="in" filter="strips(upRight)">
                                      <p:cBhvr>
                                        <p:cTn id="22" dur="500"/>
                                        <p:tgtEl>
                                          <p:spTgt spid="11281"/>
                                        </p:tgtEl>
                                      </p:cBhvr>
                                    </p:animEffect>
                                  </p:childTnLst>
                                </p:cTn>
                              </p:par>
                              <p:par>
                                <p:cTn id="23" presetID="18" presetClass="entr" presetSubtype="6" fill="hold" nodeType="withEffect">
                                  <p:stCondLst>
                                    <p:cond delay="0"/>
                                  </p:stCondLst>
                                  <p:childTnLst>
                                    <p:set>
                                      <p:cBhvr>
                                        <p:cTn id="24" dur="1" fill="hold">
                                          <p:stCondLst>
                                            <p:cond delay="0"/>
                                          </p:stCondLst>
                                        </p:cTn>
                                        <p:tgtEl>
                                          <p:spTgt spid="11282"/>
                                        </p:tgtEl>
                                        <p:attrNameLst>
                                          <p:attrName>style.visibility</p:attrName>
                                        </p:attrNameLst>
                                      </p:cBhvr>
                                      <p:to>
                                        <p:strVal val="visible"/>
                                      </p:to>
                                    </p:set>
                                    <p:animEffect transition="in" filter="strips(downRight)">
                                      <p:cBhvr>
                                        <p:cTn id="25" dur="500"/>
                                        <p:tgtEl>
                                          <p:spTgt spid="11282"/>
                                        </p:tgtEl>
                                      </p:cBhvr>
                                    </p:animEffect>
                                  </p:childTnLst>
                                </p:cTn>
                              </p:par>
                              <p:par>
                                <p:cTn id="26" presetID="9" presetClass="emph" presetSubtype="0" grpId="0" nodeType="withEffect">
                                  <p:stCondLst>
                                    <p:cond delay="0"/>
                                  </p:stCondLst>
                                  <p:childTnLst>
                                    <p:set>
                                      <p:cBhvr rctx="PPT">
                                        <p:cTn id="27" dur="indefinite"/>
                                        <p:tgtEl>
                                          <p:spTgt spid="225289"/>
                                        </p:tgtEl>
                                        <p:attrNameLst>
                                          <p:attrName>style.opacity</p:attrName>
                                        </p:attrNameLst>
                                      </p:cBhvr>
                                      <p:to>
                                        <p:strVal val="0.5"/>
                                      </p:to>
                                    </p:set>
                                    <p:animEffect filter="image" prLst="opacity: 0.5">
                                      <p:cBhvr rctx="IE">
                                        <p:cTn id="28" dur="indefinite"/>
                                        <p:tgtEl>
                                          <p:spTgt spid="225289"/>
                                        </p:tgtEl>
                                      </p:cBhvr>
                                    </p:animEffect>
                                  </p:childTnLst>
                                </p:cTn>
                              </p:par>
                              <p:par>
                                <p:cTn id="29" presetID="9" presetClass="emph" presetSubtype="0" grpId="0" nodeType="withEffect">
                                  <p:stCondLst>
                                    <p:cond delay="0"/>
                                  </p:stCondLst>
                                  <p:childTnLst>
                                    <p:set>
                                      <p:cBhvr rctx="PPT">
                                        <p:cTn id="30" dur="indefinite"/>
                                        <p:tgtEl>
                                          <p:spTgt spid="225290"/>
                                        </p:tgtEl>
                                        <p:attrNameLst>
                                          <p:attrName>style.opacity</p:attrName>
                                        </p:attrNameLst>
                                      </p:cBhvr>
                                      <p:to>
                                        <p:strVal val="0.5"/>
                                      </p:to>
                                    </p:set>
                                    <p:animEffect filter="image" prLst="opacity: 0.5">
                                      <p:cBhvr rctx="IE">
                                        <p:cTn id="31" dur="indefinite"/>
                                        <p:tgtEl>
                                          <p:spTgt spid="225290"/>
                                        </p:tgtEl>
                                      </p:cBhvr>
                                    </p:animEffect>
                                  </p:childTnLst>
                                </p:cTn>
                              </p:par>
                              <p:par>
                                <p:cTn id="32" presetID="9" presetClass="emph" presetSubtype="0" grpId="0" nodeType="withEffect">
                                  <p:stCondLst>
                                    <p:cond delay="0"/>
                                  </p:stCondLst>
                                  <p:childTnLst>
                                    <p:set>
                                      <p:cBhvr rctx="PPT">
                                        <p:cTn id="33" dur="indefinite"/>
                                        <p:tgtEl>
                                          <p:spTgt spid="225291"/>
                                        </p:tgtEl>
                                        <p:attrNameLst>
                                          <p:attrName>style.opacity</p:attrName>
                                        </p:attrNameLst>
                                      </p:cBhvr>
                                      <p:to>
                                        <p:strVal val="0.5"/>
                                      </p:to>
                                    </p:set>
                                    <p:animEffect filter="image" prLst="opacity: 0.5">
                                      <p:cBhvr rctx="IE">
                                        <p:cTn id="34" dur="indefinite"/>
                                        <p:tgtEl>
                                          <p:spTgt spid="225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nimBg="1"/>
      <p:bldP spid="225290" grpId="0" animBg="1"/>
      <p:bldP spid="225291" grpId="0" animBg="1"/>
      <p:bldP spid="26" grpId="0" animBg="1"/>
      <p:bldP spid="26"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D014F49-EC20-4CDF-B95E-76B8AC2EA24D}" type="slidenum">
              <a:rPr lang="de-DE"/>
              <a:pPr>
                <a:defRPr/>
              </a:pPr>
              <a:t>100</a:t>
            </a:fld>
            <a:endParaRPr lang="de-DE"/>
          </a:p>
        </p:txBody>
      </p:sp>
      <p:sp>
        <p:nvSpPr>
          <p:cNvPr id="56323" name="Rectangle 2"/>
          <p:cNvSpPr>
            <a:spLocks noGrp="1" noChangeArrowheads="1"/>
          </p:cNvSpPr>
          <p:nvPr>
            <p:ph type="title"/>
          </p:nvPr>
        </p:nvSpPr>
        <p:spPr/>
        <p:txBody>
          <a:bodyPr/>
          <a:lstStyle/>
          <a:p>
            <a:pPr eaLnBrk="1" hangingPunct="1"/>
            <a:r>
              <a:rPr lang="de-DE" altLang="de-DE" b="0" u="sng" smtClean="0"/>
              <a:t>divide</a:t>
            </a:r>
            <a:r>
              <a:rPr lang="de-DE" altLang="de-DE" smtClean="0"/>
              <a:t> et impera </a:t>
            </a:r>
          </a:p>
        </p:txBody>
      </p:sp>
      <p:sp>
        <p:nvSpPr>
          <p:cNvPr id="149507" name="Rectangle 3"/>
          <p:cNvSpPr>
            <a:spLocks noGrp="1" noChangeArrowheads="1"/>
          </p:cNvSpPr>
          <p:nvPr>
            <p:ph type="body" idx="1"/>
          </p:nvPr>
        </p:nvSpPr>
        <p:spPr/>
        <p:txBody>
          <a:bodyPr/>
          <a:lstStyle/>
          <a:p>
            <a:pPr eaLnBrk="1" hangingPunct="1">
              <a:spcBef>
                <a:spcPct val="60000"/>
              </a:spcBef>
              <a:buFont typeface="Wingdings" pitchFamily="2" charset="2"/>
              <a:buNone/>
              <a:defRPr/>
            </a:pPr>
            <a:r>
              <a:rPr lang="de-DE" dirty="0" smtClean="0"/>
              <a:t>Aufgaben der </a:t>
            </a:r>
            <a:r>
              <a:rPr lang="de-DE" dirty="0" smtClean="0">
                <a:solidFill>
                  <a:srgbClr val="A50021"/>
                </a:solidFill>
                <a:effectLst>
                  <a:outerShdw blurRad="38100" dist="38100" dir="2700000" algn="tl">
                    <a:srgbClr val="C0C0C0"/>
                  </a:outerShdw>
                </a:effectLst>
              </a:rPr>
              <a:t>Verbundzentrale</a:t>
            </a:r>
            <a:r>
              <a:rPr lang="de-DE" dirty="0" smtClean="0"/>
              <a:t>:</a:t>
            </a:r>
          </a:p>
          <a:p>
            <a:pPr eaLnBrk="1" hangingPunct="1">
              <a:spcBef>
                <a:spcPct val="60000"/>
              </a:spcBef>
              <a:defRPr/>
            </a:pPr>
            <a:r>
              <a:rPr lang="de-DE" dirty="0" smtClean="0"/>
              <a:t>Administration der Software (u.a. wöchentliche Updates der SFX-KnowledgeBase)</a:t>
            </a:r>
          </a:p>
          <a:p>
            <a:pPr eaLnBrk="1" hangingPunct="1">
              <a:spcBef>
                <a:spcPct val="60000"/>
              </a:spcBef>
              <a:defRPr/>
            </a:pPr>
            <a:r>
              <a:rPr lang="de-DE" dirty="0" smtClean="0"/>
              <a:t>Implementierung und Konfiguration aller verbundweit genutzten SFX-Services (u.a. EZB-Lizenzdatenupdate, Aktivierung der im B3Kat nachgewiesenen E-Books und nationallizenzierter Titel, etc.)</a:t>
            </a:r>
          </a:p>
          <a:p>
            <a:pPr eaLnBrk="1" hangingPunct="1">
              <a:spcBef>
                <a:spcPct val="60000"/>
              </a:spcBef>
              <a:defRPr/>
            </a:pPr>
            <a:r>
              <a:rPr lang="de-DE" dirty="0" smtClean="0"/>
              <a:t>Koordination von Source-Freischaltungen für jeweils mehr als drei Bibliotheken</a:t>
            </a:r>
          </a:p>
          <a:p>
            <a:pPr eaLnBrk="1" hangingPunct="1">
              <a:spcBef>
                <a:spcPct val="60000"/>
              </a:spcBef>
              <a:defRPr/>
            </a:pPr>
            <a:r>
              <a:rPr lang="de-DE" dirty="0" smtClean="0"/>
              <a:t>Schulung lokaler SFX-Administrator*innen </a:t>
            </a:r>
            <a:r>
              <a:rPr lang="de-DE" dirty="0" smtClean="0">
                <a:sym typeface="Wingdings" pitchFamily="2" charset="2"/>
              </a:rPr>
              <a:t></a:t>
            </a:r>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49507">
                                            <p:txEl>
                                              <p:pRg st="1" end="1"/>
                                            </p:txEl>
                                          </p:spTgt>
                                        </p:tgtEl>
                                        <p:attrNameLst>
                                          <p:attrName>style.opacity</p:attrName>
                                        </p:attrNameLst>
                                      </p:cBhvr>
                                      <p:to>
                                        <p:strVal val="0.5"/>
                                      </p:to>
                                    </p:set>
                                    <p:animEffect filter="image" prLst="opacity: 0.5">
                                      <p:cBhvr rctx="IE">
                                        <p:cTn id="11" dur="indefinite"/>
                                        <p:tgtEl>
                                          <p:spTgt spid="149507">
                                            <p:txEl>
                                              <p:pRg st="1" end="1"/>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49507">
                                            <p:txEl>
                                              <p:pRg st="2" end="2"/>
                                            </p:txEl>
                                          </p:spTgt>
                                        </p:tgtEl>
                                        <p:attrNameLst>
                                          <p:attrName>style.opacity</p:attrName>
                                        </p:attrNameLst>
                                      </p:cBhvr>
                                      <p:to>
                                        <p:strVal val="0.5"/>
                                      </p:to>
                                    </p:set>
                                    <p:animEffect filter="image" prLst="opacity: 0.5">
                                      <p:cBhvr rctx="IE">
                                        <p:cTn id="18" dur="indefinite"/>
                                        <p:tgtEl>
                                          <p:spTgt spid="149507">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49507">
                                            <p:txEl>
                                              <p:pRg st="3" end="3"/>
                                            </p:txEl>
                                          </p:spTgt>
                                        </p:tgtEl>
                                        <p:attrNameLst>
                                          <p:attrName>style.opacity</p:attrName>
                                        </p:attrNameLst>
                                      </p:cBhvr>
                                      <p:to>
                                        <p:strVal val="0.5"/>
                                      </p:to>
                                    </p:set>
                                    <p:animEffect filter="image" prLst="opacity: 0.5">
                                      <p:cBhvr rctx="IE">
                                        <p:cTn id="25" dur="indefinite"/>
                                        <p:tgtEl>
                                          <p:spTgt spid="149507">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
          <p:cNvSpPr>
            <a:spLocks noGrp="1"/>
          </p:cNvSpPr>
          <p:nvPr>
            <p:ph type="sldNum" sz="quarter" idx="10"/>
          </p:nvPr>
        </p:nvSpPr>
        <p:spPr/>
        <p:txBody>
          <a:bodyPr/>
          <a:lstStyle/>
          <a:p>
            <a:pPr>
              <a:defRPr/>
            </a:pPr>
            <a:fld id="{C032035E-8082-479D-9076-5E5125F8253C}" type="slidenum">
              <a:rPr lang="de-DE"/>
              <a:pPr>
                <a:defRPr/>
              </a:pPr>
              <a:t>101</a:t>
            </a:fld>
            <a:endParaRPr lang="de-DE"/>
          </a:p>
        </p:txBody>
      </p:sp>
      <p:sp>
        <p:nvSpPr>
          <p:cNvPr id="184323" name="AutoShape 3"/>
          <p:cNvSpPr>
            <a:spLocks noChangeArrowheads="1"/>
          </p:cNvSpPr>
          <p:nvPr/>
        </p:nvSpPr>
        <p:spPr bwMode="auto">
          <a:xfrm>
            <a:off x="392113" y="1255713"/>
            <a:ext cx="2117725" cy="2162175"/>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defRPr/>
            </a:pPr>
            <a:r>
              <a:rPr lang="de-DE" dirty="0" smtClean="0">
                <a:solidFill>
                  <a:srgbClr val="FFFFFF"/>
                </a:solidFill>
                <a:effectLst>
                  <a:outerShdw blurRad="38100" dist="38100" dir="2700000" algn="tl">
                    <a:srgbClr val="000000"/>
                  </a:outerShdw>
                </a:effectLst>
                <a:latin typeface="Tahoma" pitchFamily="34" charset="0"/>
                <a:ea typeface="ＭＳ Ｐゴシック"/>
              </a:rPr>
              <a:t>regelmäßiger</a:t>
            </a:r>
            <a:endParaRPr lang="de-DE" dirty="0">
              <a:solidFill>
                <a:srgbClr val="FFFFFF"/>
              </a:solidFill>
              <a:effectLst>
                <a:outerShdw blurRad="38100" dist="38100" dir="2700000" algn="tl">
                  <a:srgbClr val="000000"/>
                </a:outerShdw>
              </a:effectLst>
              <a:latin typeface="Tahoma" pitchFamily="34" charset="0"/>
              <a:ea typeface="ＭＳ Ｐゴシック"/>
            </a:endParaRPr>
          </a:p>
          <a:p>
            <a:pPr algn="ctr">
              <a:defRPr/>
            </a:pPr>
            <a:endParaRPr lang="de-DE" sz="800" dirty="0">
              <a:latin typeface="Tahoma" pitchFamily="34" charset="0"/>
              <a:ea typeface="+mn-ea"/>
            </a:endParaRPr>
          </a:p>
          <a:p>
            <a:pPr algn="ctr">
              <a:defRPr/>
            </a:pPr>
            <a:r>
              <a:rPr lang="de-DE" sz="3200" dirty="0">
                <a:solidFill>
                  <a:srgbClr val="99CC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Tahoma" pitchFamily="34" charset="0"/>
                <a:ea typeface="+mn-ea"/>
              </a:rPr>
              <a:t>EZB</a:t>
            </a:r>
          </a:p>
          <a:p>
            <a:pPr algn="ctr">
              <a:defRPr/>
            </a:pPr>
            <a:endParaRPr lang="de-DE" sz="800" dirty="0">
              <a:latin typeface="Tahoma" pitchFamily="34" charset="0"/>
              <a:ea typeface="+mn-ea"/>
            </a:endParaRPr>
          </a:p>
          <a:p>
            <a:pPr algn="ctr">
              <a:defRPr/>
            </a:pPr>
            <a:r>
              <a:rPr lang="de-DE" dirty="0" smtClean="0">
                <a:solidFill>
                  <a:schemeClr val="bg1"/>
                </a:solidFill>
                <a:effectLst>
                  <a:outerShdw blurRad="38100" dist="38100" dir="2700000" algn="tl">
                    <a:srgbClr val="000000"/>
                  </a:outerShdw>
                </a:effectLst>
                <a:latin typeface="Tahoma" pitchFamily="34" charset="0"/>
                <a:ea typeface="+mn-ea"/>
              </a:rPr>
              <a:t>Export</a:t>
            </a:r>
            <a:endParaRPr lang="de-DE" dirty="0">
              <a:solidFill>
                <a:schemeClr val="bg1"/>
              </a:solidFill>
              <a:effectLst>
                <a:outerShdw blurRad="38100" dist="38100" dir="2700000" algn="tl">
                  <a:srgbClr val="000000"/>
                </a:outerShdw>
              </a:effectLst>
              <a:latin typeface="Tahoma" pitchFamily="34" charset="0"/>
              <a:ea typeface="+mn-ea"/>
            </a:endParaRPr>
          </a:p>
        </p:txBody>
      </p:sp>
      <p:sp>
        <p:nvSpPr>
          <p:cNvPr id="184324" name="AutoShape 4"/>
          <p:cNvSpPr>
            <a:spLocks noChangeArrowheads="1"/>
          </p:cNvSpPr>
          <p:nvPr/>
        </p:nvSpPr>
        <p:spPr bwMode="auto">
          <a:xfrm>
            <a:off x="3511550" y="1268413"/>
            <a:ext cx="2117725" cy="2162175"/>
          </a:xfrm>
          <a:prstGeom prst="roundRect">
            <a:avLst>
              <a:gd name="adj" fmla="val 16667"/>
            </a:avLst>
          </a:prstGeom>
          <a:gradFill rotWithShape="1">
            <a:gsLst>
              <a:gs pos="0">
                <a:srgbClr val="FF3399">
                  <a:gamma/>
                  <a:shade val="46275"/>
                  <a:invGamma/>
                </a:srgbClr>
              </a:gs>
              <a:gs pos="50000">
                <a:srgbClr val="FF3399"/>
              </a:gs>
              <a:gs pos="100000">
                <a:srgbClr val="FF33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a:latin typeface="Tahoma" pitchFamily="34" charset="0"/>
                <a:ea typeface="+mn-ea"/>
              </a:rPr>
              <a:t>Datensplitting</a:t>
            </a:r>
          </a:p>
          <a:p>
            <a:pPr algn="ctr">
              <a:defRPr/>
            </a:pPr>
            <a:endParaRPr lang="de-DE" sz="800">
              <a:latin typeface="Tahoma" pitchFamily="34" charset="0"/>
              <a:ea typeface="+mn-ea"/>
            </a:endParaRPr>
          </a:p>
          <a:p>
            <a:pPr algn="ctr">
              <a:defRPr/>
            </a:pPr>
            <a:r>
              <a:rPr lang="de-DE" sz="3200">
                <a:effectLst>
                  <a:outerShdw blurRad="38100" dist="38100" dir="2700000" algn="tl">
                    <a:srgbClr val="FFFFFF"/>
                  </a:outerShdw>
                </a:effectLst>
                <a:latin typeface="Tahoma" pitchFamily="34" charset="0"/>
                <a:ea typeface="+mn-ea"/>
              </a:rPr>
              <a:t>Verbund-</a:t>
            </a:r>
          </a:p>
          <a:p>
            <a:pPr algn="ctr">
              <a:defRPr/>
            </a:pPr>
            <a:r>
              <a:rPr lang="de-DE" sz="3200">
                <a:effectLst>
                  <a:outerShdw blurRad="38100" dist="38100" dir="2700000" algn="tl">
                    <a:srgbClr val="FFFFFF"/>
                  </a:outerShdw>
                </a:effectLst>
                <a:latin typeface="Tahoma" pitchFamily="34" charset="0"/>
                <a:ea typeface="+mn-ea"/>
              </a:rPr>
              <a:t>zentrale</a:t>
            </a:r>
          </a:p>
          <a:p>
            <a:pPr algn="ctr">
              <a:defRPr/>
            </a:pPr>
            <a:endParaRPr lang="de-DE" sz="800">
              <a:latin typeface="Tahoma" pitchFamily="34" charset="0"/>
              <a:ea typeface="+mn-ea"/>
            </a:endParaRPr>
          </a:p>
          <a:p>
            <a:pPr algn="ctr">
              <a:defRPr/>
            </a:pPr>
            <a:r>
              <a:rPr lang="de-DE">
                <a:latin typeface="Tahoma" pitchFamily="34" charset="0"/>
                <a:ea typeface="+mn-ea"/>
              </a:rPr>
              <a:t>Fehlerevaluation</a:t>
            </a:r>
          </a:p>
        </p:txBody>
      </p:sp>
      <p:sp>
        <p:nvSpPr>
          <p:cNvPr id="184325" name="AutoShape 5"/>
          <p:cNvSpPr>
            <a:spLocks noChangeArrowheads="1"/>
          </p:cNvSpPr>
          <p:nvPr/>
        </p:nvSpPr>
        <p:spPr bwMode="auto">
          <a:xfrm>
            <a:off x="6616700" y="1266825"/>
            <a:ext cx="2117725" cy="2162175"/>
          </a:xfrm>
          <a:prstGeom prst="roundRect">
            <a:avLst>
              <a:gd name="adj" fmla="val 16667"/>
            </a:avLst>
          </a:prstGeom>
          <a:gradFill rotWithShape="1">
            <a:gsLst>
              <a:gs pos="0">
                <a:srgbClr val="33CCCC">
                  <a:gamma/>
                  <a:shade val="46275"/>
                  <a:invGamma/>
                </a:srgbClr>
              </a:gs>
              <a:gs pos="50000">
                <a:srgbClr val="33CCCC"/>
              </a:gs>
              <a:gs pos="100000">
                <a:srgbClr val="33CC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a:latin typeface="Tahoma" pitchFamily="34" charset="0"/>
                <a:ea typeface="+mn-ea"/>
              </a:rPr>
              <a:t>Targetauswahl</a:t>
            </a:r>
            <a:endParaRPr lang="de-DE" sz="800">
              <a:latin typeface="Tahoma" pitchFamily="34" charset="0"/>
              <a:ea typeface="+mn-ea"/>
            </a:endParaRPr>
          </a:p>
          <a:p>
            <a:pPr algn="ctr">
              <a:defRPr/>
            </a:pPr>
            <a:endParaRPr lang="de-DE" sz="800">
              <a:latin typeface="Tahoma" pitchFamily="34" charset="0"/>
              <a:ea typeface="+mn-ea"/>
            </a:endParaRPr>
          </a:p>
          <a:p>
            <a:pPr algn="ctr">
              <a:defRPr/>
            </a:pPr>
            <a:r>
              <a:rPr lang="de-DE" sz="3200">
                <a:effectLst>
                  <a:outerShdw blurRad="38100" dist="38100" dir="2700000" algn="tl">
                    <a:srgbClr val="FFFFFF"/>
                  </a:outerShdw>
                </a:effectLst>
                <a:latin typeface="Tahoma" pitchFamily="34" charset="0"/>
                <a:ea typeface="+mn-ea"/>
              </a:rPr>
              <a:t>28 lokale</a:t>
            </a:r>
          </a:p>
          <a:p>
            <a:pPr algn="ctr">
              <a:defRPr/>
            </a:pPr>
            <a:r>
              <a:rPr lang="de-DE" sz="3200">
                <a:effectLst>
                  <a:outerShdw blurRad="38100" dist="38100" dir="2700000" algn="tl">
                    <a:srgbClr val="FFFFFF"/>
                  </a:outerShdw>
                </a:effectLst>
                <a:latin typeface="Tahoma" pitchFamily="34" charset="0"/>
                <a:ea typeface="+mn-ea"/>
              </a:rPr>
              <a:t>Instanzen</a:t>
            </a:r>
          </a:p>
          <a:p>
            <a:pPr algn="ctr">
              <a:defRPr/>
            </a:pPr>
            <a:endParaRPr lang="de-DE" sz="800">
              <a:latin typeface="Tahoma" pitchFamily="34" charset="0"/>
              <a:ea typeface="+mn-ea"/>
            </a:endParaRPr>
          </a:p>
          <a:p>
            <a:pPr algn="ctr">
              <a:defRPr/>
            </a:pPr>
            <a:r>
              <a:rPr lang="de-DE">
                <a:latin typeface="Tahoma" pitchFamily="34" charset="0"/>
                <a:ea typeface="+mn-ea"/>
              </a:rPr>
              <a:t>Laden der Daten</a:t>
            </a:r>
          </a:p>
        </p:txBody>
      </p:sp>
      <p:sp>
        <p:nvSpPr>
          <p:cNvPr id="184326" name="AutoShape 6"/>
          <p:cNvSpPr>
            <a:spLocks noChangeArrowheads="1"/>
          </p:cNvSpPr>
          <p:nvPr/>
        </p:nvSpPr>
        <p:spPr bwMode="auto">
          <a:xfrm>
            <a:off x="3124200" y="4229100"/>
            <a:ext cx="2887663" cy="1352550"/>
          </a:xfrm>
          <a:prstGeom prst="roundRect">
            <a:avLst>
              <a:gd name="adj" fmla="val 16667"/>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a:solidFill>
                  <a:schemeClr val="bg1"/>
                </a:solidFill>
                <a:effectLst>
                  <a:outerShdw blurRad="38100" dist="38100" dir="2700000" algn="tl">
                    <a:srgbClr val="000000"/>
                  </a:outerShdw>
                </a:effectLst>
                <a:latin typeface="Tahoma" pitchFamily="34" charset="0"/>
                <a:ea typeface="+mn-ea"/>
              </a:rPr>
              <a:t>Ergänzung der</a:t>
            </a:r>
          </a:p>
          <a:p>
            <a:pPr algn="ctr">
              <a:defRPr/>
            </a:pPr>
            <a:r>
              <a:rPr lang="de-DE" dirty="0">
                <a:solidFill>
                  <a:schemeClr val="bg1"/>
                </a:solidFill>
                <a:effectLst>
                  <a:outerShdw blurRad="38100" dist="38100" dir="2700000" algn="tl">
                    <a:srgbClr val="000000"/>
                  </a:outerShdw>
                </a:effectLst>
                <a:latin typeface="Tahoma" pitchFamily="34" charset="0"/>
                <a:ea typeface="+mn-ea"/>
              </a:rPr>
              <a:t>SFX-</a:t>
            </a:r>
            <a:r>
              <a:rPr lang="de-DE" dirty="0" err="1">
                <a:solidFill>
                  <a:schemeClr val="bg1"/>
                </a:solidFill>
                <a:effectLst>
                  <a:outerShdw blurRad="38100" dist="38100" dir="2700000" algn="tl">
                    <a:srgbClr val="000000"/>
                  </a:outerShdw>
                </a:effectLst>
                <a:latin typeface="Tahoma" pitchFamily="34" charset="0"/>
                <a:ea typeface="+mn-ea"/>
              </a:rPr>
              <a:t>KnowledgeBase</a:t>
            </a:r>
            <a:endParaRPr lang="de-DE" dirty="0">
              <a:solidFill>
                <a:schemeClr val="bg1"/>
              </a:solidFill>
              <a:effectLst>
                <a:outerShdw blurRad="38100" dist="38100" dir="2700000" algn="tl">
                  <a:srgbClr val="000000"/>
                </a:outerShdw>
              </a:effectLst>
              <a:latin typeface="Tahoma" pitchFamily="34" charset="0"/>
              <a:ea typeface="+mn-ea"/>
            </a:endParaRPr>
          </a:p>
          <a:p>
            <a:pPr algn="ctr">
              <a:defRPr/>
            </a:pPr>
            <a:endParaRPr lang="de-DE" sz="800" dirty="0">
              <a:latin typeface="Tahoma" pitchFamily="34" charset="0"/>
              <a:ea typeface="+mn-ea"/>
            </a:endParaRPr>
          </a:p>
          <a:p>
            <a:pPr algn="ctr">
              <a:defRPr/>
            </a:pPr>
            <a:endParaRPr lang="de-DE" sz="3200" dirty="0">
              <a:solidFill>
                <a:schemeClr val="hlink"/>
              </a:solidFill>
              <a:effectLst>
                <a:outerShdw blurRad="38100" dist="38100" dir="2700000" algn="tl">
                  <a:srgbClr val="000000"/>
                </a:outerShdw>
              </a:effectLst>
              <a:latin typeface="Tahoma" pitchFamily="34" charset="0"/>
              <a:ea typeface="+mn-ea"/>
            </a:endParaRPr>
          </a:p>
        </p:txBody>
      </p:sp>
      <p:sp>
        <p:nvSpPr>
          <p:cNvPr id="184327" name="AutoShape 7"/>
          <p:cNvSpPr>
            <a:spLocks noChangeArrowheads="1"/>
          </p:cNvSpPr>
          <p:nvPr/>
        </p:nvSpPr>
        <p:spPr bwMode="auto">
          <a:xfrm>
            <a:off x="3511550" y="1268413"/>
            <a:ext cx="2117725" cy="2162175"/>
          </a:xfrm>
          <a:prstGeom prst="roundRect">
            <a:avLst>
              <a:gd name="adj" fmla="val 16667"/>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err="1" smtClean="0">
                <a:solidFill>
                  <a:schemeClr val="bg1"/>
                </a:solidFill>
                <a:effectLst>
                  <a:outerShdw blurRad="38100" dist="38100" dir="2700000" algn="tl">
                    <a:srgbClr val="000000"/>
                  </a:outerShdw>
                </a:effectLst>
                <a:latin typeface="Tahoma" pitchFamily="34" charset="0"/>
                <a:ea typeface="+mn-ea"/>
              </a:rPr>
              <a:t>Targetzuordnung</a:t>
            </a:r>
            <a:endParaRPr lang="de-DE" dirty="0">
              <a:solidFill>
                <a:schemeClr val="bg1"/>
              </a:solidFill>
              <a:effectLst>
                <a:outerShdw blurRad="38100" dist="38100" dir="2700000" algn="tl">
                  <a:srgbClr val="000000"/>
                </a:outerShdw>
              </a:effectLst>
              <a:latin typeface="Tahoma" pitchFamily="34" charset="0"/>
              <a:ea typeface="+mn-ea"/>
            </a:endParaRPr>
          </a:p>
          <a:p>
            <a:pPr algn="ctr">
              <a:defRPr/>
            </a:pPr>
            <a:endParaRPr lang="de-DE" sz="800" dirty="0">
              <a:latin typeface="Tahoma" pitchFamily="34" charset="0"/>
              <a:ea typeface="+mn-ea"/>
            </a:endParaRPr>
          </a:p>
          <a:p>
            <a:pPr algn="ctr">
              <a:defRPr/>
            </a:pPr>
            <a:r>
              <a:rPr lang="de-DE" sz="3200" dirty="0" smtClean="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ea typeface="+mn-ea"/>
              </a:rPr>
              <a:t>SFX-Team</a:t>
            </a:r>
          </a:p>
          <a:p>
            <a:pPr algn="ctr">
              <a:defRPr/>
            </a:pPr>
            <a:r>
              <a:rPr lang="de-DE" sz="3200" dirty="0" smtClean="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ea typeface="+mn-ea"/>
              </a:rPr>
              <a:t>@BVB</a:t>
            </a:r>
            <a:endParaRPr lang="de-DE" sz="3200" dirty="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ea typeface="+mn-ea"/>
            </a:endParaRPr>
          </a:p>
          <a:p>
            <a:pPr algn="ctr">
              <a:defRPr/>
            </a:pPr>
            <a:endParaRPr lang="de-DE" sz="800" dirty="0">
              <a:latin typeface="Tahoma" pitchFamily="34" charset="0"/>
              <a:ea typeface="+mn-ea"/>
            </a:endParaRPr>
          </a:p>
          <a:p>
            <a:pPr algn="ctr">
              <a:defRPr/>
            </a:pPr>
            <a:r>
              <a:rPr lang="de-DE" sz="1600" dirty="0">
                <a:solidFill>
                  <a:schemeClr val="bg1"/>
                </a:solidFill>
                <a:effectLst>
                  <a:outerShdw blurRad="38100" dist="38100" dir="2700000" algn="tl">
                    <a:srgbClr val="000000"/>
                  </a:outerShdw>
                </a:effectLst>
                <a:latin typeface="Tahoma" pitchFamily="34" charset="0"/>
                <a:ea typeface="+mn-ea"/>
              </a:rPr>
              <a:t>Update &amp; Evaluation</a:t>
            </a:r>
          </a:p>
        </p:txBody>
      </p:sp>
      <p:sp>
        <p:nvSpPr>
          <p:cNvPr id="184328" name="AutoShape 8"/>
          <p:cNvSpPr>
            <a:spLocks noChangeArrowheads="1"/>
          </p:cNvSpPr>
          <p:nvPr/>
        </p:nvSpPr>
        <p:spPr bwMode="auto">
          <a:xfrm>
            <a:off x="6616700" y="1266825"/>
            <a:ext cx="2117725" cy="2162175"/>
          </a:xfrm>
          <a:prstGeom prst="roundRect">
            <a:avLst>
              <a:gd name="adj" fmla="val 16667"/>
            </a:avLst>
          </a:prstGeom>
          <a:gradFill rotWithShape="1">
            <a:gsLst>
              <a:gs pos="0">
                <a:srgbClr val="33CCCC">
                  <a:gamma/>
                  <a:shade val="46275"/>
                  <a:invGamma/>
                </a:srgbClr>
              </a:gs>
              <a:gs pos="50000">
                <a:srgbClr val="33CCCC"/>
              </a:gs>
              <a:gs pos="100000">
                <a:srgbClr val="33CC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smtClean="0">
                <a:solidFill>
                  <a:schemeClr val="bg1"/>
                </a:solidFill>
                <a:effectLst>
                  <a:outerShdw blurRad="38100" dist="38100" dir="2700000" algn="tl">
                    <a:srgbClr val="000000"/>
                  </a:outerShdw>
                </a:effectLst>
                <a:latin typeface="Tahoma" pitchFamily="34" charset="0"/>
                <a:ea typeface="+mn-ea"/>
              </a:rPr>
              <a:t>Plausikontrolle     </a:t>
            </a:r>
          </a:p>
          <a:p>
            <a:pPr algn="ctr">
              <a:defRPr/>
            </a:pPr>
            <a:endParaRPr lang="de-DE" sz="800" dirty="0">
              <a:solidFill>
                <a:schemeClr val="bg1"/>
              </a:solidFill>
              <a:effectLst>
                <a:outerShdw blurRad="38100" dist="38100" dir="2700000" algn="tl">
                  <a:srgbClr val="000000"/>
                </a:outerShdw>
              </a:effectLst>
              <a:latin typeface="Tahoma" pitchFamily="34" charset="0"/>
              <a:ea typeface="+mn-ea"/>
            </a:endParaRPr>
          </a:p>
          <a:p>
            <a:pPr algn="ctr">
              <a:defRPr/>
            </a:pPr>
            <a:r>
              <a:rPr lang="de-DE" sz="3200" dirty="0" smtClean="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29 </a:t>
            </a:r>
            <a:r>
              <a:rPr lang="de-DE" sz="3200" dirty="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lokale</a:t>
            </a:r>
          </a:p>
          <a:p>
            <a:pPr algn="ctr">
              <a:defRPr/>
            </a:pPr>
            <a:r>
              <a:rPr lang="de-DE" sz="3200" dirty="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Instanzen</a:t>
            </a:r>
          </a:p>
          <a:p>
            <a:pPr algn="ctr">
              <a:defRPr/>
            </a:pPr>
            <a:endParaRPr lang="de-DE" sz="800" dirty="0">
              <a:latin typeface="Tahoma" pitchFamily="34" charset="0"/>
              <a:ea typeface="+mn-ea"/>
            </a:endParaRPr>
          </a:p>
          <a:p>
            <a:pPr algn="ctr">
              <a:defRPr/>
            </a:pPr>
            <a:r>
              <a:rPr lang="de-DE" sz="1600" dirty="0" smtClean="0">
                <a:solidFill>
                  <a:schemeClr val="bg1"/>
                </a:solidFill>
                <a:effectLst>
                  <a:outerShdw blurRad="38100" dist="38100" dir="2700000" algn="tl">
                    <a:srgbClr val="000000"/>
                  </a:outerShdw>
                </a:effectLst>
                <a:latin typeface="Tahoma" pitchFamily="34" charset="0"/>
                <a:ea typeface="+mn-ea"/>
              </a:rPr>
              <a:t>Korrekturen in EZB?</a:t>
            </a:r>
            <a:endParaRPr lang="de-DE" dirty="0" smtClean="0">
              <a:solidFill>
                <a:schemeClr val="bg1"/>
              </a:solidFill>
              <a:effectLst>
                <a:outerShdw blurRad="38100" dist="38100" dir="2700000" algn="tl">
                  <a:srgbClr val="000000"/>
                </a:outerShdw>
              </a:effectLst>
              <a:latin typeface="Tahoma" pitchFamily="34" charset="0"/>
              <a:ea typeface="+mn-ea"/>
            </a:endParaRPr>
          </a:p>
        </p:txBody>
      </p:sp>
      <p:sp>
        <p:nvSpPr>
          <p:cNvPr id="184329" name="Line 9"/>
          <p:cNvSpPr>
            <a:spLocks noChangeShapeType="1"/>
          </p:cNvSpPr>
          <p:nvPr/>
        </p:nvSpPr>
        <p:spPr bwMode="auto">
          <a:xfrm>
            <a:off x="2624138" y="2346325"/>
            <a:ext cx="75406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331" name="Line 11"/>
          <p:cNvSpPr>
            <a:spLocks noChangeShapeType="1"/>
          </p:cNvSpPr>
          <p:nvPr/>
        </p:nvSpPr>
        <p:spPr bwMode="auto">
          <a:xfrm flipH="1">
            <a:off x="5745163" y="2344738"/>
            <a:ext cx="754062" cy="0"/>
          </a:xfrm>
          <a:prstGeom prst="line">
            <a:avLst/>
          </a:prstGeom>
          <a:noFill/>
          <a:ln w="381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333" name="Line 13"/>
          <p:cNvSpPr>
            <a:spLocks noChangeShapeType="1"/>
          </p:cNvSpPr>
          <p:nvPr/>
        </p:nvSpPr>
        <p:spPr bwMode="auto">
          <a:xfrm>
            <a:off x="4559300" y="3533775"/>
            <a:ext cx="0" cy="609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358" name="Rectangle 14"/>
          <p:cNvSpPr>
            <a:spLocks noChangeArrowheads="1"/>
          </p:cNvSpPr>
          <p:nvPr/>
        </p:nvSpPr>
        <p:spPr bwMode="auto">
          <a:xfrm>
            <a:off x="503238" y="365125"/>
            <a:ext cx="8132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sz="3600" b="1" dirty="0">
                <a:solidFill>
                  <a:srgbClr val="A40404"/>
                </a:solidFill>
                <a:latin typeface="Tahoma" pitchFamily="34" charset="0"/>
              </a:rPr>
              <a:t>SFX </a:t>
            </a:r>
            <a:r>
              <a:rPr lang="de-DE" altLang="de-DE" sz="3600" b="1" dirty="0" err="1" smtClean="0">
                <a:solidFill>
                  <a:srgbClr val="A40404"/>
                </a:solidFill>
                <a:latin typeface="Tahoma" pitchFamily="34" charset="0"/>
              </a:rPr>
              <a:t>Reloaded</a:t>
            </a:r>
            <a:r>
              <a:rPr lang="de-DE" altLang="de-DE" sz="3600" b="1" dirty="0" smtClean="0">
                <a:solidFill>
                  <a:srgbClr val="A40404"/>
                </a:solidFill>
                <a:latin typeface="Tahoma" pitchFamily="34" charset="0"/>
              </a:rPr>
              <a:t> </a:t>
            </a:r>
            <a:r>
              <a:rPr lang="de-DE" altLang="de-DE" sz="3600" b="1" dirty="0">
                <a:solidFill>
                  <a:srgbClr val="A40404"/>
                </a:solidFill>
                <a:latin typeface="Tahoma" pitchFamily="34" charset="0"/>
              </a:rPr>
              <a:t>/</a:t>
            </a:r>
            <a:r>
              <a:rPr lang="de-DE" altLang="de-DE" sz="3600" b="1" dirty="0" smtClean="0">
                <a:solidFill>
                  <a:srgbClr val="A40404"/>
                </a:solidFill>
                <a:latin typeface="Tahoma" pitchFamily="34" charset="0"/>
              </a:rPr>
              <a:t> E-Journals</a:t>
            </a:r>
            <a:endParaRPr lang="de-DE" altLang="de-DE" sz="3600" b="1" dirty="0">
              <a:solidFill>
                <a:srgbClr val="A40404"/>
              </a:solidFill>
              <a:latin typeface="Tahoma" pitchFamily="34" charset="0"/>
            </a:endParaRP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405" y="4994534"/>
            <a:ext cx="1105592" cy="482138"/>
          </a:xfrm>
          <a:prstGeom prst="rect">
            <a:avLst/>
          </a:prstGeom>
        </p:spPr>
      </p:pic>
      <p:pic>
        <p:nvPicPr>
          <p:cNvPr id="15" name="Picture 2" descr="C:\Users\MKRATZER\AppData\Local\Microsoft\Windows\Temporary Internet Files\Content.IE5\ABBBV86N\checklist-1295319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890" y="1447800"/>
            <a:ext cx="318135" cy="34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p:cTn id="7" dur="5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2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432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8432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4323">
                                            <p:txEl>
                                              <p:pRg st="4" end="4"/>
                                            </p:txEl>
                                          </p:spTgt>
                                        </p:tgtEl>
                                        <p:attrNameLst>
                                          <p:attrName>style.visibility</p:attrName>
                                        </p:attrNameLst>
                                      </p:cBhvr>
                                      <p:to>
                                        <p:strVal val="visible"/>
                                      </p:to>
                                    </p:set>
                                    <p:anim calcmode="lin" valueType="num">
                                      <p:cBhvr>
                                        <p:cTn id="13" dur="500" fill="hold"/>
                                        <p:tgtEl>
                                          <p:spTgt spid="18432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184323">
                                            <p:txEl>
                                              <p:pRg st="4" end="4"/>
                                            </p:txEl>
                                          </p:spTgt>
                                        </p:tgtEl>
                                        <p:attrNameLst>
                                          <p:attrName>ppt_h</p:attrName>
                                        </p:attrNameLst>
                                      </p:cBhvr>
                                      <p:tavLst>
                                        <p:tav tm="0">
                                          <p:val>
                                            <p:fltVal val="0"/>
                                          </p:val>
                                        </p:tav>
                                        <p:tav tm="100000">
                                          <p:val>
                                            <p:strVal val="#ppt_h"/>
                                          </p:val>
                                        </p:tav>
                                      </p:tavLst>
                                    </p:anim>
                                    <p:anim calcmode="lin" valueType="num">
                                      <p:cBhvr>
                                        <p:cTn id="15" dur="500" fill="hold"/>
                                        <p:tgtEl>
                                          <p:spTgt spid="184323">
                                            <p:txEl>
                                              <p:pRg st="4" end="4"/>
                                            </p:txEl>
                                          </p:spTgt>
                                        </p:tgtEl>
                                        <p:attrNameLst>
                                          <p:attrName>style.rotation</p:attrName>
                                        </p:attrNameLst>
                                      </p:cBhvr>
                                      <p:tavLst>
                                        <p:tav tm="0">
                                          <p:val>
                                            <p:fltVal val="360"/>
                                          </p:val>
                                        </p:tav>
                                        <p:tav tm="100000">
                                          <p:val>
                                            <p:fltVal val="0"/>
                                          </p:val>
                                        </p:tav>
                                      </p:tavLst>
                                    </p:anim>
                                    <p:animEffect transition="in" filter="fade">
                                      <p:cBhvr>
                                        <p:cTn id="16" dur="500"/>
                                        <p:tgtEl>
                                          <p:spTgt spid="18432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84329"/>
                                        </p:tgtEl>
                                        <p:attrNameLst>
                                          <p:attrName>style.visibility</p:attrName>
                                        </p:attrNameLst>
                                      </p:cBhvr>
                                      <p:to>
                                        <p:strVal val="visible"/>
                                      </p:to>
                                    </p:set>
                                    <p:animEffect transition="in" filter="strips(downRight)">
                                      <p:cBhvr>
                                        <p:cTn id="21" dur="500"/>
                                        <p:tgtEl>
                                          <p:spTgt spid="184329"/>
                                        </p:tgtEl>
                                      </p:cBhvr>
                                    </p:animEffect>
                                  </p:childTnLst>
                                </p:cTn>
                              </p:par>
                            </p:childTnLst>
                          </p:cTn>
                        </p:par>
                        <p:par>
                          <p:cTn id="22" fill="hold" nodeType="afterGroup">
                            <p:stCondLst>
                              <p:cond delay="500"/>
                            </p:stCondLst>
                            <p:childTnLst>
                              <p:par>
                                <p:cTn id="23" presetID="49" presetClass="entr" presetSubtype="0" decel="100000" fill="hold" nodeType="afterEffect">
                                  <p:stCondLst>
                                    <p:cond delay="0"/>
                                  </p:stCondLst>
                                  <p:childTnLst>
                                    <p:set>
                                      <p:cBhvr>
                                        <p:cTn id="24" dur="1" fill="hold">
                                          <p:stCondLst>
                                            <p:cond delay="0"/>
                                          </p:stCondLst>
                                        </p:cTn>
                                        <p:tgtEl>
                                          <p:spTgt spid="184327">
                                            <p:txEl>
                                              <p:pRg st="0" end="0"/>
                                            </p:txEl>
                                          </p:spTgt>
                                        </p:tgtEl>
                                        <p:attrNameLst>
                                          <p:attrName>style.visibility</p:attrName>
                                        </p:attrNameLst>
                                      </p:cBhvr>
                                      <p:to>
                                        <p:strVal val="visible"/>
                                      </p:to>
                                    </p:set>
                                    <p:anim calcmode="lin" valueType="num">
                                      <p:cBhvr>
                                        <p:cTn id="25" dur="500" fill="hold"/>
                                        <p:tgtEl>
                                          <p:spTgt spid="18432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84327">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184327">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184327">
                                            <p:txEl>
                                              <p:pRg st="0" end="0"/>
                                            </p:txEl>
                                          </p:spTgt>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84327">
                                            <p:txEl>
                                              <p:pRg st="5" end="5"/>
                                            </p:txEl>
                                          </p:spTgt>
                                        </p:tgtEl>
                                        <p:attrNameLst>
                                          <p:attrName>style.visibility</p:attrName>
                                        </p:attrNameLst>
                                      </p:cBhvr>
                                      <p:to>
                                        <p:strVal val="visible"/>
                                      </p:to>
                                    </p:set>
                                    <p:anim calcmode="lin" valueType="num">
                                      <p:cBhvr>
                                        <p:cTn id="33" dur="500" fill="hold"/>
                                        <p:tgtEl>
                                          <p:spTgt spid="18432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84327">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184327">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18432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84331"/>
                                        </p:tgtEl>
                                        <p:attrNameLst>
                                          <p:attrName>style.visibility</p:attrName>
                                        </p:attrNameLst>
                                      </p:cBhvr>
                                      <p:to>
                                        <p:strVal val="visible"/>
                                      </p:to>
                                    </p:set>
                                    <p:animEffect transition="in" filter="strips(downRight)">
                                      <p:cBhvr>
                                        <p:cTn id="41" dur="500"/>
                                        <p:tgtEl>
                                          <p:spTgt spid="184331"/>
                                        </p:tgtEl>
                                      </p:cBhvr>
                                    </p:animEffect>
                                  </p:childTnLst>
                                </p:cTn>
                              </p:par>
                            </p:childTnLst>
                          </p:cTn>
                        </p:par>
                        <p:par>
                          <p:cTn id="42" fill="hold">
                            <p:stCondLst>
                              <p:cond delay="500"/>
                            </p:stCondLst>
                            <p:childTnLst>
                              <p:par>
                                <p:cTn id="43" presetID="49" presetClass="entr" presetSubtype="0" decel="100000" fill="hold" nodeType="afterEffect">
                                  <p:stCondLst>
                                    <p:cond delay="0"/>
                                  </p:stCondLst>
                                  <p:childTnLst>
                                    <p:set>
                                      <p:cBhvr>
                                        <p:cTn id="44" dur="1" fill="hold">
                                          <p:stCondLst>
                                            <p:cond delay="0"/>
                                          </p:stCondLst>
                                        </p:cTn>
                                        <p:tgtEl>
                                          <p:spTgt spid="184328">
                                            <p:txEl>
                                              <p:pRg st="0" end="0"/>
                                            </p:txEl>
                                          </p:spTgt>
                                        </p:tgtEl>
                                        <p:attrNameLst>
                                          <p:attrName>style.visibility</p:attrName>
                                        </p:attrNameLst>
                                      </p:cBhvr>
                                      <p:to>
                                        <p:strVal val="visible"/>
                                      </p:to>
                                    </p:set>
                                    <p:anim calcmode="lin" valueType="num">
                                      <p:cBhvr>
                                        <p:cTn id="45" dur="500" fill="hold"/>
                                        <p:tgtEl>
                                          <p:spTgt spid="18432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84328">
                                            <p:txEl>
                                              <p:pRg st="0" end="0"/>
                                            </p:txEl>
                                          </p:spTgt>
                                        </p:tgtEl>
                                        <p:attrNameLst>
                                          <p:attrName>ppt_h</p:attrName>
                                        </p:attrNameLst>
                                      </p:cBhvr>
                                      <p:tavLst>
                                        <p:tav tm="0">
                                          <p:val>
                                            <p:fltVal val="0"/>
                                          </p:val>
                                        </p:tav>
                                        <p:tav tm="100000">
                                          <p:val>
                                            <p:strVal val="#ppt_h"/>
                                          </p:val>
                                        </p:tav>
                                      </p:tavLst>
                                    </p:anim>
                                    <p:anim calcmode="lin" valueType="num">
                                      <p:cBhvr>
                                        <p:cTn id="47" dur="500" fill="hold"/>
                                        <p:tgtEl>
                                          <p:spTgt spid="184328">
                                            <p:txEl>
                                              <p:pRg st="0" end="0"/>
                                            </p:txEl>
                                          </p:spTgt>
                                        </p:tgtEl>
                                        <p:attrNameLst>
                                          <p:attrName>style.rotation</p:attrName>
                                        </p:attrNameLst>
                                      </p:cBhvr>
                                      <p:tavLst>
                                        <p:tav tm="0">
                                          <p:val>
                                            <p:fltVal val="360"/>
                                          </p:val>
                                        </p:tav>
                                        <p:tav tm="100000">
                                          <p:val>
                                            <p:fltVal val="0"/>
                                          </p:val>
                                        </p:tav>
                                      </p:tavLst>
                                    </p:anim>
                                    <p:animEffect transition="in" filter="fade">
                                      <p:cBhvr>
                                        <p:cTn id="48" dur="500"/>
                                        <p:tgtEl>
                                          <p:spTgt spid="184328">
                                            <p:txEl>
                                              <p:pRg st="0" end="0"/>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000"/>
                            </p:stCondLst>
                            <p:childTnLst>
                              <p:par>
                                <p:cTn id="55" presetID="49" presetClass="entr" presetSubtype="0" decel="100000" fill="hold" nodeType="afterEffect">
                                  <p:stCondLst>
                                    <p:cond delay="0"/>
                                  </p:stCondLst>
                                  <p:childTnLst>
                                    <p:set>
                                      <p:cBhvr>
                                        <p:cTn id="56" dur="1" fill="hold">
                                          <p:stCondLst>
                                            <p:cond delay="0"/>
                                          </p:stCondLst>
                                        </p:cTn>
                                        <p:tgtEl>
                                          <p:spTgt spid="184328">
                                            <p:txEl>
                                              <p:pRg st="5" end="5"/>
                                            </p:txEl>
                                          </p:spTgt>
                                        </p:tgtEl>
                                        <p:attrNameLst>
                                          <p:attrName>style.visibility</p:attrName>
                                        </p:attrNameLst>
                                      </p:cBhvr>
                                      <p:to>
                                        <p:strVal val="visible"/>
                                      </p:to>
                                    </p:set>
                                    <p:anim calcmode="lin" valueType="num">
                                      <p:cBhvr>
                                        <p:cTn id="57" dur="500" fill="hold"/>
                                        <p:tgtEl>
                                          <p:spTgt spid="184328">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184328">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184328">
                                            <p:txEl>
                                              <p:pRg st="5" end="5"/>
                                            </p:txEl>
                                          </p:spTgt>
                                        </p:tgtEl>
                                        <p:attrNameLst>
                                          <p:attrName>style.rotation</p:attrName>
                                        </p:attrNameLst>
                                      </p:cBhvr>
                                      <p:tavLst>
                                        <p:tav tm="0">
                                          <p:val>
                                            <p:fltVal val="360"/>
                                          </p:val>
                                        </p:tav>
                                        <p:tav tm="100000">
                                          <p:val>
                                            <p:fltVal val="0"/>
                                          </p:val>
                                        </p:tav>
                                      </p:tavLst>
                                    </p:anim>
                                    <p:animEffect transition="in" filter="fade">
                                      <p:cBhvr>
                                        <p:cTn id="60" dur="500"/>
                                        <p:tgtEl>
                                          <p:spTgt spid="184328">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184333"/>
                                        </p:tgtEl>
                                        <p:attrNameLst>
                                          <p:attrName>style.visibility</p:attrName>
                                        </p:attrNameLst>
                                      </p:cBhvr>
                                      <p:to>
                                        <p:strVal val="visible"/>
                                      </p:to>
                                    </p:set>
                                    <p:animEffect transition="in" filter="strips(downRight)">
                                      <p:cBhvr>
                                        <p:cTn id="65" dur="500"/>
                                        <p:tgtEl>
                                          <p:spTgt spid="184333"/>
                                        </p:tgtEl>
                                      </p:cBhvr>
                                    </p:animEffect>
                                  </p:childTnLst>
                                </p:cTn>
                              </p:par>
                            </p:childTnLst>
                          </p:cTn>
                        </p:par>
                        <p:par>
                          <p:cTn id="66" fill="hold" nodeType="afterGroup">
                            <p:stCondLst>
                              <p:cond delay="500"/>
                            </p:stCondLst>
                            <p:childTnLst>
                              <p:par>
                                <p:cTn id="67" presetID="49" presetClass="entr" presetSubtype="0" decel="100000" fill="hold" nodeType="afterEffect">
                                  <p:stCondLst>
                                    <p:cond delay="0"/>
                                  </p:stCondLst>
                                  <p:childTnLst>
                                    <p:set>
                                      <p:cBhvr>
                                        <p:cTn id="68" dur="1" fill="hold">
                                          <p:stCondLst>
                                            <p:cond delay="0"/>
                                          </p:stCondLst>
                                        </p:cTn>
                                        <p:tgtEl>
                                          <p:spTgt spid="184326">
                                            <p:txEl>
                                              <p:pRg st="0" end="0"/>
                                            </p:txEl>
                                          </p:spTgt>
                                        </p:tgtEl>
                                        <p:attrNameLst>
                                          <p:attrName>style.visibility</p:attrName>
                                        </p:attrNameLst>
                                      </p:cBhvr>
                                      <p:to>
                                        <p:strVal val="visible"/>
                                      </p:to>
                                    </p:set>
                                    <p:anim calcmode="lin" valueType="num">
                                      <p:cBhvr>
                                        <p:cTn id="69" dur="500" fill="hold"/>
                                        <p:tgtEl>
                                          <p:spTgt spid="184326">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84326">
                                            <p:txEl>
                                              <p:pRg st="0" end="0"/>
                                            </p:txEl>
                                          </p:spTgt>
                                        </p:tgtEl>
                                        <p:attrNameLst>
                                          <p:attrName>ppt_h</p:attrName>
                                        </p:attrNameLst>
                                      </p:cBhvr>
                                      <p:tavLst>
                                        <p:tav tm="0">
                                          <p:val>
                                            <p:fltVal val="0"/>
                                          </p:val>
                                        </p:tav>
                                        <p:tav tm="100000">
                                          <p:val>
                                            <p:strVal val="#ppt_h"/>
                                          </p:val>
                                        </p:tav>
                                      </p:tavLst>
                                    </p:anim>
                                    <p:anim calcmode="lin" valueType="num">
                                      <p:cBhvr>
                                        <p:cTn id="71" dur="500" fill="hold"/>
                                        <p:tgtEl>
                                          <p:spTgt spid="184326">
                                            <p:txEl>
                                              <p:pRg st="0" end="0"/>
                                            </p:txEl>
                                          </p:spTgt>
                                        </p:tgtEl>
                                        <p:attrNameLst>
                                          <p:attrName>style.rotation</p:attrName>
                                        </p:attrNameLst>
                                      </p:cBhvr>
                                      <p:tavLst>
                                        <p:tav tm="0">
                                          <p:val>
                                            <p:fltVal val="360"/>
                                          </p:val>
                                        </p:tav>
                                        <p:tav tm="100000">
                                          <p:val>
                                            <p:fltVal val="0"/>
                                          </p:val>
                                        </p:tav>
                                      </p:tavLst>
                                    </p:anim>
                                    <p:animEffect transition="in" filter="fade">
                                      <p:cBhvr>
                                        <p:cTn id="72" dur="500"/>
                                        <p:tgtEl>
                                          <p:spTgt spid="184326">
                                            <p:txEl>
                                              <p:pRg st="0" end="0"/>
                                            </p:txEl>
                                          </p:spTgt>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184326">
                                            <p:txEl>
                                              <p:pRg st="1" end="1"/>
                                            </p:txEl>
                                          </p:spTgt>
                                        </p:tgtEl>
                                        <p:attrNameLst>
                                          <p:attrName>style.visibility</p:attrName>
                                        </p:attrNameLst>
                                      </p:cBhvr>
                                      <p:to>
                                        <p:strVal val="visible"/>
                                      </p:to>
                                    </p:set>
                                    <p:anim calcmode="lin" valueType="num">
                                      <p:cBhvr>
                                        <p:cTn id="75" dur="500" fill="hold"/>
                                        <p:tgtEl>
                                          <p:spTgt spid="184326">
                                            <p:txEl>
                                              <p:pRg st="1" end="1"/>
                                            </p:txEl>
                                          </p:spTgt>
                                        </p:tgtEl>
                                        <p:attrNameLst>
                                          <p:attrName>ppt_w</p:attrName>
                                        </p:attrNameLst>
                                      </p:cBhvr>
                                      <p:tavLst>
                                        <p:tav tm="0">
                                          <p:val>
                                            <p:fltVal val="0"/>
                                          </p:val>
                                        </p:tav>
                                        <p:tav tm="100000">
                                          <p:val>
                                            <p:strVal val="#ppt_w"/>
                                          </p:val>
                                        </p:tav>
                                      </p:tavLst>
                                    </p:anim>
                                    <p:anim calcmode="lin" valueType="num">
                                      <p:cBhvr>
                                        <p:cTn id="76" dur="500" fill="hold"/>
                                        <p:tgtEl>
                                          <p:spTgt spid="184326">
                                            <p:txEl>
                                              <p:pRg st="1" end="1"/>
                                            </p:txEl>
                                          </p:spTgt>
                                        </p:tgtEl>
                                        <p:attrNameLst>
                                          <p:attrName>ppt_h</p:attrName>
                                        </p:attrNameLst>
                                      </p:cBhvr>
                                      <p:tavLst>
                                        <p:tav tm="0">
                                          <p:val>
                                            <p:fltVal val="0"/>
                                          </p:val>
                                        </p:tav>
                                        <p:tav tm="100000">
                                          <p:val>
                                            <p:strVal val="#ppt_h"/>
                                          </p:val>
                                        </p:tav>
                                      </p:tavLst>
                                    </p:anim>
                                    <p:anim calcmode="lin" valueType="num">
                                      <p:cBhvr>
                                        <p:cTn id="77" dur="500" fill="hold"/>
                                        <p:tgtEl>
                                          <p:spTgt spid="184326">
                                            <p:txEl>
                                              <p:pRg st="1" end="1"/>
                                            </p:txEl>
                                          </p:spTgt>
                                        </p:tgtEl>
                                        <p:attrNameLst>
                                          <p:attrName>style.rotation</p:attrName>
                                        </p:attrNameLst>
                                      </p:cBhvr>
                                      <p:tavLst>
                                        <p:tav tm="0">
                                          <p:val>
                                            <p:fltVal val="360"/>
                                          </p:val>
                                        </p:tav>
                                        <p:tav tm="100000">
                                          <p:val>
                                            <p:fltVal val="0"/>
                                          </p:val>
                                        </p:tav>
                                      </p:tavLst>
                                    </p:anim>
                                    <p:animEffect transition="in" filter="fade">
                                      <p:cBhvr>
                                        <p:cTn id="78" dur="500"/>
                                        <p:tgtEl>
                                          <p:spTgt spid="1843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animBg="1"/>
      <p:bldP spid="184331" grpId="0" animBg="1"/>
      <p:bldP spid="18433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Targetzuordnung</a:t>
            </a:r>
            <a:r>
              <a:rPr lang="de-DE" dirty="0" smtClean="0"/>
              <a:t> für E-Journals</a:t>
            </a:r>
            <a:endParaRPr lang="de-DE" dirty="0"/>
          </a:p>
        </p:txBody>
      </p:sp>
      <p:sp>
        <p:nvSpPr>
          <p:cNvPr id="3" name="Inhaltsplatzhalter 2"/>
          <p:cNvSpPr>
            <a:spLocks noGrp="1"/>
          </p:cNvSpPr>
          <p:nvPr>
            <p:ph idx="1"/>
          </p:nvPr>
        </p:nvSpPr>
        <p:spPr/>
        <p:txBody>
          <a:bodyPr/>
          <a:lstStyle/>
          <a:p>
            <a:r>
              <a:rPr lang="de-DE" dirty="0" smtClean="0"/>
              <a:t>Für jeden Titel im EZB-Export ist das „richtige“ </a:t>
            </a:r>
            <a:r>
              <a:rPr lang="de-DE" dirty="0" err="1" smtClean="0"/>
              <a:t>Object</a:t>
            </a:r>
            <a:r>
              <a:rPr lang="de-DE" dirty="0" smtClean="0"/>
              <a:t> Portfolio in der SFX-</a:t>
            </a:r>
            <a:r>
              <a:rPr lang="de-DE" dirty="0" err="1" smtClean="0"/>
              <a:t>KnowledgeBase</a:t>
            </a:r>
            <a:r>
              <a:rPr lang="de-DE" dirty="0" smtClean="0"/>
              <a:t> zu finden – ein </a:t>
            </a:r>
            <a:r>
              <a:rPr lang="de-DE" b="1" dirty="0" smtClean="0"/>
              <a:t>hochgradig nicht-triviales </a:t>
            </a:r>
            <a:r>
              <a:rPr lang="de-DE" dirty="0" smtClean="0"/>
              <a:t>Problem!</a:t>
            </a:r>
          </a:p>
          <a:p>
            <a:pPr>
              <a:spcBef>
                <a:spcPts val="1800"/>
              </a:spcBef>
            </a:pPr>
            <a:r>
              <a:rPr lang="de-DE" dirty="0" smtClean="0"/>
              <a:t>Primäres Zuordnungskriterium sind </a:t>
            </a:r>
            <a:r>
              <a:rPr lang="de-DE" b="1" dirty="0" smtClean="0"/>
              <a:t>Host </a:t>
            </a:r>
            <a:r>
              <a:rPr lang="de-DE" dirty="0" smtClean="0"/>
              <a:t>bzw. </a:t>
            </a:r>
            <a:r>
              <a:rPr lang="de-DE" b="1" dirty="0" smtClean="0"/>
              <a:t>Domain des</a:t>
            </a:r>
            <a:r>
              <a:rPr lang="de-DE" dirty="0" smtClean="0"/>
              <a:t> in der EZB erfassten </a:t>
            </a:r>
            <a:r>
              <a:rPr lang="de-DE" b="1" dirty="0" smtClean="0"/>
              <a:t>Volltext-/Homepage-URLs</a:t>
            </a:r>
            <a:r>
              <a:rPr lang="de-DE" dirty="0" smtClean="0"/>
              <a:t>.</a:t>
            </a:r>
          </a:p>
          <a:p>
            <a:pPr>
              <a:spcBef>
                <a:spcPts val="1800"/>
              </a:spcBef>
            </a:pPr>
            <a:r>
              <a:rPr lang="de-DE" dirty="0"/>
              <a:t>K</a:t>
            </a:r>
            <a:r>
              <a:rPr lang="de-DE" dirty="0" smtClean="0"/>
              <a:t>riterien für die </a:t>
            </a:r>
            <a:r>
              <a:rPr lang="de-DE" b="1" dirty="0" smtClean="0"/>
              <a:t>Auswahl des </a:t>
            </a:r>
            <a:r>
              <a:rPr lang="de-DE" b="1" dirty="0" smtClean="0"/>
              <a:t>Targets/Subtargets</a:t>
            </a:r>
            <a:r>
              <a:rPr lang="de-DE" dirty="0" smtClean="0"/>
              <a:t>:</a:t>
            </a:r>
          </a:p>
          <a:p>
            <a:pPr lvl="1"/>
            <a:r>
              <a:rPr lang="de-DE" dirty="0" smtClean="0"/>
              <a:t>EZB-Collection-ID, falls einschlägig</a:t>
            </a:r>
          </a:p>
          <a:p>
            <a:pPr lvl="1"/>
            <a:r>
              <a:rPr lang="de-DE" dirty="0" smtClean="0"/>
              <a:t>*_COMPLETE-Subtarget, falls vorhanden und allumfassend</a:t>
            </a:r>
          </a:p>
          <a:p>
            <a:pPr lvl="1"/>
            <a:r>
              <a:rPr lang="de-DE" dirty="0" smtClean="0"/>
              <a:t>EZB-Ankertext, falls vorhanden und einschlägig</a:t>
            </a:r>
          </a:p>
          <a:p>
            <a:pPr lvl="1"/>
            <a:r>
              <a:rPr lang="de-DE" dirty="0" smtClean="0"/>
              <a:t>ansonsten Subtarget(s) mit den meisten </a:t>
            </a:r>
            <a:r>
              <a:rPr lang="de-DE" dirty="0" err="1" smtClean="0"/>
              <a:t>Object</a:t>
            </a:r>
            <a:r>
              <a:rPr lang="de-DE" dirty="0" smtClean="0"/>
              <a:t> Portfolios, um Aktivierungen auf so wenig Subtargets wie möglich zu verteilen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102</a:t>
            </a:fld>
            <a:endParaRPr lang="de-DE"/>
          </a:p>
        </p:txBody>
      </p:sp>
    </p:spTree>
    <p:extLst>
      <p:ext uri="{BB962C8B-B14F-4D97-AF65-F5344CB8AC3E}">
        <p14:creationId xmlns:p14="http://schemas.microsoft.com/office/powerpoint/2010/main" val="23535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Vollautomatisierter Ladevorgang</a:t>
            </a:r>
            <a:endParaRPr lang="de-DE" dirty="0"/>
          </a:p>
        </p:txBody>
      </p:sp>
      <p:sp>
        <p:nvSpPr>
          <p:cNvPr id="3" name="Inhaltsplatzhalter 2"/>
          <p:cNvSpPr>
            <a:spLocks noGrp="1"/>
          </p:cNvSpPr>
          <p:nvPr>
            <p:ph idx="1"/>
          </p:nvPr>
        </p:nvSpPr>
        <p:spPr/>
        <p:txBody>
          <a:bodyPr/>
          <a:lstStyle/>
          <a:p>
            <a:pPr marL="457200" indent="-457200">
              <a:spcBef>
                <a:spcPts val="1200"/>
              </a:spcBef>
              <a:buFont typeface="+mj-lt"/>
              <a:buAutoNum type="arabicPeriod"/>
            </a:pPr>
            <a:r>
              <a:rPr lang="de-DE" b="1" dirty="0" smtClean="0"/>
              <a:t>Vergleich</a:t>
            </a:r>
            <a:r>
              <a:rPr lang="de-DE" dirty="0" smtClean="0"/>
              <a:t> vormalige versus aktuelle Lizenzsituation</a:t>
            </a:r>
          </a:p>
          <a:p>
            <a:pPr marL="457200" indent="-457200">
              <a:spcBef>
                <a:spcPts val="1200"/>
              </a:spcBef>
              <a:buFont typeface="+mj-lt"/>
              <a:buAutoNum type="arabicPeriod"/>
            </a:pPr>
            <a:r>
              <a:rPr lang="de-DE" b="1" dirty="0" smtClean="0"/>
              <a:t>Komplettdeaktivierung</a:t>
            </a:r>
            <a:r>
              <a:rPr lang="de-DE" dirty="0" smtClean="0"/>
              <a:t> (inkl. Services &amp; Portfolios) aller nicht mehr relevanten Targets</a:t>
            </a:r>
          </a:p>
          <a:p>
            <a:pPr marL="457200" indent="-457200">
              <a:spcBef>
                <a:spcPts val="1200"/>
              </a:spcBef>
              <a:buFont typeface="+mj-lt"/>
              <a:buAutoNum type="arabicPeriod"/>
            </a:pPr>
            <a:r>
              <a:rPr lang="de-DE" b="1" dirty="0" smtClean="0"/>
              <a:t>Deaktivierung </a:t>
            </a:r>
            <a:r>
              <a:rPr lang="de-DE" dirty="0" smtClean="0"/>
              <a:t>aller Portfolios zu Target Services, für die eine Aktivierung (ggf. wieder) ansteht</a:t>
            </a:r>
          </a:p>
          <a:p>
            <a:pPr marL="457200" indent="-457200">
              <a:spcBef>
                <a:spcPts val="1200"/>
              </a:spcBef>
              <a:buFont typeface="+mj-lt"/>
              <a:buAutoNum type="arabicPeriod"/>
            </a:pPr>
            <a:r>
              <a:rPr lang="de-DE" b="1" dirty="0" smtClean="0"/>
              <a:t>Aktivierungsversuch</a:t>
            </a:r>
            <a:r>
              <a:rPr lang="de-DE" dirty="0" smtClean="0"/>
              <a:t> für jeden Titel im zugeordneten Target – je einer pro in der EZB erfasster ISSN </a:t>
            </a:r>
            <a:endParaRPr lang="de-DE" dirty="0"/>
          </a:p>
          <a:p>
            <a:pPr marL="457200" indent="-457200">
              <a:spcBef>
                <a:spcPts val="1200"/>
              </a:spcBef>
              <a:buFont typeface="+mj-lt"/>
              <a:buAutoNum type="arabicPeriod"/>
            </a:pPr>
            <a:r>
              <a:rPr lang="de-DE" b="1" dirty="0" smtClean="0"/>
              <a:t>Reports</a:t>
            </a:r>
            <a:r>
              <a:rPr lang="de-DE" dirty="0" smtClean="0"/>
              <a:t> (</a:t>
            </a:r>
            <a:r>
              <a:rPr lang="de-DE" sz="2000" b="1"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result</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smtClean="0">
                <a:solidFill>
                  <a:schemeClr val="accent2"/>
                </a:solidFill>
              </a:rPr>
              <a:t>[ins]</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smtClean="0">
                <a:solidFill>
                  <a:schemeClr val="accent2"/>
                </a:solidFill>
              </a:rPr>
              <a:t>[YYYYMM]</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sz="2000" b="1"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txt</a:t>
            </a:r>
            <a:r>
              <a:rPr lang="de-DE" dirty="0" smtClean="0"/>
              <a:t>) </a:t>
            </a:r>
            <a:r>
              <a:rPr lang="de-DE" dirty="0" smtClean="0">
                <a:sym typeface="Wingdings"/>
              </a:rPr>
              <a:t></a:t>
            </a:r>
            <a:r>
              <a:rPr lang="de-DE" dirty="0" smtClean="0"/>
              <a:t> lokale Admins</a:t>
            </a:r>
            <a:endParaRPr lang="de-DE" dirty="0"/>
          </a:p>
          <a:p>
            <a:pPr marL="457200" indent="-457200">
              <a:spcBef>
                <a:spcPts val="1200"/>
              </a:spcBef>
              <a:buFont typeface="+mj-lt"/>
              <a:buAutoNum type="arabicPeriod"/>
            </a:pPr>
            <a:r>
              <a:rPr lang="de-DE" b="1" dirty="0" err="1" smtClean="0"/>
              <a:t>Warnings</a:t>
            </a:r>
            <a:r>
              <a:rPr lang="de-DE" dirty="0" smtClean="0"/>
              <a:t> </a:t>
            </a:r>
            <a:r>
              <a:rPr lang="de-DE" dirty="0" smtClean="0">
                <a:solidFill>
                  <a:srgbClr val="000000"/>
                </a:solidFill>
              </a:rPr>
              <a:t>(</a:t>
            </a:r>
            <a:r>
              <a:rPr lang="de-DE" sz="2000" b="1" dirty="0" err="1" smtClean="0">
                <a:solidFill>
                  <a:srgbClr val="333399"/>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warnings</a:t>
            </a:r>
            <a:r>
              <a:rPr lang="de-DE" sz="2000" b="1" dirty="0" smtClean="0">
                <a:solidFill>
                  <a:srgbClr val="333399"/>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smtClean="0">
                <a:solidFill>
                  <a:srgbClr val="333399"/>
                </a:solidFill>
              </a:rPr>
              <a:t>[</a:t>
            </a:r>
            <a:r>
              <a:rPr lang="de-DE" sz="2000" dirty="0">
                <a:solidFill>
                  <a:srgbClr val="333399"/>
                </a:solidFill>
              </a:rPr>
              <a:t>ins]</a:t>
            </a:r>
            <a:r>
              <a:rPr lang="de-DE" sz="2000" b="1" dirty="0">
                <a:solidFill>
                  <a:srgbClr val="333399"/>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a:solidFill>
                  <a:srgbClr val="333399"/>
                </a:solidFill>
              </a:rPr>
              <a:t>[YYYYMM]</a:t>
            </a:r>
            <a:r>
              <a:rPr lang="de-DE" sz="2000" b="1" dirty="0">
                <a:solidFill>
                  <a:srgbClr val="333399"/>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sz="2000" b="1" dirty="0" err="1">
                <a:solidFill>
                  <a:srgbClr val="333399"/>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txt</a:t>
            </a:r>
            <a:r>
              <a:rPr lang="de-DE" dirty="0">
                <a:solidFill>
                  <a:srgbClr val="000000"/>
                </a:solidFill>
              </a:rPr>
              <a:t>) </a:t>
            </a:r>
            <a:r>
              <a:rPr lang="de-DE" dirty="0">
                <a:sym typeface="Wingdings"/>
              </a:rPr>
              <a:t></a:t>
            </a:r>
            <a:r>
              <a:rPr lang="de-DE" dirty="0" smtClean="0"/>
              <a:t> ???</a:t>
            </a:r>
            <a:endParaRPr lang="de-DE" dirty="0"/>
          </a:p>
          <a:p>
            <a:pPr marL="457200" indent="-457200">
              <a:spcBef>
                <a:spcPts val="1200"/>
              </a:spcBef>
              <a:buFont typeface="+mj-lt"/>
              <a:buAutoNum type="arabicPeriod"/>
            </a:pPr>
            <a:r>
              <a:rPr lang="de-DE" b="1" dirty="0" smtClean="0"/>
              <a:t>Errors</a:t>
            </a:r>
            <a:r>
              <a:rPr lang="de-DE" dirty="0" smtClean="0"/>
              <a:t> für </a:t>
            </a:r>
            <a:r>
              <a:rPr lang="de-DE" dirty="0" err="1" smtClean="0"/>
              <a:t>ExLibris</a:t>
            </a:r>
            <a:r>
              <a:rPr lang="de-DE" dirty="0" smtClean="0"/>
              <a:t> zur </a:t>
            </a:r>
            <a:r>
              <a:rPr lang="de-DE" dirty="0" err="1" smtClean="0"/>
              <a:t>KnowledgeBase</a:t>
            </a:r>
            <a:r>
              <a:rPr lang="de-DE" dirty="0" smtClean="0"/>
              <a:t>-Anreicherung</a:t>
            </a:r>
          </a:p>
          <a:p>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103</a:t>
            </a:fld>
            <a:endParaRPr lang="de-DE"/>
          </a:p>
        </p:txBody>
      </p:sp>
    </p:spTree>
    <p:extLst>
      <p:ext uri="{BB962C8B-B14F-4D97-AF65-F5344CB8AC3E}">
        <p14:creationId xmlns:p14="http://schemas.microsoft.com/office/powerpoint/2010/main" val="13381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EZB-Lizenzdatenupdate-Report</a:t>
            </a:r>
            <a:endParaRPr lang="de-DE" dirty="0"/>
          </a:p>
        </p:txBody>
      </p:sp>
      <p:sp>
        <p:nvSpPr>
          <p:cNvPr id="3" name="Inhaltsplatzhalter 2"/>
          <p:cNvSpPr>
            <a:spLocks noGrp="1"/>
          </p:cNvSpPr>
          <p:nvPr>
            <p:ph idx="1"/>
          </p:nvPr>
        </p:nvSpPr>
        <p:spPr/>
        <p:txBody>
          <a:bodyPr/>
          <a:lstStyle/>
          <a:p>
            <a:r>
              <a:rPr lang="de-DE" dirty="0" smtClean="0"/>
              <a:t>Anzahl </a:t>
            </a:r>
            <a:r>
              <a:rPr lang="de-DE" b="1" dirty="0" smtClean="0"/>
              <a:t>ungültiger ISSNs </a:t>
            </a:r>
            <a:r>
              <a:rPr lang="de-DE" dirty="0" smtClean="0"/>
              <a:t>(von SFX abgewiesen!)</a:t>
            </a:r>
          </a:p>
          <a:p>
            <a:r>
              <a:rPr lang="de-DE" dirty="0" smtClean="0"/>
              <a:t>zugeordnete </a:t>
            </a:r>
            <a:r>
              <a:rPr lang="de-DE" b="1" dirty="0" smtClean="0"/>
              <a:t>Targets</a:t>
            </a:r>
            <a:r>
              <a:rPr lang="de-DE" dirty="0" smtClean="0"/>
              <a:t> prüfen (alle plausibel?)</a:t>
            </a:r>
          </a:p>
          <a:p>
            <a:r>
              <a:rPr lang="de-DE" dirty="0" smtClean="0"/>
              <a:t>Anzahl </a:t>
            </a:r>
            <a:r>
              <a:rPr lang="de-DE" b="1" dirty="0" smtClean="0"/>
              <a:t>erfolgreich aktivierter Portfolios</a:t>
            </a:r>
            <a:r>
              <a:rPr lang="de-DE" dirty="0" smtClean="0"/>
              <a:t> prüfen:</a:t>
            </a:r>
          </a:p>
          <a:p>
            <a:pPr lvl="1">
              <a:spcBef>
                <a:spcPts val="1200"/>
              </a:spcBef>
            </a:pPr>
            <a:r>
              <a:rPr lang="de-DE" u="sng" dirty="0"/>
              <a:t>F</a:t>
            </a:r>
            <a:r>
              <a:rPr lang="de-DE" u="sng" dirty="0" smtClean="0"/>
              <a:t>alls</a:t>
            </a:r>
            <a:r>
              <a:rPr lang="de-DE" dirty="0" smtClean="0"/>
              <a:t> sie der Zahl der bei diesem Anbieter lizenzierten E-Journals entspricht, können selbst hohe Zahlen von „</a:t>
            </a:r>
            <a:r>
              <a:rPr lang="de-DE" dirty="0" err="1" smtClean="0"/>
              <a:t>errors</a:t>
            </a:r>
            <a:r>
              <a:rPr lang="de-DE" dirty="0" smtClean="0"/>
              <a:t>“ – meist in der </a:t>
            </a:r>
            <a:r>
              <a:rPr lang="de-DE" dirty="0" err="1" smtClean="0"/>
              <a:t>KnowledgeBase</a:t>
            </a:r>
            <a:r>
              <a:rPr lang="de-DE" dirty="0" smtClean="0"/>
              <a:t> noch unbekannte ISSNs – ignoriert werden.</a:t>
            </a:r>
          </a:p>
          <a:p>
            <a:pPr lvl="1">
              <a:spcBef>
                <a:spcPts val="1200"/>
              </a:spcBef>
            </a:pPr>
            <a:r>
              <a:rPr lang="de-DE" u="sng" dirty="0"/>
              <a:t>S</a:t>
            </a:r>
            <a:r>
              <a:rPr lang="de-DE" u="sng" dirty="0" smtClean="0"/>
              <a:t>onst</a:t>
            </a:r>
            <a:r>
              <a:rPr lang="de-DE" dirty="0" smtClean="0"/>
              <a:t> bitte das Target unbedingt bei der Verbundzentrale reklamieren – je höher die Abweichung und je höher die Zahl der „</a:t>
            </a:r>
            <a:r>
              <a:rPr lang="de-DE" dirty="0" err="1" smtClean="0"/>
              <a:t>errors</a:t>
            </a:r>
            <a:r>
              <a:rPr lang="de-DE" dirty="0" smtClean="0"/>
              <a:t>“, desto höhere Priorität sollte Ihre Meldung haben!</a:t>
            </a:r>
          </a:p>
          <a:p>
            <a:pPr lvl="1">
              <a:spcBef>
                <a:spcPts val="1200"/>
              </a:spcBef>
            </a:pPr>
            <a:r>
              <a:rPr lang="de-DE" b="1" dirty="0" smtClean="0">
                <a:solidFill>
                  <a:srgbClr val="FF0000"/>
                </a:solidFill>
              </a:rPr>
              <a:t>Ausnahme:</a:t>
            </a:r>
            <a:r>
              <a:rPr lang="de-DE" dirty="0" smtClean="0"/>
              <a:t> MISCELLANEOUS_EJOURNALS</a:t>
            </a:r>
            <a:br>
              <a:rPr lang="de-DE" dirty="0" smtClean="0"/>
            </a:br>
            <a:r>
              <a:rPr lang="de-DE" dirty="0" smtClean="0"/>
              <a:t>In diesem Target wird auf gut Glück die Aktivierung von Titeln versucht, die nirgendwo anders zugeordnet werden konnten.</a:t>
            </a:r>
          </a:p>
          <a:p>
            <a:pPr lvl="1"/>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104</a:t>
            </a:fld>
            <a:endParaRPr lang="de-DE"/>
          </a:p>
        </p:txBody>
      </p:sp>
      <p:pic>
        <p:nvPicPr>
          <p:cNvPr id="1026" name="Picture 2" descr="C:\Users\MKRATZER\AppData\Local\Microsoft\Windows\Temporary Internet Files\Content.IE5\ABBBV86N\checklist-1295319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6" y="2238375"/>
            <a:ext cx="31813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KRATZER\AppData\Local\Microsoft\Windows\Temporary Internet Files\Content.IE5\0IIU4TNE\info-80371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21" y="1362075"/>
            <a:ext cx="340043" cy="342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KRATZER\AppData\Local\Microsoft\Windows\Temporary Internet Files\Content.IE5\ABBBV86N\checklist-1295319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6" y="1809750"/>
            <a:ext cx="31813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für E-Books?</a:t>
            </a:r>
            <a:endParaRPr lang="de-DE" dirty="0"/>
          </a:p>
        </p:txBody>
      </p:sp>
      <p:sp>
        <p:nvSpPr>
          <p:cNvPr id="3" name="Inhaltsplatzhalter 2"/>
          <p:cNvSpPr>
            <a:spLocks noGrp="1"/>
          </p:cNvSpPr>
          <p:nvPr>
            <p:ph idx="1"/>
          </p:nvPr>
        </p:nvSpPr>
        <p:spPr/>
        <p:txBody>
          <a:bodyPr/>
          <a:lstStyle/>
          <a:p>
            <a:pPr marL="361950" indent="-361950" eaLnBrk="1" hangingPunct="1">
              <a:defRPr/>
            </a:pPr>
            <a:r>
              <a:rPr lang="de-DE" dirty="0" smtClean="0"/>
              <a:t>Die BVB-Verbundzentrale versucht, sämtliche E-Books zu aktivieren, die im B3Kat mit dem Feld LOW und/oder dem Feld 656e einer SFX-Bibliothek nachgewiesen sind.</a:t>
            </a:r>
          </a:p>
          <a:p>
            <a:pPr marL="361950" indent="-361950" eaLnBrk="1" hangingPunct="1">
              <a:defRPr/>
            </a:pPr>
            <a:r>
              <a:rPr lang="de-DE" dirty="0"/>
              <a:t>I</a:t>
            </a:r>
            <a:r>
              <a:rPr lang="de-DE" dirty="0" smtClean="0"/>
              <a:t>nsbesondere also auch alle nach dem neuen Modell „Gepard“</a:t>
            </a:r>
            <a:r>
              <a:rPr lang="de-DE" baseline="30000" dirty="0" smtClean="0"/>
              <a:t>*</a:t>
            </a:r>
            <a:r>
              <a:rPr lang="de-DE" dirty="0" smtClean="0"/>
              <a:t> importierten EBS- und PDA-Titel – sobald sie im B3Kat angekommen sind!</a:t>
            </a:r>
          </a:p>
          <a:p>
            <a:pPr marL="361950" indent="-361950" eaLnBrk="1" hangingPunct="1">
              <a:defRPr/>
            </a:pPr>
            <a:r>
              <a:rPr lang="de-DE" dirty="0" smtClean="0"/>
              <a:t>Nach dem Modell „Wanderfalke“</a:t>
            </a:r>
            <a:r>
              <a:rPr lang="de-DE" baseline="30000" dirty="0" smtClean="0"/>
              <a:t>**</a:t>
            </a:r>
            <a:r>
              <a:rPr lang="de-DE" dirty="0" smtClean="0"/>
              <a:t> oder </a:t>
            </a:r>
            <a:r>
              <a:rPr lang="de-DE" dirty="0" smtClean="0"/>
              <a:t>sonstige </a:t>
            </a:r>
            <a:r>
              <a:rPr lang="de-DE" dirty="0" smtClean="0"/>
              <a:t>nur im Lokalsystem nachgewiesene </a:t>
            </a:r>
            <a:r>
              <a:rPr lang="de-DE" dirty="0" smtClean="0"/>
              <a:t>E-Books </a:t>
            </a:r>
            <a:r>
              <a:rPr lang="de-DE" dirty="0" smtClean="0"/>
              <a:t>sind hingegen durch die lokalen SFX-Admins zu aktivieren.</a:t>
            </a:r>
          </a:p>
        </p:txBody>
      </p:sp>
      <p:sp>
        <p:nvSpPr>
          <p:cNvPr id="4" name="Textfeld 3"/>
          <p:cNvSpPr txBox="1"/>
          <p:nvPr/>
        </p:nvSpPr>
        <p:spPr>
          <a:xfrm>
            <a:off x="533399" y="5429250"/>
            <a:ext cx="8077201" cy="523220"/>
          </a:xfrm>
          <a:prstGeom prst="rect">
            <a:avLst/>
          </a:prstGeom>
          <a:noFill/>
        </p:spPr>
        <p:txBody>
          <a:bodyPr wrap="square" rtlCol="0">
            <a:spAutoFit/>
          </a:bodyPr>
          <a:lstStyle/>
          <a:p>
            <a:r>
              <a:rPr lang="de-DE" sz="1400" dirty="0" smtClean="0">
                <a:latin typeface="+mn-lt"/>
              </a:rPr>
              <a:t>*) </a:t>
            </a:r>
            <a:r>
              <a:rPr lang="de-DE" sz="1400" dirty="0" smtClean="0">
                <a:solidFill>
                  <a:srgbClr val="009999"/>
                </a:solidFill>
                <a:effectLst>
                  <a:outerShdw blurRad="38100" dist="38100" dir="2700000" algn="tl">
                    <a:srgbClr val="000000">
                      <a:alpha val="43137"/>
                    </a:srgbClr>
                  </a:outerShdw>
                </a:effectLst>
                <a:latin typeface="+mn-lt"/>
              </a:rPr>
              <a:t>Gepard</a:t>
            </a:r>
            <a:r>
              <a:rPr lang="de-DE" sz="1400" dirty="0" smtClean="0">
                <a:effectLst>
                  <a:outerShdw blurRad="38100" dist="38100" dir="2700000" algn="tl">
                    <a:srgbClr val="000000">
                      <a:alpha val="43137"/>
                    </a:srgbClr>
                  </a:outerShdw>
                </a:effectLst>
                <a:latin typeface="+mn-lt"/>
              </a:rPr>
              <a:t> </a:t>
            </a:r>
            <a:r>
              <a:rPr lang="de-DE" sz="1400" dirty="0" smtClean="0">
                <a:latin typeface="+mn-lt"/>
              </a:rPr>
              <a:t>= Import in B3Kat ohne Versorgung, dafür Feeding des lokalen Suchmaschinenindex</a:t>
            </a:r>
          </a:p>
          <a:p>
            <a:r>
              <a:rPr lang="de-DE" sz="1400" dirty="0" smtClean="0">
                <a:latin typeface="+mn-lt"/>
              </a:rPr>
              <a:t>**) </a:t>
            </a:r>
            <a:r>
              <a:rPr lang="de-DE" sz="1400" dirty="0" smtClean="0">
                <a:solidFill>
                  <a:srgbClr val="009999"/>
                </a:solidFill>
                <a:effectLst>
                  <a:outerShdw blurRad="38100" dist="38100" dir="2700000" algn="tl">
                    <a:srgbClr val="000000">
                      <a:alpha val="43137"/>
                    </a:srgbClr>
                  </a:outerShdw>
                </a:effectLst>
                <a:latin typeface="+mn-lt"/>
              </a:rPr>
              <a:t>Wanderfalke</a:t>
            </a:r>
            <a:r>
              <a:rPr lang="de-DE" sz="1400" dirty="0" smtClean="0">
                <a:latin typeface="+mn-lt"/>
              </a:rPr>
              <a:t> = kein Import in B3Kat, nur Feeding des lokalen Suchmaschinenindex</a:t>
            </a:r>
            <a:endParaRPr lang="de-DE" sz="1400" dirty="0">
              <a:latin typeface="+mn-lt"/>
            </a:endParaRPr>
          </a:p>
        </p:txBody>
      </p:sp>
      <p:sp>
        <p:nvSpPr>
          <p:cNvPr id="5" name="Rectangle 5"/>
          <p:cNvSpPr>
            <a:spLocks noGrp="1" noChangeArrowheads="1"/>
          </p:cNvSpPr>
          <p:nvPr>
            <p:ph type="sldNum" sz="quarter" idx="10"/>
          </p:nvPr>
        </p:nvSpPr>
        <p:spPr>
          <a:xfrm>
            <a:off x="492125" y="6508750"/>
            <a:ext cx="1870075" cy="349250"/>
          </a:xfrm>
          <a:ln/>
        </p:spPr>
        <p:txBody>
          <a:bodyPr/>
          <a:lstStyle>
            <a:lvl1pPr>
              <a:defRPr/>
            </a:lvl1pPr>
          </a:lstStyle>
          <a:p>
            <a:pPr>
              <a:defRPr/>
            </a:pPr>
            <a:fld id="{9CDB37FF-7C33-4A5F-A5F4-9A8E612BDDBD}" type="slidenum">
              <a:rPr lang="de-DE"/>
              <a:pPr>
                <a:defRPr/>
              </a:pPr>
              <a:t>105</a:t>
            </a:fld>
            <a:endParaRPr lang="de-DE"/>
          </a:p>
        </p:txBody>
      </p:sp>
    </p:spTree>
    <p:extLst>
      <p:ext uri="{BB962C8B-B14F-4D97-AF65-F5344CB8AC3E}">
        <p14:creationId xmlns:p14="http://schemas.microsoft.com/office/powerpoint/2010/main" val="9619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SFX </a:t>
            </a:r>
            <a:r>
              <a:rPr lang="de-DE" dirty="0" err="1" smtClean="0"/>
              <a:t>Reloaded</a:t>
            </a:r>
            <a:r>
              <a:rPr lang="de-DE" dirty="0" smtClean="0"/>
              <a:t> / E-Books</a:t>
            </a:r>
            <a:endParaRPr lang="de-DE" dirty="0"/>
          </a:p>
        </p:txBody>
      </p:sp>
      <p:sp>
        <p:nvSpPr>
          <p:cNvPr id="4" name="AutoShape 3"/>
          <p:cNvSpPr>
            <a:spLocks noChangeArrowheads="1"/>
          </p:cNvSpPr>
          <p:nvPr/>
        </p:nvSpPr>
        <p:spPr bwMode="auto">
          <a:xfrm>
            <a:off x="392113" y="1255713"/>
            <a:ext cx="2117725" cy="2162175"/>
          </a:xfrm>
          <a:prstGeom prst="roundRect">
            <a:avLst>
              <a:gd name="adj" fmla="val 16667"/>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smtClean="0">
                <a:solidFill>
                  <a:schemeClr val="bg1"/>
                </a:solidFill>
                <a:effectLst>
                  <a:outerShdw blurRad="38100" dist="38100" dir="2700000" algn="tl">
                    <a:srgbClr val="000000"/>
                  </a:outerShdw>
                </a:effectLst>
                <a:latin typeface="Tahoma" pitchFamily="34" charset="0"/>
              </a:rPr>
              <a:t>regelmäßig</a:t>
            </a:r>
            <a:r>
              <a:rPr lang="de-DE" dirty="0" smtClean="0">
                <a:solidFill>
                  <a:schemeClr val="bg1"/>
                </a:solidFill>
                <a:effectLst>
                  <a:outerShdw blurRad="38100" dist="38100" dir="2700000" algn="tl">
                    <a:srgbClr val="000000"/>
                  </a:outerShdw>
                </a:effectLst>
                <a:latin typeface="Tahoma" pitchFamily="34" charset="0"/>
                <a:ea typeface="+mn-ea"/>
              </a:rPr>
              <a:t>er</a:t>
            </a:r>
            <a:endParaRPr lang="de-DE" dirty="0">
              <a:solidFill>
                <a:schemeClr val="bg1"/>
              </a:solidFill>
              <a:effectLst>
                <a:outerShdw blurRad="38100" dist="38100" dir="2700000" algn="tl">
                  <a:srgbClr val="000000"/>
                </a:outerShdw>
              </a:effectLst>
              <a:latin typeface="Tahoma" pitchFamily="34" charset="0"/>
              <a:ea typeface="+mn-ea"/>
            </a:endParaRPr>
          </a:p>
          <a:p>
            <a:pPr algn="ctr">
              <a:defRPr/>
            </a:pPr>
            <a:r>
              <a:rPr lang="de-DE" dirty="0">
                <a:solidFill>
                  <a:schemeClr val="bg1"/>
                </a:solidFill>
                <a:effectLst>
                  <a:outerShdw blurRad="38100" dist="38100" dir="2700000" algn="tl">
                    <a:srgbClr val="000000"/>
                  </a:outerShdw>
                </a:effectLst>
                <a:latin typeface="Tahoma" pitchFamily="34" charset="0"/>
                <a:ea typeface="+mn-ea"/>
              </a:rPr>
              <a:t>Export</a:t>
            </a:r>
          </a:p>
          <a:p>
            <a:pPr algn="ctr">
              <a:defRPr/>
            </a:pPr>
            <a:endParaRPr lang="de-DE" sz="800" dirty="0">
              <a:latin typeface="Tahoma" pitchFamily="34" charset="0"/>
              <a:ea typeface="+mn-ea"/>
            </a:endParaRPr>
          </a:p>
          <a:p>
            <a:pPr algn="ctr">
              <a:defRPr/>
            </a:pPr>
            <a:r>
              <a:rPr lang="de-DE" sz="3200" dirty="0" smtClean="0">
                <a:solidFill>
                  <a:srgbClr val="99CC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Tahoma" pitchFamily="34" charset="0"/>
                <a:ea typeface="+mn-ea"/>
              </a:rPr>
              <a:t>B3Kat</a:t>
            </a:r>
            <a:endParaRPr lang="de-DE" sz="3200" dirty="0">
              <a:solidFill>
                <a:srgbClr val="99CC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Tahoma" pitchFamily="34" charset="0"/>
              <a:ea typeface="+mn-ea"/>
            </a:endParaRPr>
          </a:p>
          <a:p>
            <a:pPr algn="ctr">
              <a:defRPr/>
            </a:pPr>
            <a:endParaRPr lang="de-DE" sz="800" dirty="0">
              <a:latin typeface="Tahoma" pitchFamily="34" charset="0"/>
              <a:ea typeface="+mn-ea"/>
            </a:endParaRPr>
          </a:p>
          <a:p>
            <a:pPr algn="ctr">
              <a:defRPr/>
            </a:pPr>
            <a:r>
              <a:rPr lang="de-DE" dirty="0" smtClean="0">
                <a:solidFill>
                  <a:schemeClr val="bg1"/>
                </a:solidFill>
                <a:effectLst>
                  <a:outerShdw blurRad="38100" dist="38100" dir="2700000" algn="tl">
                    <a:srgbClr val="000000"/>
                  </a:outerShdw>
                </a:effectLst>
                <a:latin typeface="Tahoma" pitchFamily="34" charset="0"/>
                <a:ea typeface="+mn-ea"/>
              </a:rPr>
              <a:t>Anreicherung</a:t>
            </a:r>
          </a:p>
          <a:p>
            <a:pPr algn="ctr">
              <a:defRPr/>
            </a:pPr>
            <a:r>
              <a:rPr lang="de-DE" dirty="0" smtClean="0">
                <a:solidFill>
                  <a:schemeClr val="bg1"/>
                </a:solidFill>
                <a:effectLst>
                  <a:outerShdw blurRad="38100" dist="38100" dir="2700000" algn="tl">
                    <a:srgbClr val="000000"/>
                  </a:outerShdw>
                </a:effectLst>
                <a:latin typeface="Tahoma" pitchFamily="34" charset="0"/>
                <a:ea typeface="+mn-ea"/>
              </a:rPr>
              <a:t>fehlender ISBNs?</a:t>
            </a:r>
            <a:endParaRPr lang="de-DE" dirty="0">
              <a:solidFill>
                <a:schemeClr val="bg1"/>
              </a:solidFill>
              <a:effectLst>
                <a:outerShdw blurRad="38100" dist="38100" dir="2700000" algn="tl">
                  <a:srgbClr val="000000"/>
                </a:outerShdw>
              </a:effectLst>
              <a:latin typeface="Tahoma" pitchFamily="34" charset="0"/>
              <a:ea typeface="+mn-ea"/>
            </a:endParaRPr>
          </a:p>
        </p:txBody>
      </p:sp>
      <p:sp>
        <p:nvSpPr>
          <p:cNvPr id="5" name="AutoShape 4"/>
          <p:cNvSpPr>
            <a:spLocks noChangeArrowheads="1"/>
          </p:cNvSpPr>
          <p:nvPr/>
        </p:nvSpPr>
        <p:spPr bwMode="auto">
          <a:xfrm>
            <a:off x="3511550" y="1268413"/>
            <a:ext cx="2117725" cy="2162175"/>
          </a:xfrm>
          <a:prstGeom prst="roundRect">
            <a:avLst>
              <a:gd name="adj" fmla="val 16667"/>
            </a:avLst>
          </a:prstGeom>
          <a:gradFill rotWithShape="1">
            <a:gsLst>
              <a:gs pos="0">
                <a:srgbClr val="FF3399">
                  <a:gamma/>
                  <a:shade val="46275"/>
                  <a:invGamma/>
                </a:srgbClr>
              </a:gs>
              <a:gs pos="50000">
                <a:srgbClr val="FF3399"/>
              </a:gs>
              <a:gs pos="100000">
                <a:srgbClr val="FF33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a:latin typeface="Tahoma" pitchFamily="34" charset="0"/>
                <a:ea typeface="+mn-ea"/>
              </a:rPr>
              <a:t>Datensplitting</a:t>
            </a:r>
          </a:p>
          <a:p>
            <a:pPr algn="ctr">
              <a:defRPr/>
            </a:pPr>
            <a:endParaRPr lang="de-DE" sz="800">
              <a:latin typeface="Tahoma" pitchFamily="34" charset="0"/>
              <a:ea typeface="+mn-ea"/>
            </a:endParaRPr>
          </a:p>
          <a:p>
            <a:pPr algn="ctr">
              <a:defRPr/>
            </a:pPr>
            <a:r>
              <a:rPr lang="de-DE" sz="3200">
                <a:effectLst>
                  <a:outerShdw blurRad="38100" dist="38100" dir="2700000" algn="tl">
                    <a:srgbClr val="FFFFFF"/>
                  </a:outerShdw>
                </a:effectLst>
                <a:latin typeface="Tahoma" pitchFamily="34" charset="0"/>
                <a:ea typeface="+mn-ea"/>
              </a:rPr>
              <a:t>Verbund-</a:t>
            </a:r>
          </a:p>
          <a:p>
            <a:pPr algn="ctr">
              <a:defRPr/>
            </a:pPr>
            <a:r>
              <a:rPr lang="de-DE" sz="3200">
                <a:effectLst>
                  <a:outerShdw blurRad="38100" dist="38100" dir="2700000" algn="tl">
                    <a:srgbClr val="FFFFFF"/>
                  </a:outerShdw>
                </a:effectLst>
                <a:latin typeface="Tahoma" pitchFamily="34" charset="0"/>
                <a:ea typeface="+mn-ea"/>
              </a:rPr>
              <a:t>zentrale</a:t>
            </a:r>
          </a:p>
          <a:p>
            <a:pPr algn="ctr">
              <a:defRPr/>
            </a:pPr>
            <a:endParaRPr lang="de-DE" sz="800">
              <a:latin typeface="Tahoma" pitchFamily="34" charset="0"/>
              <a:ea typeface="+mn-ea"/>
            </a:endParaRPr>
          </a:p>
          <a:p>
            <a:pPr algn="ctr">
              <a:defRPr/>
            </a:pPr>
            <a:r>
              <a:rPr lang="de-DE">
                <a:latin typeface="Tahoma" pitchFamily="34" charset="0"/>
                <a:ea typeface="+mn-ea"/>
              </a:rPr>
              <a:t>Fehlerevaluation</a:t>
            </a:r>
          </a:p>
        </p:txBody>
      </p:sp>
      <p:sp>
        <p:nvSpPr>
          <p:cNvPr id="6" name="AutoShape 5"/>
          <p:cNvSpPr>
            <a:spLocks noChangeArrowheads="1"/>
          </p:cNvSpPr>
          <p:nvPr/>
        </p:nvSpPr>
        <p:spPr bwMode="auto">
          <a:xfrm>
            <a:off x="6616700" y="1266825"/>
            <a:ext cx="2117725" cy="2162175"/>
          </a:xfrm>
          <a:prstGeom prst="roundRect">
            <a:avLst>
              <a:gd name="adj" fmla="val 16667"/>
            </a:avLst>
          </a:prstGeom>
          <a:gradFill rotWithShape="1">
            <a:gsLst>
              <a:gs pos="0">
                <a:srgbClr val="33CCCC">
                  <a:gamma/>
                  <a:shade val="46275"/>
                  <a:invGamma/>
                </a:srgbClr>
              </a:gs>
              <a:gs pos="50000">
                <a:srgbClr val="33CCCC"/>
              </a:gs>
              <a:gs pos="100000">
                <a:srgbClr val="33CC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a:latin typeface="Tahoma" pitchFamily="34" charset="0"/>
                <a:ea typeface="+mn-ea"/>
              </a:rPr>
              <a:t>Targetauswahl</a:t>
            </a:r>
            <a:endParaRPr lang="de-DE" sz="800">
              <a:latin typeface="Tahoma" pitchFamily="34" charset="0"/>
              <a:ea typeface="+mn-ea"/>
            </a:endParaRPr>
          </a:p>
          <a:p>
            <a:pPr algn="ctr">
              <a:defRPr/>
            </a:pPr>
            <a:endParaRPr lang="de-DE" sz="800">
              <a:latin typeface="Tahoma" pitchFamily="34" charset="0"/>
              <a:ea typeface="+mn-ea"/>
            </a:endParaRPr>
          </a:p>
          <a:p>
            <a:pPr algn="ctr">
              <a:defRPr/>
            </a:pPr>
            <a:r>
              <a:rPr lang="de-DE" sz="3200">
                <a:effectLst>
                  <a:outerShdw blurRad="38100" dist="38100" dir="2700000" algn="tl">
                    <a:srgbClr val="FFFFFF"/>
                  </a:outerShdw>
                </a:effectLst>
                <a:latin typeface="Tahoma" pitchFamily="34" charset="0"/>
                <a:ea typeface="+mn-ea"/>
              </a:rPr>
              <a:t>28 lokale</a:t>
            </a:r>
          </a:p>
          <a:p>
            <a:pPr algn="ctr">
              <a:defRPr/>
            </a:pPr>
            <a:r>
              <a:rPr lang="de-DE" sz="3200">
                <a:effectLst>
                  <a:outerShdw blurRad="38100" dist="38100" dir="2700000" algn="tl">
                    <a:srgbClr val="FFFFFF"/>
                  </a:outerShdw>
                </a:effectLst>
                <a:latin typeface="Tahoma" pitchFamily="34" charset="0"/>
                <a:ea typeface="+mn-ea"/>
              </a:rPr>
              <a:t>Instanzen</a:t>
            </a:r>
          </a:p>
          <a:p>
            <a:pPr algn="ctr">
              <a:defRPr/>
            </a:pPr>
            <a:endParaRPr lang="de-DE" sz="800">
              <a:latin typeface="Tahoma" pitchFamily="34" charset="0"/>
              <a:ea typeface="+mn-ea"/>
            </a:endParaRPr>
          </a:p>
          <a:p>
            <a:pPr algn="ctr">
              <a:defRPr/>
            </a:pPr>
            <a:r>
              <a:rPr lang="de-DE">
                <a:latin typeface="Tahoma" pitchFamily="34" charset="0"/>
                <a:ea typeface="+mn-ea"/>
              </a:rPr>
              <a:t>Laden der Daten</a:t>
            </a:r>
          </a:p>
        </p:txBody>
      </p:sp>
      <p:sp>
        <p:nvSpPr>
          <p:cNvPr id="7" name="AutoShape 6"/>
          <p:cNvSpPr>
            <a:spLocks noChangeArrowheads="1"/>
          </p:cNvSpPr>
          <p:nvPr/>
        </p:nvSpPr>
        <p:spPr bwMode="auto">
          <a:xfrm>
            <a:off x="3124200" y="4229100"/>
            <a:ext cx="2887663" cy="1352550"/>
          </a:xfrm>
          <a:prstGeom prst="roundRect">
            <a:avLst>
              <a:gd name="adj" fmla="val 16667"/>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a:solidFill>
                  <a:schemeClr val="bg1"/>
                </a:solidFill>
                <a:effectLst>
                  <a:outerShdw blurRad="38100" dist="38100" dir="2700000" algn="tl">
                    <a:srgbClr val="000000"/>
                  </a:outerShdw>
                </a:effectLst>
                <a:latin typeface="Tahoma" pitchFamily="34" charset="0"/>
                <a:ea typeface="+mn-ea"/>
              </a:rPr>
              <a:t>Ergänzung der</a:t>
            </a:r>
          </a:p>
          <a:p>
            <a:pPr algn="ctr">
              <a:defRPr/>
            </a:pPr>
            <a:r>
              <a:rPr lang="de-DE" dirty="0">
                <a:solidFill>
                  <a:schemeClr val="bg1"/>
                </a:solidFill>
                <a:effectLst>
                  <a:outerShdw blurRad="38100" dist="38100" dir="2700000" algn="tl">
                    <a:srgbClr val="000000"/>
                  </a:outerShdw>
                </a:effectLst>
                <a:latin typeface="Tahoma" pitchFamily="34" charset="0"/>
                <a:ea typeface="+mn-ea"/>
              </a:rPr>
              <a:t>SFX-</a:t>
            </a:r>
            <a:r>
              <a:rPr lang="de-DE" dirty="0" err="1">
                <a:solidFill>
                  <a:schemeClr val="bg1"/>
                </a:solidFill>
                <a:effectLst>
                  <a:outerShdw blurRad="38100" dist="38100" dir="2700000" algn="tl">
                    <a:srgbClr val="000000"/>
                  </a:outerShdw>
                </a:effectLst>
                <a:latin typeface="Tahoma" pitchFamily="34" charset="0"/>
                <a:ea typeface="+mn-ea"/>
              </a:rPr>
              <a:t>KnowledgeBase</a:t>
            </a:r>
            <a:endParaRPr lang="de-DE" dirty="0">
              <a:solidFill>
                <a:schemeClr val="bg1"/>
              </a:solidFill>
              <a:effectLst>
                <a:outerShdw blurRad="38100" dist="38100" dir="2700000" algn="tl">
                  <a:srgbClr val="000000"/>
                </a:outerShdw>
              </a:effectLst>
              <a:latin typeface="Tahoma" pitchFamily="34" charset="0"/>
              <a:ea typeface="+mn-ea"/>
            </a:endParaRPr>
          </a:p>
          <a:p>
            <a:pPr algn="ctr">
              <a:defRPr/>
            </a:pPr>
            <a:endParaRPr lang="de-DE" sz="800" dirty="0">
              <a:latin typeface="Tahoma" pitchFamily="34" charset="0"/>
              <a:ea typeface="+mn-ea"/>
            </a:endParaRPr>
          </a:p>
          <a:p>
            <a:pPr algn="ctr">
              <a:defRPr/>
            </a:pPr>
            <a:endParaRPr lang="de-DE" sz="3200" dirty="0">
              <a:solidFill>
                <a:schemeClr val="hlink"/>
              </a:solidFill>
              <a:effectLst>
                <a:outerShdw blurRad="38100" dist="38100" dir="2700000" algn="tl">
                  <a:srgbClr val="000000"/>
                </a:outerShdw>
              </a:effectLst>
              <a:latin typeface="Tahoma" pitchFamily="34" charset="0"/>
              <a:ea typeface="+mn-ea"/>
            </a:endParaRPr>
          </a:p>
        </p:txBody>
      </p:sp>
      <p:sp>
        <p:nvSpPr>
          <p:cNvPr id="8" name="AutoShape 7"/>
          <p:cNvSpPr>
            <a:spLocks noChangeArrowheads="1"/>
          </p:cNvSpPr>
          <p:nvPr/>
        </p:nvSpPr>
        <p:spPr bwMode="auto">
          <a:xfrm>
            <a:off x="3511550" y="1268413"/>
            <a:ext cx="2117725" cy="2162175"/>
          </a:xfrm>
          <a:prstGeom prst="roundRect">
            <a:avLst>
              <a:gd name="adj" fmla="val 16667"/>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err="1" smtClean="0">
                <a:solidFill>
                  <a:schemeClr val="bg1"/>
                </a:solidFill>
                <a:effectLst>
                  <a:outerShdw blurRad="38100" dist="38100" dir="2700000" algn="tl">
                    <a:srgbClr val="000000"/>
                  </a:outerShdw>
                </a:effectLst>
                <a:latin typeface="Tahoma" pitchFamily="34" charset="0"/>
              </a:rPr>
              <a:t>Targetzuordnung</a:t>
            </a:r>
            <a:endParaRPr lang="de-DE" dirty="0">
              <a:solidFill>
                <a:schemeClr val="bg1"/>
              </a:solidFill>
              <a:effectLst>
                <a:outerShdw blurRad="38100" dist="38100" dir="2700000" algn="tl">
                  <a:srgbClr val="000000"/>
                </a:outerShdw>
              </a:effectLst>
              <a:latin typeface="Tahoma" pitchFamily="34" charset="0"/>
              <a:ea typeface="+mn-ea"/>
            </a:endParaRPr>
          </a:p>
          <a:p>
            <a:pPr algn="ctr">
              <a:defRPr/>
            </a:pPr>
            <a:endParaRPr lang="de-DE" sz="800" dirty="0" smtClean="0">
              <a:latin typeface="Tahoma" pitchFamily="34" charset="0"/>
              <a:ea typeface="+mn-ea"/>
            </a:endParaRPr>
          </a:p>
          <a:p>
            <a:pPr algn="ctr">
              <a:defRPr/>
            </a:pPr>
            <a:r>
              <a:rPr lang="de-DE" sz="3200" dirty="0" smtClean="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rPr>
              <a:t>SFX-Team</a:t>
            </a:r>
          </a:p>
          <a:p>
            <a:pPr algn="ctr">
              <a:defRPr/>
            </a:pPr>
            <a:r>
              <a:rPr lang="de-DE" sz="3200" dirty="0" smtClean="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rPr>
              <a:t>@BVB</a:t>
            </a:r>
            <a:endParaRPr lang="de-DE" sz="3200" dirty="0">
              <a:solidFill>
                <a:srgbClr val="FF7C8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ea typeface="+mn-ea"/>
            </a:endParaRPr>
          </a:p>
          <a:p>
            <a:pPr algn="ctr">
              <a:defRPr/>
            </a:pPr>
            <a:endParaRPr lang="de-DE" sz="800" dirty="0" smtClean="0">
              <a:solidFill>
                <a:schemeClr val="bg1"/>
              </a:solidFill>
              <a:effectLst>
                <a:outerShdw blurRad="38100" dist="38100" dir="2700000" algn="tl">
                  <a:srgbClr val="000000"/>
                </a:outerShdw>
              </a:effectLst>
              <a:latin typeface="Tahoma" pitchFamily="34" charset="0"/>
              <a:ea typeface="+mn-ea"/>
            </a:endParaRPr>
          </a:p>
          <a:p>
            <a:pPr algn="ctr">
              <a:defRPr/>
            </a:pPr>
            <a:r>
              <a:rPr lang="de-DE" sz="1600" dirty="0" smtClean="0">
                <a:solidFill>
                  <a:schemeClr val="bg1"/>
                </a:solidFill>
                <a:effectLst>
                  <a:outerShdw blurRad="38100" dist="38100" dir="2700000" algn="tl">
                    <a:srgbClr val="000000"/>
                  </a:outerShdw>
                </a:effectLst>
                <a:latin typeface="Tahoma" pitchFamily="34" charset="0"/>
                <a:ea typeface="+mn-ea"/>
              </a:rPr>
              <a:t>Update &amp; </a:t>
            </a:r>
            <a:r>
              <a:rPr lang="de-DE" sz="1600" dirty="0" smtClean="0">
                <a:solidFill>
                  <a:schemeClr val="bg1"/>
                </a:solidFill>
                <a:effectLst>
                  <a:outerShdw blurRad="38100" dist="38100" dir="2700000" algn="tl">
                    <a:srgbClr val="000000"/>
                  </a:outerShdw>
                </a:effectLst>
                <a:latin typeface="Tahoma" pitchFamily="34" charset="0"/>
              </a:rPr>
              <a:t>Evaluation</a:t>
            </a:r>
            <a:endParaRPr lang="de-DE" sz="1600" dirty="0">
              <a:solidFill>
                <a:schemeClr val="bg1"/>
              </a:solidFill>
              <a:effectLst>
                <a:outerShdw blurRad="38100" dist="38100" dir="2700000" algn="tl">
                  <a:srgbClr val="000000"/>
                </a:outerShdw>
              </a:effectLst>
              <a:latin typeface="Tahoma" pitchFamily="34" charset="0"/>
              <a:ea typeface="+mn-ea"/>
            </a:endParaRPr>
          </a:p>
        </p:txBody>
      </p:sp>
      <p:sp>
        <p:nvSpPr>
          <p:cNvPr id="9" name="AutoShape 8"/>
          <p:cNvSpPr>
            <a:spLocks noChangeArrowheads="1"/>
          </p:cNvSpPr>
          <p:nvPr/>
        </p:nvSpPr>
        <p:spPr bwMode="auto">
          <a:xfrm>
            <a:off x="6616700" y="1266825"/>
            <a:ext cx="2117725" cy="2162175"/>
          </a:xfrm>
          <a:prstGeom prst="roundRect">
            <a:avLst>
              <a:gd name="adj" fmla="val 16667"/>
            </a:avLst>
          </a:prstGeom>
          <a:gradFill rotWithShape="1">
            <a:gsLst>
              <a:gs pos="0">
                <a:srgbClr val="33CCCC">
                  <a:gamma/>
                  <a:shade val="46275"/>
                  <a:invGamma/>
                </a:srgbClr>
              </a:gs>
              <a:gs pos="50000">
                <a:srgbClr val="33CCCC"/>
              </a:gs>
              <a:gs pos="100000">
                <a:srgbClr val="33CC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dirty="0" smtClean="0">
              <a:solidFill>
                <a:schemeClr val="bg1"/>
              </a:solidFill>
              <a:effectLst>
                <a:outerShdw blurRad="38100" dist="38100" dir="2700000" algn="tl">
                  <a:srgbClr val="000000"/>
                </a:outerShdw>
              </a:effectLst>
              <a:latin typeface="Tahoma" pitchFamily="34" charset="0"/>
            </a:endParaRPr>
          </a:p>
          <a:p>
            <a:pPr algn="ctr">
              <a:defRPr/>
            </a:pPr>
            <a:endParaRPr lang="de-DE" sz="800" dirty="0">
              <a:latin typeface="Tahoma" pitchFamily="34" charset="0"/>
              <a:ea typeface="+mn-ea"/>
            </a:endParaRPr>
          </a:p>
          <a:p>
            <a:pPr algn="ctr">
              <a:defRPr/>
            </a:pPr>
            <a:r>
              <a:rPr lang="de-DE" sz="3200" dirty="0" smtClean="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rPr>
              <a:t>29 lokale</a:t>
            </a:r>
          </a:p>
          <a:p>
            <a:pPr algn="ctr">
              <a:defRPr/>
            </a:pPr>
            <a:r>
              <a:rPr lang="de-DE" sz="3200" dirty="0" smtClean="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rPr>
              <a:t>Instanzen</a:t>
            </a:r>
            <a:endParaRPr lang="de-DE" sz="3200" dirty="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endParaRPr>
          </a:p>
          <a:p>
            <a:pPr algn="ctr">
              <a:defRPr/>
            </a:pPr>
            <a:endParaRPr lang="de-DE" sz="800" dirty="0">
              <a:latin typeface="Tahoma" pitchFamily="34" charset="0"/>
              <a:ea typeface="+mn-ea"/>
            </a:endParaRPr>
          </a:p>
          <a:p>
            <a:pPr algn="ctr">
              <a:defRPr/>
            </a:pPr>
            <a:r>
              <a:rPr lang="de-DE" dirty="0" smtClean="0">
                <a:solidFill>
                  <a:schemeClr val="bg1"/>
                </a:solidFill>
                <a:effectLst>
                  <a:outerShdw blurRad="38100" dist="38100" dir="2700000" algn="tl">
                    <a:srgbClr val="000000"/>
                  </a:outerShdw>
                </a:effectLst>
                <a:latin typeface="Tahoma" pitchFamily="34" charset="0"/>
                <a:ea typeface="+mn-ea"/>
              </a:rPr>
              <a:t>Plausikontrolle</a:t>
            </a:r>
            <a:endParaRPr lang="de-DE" sz="1600" dirty="0">
              <a:solidFill>
                <a:schemeClr val="bg1"/>
              </a:solidFill>
              <a:effectLst>
                <a:outerShdw blurRad="38100" dist="38100" dir="2700000" algn="tl">
                  <a:srgbClr val="000000"/>
                </a:outerShdw>
              </a:effectLst>
              <a:latin typeface="Tahoma" pitchFamily="34" charset="0"/>
              <a:ea typeface="+mn-ea"/>
            </a:endParaRPr>
          </a:p>
        </p:txBody>
      </p:sp>
      <p:sp>
        <p:nvSpPr>
          <p:cNvPr id="10" name="Line 9"/>
          <p:cNvSpPr>
            <a:spLocks noChangeShapeType="1"/>
          </p:cNvSpPr>
          <p:nvPr/>
        </p:nvSpPr>
        <p:spPr bwMode="auto">
          <a:xfrm>
            <a:off x="2624138" y="1612900"/>
            <a:ext cx="75406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10"/>
          <p:cNvSpPr>
            <a:spLocks noChangeShapeType="1"/>
          </p:cNvSpPr>
          <p:nvPr/>
        </p:nvSpPr>
        <p:spPr bwMode="auto">
          <a:xfrm>
            <a:off x="5754688" y="2351088"/>
            <a:ext cx="75406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Line 12"/>
          <p:cNvSpPr>
            <a:spLocks noChangeShapeType="1"/>
          </p:cNvSpPr>
          <p:nvPr/>
        </p:nvSpPr>
        <p:spPr bwMode="auto">
          <a:xfrm>
            <a:off x="2627313" y="3087688"/>
            <a:ext cx="754062" cy="0"/>
          </a:xfrm>
          <a:prstGeom prst="line">
            <a:avLst/>
          </a:prstGeom>
          <a:noFill/>
          <a:ln w="38100">
            <a:solidFill>
              <a:schemeClr val="bg1">
                <a:lumMod val="75000"/>
              </a:schemeClr>
            </a:solidFill>
            <a:prstDash val="sysDash"/>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13"/>
          <p:cNvSpPr>
            <a:spLocks noChangeShapeType="1"/>
          </p:cNvSpPr>
          <p:nvPr/>
        </p:nvSpPr>
        <p:spPr bwMode="auto">
          <a:xfrm>
            <a:off x="4559300" y="3533775"/>
            <a:ext cx="0" cy="609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405" y="4994534"/>
            <a:ext cx="1105592" cy="482138"/>
          </a:xfrm>
          <a:prstGeom prst="rect">
            <a:avLst/>
          </a:prstGeom>
        </p:spPr>
      </p:pic>
      <p:sp>
        <p:nvSpPr>
          <p:cNvPr id="15" name="AutoShape 8"/>
          <p:cNvSpPr>
            <a:spLocks noChangeArrowheads="1"/>
          </p:cNvSpPr>
          <p:nvPr/>
        </p:nvSpPr>
        <p:spPr bwMode="auto">
          <a:xfrm>
            <a:off x="6616700" y="1266825"/>
            <a:ext cx="2117725" cy="2162175"/>
          </a:xfrm>
          <a:prstGeom prst="roundRect">
            <a:avLst>
              <a:gd name="adj" fmla="val 16667"/>
            </a:avLst>
          </a:prstGeom>
          <a:gradFill rotWithShape="1">
            <a:gsLst>
              <a:gs pos="0">
                <a:srgbClr val="33CCCC">
                  <a:gamma/>
                  <a:shade val="46275"/>
                  <a:invGamma/>
                </a:srgbClr>
              </a:gs>
              <a:gs pos="50000">
                <a:srgbClr val="33CCCC"/>
              </a:gs>
              <a:gs pos="100000">
                <a:srgbClr val="33CC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dirty="0" smtClean="0">
                <a:solidFill>
                  <a:schemeClr val="bg1"/>
                </a:solidFill>
                <a:effectLst>
                  <a:outerShdw blurRad="38100" dist="38100" dir="2700000" algn="tl">
                    <a:srgbClr val="000000"/>
                  </a:outerShdw>
                </a:effectLst>
                <a:latin typeface="Tahoma" pitchFamily="34" charset="0"/>
                <a:ea typeface="+mn-ea"/>
              </a:rPr>
              <a:t>Plausikontrolle     </a:t>
            </a:r>
          </a:p>
          <a:p>
            <a:pPr algn="ctr">
              <a:defRPr/>
            </a:pPr>
            <a:endParaRPr lang="de-DE" sz="800" dirty="0">
              <a:solidFill>
                <a:schemeClr val="bg1"/>
              </a:solidFill>
              <a:effectLst>
                <a:outerShdw blurRad="38100" dist="38100" dir="2700000" algn="tl">
                  <a:srgbClr val="000000"/>
                </a:outerShdw>
              </a:effectLst>
              <a:latin typeface="Tahoma" pitchFamily="34" charset="0"/>
              <a:ea typeface="+mn-ea"/>
            </a:endParaRPr>
          </a:p>
          <a:p>
            <a:pPr algn="ctr">
              <a:defRPr/>
            </a:pPr>
            <a:r>
              <a:rPr lang="de-DE" sz="3200" dirty="0" smtClean="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29 </a:t>
            </a:r>
            <a:r>
              <a:rPr lang="de-DE" sz="3200" dirty="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lokale</a:t>
            </a:r>
          </a:p>
          <a:p>
            <a:pPr algn="ctr">
              <a:defRPr/>
            </a:pPr>
            <a:r>
              <a:rPr lang="de-DE" sz="3200" dirty="0">
                <a:solidFill>
                  <a:srgbClr val="66FFFF"/>
                </a:solidFill>
                <a:effectDag name="">
                  <a:cont type="tree" name="">
                    <a:effect ref="fillLine"/>
                    <a:outerShdw dist="38100" dir="13500000" algn="br">
                      <a:srgbClr val="7FFFFF"/>
                    </a:outerShdw>
                  </a:cont>
                  <a:cont type="tree" name="">
                    <a:effect ref="fillLine"/>
                    <a:outerShdw dist="38100" dir="2700000" algn="tl">
                      <a:srgbClr val="1E7A7A"/>
                    </a:outerShdw>
                  </a:cont>
                  <a:effect ref="fillLine"/>
                </a:effectDag>
                <a:latin typeface="Tahoma" pitchFamily="34" charset="0"/>
                <a:ea typeface="+mn-ea"/>
              </a:rPr>
              <a:t>Instanzen</a:t>
            </a:r>
          </a:p>
          <a:p>
            <a:pPr algn="ctr">
              <a:defRPr/>
            </a:pPr>
            <a:endParaRPr lang="de-DE" sz="800" dirty="0">
              <a:latin typeface="Tahoma" pitchFamily="34" charset="0"/>
              <a:ea typeface="+mn-ea"/>
            </a:endParaRPr>
          </a:p>
          <a:p>
            <a:pPr algn="ctr">
              <a:defRPr/>
            </a:pPr>
            <a:r>
              <a:rPr lang="de-DE" sz="1600" dirty="0" smtClean="0">
                <a:solidFill>
                  <a:schemeClr val="bg1"/>
                </a:solidFill>
                <a:effectLst>
                  <a:outerShdw blurRad="38100" dist="38100" dir="2700000" algn="tl">
                    <a:srgbClr val="000000"/>
                  </a:outerShdw>
                </a:effectLst>
                <a:latin typeface="Tahoma" pitchFamily="34" charset="0"/>
                <a:ea typeface="+mn-ea"/>
              </a:rPr>
              <a:t>Korrekturen in B3Kat?</a:t>
            </a:r>
            <a:endParaRPr lang="de-DE" dirty="0" smtClean="0">
              <a:solidFill>
                <a:schemeClr val="bg1"/>
              </a:solidFill>
              <a:effectLst>
                <a:outerShdw blurRad="38100" dist="38100" dir="2700000" algn="tl">
                  <a:srgbClr val="000000"/>
                </a:outerShdw>
              </a:effectLst>
              <a:latin typeface="Tahoma" pitchFamily="34" charset="0"/>
              <a:ea typeface="+mn-ea"/>
            </a:endParaRPr>
          </a:p>
        </p:txBody>
      </p:sp>
      <p:pic>
        <p:nvPicPr>
          <p:cNvPr id="16" name="Picture 2" descr="C:\Users\MKRATZER\AppData\Local\Microsoft\Windows\Temporary Internet Files\Content.IE5\ABBBV86N\checklist-1295319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890" y="1447800"/>
            <a:ext cx="318135" cy="3429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
          <p:cNvSpPr>
            <a:spLocks noGrp="1" noChangeArrowheads="1"/>
          </p:cNvSpPr>
          <p:nvPr>
            <p:ph type="sldNum" sz="quarter" idx="10"/>
          </p:nvPr>
        </p:nvSpPr>
        <p:spPr>
          <a:xfrm>
            <a:off x="492125" y="6508750"/>
            <a:ext cx="1870075" cy="349250"/>
          </a:xfrm>
          <a:ln/>
        </p:spPr>
        <p:txBody>
          <a:bodyPr/>
          <a:lstStyle>
            <a:lvl1pPr>
              <a:defRPr/>
            </a:lvl1pPr>
          </a:lstStyle>
          <a:p>
            <a:pPr>
              <a:defRPr/>
            </a:pPr>
            <a:fld id="{9CDB37FF-7C33-4A5F-A5F4-9A8E612BDDBD}" type="slidenum">
              <a:rPr lang="de-DE"/>
              <a:pPr>
                <a:defRPr/>
              </a:pPr>
              <a:t>106</a:t>
            </a:fld>
            <a:endParaRPr lang="de-DE"/>
          </a:p>
        </p:txBody>
      </p:sp>
    </p:spTree>
    <p:extLst>
      <p:ext uri="{BB962C8B-B14F-4D97-AF65-F5344CB8AC3E}">
        <p14:creationId xmlns:p14="http://schemas.microsoft.com/office/powerpoint/2010/main" val="25166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500"/>
                                        <p:tgtEl>
                                          <p:spTgt spid="10"/>
                                        </p:tgtEl>
                                      </p:cBhvr>
                                    </p:animEffect>
                                  </p:childTnLst>
                                </p:cTn>
                              </p:par>
                            </p:childTnLst>
                          </p:cTn>
                        </p:par>
                        <p:par>
                          <p:cTn id="22" fill="hold">
                            <p:stCondLst>
                              <p:cond delay="500"/>
                            </p:stCondLst>
                            <p:childTnLst>
                              <p:par>
                                <p:cTn id="23" presetID="49" presetClass="entr" presetSubtype="0" decel="10000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p:cTn id="33"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8">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Right)">
                                      <p:cBhvr>
                                        <p:cTn id="41" dur="500"/>
                                        <p:tgtEl>
                                          <p:spTgt spid="11"/>
                                        </p:tgtEl>
                                      </p:cBhvr>
                                    </p:animEffect>
                                  </p:childTnLst>
                                </p:cTn>
                              </p:par>
                            </p:childTnLst>
                          </p:cTn>
                        </p:par>
                        <p:par>
                          <p:cTn id="42" fill="hold">
                            <p:stCondLst>
                              <p:cond delay="500"/>
                            </p:stCondLst>
                            <p:childTnLst>
                              <p:par>
                                <p:cTn id="43" presetID="49" presetClass="entr" presetSubtype="0" decel="100000" fill="hold"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7" dur="500" fill="hold"/>
                                        <p:tgtEl>
                                          <p:spTgt spid="15">
                                            <p:txEl>
                                              <p:pRg st="0" end="0"/>
                                            </p:txEl>
                                          </p:spTgt>
                                        </p:tgtEl>
                                        <p:attrNameLst>
                                          <p:attrName>style.rotation</p:attrName>
                                        </p:attrNameLst>
                                      </p:cBhvr>
                                      <p:tavLst>
                                        <p:tav tm="0">
                                          <p:val>
                                            <p:fltVal val="360"/>
                                          </p:val>
                                        </p:tav>
                                        <p:tav tm="100000">
                                          <p:val>
                                            <p:fltVal val="0"/>
                                          </p:val>
                                        </p:tav>
                                      </p:tavLst>
                                    </p:anim>
                                    <p:animEffect transition="in" filter="fade">
                                      <p:cBhvr>
                                        <p:cTn id="48" dur="500"/>
                                        <p:tgtEl>
                                          <p:spTgt spid="15">
                                            <p:txEl>
                                              <p:pRg st="0" end="0"/>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1000"/>
                            </p:stCondLst>
                            <p:childTnLst>
                              <p:par>
                                <p:cTn id="55" presetID="49" presetClass="entr" presetSubtype="0" decel="100000" fill="hold" nodeType="afterEffect">
                                  <p:stCondLst>
                                    <p:cond delay="0"/>
                                  </p:stCondLst>
                                  <p:childTnLst>
                                    <p:set>
                                      <p:cBhvr>
                                        <p:cTn id="56" dur="1" fill="hold">
                                          <p:stCondLst>
                                            <p:cond delay="0"/>
                                          </p:stCondLst>
                                        </p:cTn>
                                        <p:tgtEl>
                                          <p:spTgt spid="15">
                                            <p:txEl>
                                              <p:pRg st="5" end="5"/>
                                            </p:txEl>
                                          </p:spTgt>
                                        </p:tgtEl>
                                        <p:attrNameLst>
                                          <p:attrName>style.visibility</p:attrName>
                                        </p:attrNameLst>
                                      </p:cBhvr>
                                      <p:to>
                                        <p:strVal val="visible"/>
                                      </p:to>
                                    </p:set>
                                    <p:anim calcmode="lin" valueType="num">
                                      <p:cBhvr>
                                        <p:cTn id="5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15">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15">
                                            <p:txEl>
                                              <p:pRg st="5" end="5"/>
                                            </p:txEl>
                                          </p:spTgt>
                                        </p:tgtEl>
                                        <p:attrNameLst>
                                          <p:attrName>style.rotation</p:attrName>
                                        </p:attrNameLst>
                                      </p:cBhvr>
                                      <p:tavLst>
                                        <p:tav tm="0">
                                          <p:val>
                                            <p:fltVal val="360"/>
                                          </p:val>
                                        </p:tav>
                                        <p:tav tm="100000">
                                          <p:val>
                                            <p:fltVal val="0"/>
                                          </p:val>
                                        </p:tav>
                                      </p:tavLst>
                                    </p:anim>
                                    <p:animEffect transition="in" filter="fade">
                                      <p:cBhvr>
                                        <p:cTn id="60" dur="500"/>
                                        <p:tgtEl>
                                          <p:spTgt spid="15">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downRight)">
                                      <p:cBhvr>
                                        <p:cTn id="65" dur="500"/>
                                        <p:tgtEl>
                                          <p:spTgt spid="14"/>
                                        </p:tgtEl>
                                      </p:cBhvr>
                                    </p:animEffect>
                                  </p:childTnLst>
                                </p:cTn>
                              </p:par>
                            </p:childTnLst>
                          </p:cTn>
                        </p:par>
                        <p:par>
                          <p:cTn id="66" fill="hold">
                            <p:stCondLst>
                              <p:cond delay="500"/>
                            </p:stCondLst>
                            <p:childTnLst>
                              <p:par>
                                <p:cTn id="67" presetID="49" presetClass="entr" presetSubtype="0" decel="100000" fill="hold" nodeType="after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 calcmode="lin" valueType="num">
                                      <p:cBhvr>
                                        <p:cTn id="6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71"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72" dur="500"/>
                                        <p:tgtEl>
                                          <p:spTgt spid="7">
                                            <p:txEl>
                                              <p:pRg st="0" end="0"/>
                                            </p:txEl>
                                          </p:spTgt>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 calcmode="lin" valueType="num">
                                      <p:cBhvr>
                                        <p:cTn id="7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76"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77" dur="500" fill="hold"/>
                                        <p:tgtEl>
                                          <p:spTgt spid="7">
                                            <p:txEl>
                                              <p:pRg st="1" end="1"/>
                                            </p:txEl>
                                          </p:spTgt>
                                        </p:tgtEl>
                                        <p:attrNameLst>
                                          <p:attrName>style.rotation</p:attrName>
                                        </p:attrNameLst>
                                      </p:cBhvr>
                                      <p:tavLst>
                                        <p:tav tm="0">
                                          <p:val>
                                            <p:fltVal val="360"/>
                                          </p:val>
                                        </p:tav>
                                        <p:tav tm="100000">
                                          <p:val>
                                            <p:fltVal val="0"/>
                                          </p:val>
                                        </p:tav>
                                      </p:tavLst>
                                    </p:anim>
                                    <p:animEffect transition="in" filter="fade">
                                      <p:cBhvr>
                                        <p:cTn id="78" dur="500"/>
                                        <p:tgtEl>
                                          <p:spTgt spid="7">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strips(downLeft)">
                                      <p:cBhvr>
                                        <p:cTn id="83" dur="500"/>
                                        <p:tgtEl>
                                          <p:spTgt spid="13"/>
                                        </p:tgtEl>
                                      </p:cBhvr>
                                    </p:animEffect>
                                  </p:childTnLst>
                                </p:cTn>
                              </p:par>
                            </p:childTnLst>
                          </p:cTn>
                        </p:par>
                        <p:par>
                          <p:cTn id="84" fill="hold">
                            <p:stCondLst>
                              <p:cond delay="500"/>
                            </p:stCondLst>
                            <p:childTnLst>
                              <p:par>
                                <p:cTn id="85" presetID="49" presetClass="entr" presetSubtype="0" decel="100000" fill="hold" nodeType="after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 calcmode="lin" valueType="num">
                                      <p:cBhvr>
                                        <p:cTn id="8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8"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89"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90" dur="500"/>
                                        <p:tgtEl>
                                          <p:spTgt spid="4">
                                            <p:txEl>
                                              <p:pRg st="5" end="5"/>
                                            </p:txEl>
                                          </p:spTgt>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4">
                                            <p:txEl>
                                              <p:pRg st="6" end="6"/>
                                            </p:txEl>
                                          </p:spTgt>
                                        </p:tgtEl>
                                        <p:attrNameLst>
                                          <p:attrName>style.visibility</p:attrName>
                                        </p:attrNameLst>
                                      </p:cBhvr>
                                      <p:to>
                                        <p:strVal val="visible"/>
                                      </p:to>
                                    </p:set>
                                    <p:anim calcmode="lin" valueType="num">
                                      <p:cBhvr>
                                        <p:cTn id="9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4"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95"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9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Targetzuordnung</a:t>
            </a:r>
            <a:r>
              <a:rPr lang="de-DE" dirty="0" smtClean="0"/>
              <a:t> für E-Books</a:t>
            </a:r>
            <a:endParaRPr lang="de-DE" dirty="0"/>
          </a:p>
        </p:txBody>
      </p:sp>
      <p:sp>
        <p:nvSpPr>
          <p:cNvPr id="3" name="Inhaltsplatzhalter 2"/>
          <p:cNvSpPr>
            <a:spLocks noGrp="1"/>
          </p:cNvSpPr>
          <p:nvPr>
            <p:ph idx="1"/>
          </p:nvPr>
        </p:nvSpPr>
        <p:spPr/>
        <p:txBody>
          <a:bodyPr/>
          <a:lstStyle/>
          <a:p>
            <a:r>
              <a:rPr lang="de-DE" dirty="0" smtClean="0"/>
              <a:t>Für jeden Titel im B3Kat-Export ist das „richtige“ </a:t>
            </a:r>
            <a:r>
              <a:rPr lang="de-DE" dirty="0" err="1" smtClean="0"/>
              <a:t>Object</a:t>
            </a:r>
            <a:r>
              <a:rPr lang="de-DE" dirty="0" smtClean="0"/>
              <a:t> Portfolio in der SFX-</a:t>
            </a:r>
            <a:r>
              <a:rPr lang="de-DE" dirty="0" err="1" smtClean="0"/>
              <a:t>KnowledgeBase</a:t>
            </a:r>
            <a:r>
              <a:rPr lang="de-DE" dirty="0" smtClean="0"/>
              <a:t> zu finden – ein </a:t>
            </a:r>
            <a:r>
              <a:rPr lang="de-DE" b="1" dirty="0" smtClean="0"/>
              <a:t>nur wenig</a:t>
            </a:r>
            <a:r>
              <a:rPr lang="de-DE" dirty="0" smtClean="0"/>
              <a:t> </a:t>
            </a:r>
            <a:r>
              <a:rPr lang="de-DE" b="1" dirty="0" smtClean="0"/>
              <a:t>einfacheres </a:t>
            </a:r>
            <a:r>
              <a:rPr lang="de-DE" dirty="0" smtClean="0"/>
              <a:t>Problem als für E-Journals!</a:t>
            </a:r>
          </a:p>
          <a:p>
            <a:pPr>
              <a:spcBef>
                <a:spcPts val="1800"/>
              </a:spcBef>
            </a:pPr>
            <a:r>
              <a:rPr lang="de-DE" dirty="0" smtClean="0"/>
              <a:t>Primäres Zuordnungskriterium ist das im B3Kat-Feld 656e, Unterfeld l („</a:t>
            </a:r>
            <a:r>
              <a:rPr lang="de-DE" dirty="0" err="1" smtClean="0"/>
              <a:t>ell</a:t>
            </a:r>
            <a:r>
              <a:rPr lang="de-DE" dirty="0" smtClean="0"/>
              <a:t>“) erfasste </a:t>
            </a:r>
            <a:r>
              <a:rPr lang="de-DE" b="1" dirty="0" smtClean="0"/>
              <a:t>Produktsigel</a:t>
            </a:r>
            <a:r>
              <a:rPr lang="de-DE" dirty="0" smtClean="0"/>
              <a:t>, …</a:t>
            </a:r>
          </a:p>
          <a:p>
            <a:pPr>
              <a:spcBef>
                <a:spcPts val="1800"/>
              </a:spcBef>
            </a:pPr>
            <a:r>
              <a:rPr lang="de-DE" dirty="0" smtClean="0"/>
              <a:t>… in nicht providerneutralen Aufnahmen das in 078e.</a:t>
            </a:r>
          </a:p>
          <a:p>
            <a:pPr>
              <a:spcBef>
                <a:spcPts val="1800"/>
              </a:spcBef>
            </a:pPr>
            <a:r>
              <a:rPr lang="de-DE" dirty="0"/>
              <a:t>K</a:t>
            </a:r>
            <a:r>
              <a:rPr lang="de-DE" dirty="0" smtClean="0"/>
              <a:t>riterien für die </a:t>
            </a:r>
            <a:r>
              <a:rPr lang="de-DE" b="1" dirty="0" smtClean="0"/>
              <a:t>Auswahl des </a:t>
            </a:r>
            <a:r>
              <a:rPr lang="de-DE" b="1" dirty="0" smtClean="0"/>
              <a:t>Targets/Subtargets</a:t>
            </a:r>
            <a:r>
              <a:rPr lang="de-DE" dirty="0" smtClean="0"/>
              <a:t>:</a:t>
            </a:r>
          </a:p>
          <a:p>
            <a:pPr lvl="1"/>
            <a:r>
              <a:rPr lang="de-DE" dirty="0" smtClean="0"/>
              <a:t>*_COMPLETE-Subtarget, falls vorhanden und allumfassend</a:t>
            </a:r>
          </a:p>
          <a:p>
            <a:pPr lvl="1"/>
            <a:r>
              <a:rPr lang="de-DE" dirty="0" smtClean="0"/>
              <a:t>ansonsten Subtarget(s) mit den meisten </a:t>
            </a:r>
            <a:r>
              <a:rPr lang="de-DE" dirty="0" err="1" smtClean="0"/>
              <a:t>Object</a:t>
            </a:r>
            <a:r>
              <a:rPr lang="de-DE" dirty="0" smtClean="0"/>
              <a:t> Portfolios, um Aktivierungen auf so wenig Subtargets wie möglich zu verteilen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107</a:t>
            </a:fld>
            <a:endParaRPr lang="de-DE"/>
          </a:p>
        </p:txBody>
      </p:sp>
    </p:spTree>
    <p:extLst>
      <p:ext uri="{BB962C8B-B14F-4D97-AF65-F5344CB8AC3E}">
        <p14:creationId xmlns:p14="http://schemas.microsoft.com/office/powerpoint/2010/main" val="221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Vollautomatisierter Ladevorgang</a:t>
            </a:r>
            <a:endParaRPr lang="de-DE" dirty="0"/>
          </a:p>
        </p:txBody>
      </p:sp>
      <p:sp>
        <p:nvSpPr>
          <p:cNvPr id="3" name="Inhaltsplatzhalter 2"/>
          <p:cNvSpPr>
            <a:spLocks noGrp="1"/>
          </p:cNvSpPr>
          <p:nvPr>
            <p:ph idx="1"/>
          </p:nvPr>
        </p:nvSpPr>
        <p:spPr>
          <a:xfrm>
            <a:off x="503238" y="1298575"/>
            <a:ext cx="8132400" cy="4649788"/>
          </a:xfrm>
        </p:spPr>
        <p:txBody>
          <a:bodyPr/>
          <a:lstStyle/>
          <a:p>
            <a:pPr marL="457200" indent="-457200">
              <a:spcBef>
                <a:spcPts val="1200"/>
              </a:spcBef>
              <a:buFont typeface="+mj-lt"/>
              <a:buAutoNum type="arabicPeriod"/>
            </a:pPr>
            <a:r>
              <a:rPr lang="de-DE" b="1" dirty="0" smtClean="0">
                <a:solidFill>
                  <a:srgbClr val="CC0000"/>
                </a:solidFill>
              </a:rPr>
              <a:t>– 3. </a:t>
            </a:r>
            <a:r>
              <a:rPr lang="de-DE" dirty="0" smtClean="0"/>
              <a:t>genau wie für E-Journals</a:t>
            </a:r>
          </a:p>
          <a:p>
            <a:pPr marL="457200" indent="-457200">
              <a:spcBef>
                <a:spcPts val="1200"/>
              </a:spcBef>
              <a:buFont typeface="+mj-lt"/>
              <a:buAutoNum type="arabicPeriod" startAt="4"/>
            </a:pPr>
            <a:r>
              <a:rPr lang="de-DE" b="1" dirty="0" smtClean="0"/>
              <a:t>Aktivierungsversuch</a:t>
            </a:r>
            <a:r>
              <a:rPr lang="de-DE" dirty="0" smtClean="0"/>
              <a:t> für jeden Titel im zugeordneten Target – je einer pro im B3Kat erfasster ISBN </a:t>
            </a:r>
            <a:endParaRPr lang="de-DE" dirty="0"/>
          </a:p>
          <a:p>
            <a:pPr marL="457200" indent="-457200">
              <a:spcBef>
                <a:spcPts val="1200"/>
              </a:spcBef>
              <a:buFont typeface="+mj-lt"/>
              <a:buAutoNum type="arabicPeriod" startAt="4"/>
            </a:pPr>
            <a:r>
              <a:rPr lang="de-DE" b="1" dirty="0" smtClean="0"/>
              <a:t>Reports</a:t>
            </a:r>
            <a:r>
              <a:rPr lang="de-DE" dirty="0" smtClean="0"/>
              <a:t> (</a:t>
            </a:r>
            <a:r>
              <a:rPr lang="de-DE" sz="2000" b="1"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ebbResult</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smtClean="0">
                <a:solidFill>
                  <a:schemeClr val="accent2"/>
                </a:solidFill>
              </a:rPr>
              <a:t>[ins]</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_</a:t>
            </a:r>
            <a:r>
              <a:rPr lang="de-DE" sz="2000" dirty="0" smtClean="0">
                <a:solidFill>
                  <a:schemeClr val="accent2"/>
                </a:solidFill>
              </a:rPr>
              <a:t>[YYYYMM]</a:t>
            </a:r>
            <a:r>
              <a:rPr lang="de-DE" sz="2000" b="1"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sz="2000" b="1"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txt</a:t>
            </a:r>
            <a:r>
              <a:rPr lang="de-DE" dirty="0" smtClean="0"/>
              <a:t>) </a:t>
            </a:r>
            <a:r>
              <a:rPr lang="de-DE" dirty="0" smtClean="0">
                <a:sym typeface="Wingdings"/>
              </a:rPr>
              <a:t> </a:t>
            </a:r>
            <a:r>
              <a:rPr lang="de-DE" dirty="0" smtClean="0"/>
              <a:t>lok. Admins</a:t>
            </a:r>
            <a:endParaRPr lang="de-DE" dirty="0"/>
          </a:p>
          <a:p>
            <a:pPr marL="457200" indent="-457200">
              <a:spcBef>
                <a:spcPts val="1200"/>
              </a:spcBef>
              <a:buFont typeface="+mj-lt"/>
              <a:buAutoNum type="arabicPeriod" startAt="4"/>
            </a:pPr>
            <a:r>
              <a:rPr lang="de-DE" b="1" dirty="0" err="1" smtClean="0"/>
              <a:t>Warnings</a:t>
            </a:r>
            <a:r>
              <a:rPr lang="de-DE" dirty="0" smtClean="0"/>
              <a:t> </a:t>
            </a:r>
            <a:r>
              <a:rPr lang="de-DE" dirty="0" smtClean="0">
                <a:solidFill>
                  <a:srgbClr val="000000"/>
                </a:solidFill>
              </a:rPr>
              <a:t>zu syntaktisch fehlerhaften und somit nicht zuordenbaren Produktsigeln sind in Planung</a:t>
            </a:r>
            <a:endParaRPr lang="de-DE" dirty="0"/>
          </a:p>
          <a:p>
            <a:pPr marL="457200" indent="-457200">
              <a:spcBef>
                <a:spcPts val="1200"/>
              </a:spcBef>
              <a:buFont typeface="+mj-lt"/>
              <a:buAutoNum type="arabicPeriod" startAt="4"/>
            </a:pPr>
            <a:r>
              <a:rPr lang="de-DE" b="1" dirty="0" smtClean="0"/>
              <a:t>Errors</a:t>
            </a:r>
            <a:r>
              <a:rPr lang="de-DE" dirty="0" smtClean="0"/>
              <a:t> für </a:t>
            </a:r>
            <a:r>
              <a:rPr lang="de-DE" dirty="0" err="1" smtClean="0"/>
              <a:t>ExLibris</a:t>
            </a:r>
            <a:r>
              <a:rPr lang="de-DE" dirty="0" smtClean="0"/>
              <a:t> zur </a:t>
            </a:r>
            <a:r>
              <a:rPr lang="de-DE" dirty="0" err="1" smtClean="0"/>
              <a:t>KnowledgeBase</a:t>
            </a:r>
            <a:r>
              <a:rPr lang="de-DE" dirty="0" smtClean="0"/>
              <a:t>-Anreicherung</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108</a:t>
            </a:fld>
            <a:endParaRPr lang="de-DE"/>
          </a:p>
        </p:txBody>
      </p:sp>
    </p:spTree>
    <p:extLst>
      <p:ext uri="{BB962C8B-B14F-4D97-AF65-F5344CB8AC3E}">
        <p14:creationId xmlns:p14="http://schemas.microsoft.com/office/powerpoint/2010/main" val="17485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E-Book-Lizenzdatenupdate-Report</a:t>
            </a:r>
            <a:endParaRPr lang="de-DE" dirty="0"/>
          </a:p>
        </p:txBody>
      </p:sp>
      <p:sp>
        <p:nvSpPr>
          <p:cNvPr id="3" name="Inhaltsplatzhalter 2"/>
          <p:cNvSpPr>
            <a:spLocks noGrp="1"/>
          </p:cNvSpPr>
          <p:nvPr>
            <p:ph idx="1"/>
          </p:nvPr>
        </p:nvSpPr>
        <p:spPr/>
        <p:txBody>
          <a:bodyPr/>
          <a:lstStyle/>
          <a:p>
            <a:r>
              <a:rPr lang="de-DE" dirty="0" smtClean="0"/>
              <a:t>zugeordnete </a:t>
            </a:r>
            <a:r>
              <a:rPr lang="de-DE" b="1" dirty="0" smtClean="0"/>
              <a:t>Targets</a:t>
            </a:r>
            <a:r>
              <a:rPr lang="de-DE" dirty="0" smtClean="0"/>
              <a:t> prüfen (alle plausibel?)</a:t>
            </a:r>
          </a:p>
          <a:p>
            <a:r>
              <a:rPr lang="de-DE" dirty="0" smtClean="0"/>
              <a:t>Anzahl </a:t>
            </a:r>
            <a:r>
              <a:rPr lang="de-DE" b="1" dirty="0" smtClean="0"/>
              <a:t>erfolgreich aktivierter Portfolios</a:t>
            </a:r>
            <a:r>
              <a:rPr lang="de-DE" dirty="0" smtClean="0"/>
              <a:t> prüfen:</a:t>
            </a:r>
          </a:p>
          <a:p>
            <a:pPr lvl="1">
              <a:spcBef>
                <a:spcPts val="1200"/>
              </a:spcBef>
            </a:pPr>
            <a:r>
              <a:rPr lang="de-DE" u="sng" dirty="0"/>
              <a:t>F</a:t>
            </a:r>
            <a:r>
              <a:rPr lang="de-DE" u="sng" dirty="0" smtClean="0"/>
              <a:t>alls</a:t>
            </a:r>
            <a:r>
              <a:rPr lang="de-DE" dirty="0" smtClean="0"/>
              <a:t> sie der Zahl der bei diesem Anbieter lizenzierten E-Books entspricht, können selbst hohe Zahlen von „</a:t>
            </a:r>
            <a:r>
              <a:rPr lang="de-DE" dirty="0" err="1" smtClean="0"/>
              <a:t>errors</a:t>
            </a:r>
            <a:r>
              <a:rPr lang="de-DE" dirty="0" smtClean="0"/>
              <a:t>“ – meist in der </a:t>
            </a:r>
            <a:r>
              <a:rPr lang="de-DE" dirty="0" err="1" smtClean="0"/>
              <a:t>KnowledgeBase</a:t>
            </a:r>
            <a:r>
              <a:rPr lang="de-DE" dirty="0" smtClean="0"/>
              <a:t> noch unbekannte ISBNs – ignoriert werden.</a:t>
            </a:r>
          </a:p>
          <a:p>
            <a:pPr lvl="1">
              <a:spcBef>
                <a:spcPts val="1200"/>
              </a:spcBef>
            </a:pPr>
            <a:r>
              <a:rPr lang="de-DE" u="sng" dirty="0"/>
              <a:t>S</a:t>
            </a:r>
            <a:r>
              <a:rPr lang="de-DE" u="sng" dirty="0" smtClean="0"/>
              <a:t>onst</a:t>
            </a:r>
            <a:r>
              <a:rPr lang="de-DE" dirty="0" smtClean="0"/>
              <a:t> bitte das Target unbedingt bei der Verbundzentrale reklamieren – je höher die Abweichung und je höher die Zahl der „</a:t>
            </a:r>
            <a:r>
              <a:rPr lang="de-DE" dirty="0" err="1" smtClean="0"/>
              <a:t>errors</a:t>
            </a:r>
            <a:r>
              <a:rPr lang="de-DE" dirty="0" smtClean="0"/>
              <a:t>“, desto höhere Priorität sollte Ihre Meldung haben</a:t>
            </a:r>
            <a:r>
              <a:rPr lang="de-DE" dirty="0" smtClean="0"/>
              <a:t>!</a:t>
            </a:r>
          </a:p>
          <a:p>
            <a:pPr lvl="1">
              <a:spcBef>
                <a:spcPts val="1200"/>
              </a:spcBef>
            </a:pPr>
            <a:r>
              <a:rPr lang="de-DE" b="1" dirty="0">
                <a:solidFill>
                  <a:srgbClr val="FF0000"/>
                </a:solidFill>
              </a:rPr>
              <a:t>Ausnahme:</a:t>
            </a:r>
            <a:r>
              <a:rPr lang="de-DE" dirty="0"/>
              <a:t> </a:t>
            </a:r>
            <a:r>
              <a:rPr lang="de-DE" dirty="0" smtClean="0"/>
              <a:t>MISCELLANEOUS_EBOOKS</a:t>
            </a:r>
            <a:r>
              <a:rPr lang="de-DE" dirty="0"/>
              <a:t/>
            </a:r>
            <a:br>
              <a:rPr lang="de-DE" dirty="0"/>
            </a:br>
            <a:r>
              <a:rPr lang="de-DE" dirty="0"/>
              <a:t>In diesem Target wird auf gut Glück die Aktivierung von Titeln versucht, die nirgendwo anders zugeordnet werden konnten</a:t>
            </a:r>
            <a:r>
              <a:rPr lang="de-DE" dirty="0" smtClean="0"/>
              <a:t>.</a:t>
            </a:r>
            <a:endParaRPr lang="de-DE" dirty="0" smtClean="0"/>
          </a:p>
          <a:p>
            <a:pPr marL="0" indent="0">
              <a:spcBef>
                <a:spcPts val="1200"/>
              </a:spcBef>
              <a:buNone/>
            </a:pPr>
            <a:endParaRPr lang="de-DE" dirty="0" smtClean="0"/>
          </a:p>
          <a:p>
            <a:pPr marL="0" indent="0">
              <a:spcBef>
                <a:spcPts val="1200"/>
              </a:spcBef>
              <a:buNone/>
            </a:pP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109</a:t>
            </a:fld>
            <a:endParaRPr lang="de-DE"/>
          </a:p>
        </p:txBody>
      </p:sp>
      <p:pic>
        <p:nvPicPr>
          <p:cNvPr id="1026" name="Picture 2" descr="C:\Users\MKRATZER\AppData\Local\Microsoft\Windows\Temporary Internet Files\Content.IE5\ABBBV86N\checklist-1295319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6" y="1809750"/>
            <a:ext cx="318135" cy="342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KRATZER\AppData\Local\Microsoft\Windows\Temporary Internet Files\Content.IE5\ABBBV86N\checklist-1295319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6" y="1381125"/>
            <a:ext cx="31813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liennummernplatzhalter 2"/>
          <p:cNvSpPr>
            <a:spLocks noGrp="1"/>
          </p:cNvSpPr>
          <p:nvPr>
            <p:ph type="sldNum" sz="quarter" idx="10"/>
          </p:nvPr>
        </p:nvSpPr>
        <p:spPr/>
        <p:txBody>
          <a:bodyPr/>
          <a:lstStyle/>
          <a:p>
            <a:pPr>
              <a:defRPr/>
            </a:pPr>
            <a:fld id="{B0A9750F-EC3D-4309-96DB-97DA9D3EE733}" type="slidenum">
              <a:rPr lang="de-DE"/>
              <a:pPr>
                <a:defRPr/>
              </a:pPr>
              <a:t>11</a:t>
            </a:fld>
            <a:endParaRPr lang="de-DE"/>
          </a:p>
        </p:txBody>
      </p:sp>
      <p:sp>
        <p:nvSpPr>
          <p:cNvPr id="12291" name="Rectangle 2"/>
          <p:cNvSpPr>
            <a:spLocks noGrp="1" noChangeArrowheads="1"/>
          </p:cNvSpPr>
          <p:nvPr>
            <p:ph type="title"/>
          </p:nvPr>
        </p:nvSpPr>
        <p:spPr/>
        <p:txBody>
          <a:bodyPr/>
          <a:lstStyle/>
          <a:p>
            <a:pPr eaLnBrk="1" hangingPunct="1"/>
            <a:r>
              <a:rPr lang="de-DE" altLang="de-DE" dirty="0" smtClean="0"/>
              <a:t>Open Linking &gt; Nutzerkontext</a:t>
            </a:r>
          </a:p>
        </p:txBody>
      </p:sp>
      <p:grpSp>
        <p:nvGrpSpPr>
          <p:cNvPr id="12292" name="Group 3"/>
          <p:cNvGrpSpPr>
            <a:grpSpLocks/>
          </p:cNvGrpSpPr>
          <p:nvPr/>
        </p:nvGrpSpPr>
        <p:grpSpPr bwMode="auto">
          <a:xfrm>
            <a:off x="528638" y="2770188"/>
            <a:ext cx="2803525" cy="2192337"/>
            <a:chOff x="357" y="1715"/>
            <a:chExt cx="1766" cy="1381"/>
          </a:xfrm>
        </p:grpSpPr>
        <p:pic>
          <p:nvPicPr>
            <p:cNvPr id="123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21" name="Rectangle 5"/>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a:t>Lorem ipsum dolor sit amet, consectetur adipisici elit, sed eiusmod tempor incidunt ut labore et dolore magna aliqua. Ut enim ad minim veniam, quis nostrud exercitation ullamco laboris nisi ut aliquid ex ea commodi consequat. Quis aute iure reprehenderit in voluptate velit esse cillum dolore eu fugiat nulla pariatur.</a:t>
              </a:r>
            </a:p>
            <a:p>
              <a:endParaRPr lang="de-DE" altLang="de-DE" sz="800"/>
            </a:p>
            <a:p>
              <a:r>
                <a:rPr lang="de-DE" altLang="de-DE" sz="800"/>
                <a:t>--</a:t>
              </a:r>
            </a:p>
            <a:p>
              <a:r>
                <a:rPr lang="de-DE" altLang="de-DE" sz="800"/>
                <a:t>Duis autem vel eum iriure dolor in hendrerit in vulputate velit esse molestie consequat, vel illum dolore eu feugiat nulla facilisis at vero eros et accumsan et iusto odio dignissim qui blandit praesent luptatum.</a:t>
              </a:r>
            </a:p>
            <a:p>
              <a:endParaRPr lang="de-DE" altLang="de-DE" sz="800"/>
            </a:p>
          </p:txBody>
        </p:sp>
      </p:grpSp>
      <p:sp>
        <p:nvSpPr>
          <p:cNvPr id="12293" name="Text Box 6"/>
          <p:cNvSpPr txBox="1">
            <a:spLocks noChangeArrowheads="1"/>
          </p:cNvSpPr>
          <p:nvPr/>
        </p:nvSpPr>
        <p:spPr bwMode="auto">
          <a:xfrm>
            <a:off x="419100" y="1377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Source</a:t>
            </a:r>
          </a:p>
        </p:txBody>
      </p:sp>
      <p:sp>
        <p:nvSpPr>
          <p:cNvPr id="227335" name="AutoShape 7"/>
          <p:cNvSpPr>
            <a:spLocks noChangeArrowheads="1"/>
          </p:cNvSpPr>
          <p:nvPr/>
        </p:nvSpPr>
        <p:spPr bwMode="auto">
          <a:xfrm>
            <a:off x="593566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12295" name="Text Box 8"/>
          <p:cNvSpPr txBox="1">
            <a:spLocks noChangeArrowheads="1"/>
          </p:cNvSpPr>
          <p:nvPr/>
        </p:nvSpPr>
        <p:spPr bwMode="auto">
          <a:xfrm>
            <a:off x="7407275" y="137795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Targets</a:t>
            </a:r>
          </a:p>
        </p:txBody>
      </p:sp>
      <p:sp>
        <p:nvSpPr>
          <p:cNvPr id="227337" name="AutoShape 9"/>
          <p:cNvSpPr>
            <a:spLocks noChangeArrowheads="1"/>
          </p:cNvSpPr>
          <p:nvPr/>
        </p:nvSpPr>
        <p:spPr bwMode="auto">
          <a:xfrm>
            <a:off x="593566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12297" name="AutoShape 10"/>
          <p:cNvSpPr>
            <a:spLocks noChangeArrowheads="1"/>
          </p:cNvSpPr>
          <p:nvPr/>
        </p:nvSpPr>
        <p:spPr bwMode="auto">
          <a:xfrm>
            <a:off x="593566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Fernleihbestellung</a:t>
            </a:r>
          </a:p>
        </p:txBody>
      </p:sp>
      <p:sp>
        <p:nvSpPr>
          <p:cNvPr id="12298" name="AutoShape 11"/>
          <p:cNvSpPr>
            <a:spLocks noChangeArrowheads="1"/>
          </p:cNvSpPr>
          <p:nvPr/>
        </p:nvSpPr>
        <p:spPr bwMode="auto">
          <a:xfrm>
            <a:off x="593566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12299" name="AutoShape 12"/>
          <p:cNvSpPr>
            <a:spLocks noChangeArrowheads="1"/>
          </p:cNvSpPr>
          <p:nvPr/>
        </p:nvSpPr>
        <p:spPr bwMode="auto">
          <a:xfrm>
            <a:off x="593566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Anschlussrecherche</a:t>
            </a:r>
          </a:p>
        </p:txBody>
      </p:sp>
      <p:pic>
        <p:nvPicPr>
          <p:cNvPr id="12300" name="Picture 13"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3910013"/>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4649788"/>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3568700" y="1377950"/>
            <a:ext cx="199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Link-Resolver</a:t>
            </a:r>
          </a:p>
        </p:txBody>
      </p:sp>
      <p:grpSp>
        <p:nvGrpSpPr>
          <p:cNvPr id="227344" name="Group 16"/>
          <p:cNvGrpSpPr>
            <a:grpSpLocks/>
          </p:cNvGrpSpPr>
          <p:nvPr/>
        </p:nvGrpSpPr>
        <p:grpSpPr bwMode="auto">
          <a:xfrm>
            <a:off x="4002088" y="3932238"/>
            <a:ext cx="1119187" cy="1795462"/>
            <a:chOff x="2521" y="2477"/>
            <a:chExt cx="705" cy="1131"/>
          </a:xfrm>
        </p:grpSpPr>
        <p:pic>
          <p:nvPicPr>
            <p:cNvPr id="1231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 y="2477"/>
              <a:ext cx="70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5" name="Rectangle 18"/>
            <p:cNvSpPr>
              <a:spLocks noChangeArrowheads="1"/>
            </p:cNvSpPr>
            <p:nvPr/>
          </p:nvSpPr>
          <p:spPr bwMode="auto">
            <a:xfrm>
              <a:off x="2531" y="2735"/>
              <a:ext cx="661" cy="82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2316" name="AutoShape 19"/>
            <p:cNvSpPr>
              <a:spLocks noChangeAspect="1" noChangeArrowheads="1"/>
            </p:cNvSpPr>
            <p:nvPr/>
          </p:nvSpPr>
          <p:spPr bwMode="auto">
            <a:xfrm>
              <a:off x="2561" y="2774"/>
              <a:ext cx="587" cy="1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2317" name="AutoShape 20"/>
            <p:cNvSpPr>
              <a:spLocks noChangeAspect="1" noChangeArrowheads="1"/>
            </p:cNvSpPr>
            <p:nvPr/>
          </p:nvSpPr>
          <p:spPr bwMode="auto">
            <a:xfrm>
              <a:off x="2561" y="2958"/>
              <a:ext cx="587" cy="149"/>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2318" name="AutoShape 21"/>
            <p:cNvSpPr>
              <a:spLocks noChangeAspect="1" noChangeArrowheads="1"/>
            </p:cNvSpPr>
            <p:nvPr/>
          </p:nvSpPr>
          <p:spPr bwMode="auto">
            <a:xfrm>
              <a:off x="2561" y="3142"/>
              <a:ext cx="587" cy="149"/>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2319" name="Rectangle 22"/>
            <p:cNvSpPr>
              <a:spLocks noChangeArrowheads="1"/>
            </p:cNvSpPr>
            <p:nvPr/>
          </p:nvSpPr>
          <p:spPr bwMode="auto">
            <a:xfrm>
              <a:off x="2530" y="2524"/>
              <a:ext cx="662" cy="5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grpSp>
        <p:nvGrpSpPr>
          <p:cNvPr id="12304" name="Group 23"/>
          <p:cNvGrpSpPr>
            <a:grpSpLocks/>
          </p:cNvGrpSpPr>
          <p:nvPr/>
        </p:nvGrpSpPr>
        <p:grpSpPr bwMode="auto">
          <a:xfrm>
            <a:off x="4005263" y="2039938"/>
            <a:ext cx="1119187" cy="1795462"/>
            <a:chOff x="2523" y="1285"/>
            <a:chExt cx="705" cy="1131"/>
          </a:xfrm>
        </p:grpSpPr>
        <p:pic>
          <p:nvPicPr>
            <p:cNvPr id="1230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 y="1285"/>
              <a:ext cx="70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0" name="Rectangle 25"/>
            <p:cNvSpPr>
              <a:spLocks noChangeArrowheads="1"/>
            </p:cNvSpPr>
            <p:nvPr/>
          </p:nvSpPr>
          <p:spPr bwMode="auto">
            <a:xfrm>
              <a:off x="2532" y="1543"/>
              <a:ext cx="661" cy="828"/>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2311" name="AutoShape 26"/>
            <p:cNvSpPr>
              <a:spLocks noChangeAspect="1" noChangeArrowheads="1"/>
            </p:cNvSpPr>
            <p:nvPr/>
          </p:nvSpPr>
          <p:spPr bwMode="auto">
            <a:xfrm>
              <a:off x="2561" y="1570"/>
              <a:ext cx="587" cy="149"/>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2312" name="AutoShape 27"/>
            <p:cNvSpPr>
              <a:spLocks noChangeAspect="1" noChangeArrowheads="1"/>
            </p:cNvSpPr>
            <p:nvPr/>
          </p:nvSpPr>
          <p:spPr bwMode="auto">
            <a:xfrm>
              <a:off x="2561" y="1748"/>
              <a:ext cx="587" cy="149"/>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2313" name="Rectangle 28"/>
            <p:cNvSpPr>
              <a:spLocks noChangeArrowheads="1"/>
            </p:cNvSpPr>
            <p:nvPr/>
          </p:nvSpPr>
          <p:spPr bwMode="auto">
            <a:xfrm>
              <a:off x="2529" y="1332"/>
              <a:ext cx="662" cy="54"/>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cxnSp>
        <p:nvCxnSpPr>
          <p:cNvPr id="227360" name="AutoShape 32"/>
          <p:cNvCxnSpPr>
            <a:cxnSpLocks noChangeShapeType="1"/>
            <a:stCxn id="12300" idx="3"/>
            <a:endCxn id="12314" idx="1"/>
          </p:cNvCxnSpPr>
          <p:nvPr/>
        </p:nvCxnSpPr>
        <p:spPr bwMode="auto">
          <a:xfrm>
            <a:off x="3217863" y="4019550"/>
            <a:ext cx="784225" cy="811213"/>
          </a:xfrm>
          <a:prstGeom prst="bentConnector3">
            <a:avLst>
              <a:gd name="adj1" fmla="val 5000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361" name="AutoShape 33"/>
          <p:cNvCxnSpPr>
            <a:cxnSpLocks noChangeShapeType="1"/>
            <a:stCxn id="12316" idx="3"/>
            <a:endCxn id="12297" idx="1"/>
          </p:cNvCxnSpPr>
          <p:nvPr/>
        </p:nvCxnSpPr>
        <p:spPr bwMode="auto">
          <a:xfrm flipV="1">
            <a:off x="4997450" y="3875088"/>
            <a:ext cx="938213" cy="647700"/>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362" name="AutoShape 34"/>
          <p:cNvCxnSpPr>
            <a:cxnSpLocks noChangeShapeType="1"/>
            <a:stCxn id="12317" idx="3"/>
            <a:endCxn id="12298" idx="1"/>
          </p:cNvCxnSpPr>
          <p:nvPr/>
        </p:nvCxnSpPr>
        <p:spPr bwMode="auto">
          <a:xfrm flipV="1">
            <a:off x="4997450" y="4624388"/>
            <a:ext cx="938213" cy="190500"/>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363" name="AutoShape 35"/>
          <p:cNvCxnSpPr>
            <a:cxnSpLocks noChangeShapeType="1"/>
            <a:stCxn id="12318" idx="3"/>
            <a:endCxn id="12299" idx="1"/>
          </p:cNvCxnSpPr>
          <p:nvPr/>
        </p:nvCxnSpPr>
        <p:spPr bwMode="auto">
          <a:xfrm>
            <a:off x="4997450" y="5106988"/>
            <a:ext cx="938213" cy="266700"/>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xplosion 1 33"/>
          <p:cNvSpPr/>
          <p:nvPr/>
        </p:nvSpPr>
        <p:spPr bwMode="auto">
          <a:xfrm rot="20373654">
            <a:off x="2332038" y="3609975"/>
            <a:ext cx="1277937" cy="838200"/>
          </a:xfrm>
          <a:prstGeom prst="irregularSeal1">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200"/>
                                  </p:stCondLst>
                                  <p:childTnLst>
                                    <p:set>
                                      <p:cBhvr>
                                        <p:cTn id="9" dur="1" fill="hold">
                                          <p:stCondLst>
                                            <p:cond delay="0"/>
                                          </p:stCondLst>
                                        </p:cTn>
                                        <p:tgtEl>
                                          <p:spTgt spid="34"/>
                                        </p:tgtEl>
                                        <p:attrNameLst>
                                          <p:attrName>style.visibility</p:attrName>
                                        </p:attrNameLst>
                                      </p:cBhvr>
                                      <p:to>
                                        <p:strVal val="hidden"/>
                                      </p:to>
                                    </p:set>
                                  </p:childTnLst>
                                </p:cTn>
                              </p:par>
                            </p:childTnLst>
                          </p:cTn>
                        </p:par>
                        <p:par>
                          <p:cTn id="10" fill="hold">
                            <p:stCondLst>
                              <p:cond delay="200"/>
                            </p:stCondLst>
                            <p:childTnLst>
                              <p:par>
                                <p:cTn id="11" presetID="18" presetClass="entr" presetSubtype="6" fill="hold" nodeType="afterEffect">
                                  <p:stCondLst>
                                    <p:cond delay="0"/>
                                  </p:stCondLst>
                                  <p:childTnLst>
                                    <p:set>
                                      <p:cBhvr>
                                        <p:cTn id="12" dur="1" fill="hold">
                                          <p:stCondLst>
                                            <p:cond delay="0"/>
                                          </p:stCondLst>
                                        </p:cTn>
                                        <p:tgtEl>
                                          <p:spTgt spid="227360"/>
                                        </p:tgtEl>
                                        <p:attrNameLst>
                                          <p:attrName>style.visibility</p:attrName>
                                        </p:attrNameLst>
                                      </p:cBhvr>
                                      <p:to>
                                        <p:strVal val="visible"/>
                                      </p:to>
                                    </p:set>
                                    <p:animEffect transition="in" filter="strips(downRight)">
                                      <p:cBhvr>
                                        <p:cTn id="13" dur="500"/>
                                        <p:tgtEl>
                                          <p:spTgt spid="227360"/>
                                        </p:tgtEl>
                                      </p:cBhvr>
                                    </p:animEffect>
                                  </p:childTnLst>
                                </p:cTn>
                              </p:par>
                              <p:par>
                                <p:cTn id="14" presetID="12" presetClass="entr" presetSubtype="1" fill="hold" nodeType="withEffect">
                                  <p:stCondLst>
                                    <p:cond delay="0"/>
                                  </p:stCondLst>
                                  <p:childTnLst>
                                    <p:set>
                                      <p:cBhvr>
                                        <p:cTn id="15" dur="1" fill="hold">
                                          <p:stCondLst>
                                            <p:cond delay="0"/>
                                          </p:stCondLst>
                                        </p:cTn>
                                        <p:tgtEl>
                                          <p:spTgt spid="227344"/>
                                        </p:tgtEl>
                                        <p:attrNameLst>
                                          <p:attrName>style.visibility</p:attrName>
                                        </p:attrNameLst>
                                      </p:cBhvr>
                                      <p:to>
                                        <p:strVal val="visible"/>
                                      </p:to>
                                    </p:set>
                                    <p:animEffect transition="in" filter="slide(fromTop)">
                                      <p:cBhvr>
                                        <p:cTn id="16" dur="500"/>
                                        <p:tgtEl>
                                          <p:spTgt spid="227344"/>
                                        </p:tgtEl>
                                      </p:cBhvr>
                                    </p:animEffect>
                                  </p:childTnLst>
                                </p:cTn>
                              </p:par>
                            </p:childTnLst>
                          </p:cTn>
                        </p:par>
                        <p:par>
                          <p:cTn id="17" fill="hold" nodeType="afterGroup">
                            <p:stCondLst>
                              <p:cond delay="700"/>
                            </p:stCondLst>
                            <p:childTnLst>
                              <p:par>
                                <p:cTn id="18" presetID="18" presetClass="entr" presetSubtype="3" fill="hold" nodeType="afterEffect">
                                  <p:stCondLst>
                                    <p:cond delay="0"/>
                                  </p:stCondLst>
                                  <p:childTnLst>
                                    <p:set>
                                      <p:cBhvr>
                                        <p:cTn id="19" dur="1" fill="hold">
                                          <p:stCondLst>
                                            <p:cond delay="0"/>
                                          </p:stCondLst>
                                        </p:cTn>
                                        <p:tgtEl>
                                          <p:spTgt spid="227361"/>
                                        </p:tgtEl>
                                        <p:attrNameLst>
                                          <p:attrName>style.visibility</p:attrName>
                                        </p:attrNameLst>
                                      </p:cBhvr>
                                      <p:to>
                                        <p:strVal val="visible"/>
                                      </p:to>
                                    </p:set>
                                    <p:animEffect transition="in" filter="strips(upRight)">
                                      <p:cBhvr>
                                        <p:cTn id="20" dur="500"/>
                                        <p:tgtEl>
                                          <p:spTgt spid="227361"/>
                                        </p:tgtEl>
                                      </p:cBhvr>
                                    </p:animEffect>
                                  </p:childTnLst>
                                </p:cTn>
                              </p:par>
                              <p:par>
                                <p:cTn id="21" presetID="18" presetClass="entr" presetSubtype="3" fill="hold" nodeType="withEffect">
                                  <p:stCondLst>
                                    <p:cond delay="0"/>
                                  </p:stCondLst>
                                  <p:childTnLst>
                                    <p:set>
                                      <p:cBhvr>
                                        <p:cTn id="22" dur="1" fill="hold">
                                          <p:stCondLst>
                                            <p:cond delay="0"/>
                                          </p:stCondLst>
                                        </p:cTn>
                                        <p:tgtEl>
                                          <p:spTgt spid="227362"/>
                                        </p:tgtEl>
                                        <p:attrNameLst>
                                          <p:attrName>style.visibility</p:attrName>
                                        </p:attrNameLst>
                                      </p:cBhvr>
                                      <p:to>
                                        <p:strVal val="visible"/>
                                      </p:to>
                                    </p:set>
                                    <p:animEffect transition="in" filter="strips(upRight)">
                                      <p:cBhvr>
                                        <p:cTn id="23" dur="500"/>
                                        <p:tgtEl>
                                          <p:spTgt spid="227362"/>
                                        </p:tgtEl>
                                      </p:cBhvr>
                                    </p:animEffect>
                                  </p:childTnLst>
                                </p:cTn>
                              </p:par>
                              <p:par>
                                <p:cTn id="24" presetID="18" presetClass="entr" presetSubtype="6" fill="hold" nodeType="withEffect">
                                  <p:stCondLst>
                                    <p:cond delay="0"/>
                                  </p:stCondLst>
                                  <p:childTnLst>
                                    <p:set>
                                      <p:cBhvr>
                                        <p:cTn id="25" dur="1" fill="hold">
                                          <p:stCondLst>
                                            <p:cond delay="0"/>
                                          </p:stCondLst>
                                        </p:cTn>
                                        <p:tgtEl>
                                          <p:spTgt spid="227363"/>
                                        </p:tgtEl>
                                        <p:attrNameLst>
                                          <p:attrName>style.visibility</p:attrName>
                                        </p:attrNameLst>
                                      </p:cBhvr>
                                      <p:to>
                                        <p:strVal val="visible"/>
                                      </p:to>
                                    </p:set>
                                    <p:animEffect transition="in" filter="strips(downRight)">
                                      <p:cBhvr>
                                        <p:cTn id="26" dur="500"/>
                                        <p:tgtEl>
                                          <p:spTgt spid="227363"/>
                                        </p:tgtEl>
                                      </p:cBhvr>
                                    </p:animEffect>
                                  </p:childTnLst>
                                </p:cTn>
                              </p:par>
                            </p:childTnLst>
                          </p:cTn>
                        </p:par>
                        <p:par>
                          <p:cTn id="27" fill="hold" nodeType="afterGroup">
                            <p:stCondLst>
                              <p:cond delay="1200"/>
                            </p:stCondLst>
                            <p:childTnLst>
                              <p:par>
                                <p:cTn id="28" presetID="9" presetClass="emph" presetSubtype="0" grpId="0" nodeType="afterEffect">
                                  <p:stCondLst>
                                    <p:cond delay="0"/>
                                  </p:stCondLst>
                                  <p:childTnLst>
                                    <p:set>
                                      <p:cBhvr rctx="PPT">
                                        <p:cTn id="29" dur="indefinite"/>
                                        <p:tgtEl>
                                          <p:spTgt spid="227337"/>
                                        </p:tgtEl>
                                        <p:attrNameLst>
                                          <p:attrName>style.opacity</p:attrName>
                                        </p:attrNameLst>
                                      </p:cBhvr>
                                      <p:to>
                                        <p:strVal val="0.5"/>
                                      </p:to>
                                    </p:set>
                                    <p:animEffect filter="image" prLst="opacity: 0.5">
                                      <p:cBhvr rctx="IE">
                                        <p:cTn id="30" dur="indefinite"/>
                                        <p:tgtEl>
                                          <p:spTgt spid="227337"/>
                                        </p:tgtEl>
                                      </p:cBhvr>
                                    </p:animEffect>
                                  </p:childTnLst>
                                </p:cTn>
                              </p:par>
                              <p:par>
                                <p:cTn id="31" presetID="9" presetClass="emph" presetSubtype="0" grpId="0" nodeType="withEffect">
                                  <p:stCondLst>
                                    <p:cond delay="0"/>
                                  </p:stCondLst>
                                  <p:childTnLst>
                                    <p:set>
                                      <p:cBhvr rctx="PPT">
                                        <p:cTn id="32" dur="indefinite"/>
                                        <p:tgtEl>
                                          <p:spTgt spid="227335"/>
                                        </p:tgtEl>
                                        <p:attrNameLst>
                                          <p:attrName>style.opacity</p:attrName>
                                        </p:attrNameLst>
                                      </p:cBhvr>
                                      <p:to>
                                        <p:strVal val="0.5"/>
                                      </p:to>
                                    </p:set>
                                    <p:animEffect filter="image" prLst="opacity: 0.5">
                                      <p:cBhvr rctx="IE">
                                        <p:cTn id="33" dur="indefinite"/>
                                        <p:tgtEl>
                                          <p:spTgt spid="227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5" grpId="0" animBg="1"/>
      <p:bldP spid="227337" grpId="0" animBg="1"/>
      <p:bldP spid="34" grpId="0" animBg="1"/>
      <p:bldP spid="34"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Wenn‘s nicht besser geht …</a:t>
            </a:r>
            <a:endParaRPr lang="de-DE" dirty="0"/>
          </a:p>
        </p:txBody>
      </p:sp>
      <p:sp>
        <p:nvSpPr>
          <p:cNvPr id="3" name="Inhaltsplatzhalter 2"/>
          <p:cNvSpPr>
            <a:spLocks noGrp="1"/>
          </p:cNvSpPr>
          <p:nvPr>
            <p:ph idx="1"/>
          </p:nvPr>
        </p:nvSpPr>
        <p:spPr/>
        <p:txBody>
          <a:bodyPr/>
          <a:lstStyle/>
          <a:p>
            <a:pPr marL="0" indent="0" eaLnBrk="1" hangingPunct="1">
              <a:buNone/>
              <a:defRPr/>
            </a:pPr>
            <a:r>
              <a:rPr lang="de-DE" dirty="0" smtClean="0"/>
              <a:t>… gewährleisten d</a:t>
            </a:r>
            <a:r>
              <a:rPr lang="de-DE" altLang="de-DE" dirty="0" smtClean="0"/>
              <a:t>ie </a:t>
            </a:r>
            <a:r>
              <a:rPr lang="de-DE" altLang="de-DE" b="1" dirty="0"/>
              <a:t>seit </a:t>
            </a:r>
            <a:r>
              <a:rPr lang="de-DE" altLang="de-DE" b="1" dirty="0" smtClean="0"/>
              <a:t>2011 </a:t>
            </a:r>
            <a:r>
              <a:rPr lang="de-DE" altLang="de-DE" b="1" dirty="0"/>
              <a:t>produktiven</a:t>
            </a:r>
            <a:r>
              <a:rPr lang="de-DE" altLang="de-DE" dirty="0"/>
              <a:t> Targets</a:t>
            </a:r>
          </a:p>
          <a:p>
            <a:pPr eaLnBrk="1" hangingPunct="1">
              <a:spcBef>
                <a:spcPts val="1200"/>
              </a:spcBef>
            </a:pPr>
            <a:r>
              <a:rPr lang="de-DE" altLang="de-DE" dirty="0" smtClean="0"/>
              <a:t>LIZENZPFLICHTIGE_EBOOKS_LCL bzw.</a:t>
            </a:r>
            <a:endParaRPr lang="de-DE" altLang="de-DE" dirty="0"/>
          </a:p>
          <a:p>
            <a:pPr eaLnBrk="1" hangingPunct="1">
              <a:spcBef>
                <a:spcPts val="1200"/>
              </a:spcBef>
            </a:pPr>
            <a:r>
              <a:rPr lang="de-DE" altLang="de-DE" dirty="0"/>
              <a:t>KOSTENFREIE_VOLLTEXTE_GUEST_LCL (Gastzinstanz</a:t>
            </a:r>
            <a:r>
              <a:rPr lang="de-DE" altLang="de-DE" dirty="0" smtClean="0"/>
              <a:t>!)</a:t>
            </a:r>
          </a:p>
          <a:p>
            <a:pPr marL="0" indent="0" eaLnBrk="1" hangingPunct="1">
              <a:spcBef>
                <a:spcPts val="1200"/>
              </a:spcBef>
              <a:buNone/>
            </a:pPr>
            <a:r>
              <a:rPr lang="de-DE" altLang="de-DE" dirty="0" smtClean="0"/>
              <a:t>ohne </a:t>
            </a:r>
            <a:r>
              <a:rPr lang="de-DE" altLang="de-DE" dirty="0"/>
              <a:t>weiteres Zutun </a:t>
            </a:r>
            <a:r>
              <a:rPr lang="de-DE" altLang="de-DE" dirty="0" smtClean="0"/>
              <a:t>zumindest die Verlinkung auf den im B3Kat für Ihre Bibliothek nachgewiesenen Volltext-URL!</a:t>
            </a:r>
          </a:p>
          <a:p>
            <a:pPr marL="0" indent="0" eaLnBrk="1" hangingPunct="1">
              <a:spcBef>
                <a:spcPts val="1200"/>
              </a:spcBef>
              <a:buNone/>
            </a:pPr>
            <a:endParaRPr lang="de-DE" sz="1800" b="1" dirty="0" smtClean="0">
              <a:solidFill>
                <a:srgbClr val="FF0000"/>
              </a:solidFill>
            </a:endParaRPr>
          </a:p>
          <a:p>
            <a:pPr marL="0" indent="0" eaLnBrk="1" hangingPunct="1">
              <a:spcBef>
                <a:spcPts val="1200"/>
              </a:spcBef>
              <a:buNone/>
            </a:pPr>
            <a:r>
              <a:rPr lang="de-DE" sz="1800" b="1" dirty="0" smtClean="0">
                <a:solidFill>
                  <a:srgbClr val="FF0000"/>
                </a:solidFill>
              </a:rPr>
              <a:t>Achtung: </a:t>
            </a:r>
            <a:r>
              <a:rPr lang="de-DE" sz="1800" dirty="0" smtClean="0"/>
              <a:t>Diese Targets nutzen lediglich im B3Kat vorgegebene URLs nach. Bei jeglichen Änderungen an der </a:t>
            </a:r>
            <a:r>
              <a:rPr lang="de-DE" sz="1800" dirty="0" err="1" smtClean="0"/>
              <a:t>inbound</a:t>
            </a:r>
            <a:r>
              <a:rPr lang="de-DE" sz="1800" dirty="0" smtClean="0"/>
              <a:t> </a:t>
            </a:r>
            <a:r>
              <a:rPr lang="de-DE" sz="1800" dirty="0" err="1" smtClean="0"/>
              <a:t>linking</a:t>
            </a:r>
            <a:r>
              <a:rPr lang="de-DE" sz="1800" dirty="0" smtClean="0"/>
              <a:t> </a:t>
            </a:r>
            <a:r>
              <a:rPr lang="de-DE" sz="1800" dirty="0" err="1" smtClean="0"/>
              <a:t>syntax</a:t>
            </a:r>
            <a:r>
              <a:rPr lang="de-DE" sz="1800" dirty="0" smtClean="0"/>
              <a:t> eines Anbieters läuft die Verlinkung daher prompt ins Leere und kann nur durch eine Korrektur im B3Kat (an möglichst allen betroffenen Titeln) wieder korrigiert werden! </a:t>
            </a:r>
            <a:endParaRPr lang="de-DE" sz="1800"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110</a:t>
            </a:fld>
            <a:endParaRPr lang="de-DE"/>
          </a:p>
        </p:txBody>
      </p:sp>
    </p:spTree>
    <p:extLst>
      <p:ext uri="{BB962C8B-B14F-4D97-AF65-F5344CB8AC3E}">
        <p14:creationId xmlns:p14="http://schemas.microsoft.com/office/powerpoint/2010/main" val="35439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AUTOLOAD - besser geht‘s nicht!</a:t>
            </a:r>
            <a:endParaRPr lang="de-DE" dirty="0"/>
          </a:p>
        </p:txBody>
      </p:sp>
      <p:sp>
        <p:nvSpPr>
          <p:cNvPr id="3" name="Inhaltsplatzhalter 2"/>
          <p:cNvSpPr>
            <a:spLocks noGrp="1"/>
          </p:cNvSpPr>
          <p:nvPr>
            <p:ph idx="1"/>
          </p:nvPr>
        </p:nvSpPr>
        <p:spPr/>
        <p:txBody>
          <a:bodyPr/>
          <a:lstStyle/>
          <a:p>
            <a:r>
              <a:rPr lang="de-DE" dirty="0" smtClean="0"/>
              <a:t>Einmal fertig konfiguriert, werden </a:t>
            </a:r>
            <a:r>
              <a:rPr lang="de-DE" dirty="0" smtClean="0">
                <a:solidFill>
                  <a:srgbClr val="009999"/>
                </a:solidFill>
                <a:effectLst>
                  <a:outerShdw blurRad="38100" dist="38100" dir="2700000" algn="tl">
                    <a:srgbClr val="000000">
                      <a:alpha val="43137"/>
                    </a:srgbClr>
                  </a:outerShdw>
                </a:effectLst>
              </a:rPr>
              <a:t>AUTOLOAD-Targets</a:t>
            </a:r>
            <a:r>
              <a:rPr lang="de-DE" dirty="0" smtClean="0"/>
              <a:t> automatisiert und mit Lizenzdaten direkt vom Anbieter geladen.</a:t>
            </a:r>
          </a:p>
          <a:p>
            <a:r>
              <a:rPr lang="de-DE" dirty="0" smtClean="0"/>
              <a:t>Damit ist SFX </a:t>
            </a:r>
            <a:r>
              <a:rPr lang="de-DE" b="1" dirty="0" smtClean="0"/>
              <a:t>stets auf dem aktuellsten Stand</a:t>
            </a:r>
            <a:r>
              <a:rPr lang="de-DE" dirty="0" smtClean="0"/>
              <a:t>, der zum Ladezeitpunkt (im BVB: wöchentlich) möglich ist. Keine Umwege über EZB bzw. B3Kat mehr nötig!</a:t>
            </a:r>
          </a:p>
          <a:p>
            <a:r>
              <a:rPr lang="de-DE" dirty="0" smtClean="0"/>
              <a:t>Bislang leider nur für </a:t>
            </a:r>
            <a:r>
              <a:rPr lang="de-DE" b="1" dirty="0" smtClean="0"/>
              <a:t>drei Anbieter </a:t>
            </a:r>
            <a:r>
              <a:rPr lang="de-DE" dirty="0" smtClean="0"/>
              <a:t>implementiert:</a:t>
            </a:r>
          </a:p>
          <a:p>
            <a:pPr lvl="1"/>
            <a:r>
              <a:rPr lang="de-DE" dirty="0" err="1" smtClean="0"/>
              <a:t>Elsevier</a:t>
            </a:r>
            <a:endParaRPr lang="de-DE" dirty="0" smtClean="0"/>
          </a:p>
          <a:p>
            <a:pPr lvl="1"/>
            <a:r>
              <a:rPr lang="de-DE" dirty="0" smtClean="0"/>
              <a:t>Ovid</a:t>
            </a:r>
          </a:p>
          <a:p>
            <a:pPr lvl="1"/>
            <a:r>
              <a:rPr lang="de-DE" dirty="0" smtClean="0"/>
              <a:t>Springer</a:t>
            </a:r>
          </a:p>
          <a:p>
            <a:r>
              <a:rPr lang="de-DE" b="1" dirty="0" smtClean="0"/>
              <a:t>Bitte von allen anderen aktiv wünschen!!!</a:t>
            </a:r>
            <a:endParaRPr lang="de-DE" b="1"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111</a:t>
            </a:fld>
            <a:endParaRPr lang="de-DE"/>
          </a:p>
        </p:txBody>
      </p:sp>
    </p:spTree>
    <p:extLst>
      <p:ext uri="{BB962C8B-B14F-4D97-AF65-F5344CB8AC3E}">
        <p14:creationId xmlns:p14="http://schemas.microsoft.com/office/powerpoint/2010/main" val="22601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939736C1-A98E-47F5-82C8-ED5337C00B14}" type="slidenum">
              <a:rPr lang="de-DE"/>
              <a:pPr>
                <a:defRPr/>
              </a:pPr>
              <a:t>112</a:t>
            </a:fld>
            <a:endParaRPr lang="de-DE"/>
          </a:p>
        </p:txBody>
      </p:sp>
      <p:sp>
        <p:nvSpPr>
          <p:cNvPr id="64515" name="Rectangle 2"/>
          <p:cNvSpPr>
            <a:spLocks noGrp="1" noChangeArrowheads="1"/>
          </p:cNvSpPr>
          <p:nvPr>
            <p:ph type="title"/>
          </p:nvPr>
        </p:nvSpPr>
        <p:spPr/>
        <p:txBody>
          <a:bodyPr/>
          <a:lstStyle/>
          <a:p>
            <a:pPr eaLnBrk="1" hangingPunct="1"/>
            <a:r>
              <a:rPr lang="de-DE" altLang="de-DE" smtClean="0"/>
              <a:t>divide et </a:t>
            </a:r>
            <a:r>
              <a:rPr lang="de-DE" altLang="de-DE" b="0" u="sng" smtClean="0"/>
              <a:t>impera</a:t>
            </a:r>
          </a:p>
        </p:txBody>
      </p:sp>
      <p:sp>
        <p:nvSpPr>
          <p:cNvPr id="193539" name="Rectangle 3"/>
          <p:cNvSpPr>
            <a:spLocks noGrp="1" noChangeArrowheads="1"/>
          </p:cNvSpPr>
          <p:nvPr>
            <p:ph type="body" idx="1"/>
          </p:nvPr>
        </p:nvSpPr>
        <p:spPr/>
        <p:txBody>
          <a:bodyPr/>
          <a:lstStyle/>
          <a:p>
            <a:pPr eaLnBrk="1" hangingPunct="1">
              <a:buFont typeface="Wingdings" pitchFamily="2" charset="2"/>
              <a:buNone/>
              <a:defRPr/>
            </a:pPr>
            <a:r>
              <a:rPr lang="de-DE" dirty="0" smtClean="0"/>
              <a:t>Aufgaben der </a:t>
            </a:r>
            <a:r>
              <a:rPr lang="de-DE" dirty="0" smtClean="0">
                <a:solidFill>
                  <a:srgbClr val="A50021"/>
                </a:solidFill>
                <a:effectLst>
                  <a:outerShdw blurRad="38100" dist="38100" dir="2700000" algn="tl">
                    <a:srgbClr val="C0C0C0"/>
                  </a:outerShdw>
                </a:effectLst>
              </a:rPr>
              <a:t>einzelnen Bibliotheken</a:t>
            </a:r>
            <a:r>
              <a:rPr lang="de-DE" dirty="0" smtClean="0"/>
              <a:t>:</a:t>
            </a:r>
          </a:p>
          <a:p>
            <a:pPr eaLnBrk="1" hangingPunct="1">
              <a:spcAft>
                <a:spcPct val="20000"/>
              </a:spcAft>
              <a:defRPr/>
            </a:pPr>
            <a:r>
              <a:rPr lang="de-DE" b="1" dirty="0" smtClean="0"/>
              <a:t>konzeptionelle</a:t>
            </a:r>
            <a:r>
              <a:rPr lang="de-DE" dirty="0" smtClean="0"/>
              <a:t> Entscheidung über lokales Linkangebot (welche Services, Displaylogik, Reihenfolge etc.)</a:t>
            </a:r>
          </a:p>
          <a:p>
            <a:pPr eaLnBrk="1" hangingPunct="1">
              <a:spcAft>
                <a:spcPct val="20000"/>
              </a:spcAft>
              <a:defRPr/>
            </a:pPr>
            <a:r>
              <a:rPr lang="de-DE" b="1" dirty="0"/>
              <a:t>I</a:t>
            </a:r>
            <a:r>
              <a:rPr lang="de-DE" b="1" dirty="0" smtClean="0"/>
              <a:t>nformation und Schulung </a:t>
            </a:r>
            <a:r>
              <a:rPr lang="de-DE" dirty="0" smtClean="0"/>
              <a:t>der Benutzer</a:t>
            </a:r>
          </a:p>
          <a:p>
            <a:pPr eaLnBrk="1" hangingPunct="1">
              <a:spcAft>
                <a:spcPct val="20000"/>
              </a:spcAft>
              <a:defRPr/>
            </a:pPr>
            <a:r>
              <a:rPr lang="de-DE" dirty="0" smtClean="0"/>
              <a:t>Freischaltung „</a:t>
            </a:r>
            <a:r>
              <a:rPr lang="de-DE" b="1" dirty="0" smtClean="0"/>
              <a:t>singulärer</a:t>
            </a:r>
            <a:r>
              <a:rPr lang="de-DE" dirty="0" smtClean="0"/>
              <a:t>“ </a:t>
            </a:r>
            <a:r>
              <a:rPr lang="de-DE" dirty="0" err="1" smtClean="0"/>
              <a:t>Sourcen</a:t>
            </a:r>
            <a:r>
              <a:rPr lang="de-DE" dirty="0" smtClean="0"/>
              <a:t> </a:t>
            </a:r>
          </a:p>
          <a:p>
            <a:pPr eaLnBrk="1" hangingPunct="1">
              <a:spcAft>
                <a:spcPct val="20000"/>
              </a:spcAft>
              <a:defRPr/>
            </a:pPr>
            <a:r>
              <a:rPr lang="de-DE" dirty="0" smtClean="0"/>
              <a:t>Aktivierung von E-Book-Targets, -Services und </a:t>
            </a:r>
            <a:r>
              <a:rPr lang="de-DE" dirty="0" err="1" smtClean="0"/>
              <a:t>Object</a:t>
            </a:r>
            <a:r>
              <a:rPr lang="de-DE" dirty="0" smtClean="0"/>
              <a:t> Portfolios </a:t>
            </a:r>
            <a:r>
              <a:rPr lang="de-DE" b="1" dirty="0" smtClean="0"/>
              <a:t>für nicht im B3Kat nachgewiesene</a:t>
            </a:r>
            <a:r>
              <a:rPr lang="de-DE" dirty="0" smtClean="0"/>
              <a:t> Titel</a:t>
            </a:r>
          </a:p>
          <a:p>
            <a:pPr eaLnBrk="1" hangingPunct="1">
              <a:spcAft>
                <a:spcPct val="20000"/>
              </a:spcAft>
              <a:defRPr/>
            </a:pPr>
            <a:r>
              <a:rPr lang="de-DE" b="1" dirty="0" smtClean="0"/>
              <a:t>Ergänzungswünsche</a:t>
            </a:r>
            <a:r>
              <a:rPr lang="de-DE" dirty="0" smtClean="0"/>
              <a:t> bzgl. der SFX-</a:t>
            </a:r>
            <a:r>
              <a:rPr lang="de-DE" dirty="0" err="1" smtClean="0"/>
              <a:t>KnowledgeBase</a:t>
            </a:r>
            <a:r>
              <a:rPr lang="de-DE" dirty="0" smtClean="0"/>
              <a:t> (weitere Targets) formulieren und vorbereiten</a:t>
            </a:r>
          </a:p>
          <a:p>
            <a:pPr eaLnBrk="1" hangingPunct="1">
              <a:spcAft>
                <a:spcPct val="20000"/>
              </a:spcAft>
              <a:defRPr/>
            </a:pPr>
            <a:r>
              <a:rPr lang="de-DE" dirty="0" smtClean="0"/>
              <a:t>1</a:t>
            </a:r>
            <a:r>
              <a:rPr lang="de-DE" baseline="30000" dirty="0" smtClean="0"/>
              <a:t>st</a:t>
            </a:r>
            <a:r>
              <a:rPr lang="de-DE" dirty="0" smtClean="0"/>
              <a:t> Level Support (soweit personell möglich)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93539">
                                            <p:txEl>
                                              <p:pRg st="1" end="1"/>
                                            </p:txEl>
                                          </p:spTgt>
                                        </p:tgtEl>
                                        <p:attrNameLst>
                                          <p:attrName>style.opacity</p:attrName>
                                        </p:attrNameLst>
                                      </p:cBhvr>
                                      <p:to>
                                        <p:strVal val="0.5"/>
                                      </p:to>
                                    </p:set>
                                    <p:animEffect filter="image" prLst="opacity: 0.5">
                                      <p:cBhvr rctx="IE">
                                        <p:cTn id="11" dur="indefinite"/>
                                        <p:tgtEl>
                                          <p:spTgt spid="193539">
                                            <p:txEl>
                                              <p:pRg st="1" end="1"/>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93539">
                                            <p:txEl>
                                              <p:pRg st="2" end="2"/>
                                            </p:txEl>
                                          </p:spTgt>
                                        </p:tgtEl>
                                        <p:attrNameLst>
                                          <p:attrName>style.opacity</p:attrName>
                                        </p:attrNameLst>
                                      </p:cBhvr>
                                      <p:to>
                                        <p:strVal val="0.5"/>
                                      </p:to>
                                    </p:set>
                                    <p:animEffect filter="image" prLst="opacity: 0.5">
                                      <p:cBhvr rctx="IE">
                                        <p:cTn id="18" dur="indefinite"/>
                                        <p:tgtEl>
                                          <p:spTgt spid="193539">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93539">
                                            <p:txEl>
                                              <p:pRg st="3" end="3"/>
                                            </p:txEl>
                                          </p:spTgt>
                                        </p:tgtEl>
                                        <p:attrNameLst>
                                          <p:attrName>style.opacity</p:attrName>
                                        </p:attrNameLst>
                                      </p:cBhvr>
                                      <p:to>
                                        <p:strVal val="0.5"/>
                                      </p:to>
                                    </p:set>
                                    <p:animEffect filter="image" prLst="opacity: 0.5">
                                      <p:cBhvr rctx="IE">
                                        <p:cTn id="25" dur="indefinite"/>
                                        <p:tgtEl>
                                          <p:spTgt spid="193539">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9353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193539">
                                            <p:txEl>
                                              <p:pRg st="4" end="4"/>
                                            </p:txEl>
                                          </p:spTgt>
                                        </p:tgtEl>
                                        <p:attrNameLst>
                                          <p:attrName>style.opacity</p:attrName>
                                        </p:attrNameLst>
                                      </p:cBhvr>
                                      <p:to>
                                        <p:strVal val="0.5"/>
                                      </p:to>
                                    </p:set>
                                    <p:animEffect filter="image" prLst="opacity: 0.5">
                                      <p:cBhvr rctx="IE">
                                        <p:cTn id="32" dur="indefinite"/>
                                        <p:tgtEl>
                                          <p:spTgt spid="193539">
                                            <p:txEl>
                                              <p:pRg st="4" end="4"/>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9353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193539">
                                            <p:txEl>
                                              <p:pRg st="5" end="5"/>
                                            </p:txEl>
                                          </p:spTgt>
                                        </p:tgtEl>
                                        <p:attrNameLst>
                                          <p:attrName>style.opacity</p:attrName>
                                        </p:attrNameLst>
                                      </p:cBhvr>
                                      <p:to>
                                        <p:strVal val="0.5"/>
                                      </p:to>
                                    </p:set>
                                    <p:animEffect filter="image" prLst="opacity: 0.5">
                                      <p:cBhvr rctx="IE">
                                        <p:cTn id="39" dur="indefinite"/>
                                        <p:tgtEl>
                                          <p:spTgt spid="193539">
                                            <p:txEl>
                                              <p:pRg st="5" end="5"/>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193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6FF39FF-B326-402F-89D4-8F21779BAB42}" type="slidenum">
              <a:rPr lang="de-DE"/>
              <a:pPr>
                <a:defRPr/>
              </a:pPr>
              <a:t>113</a:t>
            </a:fld>
            <a:endParaRPr lang="de-DE"/>
          </a:p>
        </p:txBody>
      </p:sp>
      <p:sp>
        <p:nvSpPr>
          <p:cNvPr id="67587" name="Rectangle 2"/>
          <p:cNvSpPr>
            <a:spLocks noGrp="1" noChangeArrowheads="1"/>
          </p:cNvSpPr>
          <p:nvPr>
            <p:ph type="title"/>
          </p:nvPr>
        </p:nvSpPr>
        <p:spPr/>
        <p:txBody>
          <a:bodyPr/>
          <a:lstStyle/>
          <a:p>
            <a:pPr eaLnBrk="1" hangingPunct="1"/>
            <a:r>
              <a:rPr lang="de-DE" altLang="de-DE" smtClean="0"/>
              <a:t>Lokale Sourcen</a:t>
            </a:r>
          </a:p>
        </p:txBody>
      </p:sp>
      <p:sp>
        <p:nvSpPr>
          <p:cNvPr id="192515" name="Rectangle 3"/>
          <p:cNvSpPr>
            <a:spLocks noGrp="1" noChangeArrowheads="1"/>
          </p:cNvSpPr>
          <p:nvPr>
            <p:ph type="body" idx="1"/>
          </p:nvPr>
        </p:nvSpPr>
        <p:spPr/>
        <p:txBody>
          <a:bodyPr/>
          <a:lstStyle/>
          <a:p>
            <a:pPr marL="357188" indent="-357188" eaLnBrk="1" hangingPunct="1">
              <a:spcBef>
                <a:spcPct val="60000"/>
              </a:spcBef>
              <a:defRPr/>
            </a:pPr>
            <a:r>
              <a:rPr lang="de-DE" dirty="0" smtClean="0"/>
              <a:t>Ein Source-Anbieter benötigt zur Freischaltung </a:t>
            </a:r>
            <a:r>
              <a:rPr lang="de-DE" b="1" dirty="0" smtClean="0"/>
              <a:t>genau zwei</a:t>
            </a:r>
            <a:r>
              <a:rPr lang="de-DE" dirty="0" smtClean="0"/>
              <a:t> Angaben von Ihnen:</a:t>
            </a:r>
          </a:p>
          <a:p>
            <a:pPr marL="892175" lvl="1" indent="-355600" eaLnBrk="1" hangingPunct="1">
              <a:lnSpc>
                <a:spcPct val="90000"/>
              </a:lnSpc>
              <a:buFontTx/>
              <a:buAutoNum type="arabicPeriod"/>
              <a:defRPr/>
            </a:pPr>
            <a:r>
              <a:rPr lang="de-DE" dirty="0" smtClean="0"/>
              <a:t>Base-URL Ihrer Instanz: </a:t>
            </a:r>
            <a:r>
              <a:rPr lang="de-DE" dirty="0" smtClean="0">
                <a:solidFill>
                  <a:srgbClr val="A50021"/>
                </a:solidFill>
                <a:effectLst>
                  <a:outerShdw blurRad="38100" dist="38100" dir="2700000" algn="tl">
                    <a:srgbClr val="C0C0C0"/>
                  </a:outerShdw>
                </a:effectLst>
              </a:rPr>
              <a:t>http://sfx.bib-bvb.de/&lt;ins&gt;</a:t>
            </a:r>
            <a:r>
              <a:rPr lang="de-DE" dirty="0" smtClean="0"/>
              <a:t> </a:t>
            </a:r>
          </a:p>
          <a:p>
            <a:pPr marL="892175" lvl="1" indent="-355600" eaLnBrk="1" hangingPunct="1">
              <a:lnSpc>
                <a:spcPct val="90000"/>
              </a:lnSpc>
              <a:buFontTx/>
              <a:buAutoNum type="arabicPeriod"/>
              <a:defRPr/>
            </a:pPr>
            <a:r>
              <a:rPr lang="de-DE" dirty="0" smtClean="0"/>
              <a:t>URL des Button-GIFs (= </a:t>
            </a:r>
            <a:r>
              <a:rPr lang="de-DE" dirty="0" smtClean="0">
                <a:solidFill>
                  <a:srgbClr val="A50021"/>
                </a:solidFill>
                <a:effectLst>
                  <a:outerShdw blurRad="38100" dist="38100" dir="2700000" algn="tl">
                    <a:srgbClr val="C0C0C0"/>
                  </a:outerShdw>
                </a:effectLst>
              </a:rPr>
              <a:t>&lt;Base-URL&gt;/sfx.gif</a:t>
            </a:r>
            <a:r>
              <a:rPr lang="de-DE" dirty="0" smtClean="0"/>
              <a:t>)</a:t>
            </a:r>
          </a:p>
          <a:p>
            <a:pPr marL="357188" indent="-357188" eaLnBrk="1" hangingPunct="1">
              <a:spcBef>
                <a:spcPct val="60000"/>
              </a:spcBef>
              <a:defRPr/>
            </a:pPr>
            <a:r>
              <a:rPr lang="de-DE" dirty="0" smtClean="0"/>
              <a:t>Möchte er mehr wissen – wie z. B. </a:t>
            </a:r>
            <a:r>
              <a:rPr lang="de-DE" dirty="0" err="1" smtClean="0"/>
              <a:t>GoogleScholar</a:t>
            </a:r>
            <a:r>
              <a:rPr lang="de-DE" dirty="0" smtClean="0"/>
              <a:t> –, lassen Sie sich ausführlich begründen, warum.</a:t>
            </a:r>
          </a:p>
          <a:p>
            <a:pPr marL="357188" indent="-357188" eaLnBrk="1" hangingPunct="1">
              <a:spcBef>
                <a:spcPct val="60000"/>
              </a:spcBef>
              <a:defRPr/>
            </a:pPr>
            <a:r>
              <a:rPr lang="de-DE" dirty="0" smtClean="0"/>
              <a:t>Bitten Sie in jedem Fall um eine </a:t>
            </a:r>
            <a:r>
              <a:rPr lang="de-DE" b="1" dirty="0" smtClean="0"/>
              <a:t>Testphase</a:t>
            </a:r>
            <a:r>
              <a:rPr lang="de-DE" dirty="0" smtClean="0"/>
              <a:t>, in der die Freischaltung zunächst nur für ein paar Test-IPs erfolgt.</a:t>
            </a:r>
          </a:p>
          <a:p>
            <a:pPr marL="357188" indent="-357188" eaLnBrk="1" hangingPunct="1">
              <a:spcBef>
                <a:spcPct val="60000"/>
              </a:spcBef>
              <a:defRPr/>
            </a:pPr>
            <a:r>
              <a:rPr lang="de-DE" dirty="0" smtClean="0"/>
              <a:t>Noch keine passende Source in der </a:t>
            </a:r>
            <a:r>
              <a:rPr lang="de-DE" dirty="0" err="1" smtClean="0"/>
              <a:t>KnowledgeBase</a:t>
            </a:r>
            <a:r>
              <a:rPr lang="de-DE" dirty="0" smtClean="0"/>
              <a:t>? – Bitte einen </a:t>
            </a:r>
            <a:r>
              <a:rPr lang="de-DE" b="1" dirty="0" smtClean="0"/>
              <a:t>Beispiel-</a:t>
            </a:r>
            <a:r>
              <a:rPr lang="de-DE" b="1" dirty="0" err="1" smtClean="0"/>
              <a:t>OpenURL</a:t>
            </a:r>
            <a:r>
              <a:rPr lang="de-DE" dirty="0" smtClean="0"/>
              <a:t> an </a:t>
            </a:r>
            <a:r>
              <a:rPr lang="de-DE" dirty="0" smtClean="0">
                <a:hlinkClick r:id="rId2"/>
              </a:rPr>
              <a:t>sfx@bib-bvb.de</a:t>
            </a:r>
            <a:r>
              <a:rPr lang="de-DE"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192515">
                                            <p:txEl>
                                              <p:pRg st="0" end="0"/>
                                            </p:txEl>
                                          </p:spTgt>
                                        </p:tgtEl>
                                        <p:attrNameLst>
                                          <p:attrName>style.opacity</p:attrName>
                                        </p:attrNameLst>
                                      </p:cBhvr>
                                      <p:to>
                                        <p:strVal val="0.5"/>
                                      </p:to>
                                    </p:set>
                                    <p:animEffect filter="image" prLst="opacity: 0.5">
                                      <p:cBhvr rctx="IE">
                                        <p:cTn id="15" dur="indefinite"/>
                                        <p:tgtEl>
                                          <p:spTgt spid="192515">
                                            <p:txEl>
                                              <p:pRg st="0" end="0"/>
                                            </p:txEl>
                                          </p:spTgt>
                                        </p:tgtEl>
                                      </p:cBhvr>
                                    </p:animEffect>
                                  </p:childTnLst>
                                </p:cTn>
                              </p:par>
                              <p:par>
                                <p:cTn id="16" presetID="9" presetClass="emph" presetSubtype="0" nodeType="withEffect">
                                  <p:stCondLst>
                                    <p:cond delay="0"/>
                                  </p:stCondLst>
                                  <p:childTnLst>
                                    <p:set>
                                      <p:cBhvr rctx="PPT">
                                        <p:cTn id="17" dur="indefinite"/>
                                        <p:tgtEl>
                                          <p:spTgt spid="192515">
                                            <p:txEl>
                                              <p:pRg st="1" end="1"/>
                                            </p:txEl>
                                          </p:spTgt>
                                        </p:tgtEl>
                                        <p:attrNameLst>
                                          <p:attrName>style.opacity</p:attrName>
                                        </p:attrNameLst>
                                      </p:cBhvr>
                                      <p:to>
                                        <p:strVal val="0.5"/>
                                      </p:to>
                                    </p:set>
                                    <p:animEffect filter="image" prLst="opacity: 0.5">
                                      <p:cBhvr rctx="IE">
                                        <p:cTn id="18" dur="indefinite"/>
                                        <p:tgtEl>
                                          <p:spTgt spid="192515">
                                            <p:txEl>
                                              <p:pRg st="1" end="1"/>
                                            </p:txEl>
                                          </p:spTgt>
                                        </p:tgtEl>
                                      </p:cBhvr>
                                    </p:animEffect>
                                  </p:childTnLst>
                                </p:cTn>
                              </p:par>
                              <p:par>
                                <p:cTn id="19" presetID="9" presetClass="emph" presetSubtype="0" nodeType="withEffect">
                                  <p:stCondLst>
                                    <p:cond delay="0"/>
                                  </p:stCondLst>
                                  <p:childTnLst>
                                    <p:set>
                                      <p:cBhvr rctx="PPT">
                                        <p:cTn id="20" dur="indefinite"/>
                                        <p:tgtEl>
                                          <p:spTgt spid="192515">
                                            <p:txEl>
                                              <p:pRg st="2" end="2"/>
                                            </p:txEl>
                                          </p:spTgt>
                                        </p:tgtEl>
                                        <p:attrNameLst>
                                          <p:attrName>style.opacity</p:attrName>
                                        </p:attrNameLst>
                                      </p:cBhvr>
                                      <p:to>
                                        <p:strVal val="0.5"/>
                                      </p:to>
                                    </p:set>
                                    <p:animEffect filter="image" prLst="opacity: 0.5">
                                      <p:cBhvr rctx="IE">
                                        <p:cTn id="21" dur="indefinite"/>
                                        <p:tgtEl>
                                          <p:spTgt spid="192515">
                                            <p:txEl>
                                              <p:pRg st="2" end="2"/>
                                            </p:txEl>
                                          </p:spTgt>
                                        </p:tgtEl>
                                      </p:cBhvr>
                                    </p:animEffec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192515">
                                            <p:txEl>
                                              <p:pRg st="3" end="3"/>
                                            </p:txEl>
                                          </p:spTgt>
                                        </p:tgtEl>
                                        <p:attrNameLst>
                                          <p:attrName>style.opacity</p:attrName>
                                        </p:attrNameLst>
                                      </p:cBhvr>
                                      <p:to>
                                        <p:strVal val="0.5"/>
                                      </p:to>
                                    </p:set>
                                    <p:animEffect filter="image" prLst="opacity: 0.5">
                                      <p:cBhvr rctx="IE">
                                        <p:cTn id="29" dur="indefinite"/>
                                        <p:tgtEl>
                                          <p:spTgt spid="192515">
                                            <p:txEl>
                                              <p:pRg st="3" end="3"/>
                                            </p:txEl>
                                          </p:spTgt>
                                        </p:tgtEl>
                                      </p:cBhvr>
                                    </p:animEffec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mph" presetSubtype="0" nodeType="clickEffect">
                                  <p:stCondLst>
                                    <p:cond delay="0"/>
                                  </p:stCondLst>
                                  <p:childTnLst>
                                    <p:set>
                                      <p:cBhvr rctx="PPT">
                                        <p:cTn id="36" dur="indefinite"/>
                                        <p:tgtEl>
                                          <p:spTgt spid="192515">
                                            <p:txEl>
                                              <p:pRg st="4" end="4"/>
                                            </p:txEl>
                                          </p:spTgt>
                                        </p:tgtEl>
                                        <p:attrNameLst>
                                          <p:attrName>style.opacity</p:attrName>
                                        </p:attrNameLst>
                                      </p:cBhvr>
                                      <p:to>
                                        <p:strVal val="0.5"/>
                                      </p:to>
                                    </p:set>
                                    <p:animEffect filter="image" prLst="opacity: 0.5">
                                      <p:cBhvr rctx="IE">
                                        <p:cTn id="37" dur="indefinite"/>
                                        <p:tgtEl>
                                          <p:spTgt spid="192515">
                                            <p:txEl>
                                              <p:pRg st="4" end="4"/>
                                            </p:txEl>
                                          </p:spTgt>
                                        </p:tgtEl>
                                      </p:cBhvr>
                                    </p:animEffec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359A20F6-6D53-4E8E-98DE-03CB3E739F9A}" type="slidenum">
              <a:rPr lang="de-DE"/>
              <a:pPr>
                <a:defRPr/>
              </a:pPr>
              <a:t>114</a:t>
            </a:fld>
            <a:endParaRPr lang="de-DE"/>
          </a:p>
        </p:txBody>
      </p:sp>
      <p:sp>
        <p:nvSpPr>
          <p:cNvPr id="65539" name="Rectangle 2"/>
          <p:cNvSpPr>
            <a:spLocks noGrp="1" noChangeArrowheads="1"/>
          </p:cNvSpPr>
          <p:nvPr>
            <p:ph type="title"/>
          </p:nvPr>
        </p:nvSpPr>
        <p:spPr/>
        <p:txBody>
          <a:bodyPr/>
          <a:lstStyle/>
          <a:p>
            <a:pPr eaLnBrk="1" hangingPunct="1"/>
            <a:r>
              <a:rPr lang="de-DE" altLang="de-DE" dirty="0" smtClean="0"/>
              <a:t>Lokale E-Books</a:t>
            </a:r>
          </a:p>
        </p:txBody>
      </p:sp>
      <p:sp>
        <p:nvSpPr>
          <p:cNvPr id="191491" name="Rectangle 3"/>
          <p:cNvSpPr>
            <a:spLocks noGrp="1" noChangeArrowheads="1"/>
          </p:cNvSpPr>
          <p:nvPr>
            <p:ph type="body" idx="1"/>
          </p:nvPr>
        </p:nvSpPr>
        <p:spPr/>
        <p:txBody>
          <a:bodyPr/>
          <a:lstStyle/>
          <a:p>
            <a:pPr marL="361950" indent="-361950" eaLnBrk="1" hangingPunct="1">
              <a:defRPr/>
            </a:pPr>
            <a:r>
              <a:rPr lang="de-DE" dirty="0"/>
              <a:t>I</a:t>
            </a:r>
            <a:r>
              <a:rPr lang="de-DE" dirty="0" smtClean="0"/>
              <a:t>m B3Kat entweder gar nicht oder nicht mit einem offiziellen Produktsigel nachgewiesene E-Books müssen in SFX von jeder Bibliothek </a:t>
            </a:r>
            <a:r>
              <a:rPr lang="de-DE" b="1" dirty="0" smtClean="0"/>
              <a:t>selbst aktiviert </a:t>
            </a:r>
            <a:r>
              <a:rPr lang="de-DE" dirty="0" smtClean="0"/>
              <a:t>werden.</a:t>
            </a:r>
          </a:p>
          <a:p>
            <a:pPr marL="361950" indent="-361950" eaLnBrk="1" hangingPunct="1">
              <a:defRPr/>
            </a:pPr>
            <a:r>
              <a:rPr lang="de-DE" dirty="0" smtClean="0"/>
              <a:t>Auf den nachfolgenden neun Folien finden Sie hierzu eine Schritt-für-Schritt-Anleitung.</a:t>
            </a:r>
          </a:p>
          <a:p>
            <a:pPr marL="361950" indent="-361950" eaLnBrk="1" hangingPunct="1">
              <a:defRPr/>
            </a:pPr>
            <a:r>
              <a:rPr lang="de-DE" b="1" dirty="0" smtClean="0">
                <a:solidFill>
                  <a:srgbClr val="FF0000"/>
                </a:solidFill>
              </a:rPr>
              <a:t>Keinesfalls</a:t>
            </a:r>
            <a:r>
              <a:rPr lang="de-DE" dirty="0" smtClean="0"/>
              <a:t> sollten solche „lokalen“ E-Books in Targets aktiviert werden, wo auch die automatischen Verfahren der Verbundzentrale Aktivierungen vornehmen, da die letzteren vorab stets sämtliche </a:t>
            </a:r>
            <a:r>
              <a:rPr lang="de-DE" dirty="0" err="1" smtClean="0"/>
              <a:t>Object</a:t>
            </a:r>
            <a:r>
              <a:rPr lang="de-DE" dirty="0" smtClean="0"/>
              <a:t> Portfolios</a:t>
            </a:r>
            <a:r>
              <a:rPr lang="de-DE" dirty="0"/>
              <a:t> </a:t>
            </a:r>
            <a:r>
              <a:rPr lang="de-DE" dirty="0" smtClean="0"/>
              <a:t>des betreffenden Targets deaktivieren!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anim calcmode="lin" valueType="num">
                                      <p:cBhvr>
                                        <p:cTn id="11" dur="500" decel="50000" fill="hold">
                                          <p:stCondLst>
                                            <p:cond delay="0"/>
                                          </p:stCondLst>
                                        </p:cTn>
                                        <p:tgtEl>
                                          <p:spTgt spid="191491">
                                            <p:txEl>
                                              <p:pRg st="2" end="2"/>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1491">
                                            <p:txEl>
                                              <p:pRg st="2" end="2"/>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1491">
                                            <p:txEl>
                                              <p:pRg st="2" end="2"/>
                                            </p:txEl>
                                          </p:spTgt>
                                        </p:tgtEl>
                                        <p:attrNameLst>
                                          <p:attrName>ppt_w</p:attrName>
                                        </p:attrNameLst>
                                      </p:cBhvr>
                                      <p:tavLst>
                                        <p:tav tm="0">
                                          <p:val>
                                            <p:strVal val="#ppt_w*.05"/>
                                          </p:val>
                                        </p:tav>
                                        <p:tav tm="100000">
                                          <p:val>
                                            <p:strVal val="#ppt_w"/>
                                          </p:val>
                                        </p:tav>
                                      </p:tavLst>
                                    </p:anim>
                                    <p:anim calcmode="lin" valueType="num">
                                      <p:cBhvr>
                                        <p:cTn id="14" dur="1000" fill="hold"/>
                                        <p:tgtEl>
                                          <p:spTgt spid="191491">
                                            <p:txEl>
                                              <p:pRg st="2" end="2"/>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1491">
                                            <p:txEl>
                                              <p:pRg st="2" end="2"/>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1491">
                                            <p:txEl>
                                              <p:pRg st="2" end="2"/>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1491">
                                            <p:txEl>
                                              <p:pRg st="2" end="2"/>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1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(1/5)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1:</a:t>
            </a:r>
          </a:p>
          <a:p>
            <a:pPr marL="0" indent="0">
              <a:buNone/>
            </a:pPr>
            <a:r>
              <a:rPr lang="de-DE" dirty="0" smtClean="0"/>
              <a:t>Liste </a:t>
            </a:r>
            <a:r>
              <a:rPr lang="de-DE" dirty="0"/>
              <a:t>der lizenzierten Titel vom Anbieter </a:t>
            </a:r>
            <a:r>
              <a:rPr lang="de-DE" dirty="0" smtClean="0"/>
              <a:t>besorgen</a:t>
            </a:r>
          </a:p>
          <a:p>
            <a:pPr>
              <a:spcBef>
                <a:spcPts val="1800"/>
              </a:spcBef>
            </a:pPr>
            <a:r>
              <a:rPr lang="de-DE" dirty="0" smtClean="0">
                <a:solidFill>
                  <a:srgbClr val="000000"/>
                </a:solidFill>
              </a:rPr>
              <a:t>idealerweise im MS-EXCEL-Format</a:t>
            </a:r>
            <a:r>
              <a:rPr lang="de-DE" dirty="0" smtClean="0"/>
              <a:t> </a:t>
            </a:r>
            <a:endParaRPr lang="de-DE" dirty="0"/>
          </a:p>
          <a:p>
            <a:pPr>
              <a:spcBef>
                <a:spcPts val="1800"/>
              </a:spcBef>
            </a:pPr>
            <a:r>
              <a:rPr lang="de-DE" dirty="0"/>
              <a:t>für jeden Titel muss mindestens die </a:t>
            </a:r>
            <a:r>
              <a:rPr lang="de-DE" b="1" dirty="0"/>
              <a:t>ISBN </a:t>
            </a:r>
            <a:r>
              <a:rPr lang="de-DE" dirty="0"/>
              <a:t>(</a:t>
            </a:r>
            <a:r>
              <a:rPr lang="de-DE" dirty="0" smtClean="0"/>
              <a:t>Print‐ oder E-Ausgabe; </a:t>
            </a:r>
            <a:r>
              <a:rPr lang="de-DE" dirty="0"/>
              <a:t>13‐ oder </a:t>
            </a:r>
            <a:r>
              <a:rPr lang="de-DE" dirty="0" smtClean="0"/>
              <a:t>10‐stellig</a:t>
            </a:r>
            <a:r>
              <a:rPr lang="de-DE" dirty="0"/>
              <a:t>) angegeben </a:t>
            </a:r>
            <a:r>
              <a:rPr lang="de-DE" dirty="0" smtClean="0"/>
              <a:t>sein</a:t>
            </a:r>
            <a:endParaRPr lang="de-DE" dirty="0"/>
          </a:p>
          <a:p>
            <a:pPr>
              <a:spcBef>
                <a:spcPts val="1800"/>
              </a:spcBef>
            </a:pPr>
            <a:r>
              <a:rPr lang="de-DE" dirty="0" smtClean="0"/>
              <a:t>nützliche </a:t>
            </a:r>
            <a:r>
              <a:rPr lang="de-DE" dirty="0"/>
              <a:t>Zusatzinformationen: Titel, </a:t>
            </a:r>
            <a:r>
              <a:rPr lang="de-DE" dirty="0" smtClean="0"/>
              <a:t>Autor</a:t>
            </a:r>
            <a:r>
              <a:rPr lang="de-DE" dirty="0"/>
              <a:t>, Paketname, URL zum </a:t>
            </a:r>
            <a:r>
              <a:rPr lang="de-DE" dirty="0" smtClean="0"/>
              <a:t>Volltextaufruf, …  </a:t>
            </a:r>
            <a:endParaRPr lang="de-DE" dirty="0"/>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115</a:t>
            </a:fld>
            <a:endParaRPr lang="de-DE"/>
          </a:p>
        </p:txBody>
      </p:sp>
    </p:spTree>
    <p:extLst>
      <p:ext uri="{BB962C8B-B14F-4D97-AF65-F5344CB8AC3E}">
        <p14:creationId xmlns:p14="http://schemas.microsoft.com/office/powerpoint/2010/main" val="25729411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(2/5)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2:</a:t>
            </a:r>
          </a:p>
          <a:p>
            <a:pPr marL="0" indent="0">
              <a:buNone/>
            </a:pPr>
            <a:r>
              <a:rPr lang="de-DE" dirty="0" smtClean="0"/>
              <a:t>Liste </a:t>
            </a:r>
            <a:r>
              <a:rPr lang="de-DE" dirty="0"/>
              <a:t>der lizenzierten Titel mit MS‐EXCEL so überarbeiten, dass </a:t>
            </a:r>
          </a:p>
          <a:p>
            <a:pPr>
              <a:spcBef>
                <a:spcPts val="1800"/>
              </a:spcBef>
            </a:pPr>
            <a:r>
              <a:rPr lang="de-DE" dirty="0"/>
              <a:t>die ISBNs in der ersten Spalte stehen und </a:t>
            </a:r>
          </a:p>
          <a:p>
            <a:pPr>
              <a:spcBef>
                <a:spcPts val="1800"/>
              </a:spcBef>
            </a:pPr>
            <a:r>
              <a:rPr lang="de-DE" dirty="0"/>
              <a:t>die zweite Spalte durchgängig mit dem Wort „ACTIVE“ gefüllt ist; </a:t>
            </a:r>
          </a:p>
          <a:p>
            <a:pPr marL="0" indent="0">
              <a:spcBef>
                <a:spcPts val="1800"/>
              </a:spcBef>
              <a:buNone/>
            </a:pPr>
            <a:r>
              <a:rPr lang="de-DE" dirty="0"/>
              <a:t>das Ergebnis anschließend unbedingt im </a:t>
            </a:r>
            <a:r>
              <a:rPr lang="de-DE" b="1" dirty="0"/>
              <a:t>Textformat </a:t>
            </a:r>
            <a:r>
              <a:rPr lang="de-DE" dirty="0"/>
              <a:t>(„</a:t>
            </a:r>
            <a:r>
              <a:rPr lang="de-DE" b="1" dirty="0"/>
              <a:t>Tabstopp‐getrennt</a:t>
            </a:r>
            <a:r>
              <a:rPr lang="de-DE" dirty="0"/>
              <a:t>“) </a:t>
            </a:r>
            <a:r>
              <a:rPr lang="de-DE" dirty="0" smtClean="0"/>
              <a:t>abspeichern! Eingabedateien im </a:t>
            </a:r>
            <a:r>
              <a:rPr lang="de-DE" dirty="0"/>
              <a:t>EXCEL‐</a:t>
            </a:r>
            <a:r>
              <a:rPr lang="de-DE" dirty="0" err="1"/>
              <a:t>Arbeitsmappenformat</a:t>
            </a:r>
            <a:r>
              <a:rPr lang="de-DE" dirty="0"/>
              <a:t> </a:t>
            </a:r>
            <a:r>
              <a:rPr lang="de-DE" dirty="0" smtClean="0"/>
              <a:t>(Dateiendung </a:t>
            </a:r>
            <a:r>
              <a:rPr lang="de-DE" b="1" dirty="0" smtClean="0">
                <a:latin typeface="Consolas" panose="020B0609020204030204" pitchFamily="49" charset="0"/>
                <a:cs typeface="Consolas" panose="020B0609020204030204" pitchFamily="49" charset="0"/>
              </a:rPr>
              <a:t>.</a:t>
            </a:r>
            <a:r>
              <a:rPr lang="de-DE" b="1" dirty="0" err="1" smtClean="0">
                <a:latin typeface="Consolas" panose="020B0609020204030204" pitchFamily="49" charset="0"/>
                <a:cs typeface="Consolas" panose="020B0609020204030204" pitchFamily="49" charset="0"/>
              </a:rPr>
              <a:t>xlsx</a:t>
            </a:r>
            <a:r>
              <a:rPr lang="de-DE" dirty="0" smtClean="0"/>
              <a:t>) werden von SFX im nachfolgenden Schritt nicht verstanden. </a:t>
            </a:r>
            <a:endParaRPr lang="de-DE" dirty="0"/>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116</a:t>
            </a:fld>
            <a:endParaRPr lang="de-DE"/>
          </a:p>
        </p:txBody>
      </p:sp>
    </p:spTree>
    <p:extLst>
      <p:ext uri="{BB962C8B-B14F-4D97-AF65-F5344CB8AC3E}">
        <p14:creationId xmlns:p14="http://schemas.microsoft.com/office/powerpoint/2010/main" val="555049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(3/5)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3:</a:t>
            </a:r>
          </a:p>
          <a:p>
            <a:pPr marL="0" indent="0">
              <a:buNone/>
            </a:pPr>
            <a:r>
              <a:rPr lang="de-DE" dirty="0" smtClean="0"/>
              <a:t>Das zur Aktivierung großer Mengen von </a:t>
            </a:r>
            <a:r>
              <a:rPr lang="de-DE" dirty="0" err="1" smtClean="0"/>
              <a:t>Object</a:t>
            </a:r>
            <a:r>
              <a:rPr lang="de-DE" dirty="0" smtClean="0"/>
              <a:t> Portfolios gedachte </a:t>
            </a:r>
            <a:r>
              <a:rPr lang="de-DE" dirty="0" err="1" smtClean="0"/>
              <a:t>KnowledgeBase</a:t>
            </a:r>
            <a:r>
              <a:rPr lang="de-DE" dirty="0" smtClean="0"/>
              <a:t>-Tool „</a:t>
            </a:r>
            <a:r>
              <a:rPr lang="de-DE" dirty="0" err="1" smtClean="0"/>
              <a:t>DataLoader</a:t>
            </a:r>
            <a:r>
              <a:rPr lang="de-DE" dirty="0" smtClean="0"/>
              <a:t>“ finden Sie ausgehend von der Homepage des SFX Admin Centers folgendermaßen:</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KBTools</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DataLoader</a:t>
            </a:r>
            <a:endParaRPr lang="de-DE" sz="2400" dirty="0" smtClean="0">
              <a:effectLst>
                <a:outerShdw blurRad="38100" dist="38100" dir="2700000" algn="tl">
                  <a:srgbClr val="000000">
                    <a:alpha val="43137"/>
                  </a:srgbClr>
                </a:outerShdw>
              </a:effectLst>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Es öffnet sich gleich im richtigen Reiter „Portfolios“.</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117</a:t>
            </a:fld>
            <a:endParaRPr lang="de-DE"/>
          </a:p>
        </p:txBody>
      </p:sp>
    </p:spTree>
    <p:extLst>
      <p:ext uri="{BB962C8B-B14F-4D97-AF65-F5344CB8AC3E}">
        <p14:creationId xmlns:p14="http://schemas.microsoft.com/office/powerpoint/2010/main" val="36979873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(4/5)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4:</a:t>
            </a:r>
            <a:endParaRPr lang="de-DE" sz="3200" dirty="0"/>
          </a:p>
          <a:p>
            <a:r>
              <a:rPr lang="de-DE" dirty="0"/>
              <a:t>I</a:t>
            </a:r>
            <a:r>
              <a:rPr lang="de-DE" dirty="0" smtClean="0"/>
              <a:t>m </a:t>
            </a:r>
            <a:r>
              <a:rPr lang="de-DE" dirty="0"/>
              <a:t>Dropdown‐Menü „Select Target + Service“ den zum Anbieter passenden Eintrag </a:t>
            </a:r>
            <a:r>
              <a:rPr lang="de-DE" i="1" dirty="0"/>
              <a:t>TARGET‐</a:t>
            </a:r>
            <a:r>
              <a:rPr lang="de-DE" i="1" dirty="0" err="1"/>
              <a:t>getFullTxt</a:t>
            </a:r>
            <a:r>
              <a:rPr lang="de-DE" i="1" dirty="0"/>
              <a:t> </a:t>
            </a:r>
            <a:r>
              <a:rPr lang="de-DE" dirty="0"/>
              <a:t>oder </a:t>
            </a:r>
            <a:r>
              <a:rPr lang="de-DE" i="1" dirty="0"/>
              <a:t>INTERFACE‐</a:t>
            </a:r>
            <a:r>
              <a:rPr lang="de-DE" i="1" dirty="0" err="1"/>
              <a:t>getFullTxt</a:t>
            </a:r>
            <a:r>
              <a:rPr lang="de-DE" i="1" dirty="0"/>
              <a:t> </a:t>
            </a:r>
            <a:r>
              <a:rPr lang="de-DE" dirty="0"/>
              <a:t>auswählen. </a:t>
            </a:r>
          </a:p>
          <a:p>
            <a:pPr>
              <a:spcBef>
                <a:spcPts val="1800"/>
              </a:spcBef>
            </a:pPr>
            <a:r>
              <a:rPr lang="de-DE" dirty="0" smtClean="0"/>
              <a:t>Falls eine </a:t>
            </a:r>
            <a:r>
              <a:rPr lang="de-DE" dirty="0"/>
              <a:t>Kombination </a:t>
            </a:r>
            <a:r>
              <a:rPr lang="de-DE" i="1" dirty="0"/>
              <a:t>INTERFACE‐</a:t>
            </a:r>
            <a:r>
              <a:rPr lang="de-DE" i="1" dirty="0" err="1"/>
              <a:t>getFullTxt</a:t>
            </a:r>
            <a:r>
              <a:rPr lang="de-DE" i="1" dirty="0"/>
              <a:t> </a:t>
            </a:r>
            <a:r>
              <a:rPr lang="de-DE" dirty="0"/>
              <a:t>gewählt wurde, </a:t>
            </a:r>
            <a:r>
              <a:rPr lang="de-DE" dirty="0" smtClean="0"/>
              <a:t>erscheint </a:t>
            </a:r>
            <a:r>
              <a:rPr lang="de-DE" dirty="0"/>
              <a:t>(evtl. nach kurzer Ladezeit, also den </a:t>
            </a:r>
            <a:r>
              <a:rPr lang="de-DE" dirty="0" err="1"/>
              <a:t>Throbber</a:t>
            </a:r>
            <a:r>
              <a:rPr lang="de-DE" dirty="0"/>
              <a:t> Ihres Browsers </a:t>
            </a:r>
            <a:r>
              <a:rPr lang="de-DE" dirty="0" smtClean="0"/>
              <a:t>gut im </a:t>
            </a:r>
            <a:r>
              <a:rPr lang="de-DE" dirty="0"/>
              <a:t>Auge behalten!) ein weiteres Dropdown‐Menü „Select </a:t>
            </a:r>
            <a:r>
              <a:rPr lang="de-DE" dirty="0" err="1"/>
              <a:t>subtarget</a:t>
            </a:r>
            <a:r>
              <a:rPr lang="de-DE" dirty="0"/>
              <a:t> + Service“, in dem Sie </a:t>
            </a:r>
            <a:r>
              <a:rPr lang="de-DE" dirty="0" smtClean="0"/>
              <a:t>nun </a:t>
            </a:r>
            <a:r>
              <a:rPr lang="de-DE" dirty="0"/>
              <a:t>den zum E‐Book‐Paket passenden Eintrag </a:t>
            </a:r>
            <a:r>
              <a:rPr lang="de-DE" i="1" dirty="0"/>
              <a:t>SUB_TARGET‐</a:t>
            </a:r>
            <a:r>
              <a:rPr lang="de-DE" i="1" dirty="0" err="1"/>
              <a:t>getFullTxt</a:t>
            </a:r>
            <a:r>
              <a:rPr lang="de-DE" i="1" dirty="0"/>
              <a:t> </a:t>
            </a:r>
            <a:r>
              <a:rPr lang="de-DE" dirty="0" smtClean="0"/>
              <a:t>einstellen </a:t>
            </a:r>
            <a:r>
              <a:rPr lang="de-DE" dirty="0"/>
              <a:t>können. </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118</a:t>
            </a:fld>
            <a:endParaRPr lang="de-DE"/>
          </a:p>
        </p:txBody>
      </p:sp>
    </p:spTree>
    <p:extLst>
      <p:ext uri="{BB962C8B-B14F-4D97-AF65-F5344CB8AC3E}">
        <p14:creationId xmlns:p14="http://schemas.microsoft.com/office/powerpoint/2010/main" val="1568503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(5/5)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5:</a:t>
            </a:r>
            <a:endParaRPr lang="de-DE" sz="3200" dirty="0"/>
          </a:p>
          <a:p>
            <a:pPr marL="0" indent="0">
              <a:buNone/>
            </a:pPr>
            <a:r>
              <a:rPr lang="de-DE" dirty="0" smtClean="0"/>
              <a:t>Wählen </a:t>
            </a:r>
            <a:r>
              <a:rPr lang="de-DE" dirty="0"/>
              <a:t>Sie nun im Eingabefeld „</a:t>
            </a:r>
            <a:r>
              <a:rPr lang="de-DE" dirty="0" err="1"/>
              <a:t>Specify</a:t>
            </a:r>
            <a:r>
              <a:rPr lang="de-DE" dirty="0"/>
              <a:t> </a:t>
            </a:r>
            <a:r>
              <a:rPr lang="de-DE" dirty="0" err="1"/>
              <a:t>input</a:t>
            </a:r>
            <a:r>
              <a:rPr lang="de-DE" dirty="0"/>
              <a:t> </a:t>
            </a:r>
            <a:r>
              <a:rPr lang="de-DE" dirty="0" err="1"/>
              <a:t>file</a:t>
            </a:r>
            <a:r>
              <a:rPr lang="de-DE" dirty="0"/>
              <a:t> </a:t>
            </a:r>
            <a:r>
              <a:rPr lang="de-DE" dirty="0" err="1"/>
              <a:t>name</a:t>
            </a:r>
            <a:r>
              <a:rPr lang="de-DE" dirty="0"/>
              <a:t>“ die in Schritt 2 </a:t>
            </a:r>
            <a:r>
              <a:rPr lang="de-DE" dirty="0" smtClean="0"/>
              <a:t>abgespeicherte </a:t>
            </a:r>
            <a:r>
              <a:rPr lang="de-DE" dirty="0"/>
              <a:t>Textdatei zum Upload aus. </a:t>
            </a:r>
            <a:r>
              <a:rPr lang="de-DE" dirty="0" smtClean="0"/>
              <a:t>Der „Browse…“-Button </a:t>
            </a:r>
            <a:r>
              <a:rPr lang="de-DE" dirty="0"/>
              <a:t>rechts neben dem Feld </a:t>
            </a:r>
            <a:r>
              <a:rPr lang="de-DE" dirty="0" smtClean="0"/>
              <a:t>öffnet dazu einen Datei-Explorer in </a:t>
            </a:r>
            <a:r>
              <a:rPr lang="de-DE" dirty="0"/>
              <a:t>Ihrem lokalen Laufwerk</a:t>
            </a:r>
            <a:r>
              <a:rPr lang="de-DE" dirty="0" smtClean="0"/>
              <a:t>. </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119</a:t>
            </a:fld>
            <a:endParaRPr lang="de-DE"/>
          </a:p>
        </p:txBody>
      </p:sp>
    </p:spTree>
    <p:extLst>
      <p:ext uri="{BB962C8B-B14F-4D97-AF65-F5344CB8AC3E}">
        <p14:creationId xmlns:p14="http://schemas.microsoft.com/office/powerpoint/2010/main" val="19531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12</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Vorteil 1 </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2"/>
              </a:buBlip>
            </a:pPr>
            <a:r>
              <a:rPr lang="de-DE" altLang="de-DE" dirty="0" smtClean="0"/>
              <a:t>Verlinkung effektiv von der Bibliothek kontrolliert</a:t>
            </a:r>
          </a:p>
          <a:p>
            <a:pPr marL="0" indent="0" eaLnBrk="1" hangingPunct="1">
              <a:spcBef>
                <a:spcPct val="60000"/>
              </a:spcBef>
              <a:buClr>
                <a:schemeClr val="tx1"/>
              </a:buClr>
              <a:buNone/>
            </a:pPr>
            <a:r>
              <a:rPr lang="de-DE" altLang="de-DE" dirty="0" smtClean="0"/>
              <a:t>… denn </a:t>
            </a:r>
            <a:r>
              <a:rPr lang="de-DE" altLang="de-DE" b="1" dirty="0" smtClean="0"/>
              <a:t>allein die Bibliothek </a:t>
            </a:r>
            <a:r>
              <a:rPr lang="de-DE" altLang="de-DE" dirty="0" smtClean="0"/>
              <a:t>legt fest, welche Arten von Links unter welchen Bedingungen</a:t>
            </a:r>
            <a:endParaRPr lang="de-DE" altLang="de-DE" dirty="0"/>
          </a:p>
          <a:p>
            <a:pPr eaLnBrk="1" hangingPunct="1">
              <a:spcBef>
                <a:spcPct val="60000"/>
              </a:spcBef>
              <a:buClr>
                <a:schemeClr val="tx1"/>
              </a:buClr>
            </a:pPr>
            <a:r>
              <a:rPr lang="de-DE" altLang="de-DE" dirty="0" smtClean="0"/>
              <a:t>überhaupt angeboten werden bzw.</a:t>
            </a:r>
            <a:endParaRPr lang="de-DE" altLang="de-DE" dirty="0"/>
          </a:p>
          <a:p>
            <a:pPr eaLnBrk="1" hangingPunct="1">
              <a:spcBef>
                <a:spcPct val="60000"/>
              </a:spcBef>
              <a:buClr>
                <a:schemeClr val="tx1"/>
              </a:buClr>
            </a:pPr>
            <a:r>
              <a:rPr lang="de-DE" altLang="de-DE" dirty="0" smtClean="0"/>
              <a:t>zu welchem Anbieter führen sollen.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(6/5)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6:</a:t>
            </a:r>
            <a:endParaRPr lang="de-DE" sz="3200" dirty="0"/>
          </a:p>
          <a:p>
            <a:r>
              <a:rPr lang="de-DE" dirty="0"/>
              <a:t>I</a:t>
            </a:r>
            <a:r>
              <a:rPr lang="de-DE" dirty="0" smtClean="0"/>
              <a:t>m Abschnitt „</a:t>
            </a:r>
            <a:r>
              <a:rPr lang="de-DE" dirty="0" err="1" smtClean="0"/>
              <a:t>Specify</a:t>
            </a:r>
            <a:r>
              <a:rPr lang="de-DE" dirty="0" smtClean="0"/>
              <a:t> </a:t>
            </a:r>
            <a:r>
              <a:rPr lang="de-DE" dirty="0" err="1" smtClean="0"/>
              <a:t>content</a:t>
            </a:r>
            <a:r>
              <a:rPr lang="de-DE" dirty="0" smtClean="0"/>
              <a:t> </a:t>
            </a:r>
            <a:r>
              <a:rPr lang="de-DE" dirty="0" err="1" smtClean="0"/>
              <a:t>of</a:t>
            </a:r>
            <a:r>
              <a:rPr lang="de-DE" dirty="0" smtClean="0"/>
              <a:t> </a:t>
            </a:r>
            <a:r>
              <a:rPr lang="de-DE" dirty="0" err="1" smtClean="0"/>
              <a:t>the</a:t>
            </a:r>
            <a:r>
              <a:rPr lang="de-DE" dirty="0" smtClean="0"/>
              <a:t> </a:t>
            </a:r>
            <a:r>
              <a:rPr lang="de-DE" dirty="0" err="1" smtClean="0"/>
              <a:t>input</a:t>
            </a:r>
            <a:r>
              <a:rPr lang="de-DE" dirty="0" smtClean="0"/>
              <a:t> </a:t>
            </a:r>
            <a:r>
              <a:rPr lang="de-DE" dirty="0" err="1" smtClean="0"/>
              <a:t>file</a:t>
            </a:r>
            <a:r>
              <a:rPr lang="de-DE" dirty="0" smtClean="0"/>
              <a:t>“ nehmen Sie folgende Einstellungen vor:</a:t>
            </a:r>
          </a:p>
          <a:p>
            <a:pPr lvl="1">
              <a:spcBef>
                <a:spcPts val="1800"/>
              </a:spcBef>
            </a:pPr>
            <a:r>
              <a:rPr lang="de-DE" dirty="0" smtClean="0"/>
              <a:t>Dropdown‐Menü „</a:t>
            </a:r>
            <a:r>
              <a:rPr lang="de-DE" dirty="0" err="1" smtClean="0"/>
              <a:t>Column</a:t>
            </a:r>
            <a:r>
              <a:rPr lang="de-DE" dirty="0" smtClean="0"/>
              <a:t> 1 (Primary Key)“ auf </a:t>
            </a:r>
            <a:r>
              <a:rPr lang="de-DE" i="1" dirty="0" smtClean="0"/>
              <a:t>ISBN</a:t>
            </a:r>
            <a:endParaRPr lang="de-DE" dirty="0" smtClean="0"/>
          </a:p>
          <a:p>
            <a:pPr lvl="1">
              <a:spcBef>
                <a:spcPts val="1800"/>
              </a:spcBef>
            </a:pPr>
            <a:r>
              <a:rPr lang="de-DE" dirty="0" smtClean="0"/>
              <a:t>Dropdown‐Menü „</a:t>
            </a:r>
            <a:r>
              <a:rPr lang="de-DE" dirty="0" err="1" smtClean="0"/>
              <a:t>Column</a:t>
            </a:r>
            <a:r>
              <a:rPr lang="de-DE" dirty="0" smtClean="0"/>
              <a:t> 2“ auf </a:t>
            </a:r>
            <a:r>
              <a:rPr lang="de-DE" i="1" dirty="0" smtClean="0"/>
              <a:t>ACTIVATION_STATUS</a:t>
            </a:r>
            <a:r>
              <a:rPr lang="de-DE" dirty="0" smtClean="0"/>
              <a:t> </a:t>
            </a:r>
          </a:p>
          <a:p>
            <a:pPr>
              <a:spcBef>
                <a:spcPts val="1800"/>
              </a:spcBef>
            </a:pPr>
            <a:r>
              <a:rPr lang="de-DE" dirty="0"/>
              <a:t>I</a:t>
            </a:r>
            <a:r>
              <a:rPr lang="de-DE" dirty="0" smtClean="0"/>
              <a:t>m Abschnitt „</a:t>
            </a:r>
            <a:r>
              <a:rPr lang="de-DE" dirty="0" err="1" smtClean="0"/>
              <a:t>Specify</a:t>
            </a:r>
            <a:r>
              <a:rPr lang="de-DE" dirty="0" smtClean="0"/>
              <a:t> </a:t>
            </a:r>
            <a:r>
              <a:rPr lang="de-DE" dirty="0" err="1" smtClean="0"/>
              <a:t>load</a:t>
            </a:r>
            <a:r>
              <a:rPr lang="de-DE" dirty="0" smtClean="0"/>
              <a:t> type“ setzen Sie jeweils ein Häkchen bei:</a:t>
            </a:r>
          </a:p>
          <a:p>
            <a:pPr lvl="1">
              <a:spcBef>
                <a:spcPts val="1800"/>
              </a:spcBef>
            </a:pPr>
            <a:r>
              <a:rPr lang="de-DE" i="1" dirty="0" smtClean="0"/>
              <a:t>Update Portfolios </a:t>
            </a:r>
            <a:r>
              <a:rPr lang="de-DE" dirty="0" smtClean="0"/>
              <a:t>und</a:t>
            </a:r>
          </a:p>
          <a:p>
            <a:pPr lvl="1">
              <a:spcBef>
                <a:spcPts val="1800"/>
              </a:spcBef>
            </a:pPr>
            <a:r>
              <a:rPr lang="de-DE" i="1" dirty="0" smtClean="0"/>
              <a:t>Activate </a:t>
            </a:r>
            <a:r>
              <a:rPr lang="de-DE" i="1" dirty="0" err="1" smtClean="0"/>
              <a:t>target</a:t>
            </a:r>
            <a:r>
              <a:rPr lang="de-DE" i="1" dirty="0" smtClean="0"/>
              <a:t>(s) / </a:t>
            </a:r>
            <a:r>
              <a:rPr lang="de-DE" i="1" dirty="0" err="1" smtClean="0"/>
              <a:t>target_service</a:t>
            </a:r>
            <a:r>
              <a:rPr lang="de-DE" i="1" dirty="0" smtClean="0"/>
              <a:t>(s)</a:t>
            </a:r>
            <a:r>
              <a:rPr lang="de-DE" dirty="0" smtClean="0"/>
              <a:t>. </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120</a:t>
            </a:fld>
            <a:endParaRPr lang="de-DE"/>
          </a:p>
        </p:txBody>
      </p:sp>
    </p:spTree>
    <p:extLst>
      <p:ext uri="{BB962C8B-B14F-4D97-AF65-F5344CB8AC3E}">
        <p14:creationId xmlns:p14="http://schemas.microsoft.com/office/powerpoint/2010/main" val="39494999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(7/5)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7:</a:t>
            </a:r>
            <a:endParaRPr lang="de-DE" sz="3200" dirty="0"/>
          </a:p>
          <a:p>
            <a:pPr marL="0" indent="0">
              <a:buNone/>
            </a:pPr>
            <a:r>
              <a:rPr lang="de-DE" dirty="0" smtClean="0"/>
              <a:t>Überprüfen Sie abschließend noch einmal alle Angaben im Formular, bevor Sie auf den Button „</a:t>
            </a:r>
            <a:r>
              <a:rPr lang="de-DE" dirty="0" err="1" smtClean="0"/>
              <a:t>Submit</a:t>
            </a:r>
            <a:r>
              <a:rPr lang="de-DE" dirty="0" smtClean="0"/>
              <a:t>“ klicken und </a:t>
            </a:r>
            <a:r>
              <a:rPr lang="de-DE" dirty="0" err="1" smtClean="0"/>
              <a:t>DataLoader</a:t>
            </a:r>
            <a:r>
              <a:rPr lang="de-DE" dirty="0" smtClean="0"/>
              <a:t> damit starten. </a:t>
            </a:r>
            <a:endParaRPr lang="de-DE"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121</a:t>
            </a:fld>
            <a:endParaRPr lang="de-DE"/>
          </a:p>
        </p:txBody>
      </p:sp>
    </p:spTree>
    <p:extLst>
      <p:ext uri="{BB962C8B-B14F-4D97-AF65-F5344CB8AC3E}">
        <p14:creationId xmlns:p14="http://schemas.microsoft.com/office/powerpoint/2010/main" val="3740787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(8/5)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8:</a:t>
            </a:r>
          </a:p>
          <a:p>
            <a:pPr marL="0" indent="0">
              <a:buNone/>
            </a:pPr>
            <a:r>
              <a:rPr lang="de-DE" dirty="0" smtClean="0"/>
              <a:t>SFX </a:t>
            </a:r>
            <a:r>
              <a:rPr lang="de-DE" dirty="0"/>
              <a:t>bietet Ihnen nach erfolgtem </a:t>
            </a:r>
            <a:r>
              <a:rPr lang="de-DE" dirty="0" err="1"/>
              <a:t>DataLoader</a:t>
            </a:r>
            <a:r>
              <a:rPr lang="de-DE" dirty="0"/>
              <a:t>‐Lauf </a:t>
            </a:r>
            <a:r>
              <a:rPr lang="de-DE" b="1" dirty="0"/>
              <a:t>drei Dateien zum Download </a:t>
            </a:r>
            <a:r>
              <a:rPr lang="de-DE" dirty="0"/>
              <a:t>an. Wählen Sie gleich die erste davon (endet </a:t>
            </a:r>
            <a:r>
              <a:rPr lang="de-DE" dirty="0" err="1" smtClean="0"/>
              <a:t>markanterweise</a:t>
            </a:r>
            <a:r>
              <a:rPr lang="de-DE" dirty="0" smtClean="0"/>
              <a:t> auf </a:t>
            </a:r>
            <a:r>
              <a:rPr lang="de-DE" b="1" dirty="0" smtClean="0">
                <a:latin typeface="Consolas" panose="020B0609020204030204" pitchFamily="49" charset="0"/>
                <a:cs typeface="Consolas" panose="020B0609020204030204" pitchFamily="49" charset="0"/>
              </a:rPr>
              <a:t>.</a:t>
            </a:r>
            <a:r>
              <a:rPr lang="de-DE" b="1" dirty="0" err="1" smtClean="0">
                <a:latin typeface="Consolas" panose="020B0609020204030204" pitchFamily="49" charset="0"/>
                <a:cs typeface="Consolas" panose="020B0609020204030204" pitchFamily="49" charset="0"/>
              </a:rPr>
              <a:t>ok.err</a:t>
            </a:r>
            <a:r>
              <a:rPr lang="de-DE" dirty="0" smtClean="0"/>
              <a:t>) </a:t>
            </a:r>
            <a:r>
              <a:rPr lang="de-DE" dirty="0"/>
              <a:t>aus, laden Sie sie auf Ihr lokales Laufwerk herunter und öffnen Sie sie mit Firefox oder </a:t>
            </a:r>
            <a:r>
              <a:rPr lang="de-DE" dirty="0" smtClean="0"/>
              <a:t>WordPad. </a:t>
            </a:r>
            <a:r>
              <a:rPr lang="de-DE" dirty="0"/>
              <a:t>Beide Programme können im Gegensatz zum Windows‐„Editor“ die </a:t>
            </a:r>
            <a:r>
              <a:rPr lang="de-DE" dirty="0" smtClean="0"/>
              <a:t>in der Linux-Welt des  SFX‐Servers erzeugten </a:t>
            </a:r>
            <a:r>
              <a:rPr lang="de-DE" dirty="0"/>
              <a:t>Zeilenumbrüche korrekt </a:t>
            </a:r>
            <a:r>
              <a:rPr lang="de-DE" dirty="0" smtClean="0"/>
              <a:t>anzeigen</a:t>
            </a:r>
            <a:r>
              <a:rPr lang="de-DE" dirty="0"/>
              <a:t>. </a:t>
            </a:r>
            <a:r>
              <a:rPr lang="de-DE" dirty="0" smtClean="0"/>
              <a:t> </a:t>
            </a:r>
            <a:endParaRPr lang="de-DE" dirty="0"/>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122</a:t>
            </a:fld>
            <a:endParaRPr lang="de-DE"/>
          </a:p>
        </p:txBody>
      </p:sp>
    </p:spTree>
    <p:extLst>
      <p:ext uri="{BB962C8B-B14F-4D97-AF65-F5344CB8AC3E}">
        <p14:creationId xmlns:p14="http://schemas.microsoft.com/office/powerpoint/2010/main" val="1953156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Aktivierung „lokaler“ E-Books </a:t>
            </a:r>
            <a:r>
              <a:rPr lang="de-DE" sz="2400" dirty="0" smtClean="0">
                <a:solidFill>
                  <a:schemeClr val="accent2"/>
                </a:solidFill>
              </a:rPr>
              <a:t>(9/5)</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b="1" u="sng" dirty="0" smtClean="0"/>
              <a:t>Schritt 9:</a:t>
            </a:r>
          </a:p>
          <a:p>
            <a:r>
              <a:rPr lang="de-DE" dirty="0"/>
              <a:t>Falls Sie </a:t>
            </a:r>
            <a:r>
              <a:rPr lang="de-DE" dirty="0" smtClean="0"/>
              <a:t>in der </a:t>
            </a:r>
            <a:r>
              <a:rPr lang="de-DE" b="1" dirty="0" smtClean="0">
                <a:latin typeface="Consolas" panose="020B0609020204030204" pitchFamily="49" charset="0"/>
                <a:cs typeface="Consolas" panose="020B0609020204030204" pitchFamily="49" charset="0"/>
              </a:rPr>
              <a:t>.</a:t>
            </a:r>
            <a:r>
              <a:rPr lang="de-DE" b="1" dirty="0" err="1" smtClean="0">
                <a:latin typeface="Consolas" panose="020B0609020204030204" pitchFamily="49" charset="0"/>
                <a:cs typeface="Consolas" panose="020B0609020204030204" pitchFamily="49" charset="0"/>
              </a:rPr>
              <a:t>ok.err</a:t>
            </a:r>
            <a:r>
              <a:rPr lang="de-DE" dirty="0" smtClean="0"/>
              <a:t>-Datei </a:t>
            </a:r>
            <a:r>
              <a:rPr lang="de-DE" dirty="0"/>
              <a:t>Meldungen vorfinden, die ungültige ISBNs bemängeln, </a:t>
            </a:r>
            <a:r>
              <a:rPr lang="de-DE" dirty="0" smtClean="0"/>
              <a:t>überprüfen </a:t>
            </a:r>
            <a:r>
              <a:rPr lang="de-DE" dirty="0"/>
              <a:t>Sie bitte Ihre </a:t>
            </a:r>
            <a:r>
              <a:rPr lang="de-DE" dirty="0" smtClean="0"/>
              <a:t>Eingabedaten!</a:t>
            </a:r>
          </a:p>
          <a:p>
            <a:r>
              <a:rPr lang="de-DE" dirty="0" smtClean="0"/>
              <a:t>Meldungen </a:t>
            </a:r>
            <a:r>
              <a:rPr lang="de-DE" dirty="0"/>
              <a:t>über nicht gefundene </a:t>
            </a:r>
            <a:r>
              <a:rPr lang="de-DE" dirty="0" err="1"/>
              <a:t>Object</a:t>
            </a:r>
            <a:r>
              <a:rPr lang="de-DE" dirty="0"/>
              <a:t> </a:t>
            </a:r>
            <a:r>
              <a:rPr lang="de-DE" dirty="0" smtClean="0"/>
              <a:t>Portfolios </a:t>
            </a:r>
            <a:r>
              <a:rPr lang="de-DE" dirty="0"/>
              <a:t>bzw. über nicht gefundene Objects sammeln Sie bitte mit den jeweils </a:t>
            </a:r>
            <a:r>
              <a:rPr lang="de-DE" dirty="0" smtClean="0"/>
              <a:t>zugehörigen </a:t>
            </a:r>
            <a:r>
              <a:rPr lang="de-DE" dirty="0"/>
              <a:t>Angaben aus der Eingabedatei (ISBN‐Abgleich!) und schicken sie </a:t>
            </a:r>
            <a:r>
              <a:rPr lang="de-DE" dirty="0" smtClean="0"/>
              <a:t>an </a:t>
            </a:r>
            <a:r>
              <a:rPr lang="de-DE" dirty="0" smtClean="0">
                <a:hlinkClick r:id="rId2"/>
              </a:rPr>
              <a:t>sfx@bib-bvb.de</a:t>
            </a:r>
            <a:r>
              <a:rPr lang="de-DE" dirty="0" smtClean="0"/>
              <a:t>. </a:t>
            </a:r>
            <a:r>
              <a:rPr lang="de-DE" dirty="0"/>
              <a:t>Das SFX‐Team der Verbundzentrale wird </a:t>
            </a:r>
            <a:r>
              <a:rPr lang="de-DE" dirty="0" smtClean="0"/>
              <a:t>die Meldungen </a:t>
            </a:r>
            <a:r>
              <a:rPr lang="de-DE" dirty="0"/>
              <a:t>dann an Ex </a:t>
            </a:r>
            <a:r>
              <a:rPr lang="de-DE" dirty="0" err="1"/>
              <a:t>Libris</a:t>
            </a:r>
            <a:r>
              <a:rPr lang="de-DE" dirty="0"/>
              <a:t> weiterleiten</a:t>
            </a:r>
            <a:r>
              <a:rPr lang="de-DE" dirty="0" smtClean="0"/>
              <a:t>.  </a:t>
            </a:r>
            <a:endParaRPr lang="de-DE" dirty="0"/>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123</a:t>
            </a:fld>
            <a:endParaRPr lang="de-DE"/>
          </a:p>
        </p:txBody>
      </p:sp>
    </p:spTree>
    <p:extLst>
      <p:ext uri="{BB962C8B-B14F-4D97-AF65-F5344CB8AC3E}">
        <p14:creationId xmlns:p14="http://schemas.microsoft.com/office/powerpoint/2010/main" val="27489907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Targetwünsche</a:t>
            </a:r>
            <a:r>
              <a:rPr lang="de-DE" dirty="0" smtClean="0"/>
              <a:t> an die SFX-KB</a:t>
            </a:r>
            <a:endParaRPr lang="de-DE" dirty="0"/>
          </a:p>
        </p:txBody>
      </p:sp>
      <p:sp>
        <p:nvSpPr>
          <p:cNvPr id="3" name="Inhaltsplatzhalter 2"/>
          <p:cNvSpPr>
            <a:spLocks noGrp="1"/>
          </p:cNvSpPr>
          <p:nvPr>
            <p:ph idx="1"/>
          </p:nvPr>
        </p:nvSpPr>
        <p:spPr/>
        <p:txBody>
          <a:bodyPr/>
          <a:lstStyle/>
          <a:p>
            <a:pPr marL="0" indent="0">
              <a:buNone/>
            </a:pPr>
            <a:r>
              <a:rPr lang="de-DE" dirty="0" smtClean="0"/>
              <a:t>Wer Targets in der SFX-</a:t>
            </a:r>
            <a:r>
              <a:rPr lang="de-DE" dirty="0" err="1" smtClean="0"/>
              <a:t>KnowledgeBase</a:t>
            </a:r>
            <a:r>
              <a:rPr lang="de-DE" dirty="0" smtClean="0"/>
              <a:t> vermisst, kann seinen Erweiterungswunsch über zwei Kanäle absetzen:</a:t>
            </a:r>
          </a:p>
          <a:p>
            <a:pPr marL="457200" indent="-457200">
              <a:spcBef>
                <a:spcPts val="1800"/>
              </a:spcBef>
              <a:buFont typeface="+mj-lt"/>
              <a:buAutoNum type="arabicPeriod"/>
            </a:pPr>
            <a:r>
              <a:rPr lang="de-DE" b="1" dirty="0" err="1" smtClean="0"/>
              <a:t>C</a:t>
            </a:r>
            <a:r>
              <a:rPr lang="de-DE" sz="1400" dirty="0" err="1" smtClean="0"/>
              <a:t>ustomer</a:t>
            </a:r>
            <a:r>
              <a:rPr lang="de-DE" b="1" dirty="0" err="1" smtClean="0"/>
              <a:t>R</a:t>
            </a:r>
            <a:r>
              <a:rPr lang="de-DE" sz="1400" dirty="0" err="1" smtClean="0"/>
              <a:t>elationship</a:t>
            </a:r>
            <a:r>
              <a:rPr lang="de-DE" b="1" dirty="0" err="1" smtClean="0"/>
              <a:t>M</a:t>
            </a:r>
            <a:r>
              <a:rPr lang="de-DE" sz="1400" dirty="0" err="1" smtClean="0"/>
              <a:t>anagement</a:t>
            </a:r>
            <a:r>
              <a:rPr lang="de-DE" b="1" dirty="0" smtClean="0"/>
              <a:t>-System von Ex </a:t>
            </a:r>
            <a:r>
              <a:rPr lang="de-DE" b="1" dirty="0" err="1" smtClean="0"/>
              <a:t>Libris</a:t>
            </a:r>
            <a:endParaRPr lang="de-DE" b="1" dirty="0" smtClean="0"/>
          </a:p>
          <a:p>
            <a:pPr lvl="1"/>
            <a:r>
              <a:rPr lang="de-DE" dirty="0" smtClean="0"/>
              <a:t>antrags- und abstimmungsberechtigt sind alle SFX-Kunden</a:t>
            </a:r>
          </a:p>
          <a:p>
            <a:pPr lvl="1"/>
            <a:r>
              <a:rPr lang="de-DE" dirty="0" smtClean="0"/>
              <a:t>mehr Transparenz seit Übergang von </a:t>
            </a:r>
            <a:r>
              <a:rPr lang="de-DE" dirty="0" err="1" smtClean="0"/>
              <a:t>Pivotal</a:t>
            </a:r>
            <a:r>
              <a:rPr lang="de-DE" dirty="0" smtClean="0"/>
              <a:t> zu </a:t>
            </a:r>
            <a:r>
              <a:rPr lang="de-DE" dirty="0" err="1" smtClean="0"/>
              <a:t>Salesforce</a:t>
            </a:r>
            <a:endParaRPr lang="de-DE" dirty="0"/>
          </a:p>
          <a:p>
            <a:pPr lvl="1"/>
            <a:r>
              <a:rPr lang="de-DE" dirty="0" smtClean="0"/>
              <a:t>keine Garantie für zeitnahe Analyse- oder gar Aufnahme</a:t>
            </a:r>
          </a:p>
          <a:p>
            <a:pPr marL="457200" indent="-457200">
              <a:spcBef>
                <a:spcPts val="1800"/>
              </a:spcBef>
              <a:buFont typeface="+mj-lt"/>
              <a:buAutoNum type="arabicPeriod"/>
            </a:pPr>
            <a:r>
              <a:rPr lang="de-DE" b="1" dirty="0" smtClean="0"/>
              <a:t>KB </a:t>
            </a:r>
            <a:r>
              <a:rPr lang="de-DE" b="1" dirty="0" err="1" smtClean="0"/>
              <a:t>Enhancement</a:t>
            </a:r>
            <a:r>
              <a:rPr lang="de-DE" b="1" dirty="0" smtClean="0"/>
              <a:t> </a:t>
            </a:r>
            <a:r>
              <a:rPr lang="de-DE" b="1" dirty="0" err="1" smtClean="0"/>
              <a:t>Process</a:t>
            </a:r>
            <a:r>
              <a:rPr lang="de-DE" b="1" dirty="0" smtClean="0"/>
              <a:t> der SFX </a:t>
            </a:r>
            <a:r>
              <a:rPr lang="de-DE" b="1" dirty="0" err="1" smtClean="0"/>
              <a:t>P</a:t>
            </a:r>
            <a:r>
              <a:rPr lang="de-DE" sz="1400" dirty="0" err="1" smtClean="0"/>
              <a:t>roduct</a:t>
            </a:r>
            <a:r>
              <a:rPr lang="de-DE" dirty="0" smtClean="0"/>
              <a:t> </a:t>
            </a:r>
            <a:r>
              <a:rPr lang="de-DE" b="1" dirty="0" smtClean="0"/>
              <a:t>W</a:t>
            </a:r>
            <a:r>
              <a:rPr lang="de-DE" sz="1400" dirty="0" smtClean="0"/>
              <a:t>orking</a:t>
            </a:r>
            <a:r>
              <a:rPr lang="de-DE" dirty="0" smtClean="0"/>
              <a:t> </a:t>
            </a:r>
            <a:r>
              <a:rPr lang="de-DE" b="1" dirty="0" smtClean="0"/>
              <a:t>G</a:t>
            </a:r>
            <a:r>
              <a:rPr lang="de-DE" sz="1400" dirty="0" smtClean="0"/>
              <a:t>roup</a:t>
            </a:r>
            <a:r>
              <a:rPr lang="de-DE" dirty="0" smtClean="0"/>
              <a:t> </a:t>
            </a:r>
          </a:p>
          <a:p>
            <a:pPr lvl="1"/>
            <a:r>
              <a:rPr lang="de-DE" dirty="0" smtClean="0"/>
              <a:t>antrags- und abstimmungsberechtigt sind nur Mitglieder der internationalen Anwendergruppen </a:t>
            </a:r>
            <a:r>
              <a:rPr lang="de-DE" dirty="0" err="1" smtClean="0"/>
              <a:t>IGeLU</a:t>
            </a:r>
            <a:r>
              <a:rPr lang="de-DE" dirty="0" smtClean="0"/>
              <a:t> und ELUNA</a:t>
            </a:r>
          </a:p>
          <a:p>
            <a:pPr lvl="1"/>
            <a:r>
              <a:rPr lang="de-DE" dirty="0" smtClean="0"/>
              <a:t>Analysegarantie für Top 4 + 2 pro Abstimmungsrunde (8 Wo.)</a:t>
            </a:r>
          </a:p>
          <a:p>
            <a:pPr lvl="1"/>
            <a:r>
              <a:rPr lang="de-DE" dirty="0" smtClean="0"/>
              <a:t>insbesondere Analysegarantie für regionalspezifische Targets</a:t>
            </a:r>
            <a:endParaRPr lang="de-DE" dirty="0"/>
          </a:p>
          <a:p>
            <a:pPr marL="0" indent="0">
              <a:buNone/>
            </a:pPr>
            <a:endParaRPr lang="de-DE" dirty="0" smtClean="0"/>
          </a:p>
          <a:p>
            <a:pPr marL="0" indent="0">
              <a:buNone/>
            </a:pP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124</a:t>
            </a:fld>
            <a:endParaRPr lang="de-DE"/>
          </a:p>
        </p:txBody>
      </p:sp>
    </p:spTree>
    <p:extLst>
      <p:ext uri="{BB962C8B-B14F-4D97-AF65-F5344CB8AC3E}">
        <p14:creationId xmlns:p14="http://schemas.microsoft.com/office/powerpoint/2010/main" val="11894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wünsche ich richtig?</a:t>
            </a:r>
            <a:endParaRPr lang="de-DE" dirty="0"/>
          </a:p>
        </p:txBody>
      </p:sp>
      <p:sp>
        <p:nvSpPr>
          <p:cNvPr id="3" name="Inhaltsplatzhalter 2"/>
          <p:cNvSpPr>
            <a:spLocks noGrp="1"/>
          </p:cNvSpPr>
          <p:nvPr>
            <p:ph idx="1"/>
          </p:nvPr>
        </p:nvSpPr>
        <p:spPr/>
        <p:txBody>
          <a:bodyPr/>
          <a:lstStyle/>
          <a:p>
            <a:r>
              <a:rPr lang="de-DE" dirty="0" smtClean="0"/>
              <a:t>Immer </a:t>
            </a:r>
            <a:r>
              <a:rPr lang="de-DE" b="1" dirty="0" smtClean="0"/>
              <a:t>in Stereo</a:t>
            </a:r>
            <a:r>
              <a:rPr lang="de-DE" dirty="0" smtClean="0"/>
              <a:t>, d. h. auf beiden Kanälen gleichzeitig!</a:t>
            </a:r>
          </a:p>
          <a:p>
            <a:pPr>
              <a:spcBef>
                <a:spcPts val="1800"/>
              </a:spcBef>
            </a:pPr>
            <a:r>
              <a:rPr lang="de-DE" dirty="0" smtClean="0"/>
              <a:t>Je mehr Informationen, desto besser:</a:t>
            </a:r>
          </a:p>
          <a:p>
            <a:pPr lvl="1">
              <a:spcBef>
                <a:spcPts val="1200"/>
              </a:spcBef>
            </a:pPr>
            <a:r>
              <a:rPr lang="de-DE" b="1" dirty="0"/>
              <a:t>Kurzbeschreibung der </a:t>
            </a:r>
            <a:r>
              <a:rPr lang="de-DE" b="1" dirty="0" smtClean="0"/>
              <a:t>Plattform</a:t>
            </a:r>
          </a:p>
          <a:p>
            <a:pPr lvl="2"/>
            <a:r>
              <a:rPr lang="de-DE" dirty="0" smtClean="0"/>
              <a:t>Fachspezifisch </a:t>
            </a:r>
            <a:r>
              <a:rPr lang="de-DE" dirty="0"/>
              <a:t>oder </a:t>
            </a:r>
            <a:r>
              <a:rPr lang="de-DE" dirty="0" smtClean="0"/>
              <a:t>fächerübergreifend?</a:t>
            </a:r>
          </a:p>
          <a:p>
            <a:pPr lvl="2"/>
            <a:r>
              <a:rPr lang="de-DE" dirty="0" smtClean="0"/>
              <a:t>Wieviel Titel insgesamt?</a:t>
            </a:r>
          </a:p>
          <a:p>
            <a:pPr lvl="2"/>
            <a:r>
              <a:rPr lang="de-DE" dirty="0" smtClean="0"/>
              <a:t>Zielgruppe?</a:t>
            </a:r>
          </a:p>
          <a:p>
            <a:pPr lvl="2"/>
            <a:r>
              <a:rPr lang="de-DE" dirty="0" smtClean="0"/>
              <a:t>etc.</a:t>
            </a:r>
            <a:endParaRPr lang="de-DE" dirty="0"/>
          </a:p>
          <a:p>
            <a:pPr lvl="1">
              <a:spcBef>
                <a:spcPts val="1200"/>
              </a:spcBef>
            </a:pPr>
            <a:r>
              <a:rPr lang="de-DE" b="1" dirty="0" smtClean="0"/>
              <a:t>Liste </a:t>
            </a:r>
            <a:r>
              <a:rPr lang="de-DE" b="1" dirty="0"/>
              <a:t>aller </a:t>
            </a:r>
            <a:r>
              <a:rPr lang="de-DE" b="1" dirty="0" smtClean="0"/>
              <a:t>Objects</a:t>
            </a:r>
            <a:r>
              <a:rPr lang="de-DE" dirty="0" smtClean="0"/>
              <a:t> (ISSN/ISBN</a:t>
            </a:r>
            <a:r>
              <a:rPr lang="de-DE" dirty="0"/>
              <a:t>, Titel, ggf. Autor, </a:t>
            </a:r>
            <a:r>
              <a:rPr lang="de-DE" dirty="0" smtClean="0"/>
              <a:t>URL</a:t>
            </a:r>
            <a:r>
              <a:rPr lang="de-DE" dirty="0"/>
              <a:t>), die die Plattform zu </a:t>
            </a:r>
            <a:r>
              <a:rPr lang="de-DE"/>
              <a:t>bieten </a:t>
            </a:r>
            <a:r>
              <a:rPr lang="de-DE" smtClean="0"/>
              <a:t>hat, </a:t>
            </a:r>
            <a:r>
              <a:rPr lang="de-DE" dirty="0"/>
              <a:t>oder </a:t>
            </a:r>
            <a:r>
              <a:rPr lang="de-DE" dirty="0" smtClean="0"/>
              <a:t>Download-URL solch einer Liste</a:t>
            </a:r>
            <a:endParaRPr lang="de-DE" dirty="0"/>
          </a:p>
          <a:p>
            <a:pPr lvl="1">
              <a:spcBef>
                <a:spcPts val="1200"/>
              </a:spcBef>
            </a:pPr>
            <a:r>
              <a:rPr lang="de-DE" b="1" dirty="0" smtClean="0"/>
              <a:t>Kontaktadresse</a:t>
            </a:r>
            <a:r>
              <a:rPr lang="de-DE" dirty="0" smtClean="0"/>
              <a:t> </a:t>
            </a:r>
            <a:r>
              <a:rPr lang="de-DE" dirty="0"/>
              <a:t>eines (möglichst </a:t>
            </a:r>
            <a:r>
              <a:rPr lang="de-DE" dirty="0" smtClean="0"/>
              <a:t>bereits vorab informierten</a:t>
            </a:r>
            <a:r>
              <a:rPr lang="de-DE" dirty="0"/>
              <a:t>) Ansprechpartners beim </a:t>
            </a:r>
            <a:r>
              <a:rPr lang="de-DE" dirty="0" smtClean="0"/>
              <a:t>Plattformanbieter</a:t>
            </a:r>
            <a:endParaRPr lang="de-DE" dirty="0"/>
          </a:p>
          <a:p>
            <a:pPr lvl="1"/>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125</a:t>
            </a:fld>
            <a:endParaRPr lang="de-DE"/>
          </a:p>
        </p:txBody>
      </p:sp>
    </p:spTree>
    <p:extLst>
      <p:ext uri="{BB962C8B-B14F-4D97-AF65-F5344CB8AC3E}">
        <p14:creationId xmlns:p14="http://schemas.microsoft.com/office/powerpoint/2010/main" val="10500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 dem Dritten …</a:t>
            </a:r>
            <a:endParaRPr lang="de-DE" dirty="0"/>
          </a:p>
        </p:txBody>
      </p:sp>
      <p:sp>
        <p:nvSpPr>
          <p:cNvPr id="3" name="Inhaltsplatzhalter 2"/>
          <p:cNvSpPr>
            <a:spLocks noGrp="1"/>
          </p:cNvSpPr>
          <p:nvPr>
            <p:ph idx="1"/>
          </p:nvPr>
        </p:nvSpPr>
        <p:spPr/>
        <p:txBody>
          <a:bodyPr/>
          <a:lstStyle/>
          <a:p>
            <a:pPr marL="0" indent="0">
              <a:buNone/>
            </a:pPr>
            <a:r>
              <a:rPr lang="de-DE" dirty="0" smtClean="0"/>
              <a:t>… lassen sich manche Wünsche schneller erfüllen:</a:t>
            </a:r>
          </a:p>
          <a:p>
            <a:pPr>
              <a:spcBef>
                <a:spcPts val="1800"/>
              </a:spcBef>
            </a:pPr>
            <a:r>
              <a:rPr lang="de-DE" dirty="0" smtClean="0"/>
              <a:t>Wenn ein Wunsch nicht bis Weihnachten warten kann,</a:t>
            </a:r>
          </a:p>
          <a:p>
            <a:pPr>
              <a:spcBef>
                <a:spcPts val="1800"/>
              </a:spcBef>
            </a:pPr>
            <a:r>
              <a:rPr lang="de-DE" dirty="0" smtClean="0"/>
              <a:t>wenn nur einzelne, aber superwichtige Titel fehlen,</a:t>
            </a:r>
          </a:p>
          <a:p>
            <a:pPr>
              <a:spcBef>
                <a:spcPts val="1800"/>
              </a:spcBef>
            </a:pPr>
            <a:r>
              <a:rPr lang="de-DE" dirty="0" smtClean="0"/>
              <a:t>wenn Verlinkung auf die Zeitschriften-Homepage bzw. die Startseite den E-Books ausreicht,</a:t>
            </a:r>
          </a:p>
          <a:p>
            <a:pPr>
              <a:spcBef>
                <a:spcPts val="1800"/>
              </a:spcBef>
            </a:pPr>
            <a:r>
              <a:rPr lang="de-DE" dirty="0" smtClean="0"/>
              <a:t>wenn Fehler in MISCELLANEOUS_*-Targets vorliegen,</a:t>
            </a:r>
          </a:p>
          <a:p>
            <a:pPr marL="0" indent="0">
              <a:buNone/>
            </a:pPr>
            <a:endParaRPr lang="de-DE" dirty="0"/>
          </a:p>
          <a:p>
            <a:pPr marL="0" indent="0">
              <a:buNone/>
            </a:pPr>
            <a:r>
              <a:rPr lang="de-DE" dirty="0" smtClean="0"/>
              <a:t>… dann ist eine sog. </a:t>
            </a:r>
            <a:r>
              <a:rPr lang="de-DE" b="1" dirty="0" smtClean="0"/>
              <a:t>KB-</a:t>
            </a:r>
            <a:r>
              <a:rPr lang="de-DE" b="1" dirty="0" err="1" smtClean="0"/>
              <a:t>Contribution</a:t>
            </a:r>
            <a:r>
              <a:rPr lang="de-DE" dirty="0" smtClean="0"/>
              <a:t> angezeigt!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126</a:t>
            </a:fld>
            <a:endParaRPr lang="de-DE"/>
          </a:p>
        </p:txBody>
      </p:sp>
    </p:spTree>
    <p:extLst>
      <p:ext uri="{BB962C8B-B14F-4D97-AF65-F5344CB8AC3E}">
        <p14:creationId xmlns:p14="http://schemas.microsoft.com/office/powerpoint/2010/main" val="2829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KB-</a:t>
            </a:r>
            <a:r>
              <a:rPr lang="de-DE" dirty="0" err="1" smtClean="0"/>
              <a:t>Contributions</a:t>
            </a:r>
            <a:r>
              <a:rPr lang="de-DE" dirty="0" smtClean="0"/>
              <a:t>?</a:t>
            </a:r>
            <a:endParaRPr lang="de-DE" dirty="0"/>
          </a:p>
        </p:txBody>
      </p:sp>
      <p:sp>
        <p:nvSpPr>
          <p:cNvPr id="3" name="Inhaltsplatzhalter 2"/>
          <p:cNvSpPr>
            <a:spLocks noGrp="1"/>
          </p:cNvSpPr>
          <p:nvPr>
            <p:ph idx="1"/>
          </p:nvPr>
        </p:nvSpPr>
        <p:spPr/>
        <p:txBody>
          <a:bodyPr/>
          <a:lstStyle/>
          <a:p>
            <a:pPr>
              <a:spcBef>
                <a:spcPts val="1800"/>
              </a:spcBef>
            </a:pPr>
            <a:r>
              <a:rPr lang="de-DE" dirty="0" smtClean="0"/>
              <a:t>Kunden-Beiträge zur SFX-</a:t>
            </a:r>
            <a:r>
              <a:rPr lang="de-DE" dirty="0" err="1" smtClean="0"/>
              <a:t>KnowledgeBase</a:t>
            </a:r>
            <a:endParaRPr lang="de-DE" dirty="0" smtClean="0"/>
          </a:p>
          <a:p>
            <a:pPr>
              <a:spcBef>
                <a:spcPts val="1800"/>
              </a:spcBef>
            </a:pPr>
            <a:r>
              <a:rPr lang="de-DE" dirty="0" smtClean="0"/>
              <a:t>Möglichkeit zur zeitnahen </a:t>
            </a:r>
            <a:r>
              <a:rPr lang="de-DE" b="1" dirty="0" smtClean="0"/>
              <a:t>globalen</a:t>
            </a:r>
            <a:r>
              <a:rPr lang="de-DE" dirty="0" smtClean="0"/>
              <a:t> Verfügbarmachung</a:t>
            </a:r>
          </a:p>
          <a:p>
            <a:pPr lvl="1">
              <a:spcBef>
                <a:spcPts val="1800"/>
              </a:spcBef>
            </a:pPr>
            <a:r>
              <a:rPr lang="de-DE" dirty="0" smtClean="0"/>
              <a:t>lokaler Änderungen (z. B. von Thresholds, Parse </a:t>
            </a:r>
            <a:r>
              <a:rPr lang="de-DE" dirty="0" err="1" smtClean="0"/>
              <a:t>Params</a:t>
            </a:r>
            <a:r>
              <a:rPr lang="de-DE" dirty="0" smtClean="0"/>
              <a:t>),</a:t>
            </a:r>
            <a:endParaRPr lang="de-DE" dirty="0"/>
          </a:p>
          <a:p>
            <a:pPr lvl="1">
              <a:spcBef>
                <a:spcPts val="1800"/>
              </a:spcBef>
            </a:pPr>
            <a:r>
              <a:rPr lang="de-DE" dirty="0" smtClean="0"/>
              <a:t>lokaler Object Portfolios und</a:t>
            </a:r>
          </a:p>
          <a:p>
            <a:pPr lvl="1">
              <a:spcBef>
                <a:spcPts val="1800"/>
              </a:spcBef>
            </a:pPr>
            <a:r>
              <a:rPr lang="de-DE" dirty="0" smtClean="0"/>
              <a:t>lokaler Objekte </a:t>
            </a:r>
            <a:r>
              <a:rPr lang="de-DE" dirty="0"/>
              <a:t>(Bedarf bitte an </a:t>
            </a:r>
            <a:r>
              <a:rPr lang="de-DE" dirty="0" smtClean="0">
                <a:hlinkClick r:id="rId2"/>
              </a:rPr>
              <a:t>sfx@bib-bvb.de</a:t>
            </a:r>
            <a:r>
              <a:rPr lang="de-DE" dirty="0" smtClean="0"/>
              <a:t> melden!)</a:t>
            </a:r>
          </a:p>
          <a:p>
            <a:pPr>
              <a:spcBef>
                <a:spcPts val="1800"/>
              </a:spcBef>
            </a:pPr>
            <a:r>
              <a:rPr lang="de-DE" dirty="0" smtClean="0"/>
              <a:t>auf die MISCELLANEOUS_*-Targets beschränkt</a:t>
            </a:r>
          </a:p>
          <a:p>
            <a:pPr>
              <a:spcBef>
                <a:spcPts val="1800"/>
              </a:spcBef>
            </a:pPr>
            <a:r>
              <a:rPr lang="de-DE" dirty="0" smtClean="0"/>
              <a:t>einfach per </a:t>
            </a:r>
            <a:r>
              <a:rPr lang="de-DE" dirty="0"/>
              <a:t>K</a:t>
            </a:r>
            <a:r>
              <a:rPr lang="de-DE" dirty="0" smtClean="0"/>
              <a:t>lick auf den „</a:t>
            </a:r>
            <a:r>
              <a:rPr lang="de-DE" dirty="0" err="1" smtClean="0"/>
              <a:t>Contribute</a:t>
            </a:r>
            <a:r>
              <a:rPr lang="de-DE" dirty="0" smtClean="0"/>
              <a:t>“-Button in der View-Anzeige des lokalisierten </a:t>
            </a:r>
            <a:r>
              <a:rPr lang="de-DE" dirty="0" err="1" smtClean="0"/>
              <a:t>Object</a:t>
            </a:r>
            <a:r>
              <a:rPr lang="de-DE" dirty="0" smtClean="0"/>
              <a:t> Portfolios</a:t>
            </a:r>
          </a:p>
          <a:p>
            <a:pPr>
              <a:spcBef>
                <a:spcPts val="1800"/>
              </a:spcBef>
            </a:pPr>
            <a:endParaRPr lang="de-DE" dirty="0" smtClean="0"/>
          </a:p>
        </p:txBody>
      </p:sp>
    </p:spTree>
    <p:extLst>
      <p:ext uri="{BB962C8B-B14F-4D97-AF65-F5344CB8AC3E}">
        <p14:creationId xmlns:p14="http://schemas.microsoft.com/office/powerpoint/2010/main" val="5724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C05B25B-3175-4577-B0FD-FDE0365BEBFC}" type="slidenum">
              <a:rPr lang="de-DE"/>
              <a:pPr>
                <a:defRPr/>
              </a:pPr>
              <a:t>128</a:t>
            </a:fld>
            <a:endParaRPr lang="de-DE"/>
          </a:p>
        </p:txBody>
      </p:sp>
      <p:sp>
        <p:nvSpPr>
          <p:cNvPr id="68611" name="Rectangle 2"/>
          <p:cNvSpPr>
            <a:spLocks noGrp="1" noChangeArrowheads="1"/>
          </p:cNvSpPr>
          <p:nvPr>
            <p:ph type="title"/>
          </p:nvPr>
        </p:nvSpPr>
        <p:spPr/>
        <p:txBody>
          <a:bodyPr/>
          <a:lstStyle/>
          <a:p>
            <a:pPr eaLnBrk="1" hangingPunct="1"/>
            <a:r>
              <a:rPr lang="de-DE" altLang="de-DE" smtClean="0"/>
              <a:t>Inhalt</a:t>
            </a:r>
          </a:p>
        </p:txBody>
      </p:sp>
      <p:sp>
        <p:nvSpPr>
          <p:cNvPr id="194563" name="Rectangle 3"/>
          <p:cNvSpPr>
            <a:spLocks noGrp="1" noChangeArrowheads="1"/>
          </p:cNvSpPr>
          <p:nvPr>
            <p:ph type="body" idx="1"/>
          </p:nvPr>
        </p:nvSpPr>
        <p:spPr>
          <a:xfrm>
            <a:off x="936625" y="1298575"/>
            <a:ext cx="7250113" cy="4649788"/>
          </a:xfrm>
        </p:spPr>
        <p:txBody>
          <a:bodyPr/>
          <a:lstStyle/>
          <a:p>
            <a:pPr marL="609600" indent="-609600" eaLnBrk="1" hangingPunct="1">
              <a:lnSpc>
                <a:spcPct val="90000"/>
              </a:lnSpc>
              <a:buFontTx/>
              <a:buAutoNum type="arabicPeriod"/>
            </a:pPr>
            <a:endParaRPr lang="de-DE" altLang="de-DE" sz="1000" b="1" dirty="0" smtClean="0"/>
          </a:p>
          <a:p>
            <a:pPr marL="609600" indent="-609600" eaLnBrk="1" hangingPunct="1">
              <a:lnSpc>
                <a:spcPct val="90000"/>
              </a:lnSpc>
              <a:buFontTx/>
              <a:buAutoNum type="arabicPeriod"/>
            </a:pPr>
            <a:r>
              <a:rPr lang="de-DE" altLang="de-DE" sz="2800" dirty="0" smtClean="0"/>
              <a:t>Wozu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SFX-Glossar</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Special </a:t>
            </a:r>
            <a:r>
              <a:rPr lang="de-DE" altLang="de-DE" sz="2800" dirty="0" err="1" smtClean="0"/>
              <a:t>Effects</a:t>
            </a:r>
            <a:r>
              <a:rPr lang="de-DE" altLang="de-DE" sz="2800" dirty="0" smtClean="0"/>
              <a:t> … </a:t>
            </a:r>
            <a:r>
              <a:rPr lang="de-DE" altLang="de-DE" sz="2800" dirty="0" err="1" smtClean="0"/>
              <a:t>uuund</a:t>
            </a:r>
            <a:r>
              <a:rPr lang="de-DE" altLang="de-DE" sz="2800" dirty="0" smtClean="0"/>
              <a:t> Action!</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SFX im Bibliotheksverbund Bayern</a:t>
            </a:r>
          </a:p>
          <a:p>
            <a:pPr marL="609600" indent="-609600" eaLnBrk="1" hangingPunct="1">
              <a:lnSpc>
                <a:spcPct val="90000"/>
              </a:lnSpc>
              <a:spcBef>
                <a:spcPct val="60000"/>
              </a:spcBef>
              <a:buFontTx/>
              <a:buAutoNum type="arabicPeriod"/>
            </a:pPr>
            <a:r>
              <a:rPr lang="de-DE" altLang="de-DE" sz="2800" dirty="0" smtClean="0"/>
              <a:t>Troubleshooting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94563">
                                            <p:txEl>
                                              <p:pRg st="1" end="1"/>
                                            </p:txEl>
                                          </p:spTgt>
                                        </p:tgtEl>
                                        <p:attrNameLst>
                                          <p:attrName>style.opacity</p:attrName>
                                        </p:attrNameLst>
                                      </p:cBhvr>
                                      <p:to>
                                        <p:strVal val="0.5"/>
                                      </p:to>
                                    </p:set>
                                    <p:animEffect filter="image" prLst="opacity: 0.5">
                                      <p:cBhvr rctx="IE">
                                        <p:cTn id="7" dur="indefinite"/>
                                        <p:tgtEl>
                                          <p:spTgt spid="194563">
                                            <p:txEl>
                                              <p:pRg st="1" end="1"/>
                                            </p:txEl>
                                          </p:spTgt>
                                        </p:tgtEl>
                                      </p:cBhvr>
                                    </p:animEffect>
                                  </p:childTnLst>
                                </p:cTn>
                              </p:par>
                              <p:par>
                                <p:cTn id="8" presetID="9" presetClass="emph" presetSubtype="0" nodeType="withEffect">
                                  <p:stCondLst>
                                    <p:cond delay="0"/>
                                  </p:stCondLst>
                                  <p:childTnLst>
                                    <p:set>
                                      <p:cBhvr rctx="PPT">
                                        <p:cTn id="9" dur="indefinite"/>
                                        <p:tgtEl>
                                          <p:spTgt spid="194563">
                                            <p:txEl>
                                              <p:pRg st="2" end="2"/>
                                            </p:txEl>
                                          </p:spTgt>
                                        </p:tgtEl>
                                        <p:attrNameLst>
                                          <p:attrName>style.opacity</p:attrName>
                                        </p:attrNameLst>
                                      </p:cBhvr>
                                      <p:to>
                                        <p:strVal val="0.5"/>
                                      </p:to>
                                    </p:set>
                                    <p:animEffect filter="image" prLst="opacity: 0.5">
                                      <p:cBhvr rctx="IE">
                                        <p:cTn id="10" dur="indefinite"/>
                                        <p:tgtEl>
                                          <p:spTgt spid="194563">
                                            <p:txEl>
                                              <p:pRg st="2" end="2"/>
                                            </p:txEl>
                                          </p:spTgt>
                                        </p:tgtEl>
                                      </p:cBhvr>
                                    </p:animEffect>
                                  </p:childTnLst>
                                </p:cTn>
                              </p:par>
                              <p:par>
                                <p:cTn id="11" presetID="9" presetClass="emph" presetSubtype="0" nodeType="withEffect">
                                  <p:stCondLst>
                                    <p:cond delay="0"/>
                                  </p:stCondLst>
                                  <p:childTnLst>
                                    <p:set>
                                      <p:cBhvr rctx="PPT">
                                        <p:cTn id="12" dur="indefinite"/>
                                        <p:tgtEl>
                                          <p:spTgt spid="194563">
                                            <p:txEl>
                                              <p:pRg st="3" end="3"/>
                                            </p:txEl>
                                          </p:spTgt>
                                        </p:tgtEl>
                                        <p:attrNameLst>
                                          <p:attrName>style.opacity</p:attrName>
                                        </p:attrNameLst>
                                      </p:cBhvr>
                                      <p:to>
                                        <p:strVal val="0.5"/>
                                      </p:to>
                                    </p:set>
                                    <p:animEffect filter="image" prLst="opacity: 0.5">
                                      <p:cBhvr rctx="IE">
                                        <p:cTn id="13" dur="indefinite"/>
                                        <p:tgtEl>
                                          <p:spTgt spid="194563">
                                            <p:txEl>
                                              <p:pRg st="3" end="3"/>
                                            </p:txEl>
                                          </p:spTgt>
                                        </p:tgtEl>
                                      </p:cBhvr>
                                    </p:animEffect>
                                  </p:childTnLst>
                                </p:cTn>
                              </p:par>
                              <p:par>
                                <p:cTn id="14" presetID="9" presetClass="emph" presetSubtype="0" nodeType="withEffect">
                                  <p:stCondLst>
                                    <p:cond delay="0"/>
                                  </p:stCondLst>
                                  <p:childTnLst>
                                    <p:set>
                                      <p:cBhvr rctx="PPT">
                                        <p:cTn id="15" dur="indefinite"/>
                                        <p:tgtEl>
                                          <p:spTgt spid="194563">
                                            <p:txEl>
                                              <p:pRg st="4" end="4"/>
                                            </p:txEl>
                                          </p:spTgt>
                                        </p:tgtEl>
                                        <p:attrNameLst>
                                          <p:attrName>style.opacity</p:attrName>
                                        </p:attrNameLst>
                                      </p:cBhvr>
                                      <p:to>
                                        <p:strVal val="0.5"/>
                                      </p:to>
                                    </p:set>
                                    <p:animEffect filter="image" prLst="opacity: 0.5">
                                      <p:cBhvr rctx="IE">
                                        <p:cTn id="16" dur="indefinite"/>
                                        <p:tgtEl>
                                          <p:spTgt spid="194563">
                                            <p:txEl>
                                              <p:pRg st="4" end="4"/>
                                            </p:txEl>
                                          </p:spTgt>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194563">
                                            <p:txEl>
                                              <p:pRg st="6" end="6"/>
                                            </p:txEl>
                                          </p:spTgt>
                                        </p:tgtEl>
                                        <p:attrNameLst>
                                          <p:attrName>style.opacity</p:attrName>
                                        </p:attrNameLst>
                                      </p:cBhvr>
                                      <p:to>
                                        <p:strVal val="0.5"/>
                                      </p:to>
                                    </p:set>
                                    <p:animEffect filter="image" prLst="opacity: 0.5">
                                      <p:cBhvr rctx="IE">
                                        <p:cTn id="19" dur="indefinite"/>
                                        <p:tgtEl>
                                          <p:spTgt spid="194563">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nodeType="clickEffect">
                                  <p:stCondLst>
                                    <p:cond delay="0"/>
                                  </p:stCondLst>
                                  <p:endCondLst>
                                    <p:cond evt="onNext" delay="0">
                                      <p:tgtEl>
                                        <p:sldTgt/>
                                      </p:tgtEl>
                                    </p:cond>
                                  </p:endCondLst>
                                  <p:childTnLst>
                                    <p:set>
                                      <p:cBhvr rctx="PPT">
                                        <p:cTn id="23" dur="indefinite"/>
                                        <p:tgtEl>
                                          <p:spTgt spid="194563">
                                            <p:txEl>
                                              <p:pRg st="5" end="5"/>
                                            </p:txEl>
                                          </p:spTgt>
                                        </p:tgtEl>
                                        <p:attrNameLst>
                                          <p:attrName>style.opacity</p:attrName>
                                        </p:attrNameLst>
                                      </p:cBhvr>
                                      <p:to>
                                        <p:strVal val="0.5"/>
                                      </p:to>
                                    </p:set>
                                    <p:animEffect filter="image" prLst="opacity: 0.5">
                                      <p:cBhvr rctx="IE">
                                        <p:cTn id="24" dur="indefinite"/>
                                        <p:tgtEl>
                                          <p:spTgt spid="194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F8263D23-ACBF-4122-9589-FEB4ADC034AC}" type="slidenum">
              <a:rPr lang="de-DE"/>
              <a:pPr>
                <a:defRPr/>
              </a:pPr>
              <a:t>129</a:t>
            </a:fld>
            <a:endParaRPr lang="de-DE"/>
          </a:p>
        </p:txBody>
      </p:sp>
      <p:sp>
        <p:nvSpPr>
          <p:cNvPr id="221186" name="Rectangle 2"/>
          <p:cNvSpPr>
            <a:spLocks noGrp="1" noChangeArrowheads="1"/>
          </p:cNvSpPr>
          <p:nvPr>
            <p:ph type="title"/>
          </p:nvPr>
        </p:nvSpPr>
        <p:spPr>
          <a:xfrm>
            <a:off x="503238" y="365125"/>
            <a:ext cx="8132762" cy="2424113"/>
          </a:xfrm>
        </p:spPr>
        <p:txBody>
          <a:bodyPr>
            <a:spAutoFit/>
          </a:bodyPr>
          <a:lstStyle/>
          <a:p>
            <a:pPr eaLnBrk="1" hangingPunct="1">
              <a:defRPr/>
            </a:pPr>
            <a:r>
              <a:rPr lang="de-DE" sz="11700" smtClean="0">
                <a:effectLst>
                  <a:outerShdw blurRad="38100" dist="38100" dir="2700000" algn="tl">
                    <a:srgbClr val="C0C0C0"/>
                  </a:outerShdw>
                </a:effectLst>
              </a:rPr>
              <a:t>6</a:t>
            </a:r>
            <a:r>
              <a:rPr lang="de-DE" smtClean="0"/>
              <a:t/>
            </a:r>
            <a:br>
              <a:rPr lang="de-DE" smtClean="0"/>
            </a:br>
            <a:r>
              <a:rPr lang="de-DE" smtClean="0"/>
              <a:t>Troubleshooting</a:t>
            </a:r>
          </a:p>
        </p:txBody>
      </p:sp>
    </p:spTree>
  </p:cSld>
  <p:clrMapOvr>
    <a:masterClrMapping/>
  </p:clrMapOvr>
  <p:transition>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13</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Vorteil 2</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3"/>
              </a:buBlip>
            </a:pPr>
            <a:r>
              <a:rPr lang="de-DE" altLang="de-DE" dirty="0" smtClean="0"/>
              <a:t>durch Standardisierung der Einbindung in die Source relativ unabhängig von individuellen Vereinbarungen</a:t>
            </a:r>
            <a:endParaRPr lang="de-DE" altLang="de-DE" dirty="0"/>
          </a:p>
          <a:p>
            <a:pPr marL="0" indent="0" eaLnBrk="1" hangingPunct="1">
              <a:spcBef>
                <a:spcPct val="60000"/>
              </a:spcBef>
              <a:buClr>
                <a:schemeClr val="tx1"/>
              </a:buClr>
              <a:buNone/>
            </a:pPr>
            <a:r>
              <a:rPr lang="de-DE" altLang="de-DE" dirty="0" smtClean="0"/>
              <a:t>Der </a:t>
            </a:r>
            <a:r>
              <a:rPr lang="de-DE" altLang="de-DE" b="1" dirty="0" err="1" smtClean="0"/>
              <a:t>OpenURL</a:t>
            </a:r>
            <a:r>
              <a:rPr lang="de-DE" altLang="de-DE" b="1" dirty="0" smtClean="0"/>
              <a:t>-Standard</a:t>
            </a:r>
            <a:r>
              <a:rPr lang="de-DE" altLang="de-DE" dirty="0" smtClean="0"/>
              <a:t> legt fest, in welcher Form die Source Metadaten über Treffer und ggf. auch Nutzer an den Link-Resolver übermitteln muss.</a:t>
            </a:r>
          </a:p>
          <a:p>
            <a:pPr marL="0" indent="0" eaLnBrk="1" hangingPunct="1">
              <a:spcBef>
                <a:spcPct val="60000"/>
              </a:spcBef>
              <a:buClr>
                <a:schemeClr val="tx1"/>
              </a:buClr>
              <a:buNone/>
            </a:pPr>
            <a:r>
              <a:rPr lang="de-DE" altLang="de-DE" dirty="0" smtClean="0"/>
              <a:t>Jeder Source-Anbieter kann „</a:t>
            </a:r>
            <a:r>
              <a:rPr lang="de-DE" altLang="de-DE" dirty="0" err="1" smtClean="0"/>
              <a:t>OpenURL</a:t>
            </a:r>
            <a:r>
              <a:rPr lang="de-DE" altLang="de-DE" dirty="0" smtClean="0"/>
              <a:t>-Verlinkung“ daher bereits von sich aus als optionales Feature anbieten. Die Vereinbarungen beschränken sich somit allenfalls auf das Ja zu dieser Option und das Button-Icon. </a:t>
            </a:r>
          </a:p>
        </p:txBody>
      </p:sp>
    </p:spTree>
    <p:extLst>
      <p:ext uri="{BB962C8B-B14F-4D97-AF65-F5344CB8AC3E}">
        <p14:creationId xmlns:p14="http://schemas.microsoft.com/office/powerpoint/2010/main" val="130098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917B1E8-4FEE-4FD8-A875-3BF2DF2FF072}" type="slidenum">
              <a:rPr lang="de-DE"/>
              <a:pPr>
                <a:defRPr/>
              </a:pPr>
              <a:t>130</a:t>
            </a:fld>
            <a:endParaRPr lang="de-DE"/>
          </a:p>
        </p:txBody>
      </p:sp>
      <p:sp>
        <p:nvSpPr>
          <p:cNvPr id="205826" name="Rectangle 2"/>
          <p:cNvSpPr>
            <a:spLocks noGrp="1" noChangeArrowheads="1"/>
          </p:cNvSpPr>
          <p:nvPr>
            <p:ph type="title"/>
          </p:nvPr>
        </p:nvSpPr>
        <p:spPr/>
        <p:txBody>
          <a:bodyPr/>
          <a:lstStyle/>
          <a:p>
            <a:pPr eaLnBrk="1" hangingPunct="1"/>
            <a:r>
              <a:rPr lang="de-DE" altLang="de-DE" smtClean="0"/>
              <a:t>„Badewanneneffekt“</a:t>
            </a:r>
          </a:p>
        </p:txBody>
      </p:sp>
      <p:pic>
        <p:nvPicPr>
          <p:cNvPr id="70660" name="Picture 3" descr="bathtub_curv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0" y="1023938"/>
            <a:ext cx="626745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strips(downRight)">
                                      <p:cBhvr>
                                        <p:cTn id="7" dur="500"/>
                                        <p:tgtEl>
                                          <p:spTgt spid="20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03F0A7D0-C8A5-4D3B-9134-4D807AB72EF1}" type="slidenum">
              <a:rPr lang="de-DE"/>
              <a:pPr>
                <a:defRPr/>
              </a:pPr>
              <a:t>131</a:t>
            </a:fld>
            <a:endParaRPr lang="de-DE"/>
          </a:p>
        </p:txBody>
      </p:sp>
      <p:sp>
        <p:nvSpPr>
          <p:cNvPr id="71683" name="Rectangle 2"/>
          <p:cNvSpPr>
            <a:spLocks noGrp="1" noChangeArrowheads="1"/>
          </p:cNvSpPr>
          <p:nvPr>
            <p:ph type="title"/>
          </p:nvPr>
        </p:nvSpPr>
        <p:spPr/>
        <p:txBody>
          <a:bodyPr/>
          <a:lstStyle/>
          <a:p>
            <a:pPr eaLnBrk="1" hangingPunct="1"/>
            <a:r>
              <a:rPr lang="de-DE" altLang="de-DE" smtClean="0"/>
              <a:t>Werkzeugkiste</a:t>
            </a:r>
          </a:p>
        </p:txBody>
      </p:sp>
      <p:sp>
        <p:nvSpPr>
          <p:cNvPr id="195587" name="Rectangle 3"/>
          <p:cNvSpPr>
            <a:spLocks noGrp="1" noChangeArrowheads="1"/>
          </p:cNvSpPr>
          <p:nvPr>
            <p:ph type="body" idx="1"/>
          </p:nvPr>
        </p:nvSpPr>
        <p:spPr>
          <a:noFill/>
        </p:spPr>
        <p:txBody>
          <a:bodyPr/>
          <a:lstStyle/>
          <a:p>
            <a:pPr eaLnBrk="1" hangingPunct="1">
              <a:lnSpc>
                <a:spcPct val="90000"/>
              </a:lnSpc>
              <a:spcBef>
                <a:spcPct val="60000"/>
              </a:spcBef>
            </a:pPr>
            <a:r>
              <a:rPr lang="de-DE" altLang="de-DE" b="1" dirty="0" smtClean="0"/>
              <a:t>Debugging-Modul</a:t>
            </a:r>
            <a:r>
              <a:rPr lang="de-DE" altLang="de-DE" dirty="0" smtClean="0"/>
              <a:t> im SFX Admin Center unter:</a:t>
            </a:r>
          </a:p>
          <a:p>
            <a:pPr marL="2171700" lvl="5" indent="0">
              <a:buNone/>
            </a:pPr>
            <a:r>
              <a:rPr lang="de-DE" sz="2400" dirty="0" smtClean="0">
                <a:effectLst>
                  <a:outerShdw blurRad="38100" dist="38100" dir="2700000" algn="tl">
                    <a:srgbClr val="000000">
                      <a:alpha val="43137"/>
                    </a:srgbClr>
                  </a:outerShdw>
                </a:effectLst>
              </a:rPr>
              <a:t>Data </a:t>
            </a:r>
            <a:r>
              <a:rPr lang="de-DE" sz="2400" dirty="0">
                <a:effectLst>
                  <a:outerShdw blurRad="38100" dist="38100" dir="2700000" algn="tl">
                    <a:srgbClr val="000000">
                      <a:alpha val="43137"/>
                    </a:srgbClr>
                  </a:outerShdw>
                </a:effectLst>
              </a:rPr>
              <a:t>Management</a:t>
            </a:r>
          </a:p>
          <a:p>
            <a:pPr lvl="6">
              <a:buClr>
                <a:schemeClr val="accent2"/>
              </a:buClr>
              <a:buFont typeface="Wingdings"/>
              <a:buChar char="Ø"/>
            </a:pPr>
            <a:r>
              <a:rPr lang="de-DE" sz="2400" dirty="0">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Troubleshooting</a:t>
            </a:r>
            <a:endParaRPr lang="de-DE" sz="2400" dirty="0">
              <a:effectLst>
                <a:outerShdw blurRad="38100" dist="38100" dir="2700000" algn="tl">
                  <a:srgbClr val="000000">
                    <a:alpha val="43137"/>
                  </a:srgbClr>
                </a:outerShdw>
              </a:effectLst>
            </a:endParaRPr>
          </a:p>
          <a:p>
            <a:pPr lvl="7">
              <a:buClr>
                <a:schemeClr val="accent2"/>
              </a:buClr>
              <a:buFont typeface="Wingdings"/>
              <a:buChar char="Ø"/>
            </a:pPr>
            <a:r>
              <a:rPr lang="de-DE" sz="2400" dirty="0">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Debugging</a:t>
            </a:r>
            <a:endParaRPr lang="de-DE" sz="2400" dirty="0">
              <a:effectLst>
                <a:outerShdw blurRad="38100" dist="38100" dir="2700000" algn="tl">
                  <a:srgbClr val="000000">
                    <a:alpha val="43137"/>
                  </a:srgbClr>
                </a:outerShdw>
              </a:effectLst>
            </a:endParaRPr>
          </a:p>
          <a:p>
            <a:pPr eaLnBrk="1" hangingPunct="1">
              <a:lnSpc>
                <a:spcPct val="90000"/>
              </a:lnSpc>
              <a:spcBef>
                <a:spcPts val="3600"/>
              </a:spcBef>
            </a:pPr>
            <a:r>
              <a:rPr lang="de-DE" altLang="de-DE" b="1" dirty="0" smtClean="0"/>
              <a:t>Externer</a:t>
            </a:r>
            <a:r>
              <a:rPr lang="de-DE" altLang="de-DE" dirty="0" smtClean="0"/>
              <a:t> IP-Adressermittler, zum Beispiel:</a:t>
            </a:r>
          </a:p>
          <a:p>
            <a:pPr algn="ctr" eaLnBrk="1" hangingPunct="1">
              <a:lnSpc>
                <a:spcPct val="90000"/>
              </a:lnSpc>
              <a:spcBef>
                <a:spcPct val="60000"/>
              </a:spcBef>
              <a:buNone/>
            </a:pPr>
            <a:r>
              <a:rPr lang="de-DE" altLang="de-DE" dirty="0">
                <a:hlinkClick r:id="rId2"/>
              </a:rPr>
              <a:t>https://www.heise.de/netze/tools/meine-ip-adresse</a:t>
            </a:r>
            <a:r>
              <a:rPr lang="de-DE" altLang="de-DE" dirty="0" smtClean="0">
                <a:hlinkClick r:id="rId2"/>
              </a:rPr>
              <a:t>/</a:t>
            </a:r>
            <a:endParaRPr lang="de-DE" altLang="de-DE" dirty="0" smtClean="0"/>
          </a:p>
          <a:p>
            <a:pPr eaLnBrk="1" hangingPunct="1">
              <a:lnSpc>
                <a:spcPct val="90000"/>
              </a:lnSpc>
              <a:spcBef>
                <a:spcPts val="3600"/>
              </a:spcBef>
            </a:pPr>
            <a:r>
              <a:rPr lang="de-DE" altLang="de-DE" b="1" dirty="0" smtClean="0"/>
              <a:t>Texteditor</a:t>
            </a:r>
            <a:r>
              <a:rPr lang="de-DE" altLang="de-DE" dirty="0" smtClean="0"/>
              <a:t> mit Ersetzungsfunktion („&amp;</a:t>
            </a:r>
            <a:r>
              <a:rPr lang="de-DE" altLang="de-DE" dirty="0" err="1" smtClean="0"/>
              <a:t>amp</a:t>
            </a:r>
            <a:r>
              <a:rPr lang="de-DE" altLang="de-DE" dirty="0" smtClean="0"/>
              <a:t>;“ </a:t>
            </a:r>
            <a:r>
              <a:rPr lang="de-DE" altLang="de-DE" dirty="0" smtClean="0">
                <a:sym typeface="Wingdings" pitchFamily="2" charset="2"/>
              </a:rPr>
              <a:t></a:t>
            </a:r>
            <a:r>
              <a:rPr lang="de-DE" altLang="de-DE" dirty="0" smtClean="0"/>
              <a:t> „&amp;“ in </a:t>
            </a:r>
            <a:r>
              <a:rPr lang="de-DE" altLang="de-DE" dirty="0" err="1" smtClean="0"/>
              <a:t>OpenURLs</a:t>
            </a:r>
            <a:r>
              <a:rPr lang="de-DE" altLang="de-DE" dirty="0" smtClean="0"/>
              <a:t> aus dem Quelltext des SFX-Menüs)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95587">
                                            <p:txEl>
                                              <p:pRg st="0" end="0"/>
                                            </p:txEl>
                                          </p:spTgt>
                                        </p:tgtEl>
                                        <p:attrNameLst>
                                          <p:attrName>style.opacity</p:attrName>
                                        </p:attrNameLst>
                                      </p:cBhvr>
                                      <p:to>
                                        <p:strVal val="0.5"/>
                                      </p:to>
                                    </p:set>
                                    <p:animEffect filter="image" prLst="opacity: 0.5">
                                      <p:cBhvr rctx="IE">
                                        <p:cTn id="11" dur="indefinite"/>
                                        <p:tgtEl>
                                          <p:spTgt spid="195587">
                                            <p:txEl>
                                              <p:pRg st="0" end="0"/>
                                            </p:txEl>
                                          </p:spTgt>
                                        </p:tgtEl>
                                      </p:cBhvr>
                                    </p:animEffec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195587">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95587">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95587">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9558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nodeType="clickEffect">
                                  <p:stCondLst>
                                    <p:cond delay="0"/>
                                  </p:stCondLst>
                                  <p:childTnLst>
                                    <p:set>
                                      <p:cBhvr rctx="PPT">
                                        <p:cTn id="29" dur="indefinite"/>
                                        <p:tgtEl>
                                          <p:spTgt spid="195587">
                                            <p:txEl>
                                              <p:pRg st="4" end="4"/>
                                            </p:txEl>
                                          </p:spTgt>
                                        </p:tgtEl>
                                        <p:attrNameLst>
                                          <p:attrName>style.opacity</p:attrName>
                                        </p:attrNameLst>
                                      </p:cBhvr>
                                      <p:to>
                                        <p:strVal val="0.5"/>
                                      </p:to>
                                    </p:set>
                                    <p:animEffect filter="image" prLst="opacity: 0.5">
                                      <p:cBhvr rctx="IE">
                                        <p:cTn id="30" dur="indefinite"/>
                                        <p:tgtEl>
                                          <p:spTgt spid="19558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195587">
                                            <p:txEl>
                                              <p:pRg st="1" end="1"/>
                                            </p:txEl>
                                          </p:spTgt>
                                        </p:tgtEl>
                                        <p:attrNameLst>
                                          <p:attrName>style.opacity</p:attrName>
                                        </p:attrNameLst>
                                      </p:cBhvr>
                                      <p:to>
                                        <p:strVal val="0.5"/>
                                      </p:to>
                                    </p:set>
                                    <p:animEffect filter="image" prLst="opacity: 0.5">
                                      <p:cBhvr rctx="IE">
                                        <p:cTn id="35" dur="indefinite"/>
                                        <p:tgtEl>
                                          <p:spTgt spid="19558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195587">
                                            <p:txEl>
                                              <p:pRg st="2" end="2"/>
                                            </p:txEl>
                                          </p:spTgt>
                                        </p:tgtEl>
                                        <p:attrNameLst>
                                          <p:attrName>style.opacity</p:attrName>
                                        </p:attrNameLst>
                                      </p:cBhvr>
                                      <p:to>
                                        <p:strVal val="0.5"/>
                                      </p:to>
                                    </p:set>
                                    <p:animEffect filter="image" prLst="opacity: 0.5">
                                      <p:cBhvr rctx="IE">
                                        <p:cTn id="40" dur="indefinite"/>
                                        <p:tgtEl>
                                          <p:spTgt spid="19558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195587">
                                            <p:txEl>
                                              <p:pRg st="3" end="3"/>
                                            </p:txEl>
                                          </p:spTgt>
                                        </p:tgtEl>
                                        <p:attrNameLst>
                                          <p:attrName>style.opacity</p:attrName>
                                        </p:attrNameLst>
                                      </p:cBhvr>
                                      <p:to>
                                        <p:strVal val="0.5"/>
                                      </p:to>
                                    </p:set>
                                    <p:animEffect filter="image" prLst="opacity: 0.5">
                                      <p:cBhvr rctx="IE">
                                        <p:cTn id="45" dur="indefinite"/>
                                        <p:tgtEl>
                                          <p:spTgt spid="195587">
                                            <p:txEl>
                                              <p:pRg st="3" end="3"/>
                                            </p:txEl>
                                          </p:spTgt>
                                        </p:tgtEl>
                                      </p:cBhvr>
                                    </p:animEffect>
                                  </p:childTnLst>
                                </p:cTn>
                              </p:par>
                              <p:par>
                                <p:cTn id="46" presetID="9" presetClass="emph" presetSubtype="0" nodeType="withEffect">
                                  <p:stCondLst>
                                    <p:cond delay="0"/>
                                  </p:stCondLst>
                                  <p:childTnLst>
                                    <p:set>
                                      <p:cBhvr rctx="PPT">
                                        <p:cTn id="47" dur="indefinite"/>
                                        <p:tgtEl>
                                          <p:spTgt spid="195587">
                                            <p:txEl>
                                              <p:pRg st="5" end="5"/>
                                            </p:txEl>
                                          </p:spTgt>
                                        </p:tgtEl>
                                        <p:attrNameLst>
                                          <p:attrName>style.opacity</p:attrName>
                                        </p:attrNameLst>
                                      </p:cBhvr>
                                      <p:to>
                                        <p:strVal val="0.5"/>
                                      </p:to>
                                    </p:set>
                                    <p:animEffect filter="image" prLst="opacity: 0.5">
                                      <p:cBhvr rctx="IE">
                                        <p:cTn id="48" dur="indefinite"/>
                                        <p:tgtEl>
                                          <p:spTgt spid="195587">
                                            <p:txEl>
                                              <p:pRg st="5" end="5"/>
                                            </p:txEl>
                                          </p:spTgt>
                                        </p:tgtEl>
                                      </p:cBhvr>
                                    </p:animEffec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195587">
                                            <p:txEl>
                                              <p:pRg st="6" end="6"/>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mph" presetSubtype="0" nodeType="clickEffect">
                                  <p:stCondLst>
                                    <p:cond delay="0"/>
                                  </p:stCondLst>
                                  <p:childTnLst>
                                    <p:set>
                                      <p:cBhvr rctx="PPT">
                                        <p:cTn id="55" dur="indefinite"/>
                                        <p:tgtEl>
                                          <p:spTgt spid="195587">
                                            <p:txEl>
                                              <p:pRg st="6" end="6"/>
                                            </p:txEl>
                                          </p:spTgt>
                                        </p:tgtEl>
                                        <p:attrNameLst>
                                          <p:attrName>style.opacity</p:attrName>
                                        </p:attrNameLst>
                                      </p:cBhvr>
                                      <p:to>
                                        <p:strVal val="0.5"/>
                                      </p:to>
                                    </p:set>
                                    <p:animEffect filter="image" prLst="opacity: 0.5">
                                      <p:cBhvr rctx="IE">
                                        <p:cTn id="56" dur="indefinite"/>
                                        <p:tgtEl>
                                          <p:spTgt spid="195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4ADFFBFC-D675-4F7D-9687-8ED1AA706B83}" type="slidenum">
              <a:rPr lang="de-DE"/>
              <a:pPr>
                <a:defRPr/>
              </a:pPr>
              <a:t>132</a:t>
            </a:fld>
            <a:endParaRPr lang="de-DE"/>
          </a:p>
        </p:txBody>
      </p:sp>
      <p:sp>
        <p:nvSpPr>
          <p:cNvPr id="72707" name="Rectangle 2"/>
          <p:cNvSpPr>
            <a:spLocks noGrp="1" noChangeArrowheads="1"/>
          </p:cNvSpPr>
          <p:nvPr>
            <p:ph type="title"/>
          </p:nvPr>
        </p:nvSpPr>
        <p:spPr/>
        <p:txBody>
          <a:bodyPr/>
          <a:lstStyle/>
          <a:p>
            <a:pPr eaLnBrk="1" hangingPunct="1"/>
            <a:r>
              <a:rPr lang="de-DE" altLang="de-DE" smtClean="0"/>
              <a:t>Debugging – besser nicht für alle!</a:t>
            </a:r>
          </a:p>
        </p:txBody>
      </p:sp>
      <p:sp>
        <p:nvSpPr>
          <p:cNvPr id="207875" name="Rectangle 3"/>
          <p:cNvSpPr>
            <a:spLocks noGrp="1" noChangeArrowheads="1"/>
          </p:cNvSpPr>
          <p:nvPr>
            <p:ph type="body" idx="1"/>
          </p:nvPr>
        </p:nvSpPr>
        <p:spPr/>
        <p:txBody>
          <a:bodyPr/>
          <a:lstStyle/>
          <a:p>
            <a:pPr eaLnBrk="1" hangingPunct="1">
              <a:spcBef>
                <a:spcPct val="60000"/>
              </a:spcBef>
            </a:pPr>
            <a:r>
              <a:rPr lang="de-DE" altLang="de-DE" smtClean="0"/>
              <a:t>SFX erlaubt die Spezifikation bestimmter IP-Adressen bzw. –Adressbereiche, für die der </a:t>
            </a:r>
            <a:r>
              <a:rPr lang="de-DE" altLang="de-DE" b="1" smtClean="0"/>
              <a:t>Quelltext des SFX-Menüs</a:t>
            </a:r>
            <a:r>
              <a:rPr lang="de-DE" altLang="de-DE" smtClean="0"/>
              <a:t> mit Debugging-Ausgaben angereichert wird.</a:t>
            </a:r>
          </a:p>
          <a:p>
            <a:pPr eaLnBrk="1" hangingPunct="1">
              <a:spcBef>
                <a:spcPct val="60000"/>
              </a:spcBef>
            </a:pPr>
            <a:r>
              <a:rPr lang="de-DE" altLang="de-DE" smtClean="0"/>
              <a:t>Leider wirkt sich diese Anreicherung </a:t>
            </a:r>
            <a:r>
              <a:rPr lang="de-DE" altLang="de-DE" b="1" smtClean="0"/>
              <a:t>fast immer</a:t>
            </a:r>
            <a:r>
              <a:rPr lang="de-DE" altLang="de-DE" smtClean="0"/>
              <a:t> auch verheerend auf die Anzeige des SFX-Menüs selber aus.</a:t>
            </a:r>
          </a:p>
          <a:p>
            <a:pPr eaLnBrk="1" hangingPunct="1">
              <a:spcBef>
                <a:spcPct val="60000"/>
              </a:spcBef>
            </a:pPr>
            <a:r>
              <a:rPr lang="de-DE" altLang="de-DE" smtClean="0"/>
              <a:t>Die Einschränkung des Debugging-Features auf die richtigen IP-Adressen ist daher eine ganz wesentliche Vorsichtsmaßnahme!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207875">
                                            <p:txEl>
                                              <p:pRg st="0" end="0"/>
                                            </p:txEl>
                                          </p:spTgt>
                                        </p:tgtEl>
                                        <p:attrNameLst>
                                          <p:attrName>style.opacity</p:attrName>
                                        </p:attrNameLst>
                                      </p:cBhvr>
                                      <p:to>
                                        <p:strVal val="0.5"/>
                                      </p:to>
                                    </p:set>
                                    <p:animEffect filter="image" prLst="opacity: 0.5">
                                      <p:cBhvr rctx="IE">
                                        <p:cTn id="11" dur="indefinite"/>
                                        <p:tgtEl>
                                          <p:spTgt spid="207875">
                                            <p:txEl>
                                              <p:pRg st="0" end="0"/>
                                            </p:txEl>
                                          </p:spTgt>
                                        </p:tgtEl>
                                      </p:cBhvr>
                                    </p:animEffect>
                                  </p:childTnLst>
                                </p:cTn>
                              </p:par>
                              <p:par>
                                <p:cTn id="12" presetID="9" presetClass="emph" presetSubtype="0" nodeType="withEffect">
                                  <p:stCondLst>
                                    <p:cond delay="0"/>
                                  </p:stCondLst>
                                  <p:childTnLst>
                                    <p:set>
                                      <p:cBhvr rctx="PPT">
                                        <p:cTn id="13" dur="indefinite"/>
                                        <p:tgtEl>
                                          <p:spTgt spid="207875">
                                            <p:txEl>
                                              <p:pRg st="1" end="1"/>
                                            </p:txEl>
                                          </p:spTgt>
                                        </p:tgtEl>
                                        <p:attrNameLst>
                                          <p:attrName>style.opacity</p:attrName>
                                        </p:attrNameLst>
                                      </p:cBhvr>
                                      <p:to>
                                        <p:strVal val="0.5"/>
                                      </p:to>
                                    </p:set>
                                    <p:animEffect filter="image" prLst="opacity: 0.5">
                                      <p:cBhvr rctx="IE">
                                        <p:cTn id="14" dur="indefinite"/>
                                        <p:tgtEl>
                                          <p:spTgt spid="207875">
                                            <p:txEl>
                                              <p:pRg st="1" end="1"/>
                                            </p:txEl>
                                          </p:spTgt>
                                        </p:tgtEl>
                                      </p:cBhvr>
                                    </p:animEffec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07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D4D58A95-F30B-41BE-9A16-786AB06895EB}" type="slidenum">
              <a:rPr lang="de-DE"/>
              <a:pPr>
                <a:defRPr/>
              </a:pPr>
              <a:t>133</a:t>
            </a:fld>
            <a:endParaRPr lang="de-DE"/>
          </a:p>
        </p:txBody>
      </p:sp>
      <p:sp>
        <p:nvSpPr>
          <p:cNvPr id="73731" name="Rectangle 2"/>
          <p:cNvSpPr>
            <a:spLocks noGrp="1" noChangeArrowheads="1"/>
          </p:cNvSpPr>
          <p:nvPr>
            <p:ph type="title"/>
          </p:nvPr>
        </p:nvSpPr>
        <p:spPr/>
        <p:txBody>
          <a:bodyPr/>
          <a:lstStyle/>
          <a:p>
            <a:pPr eaLnBrk="1" hangingPunct="1"/>
            <a:r>
              <a:rPr lang="de-DE" altLang="de-DE" smtClean="0"/>
              <a:t>Debugging-Optionen</a:t>
            </a:r>
          </a:p>
        </p:txBody>
      </p:sp>
      <p:sp>
        <p:nvSpPr>
          <p:cNvPr id="208899" name="Rectangle 3"/>
          <p:cNvSpPr>
            <a:spLocks noGrp="1" noChangeArrowheads="1"/>
          </p:cNvSpPr>
          <p:nvPr>
            <p:ph type="body" idx="1"/>
          </p:nvPr>
        </p:nvSpPr>
        <p:spPr/>
        <p:txBody>
          <a:bodyPr/>
          <a:lstStyle/>
          <a:p>
            <a:pPr eaLnBrk="1" hangingPunct="1"/>
            <a:r>
              <a:rPr lang="de-DE" altLang="de-DE" b="1" dirty="0" smtClean="0"/>
              <a:t>Debugging</a:t>
            </a:r>
            <a:r>
              <a:rPr lang="de-DE" altLang="de-DE" dirty="0" smtClean="0"/>
              <a:t> </a:t>
            </a:r>
            <a:r>
              <a:rPr lang="de-DE" altLang="de-DE" b="1" dirty="0" smtClean="0"/>
              <a:t>in SFX MENU SCREEN</a:t>
            </a:r>
            <a:r>
              <a:rPr lang="de-DE" altLang="de-DE" dirty="0" smtClean="0"/>
              <a:t> kann helfen,</a:t>
            </a:r>
          </a:p>
          <a:p>
            <a:pPr lvl="1" eaLnBrk="1" hangingPunct="1"/>
            <a:r>
              <a:rPr lang="de-DE" altLang="de-DE" dirty="0" smtClean="0"/>
              <a:t>das Ausbleiben vermisster Target-Services aufzuklären;</a:t>
            </a:r>
          </a:p>
          <a:p>
            <a:pPr lvl="1" eaLnBrk="1" hangingPunct="1"/>
            <a:r>
              <a:rPr lang="de-DE" altLang="de-DE" dirty="0" smtClean="0"/>
              <a:t>das Auftauchen unerwünschter Target-Services aufzuklären;</a:t>
            </a:r>
          </a:p>
          <a:p>
            <a:pPr lvl="1" eaLnBrk="1" hangingPunct="1"/>
            <a:r>
              <a:rPr lang="de-DE" altLang="de-DE" dirty="0" smtClean="0"/>
              <a:t>ein tieferes Verständnis für die SFX-internen Abläufe zu gewinnen (wie und wann arbeiten </a:t>
            </a:r>
            <a:r>
              <a:rPr lang="de-DE" altLang="de-DE" dirty="0" err="1" smtClean="0"/>
              <a:t>SourceParser</a:t>
            </a:r>
            <a:r>
              <a:rPr lang="de-DE" altLang="de-DE" dirty="0" smtClean="0"/>
              <a:t>, werden </a:t>
            </a:r>
            <a:r>
              <a:rPr lang="de-DE" altLang="de-DE" dirty="0" err="1" smtClean="0"/>
              <a:t>Thresholds</a:t>
            </a:r>
            <a:r>
              <a:rPr lang="de-DE" altLang="de-DE" dirty="0" smtClean="0"/>
              <a:t> ausgewertet etc.)</a:t>
            </a:r>
          </a:p>
          <a:p>
            <a:pPr eaLnBrk="1" hangingPunct="1"/>
            <a:endParaRPr lang="de-DE" altLang="de-DE" sz="1000" dirty="0" smtClean="0"/>
          </a:p>
          <a:p>
            <a:pPr eaLnBrk="1" hangingPunct="1"/>
            <a:r>
              <a:rPr lang="de-DE" altLang="de-DE" b="1" dirty="0" smtClean="0"/>
              <a:t>Debugging</a:t>
            </a:r>
            <a:r>
              <a:rPr lang="de-DE" altLang="de-DE" dirty="0" smtClean="0"/>
              <a:t> </a:t>
            </a:r>
            <a:r>
              <a:rPr lang="de-DE" altLang="de-DE" b="1" dirty="0" smtClean="0"/>
              <a:t>in TARGET SCREEN</a:t>
            </a:r>
            <a:r>
              <a:rPr lang="de-DE" altLang="de-DE" dirty="0" smtClean="0"/>
              <a:t> kann helfen,</a:t>
            </a:r>
          </a:p>
          <a:p>
            <a:pPr lvl="1" eaLnBrk="1" hangingPunct="1"/>
            <a:r>
              <a:rPr lang="de-DE" altLang="de-DE" dirty="0" smtClean="0"/>
              <a:t>den tatsächlich Verantwortlichen für fehlerhaftes Linking (SFX oder der </a:t>
            </a:r>
            <a:r>
              <a:rPr lang="de-DE" altLang="de-DE" dirty="0" err="1" smtClean="0"/>
              <a:t>Targetanbieter</a:t>
            </a:r>
            <a:r>
              <a:rPr lang="de-DE" altLang="de-DE" dirty="0" smtClean="0"/>
              <a:t>?) dingfest zu machen;</a:t>
            </a:r>
          </a:p>
          <a:p>
            <a:pPr lvl="1" eaLnBrk="1" hangingPunct="1"/>
            <a:r>
              <a:rPr lang="de-DE" altLang="de-DE" dirty="0" smtClean="0"/>
              <a:t>die Funktion selbst entwickelter </a:t>
            </a:r>
            <a:r>
              <a:rPr lang="de-DE" altLang="de-DE" dirty="0" err="1" smtClean="0"/>
              <a:t>TargetParser</a:t>
            </a:r>
            <a:r>
              <a:rPr lang="de-DE" altLang="de-DE" dirty="0" smtClean="0"/>
              <a:t> gefahrlos zu testen bzw. zu perfektionieren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nodeType="clickEffect">
                                  <p:stCondLst>
                                    <p:cond delay="0"/>
                                  </p:stCondLst>
                                  <p:childTnLst>
                                    <p:set>
                                      <p:cBhvr rctx="PPT">
                                        <p:cTn id="20" dur="indefinite"/>
                                        <p:tgtEl>
                                          <p:spTgt spid="208899">
                                            <p:txEl>
                                              <p:pRg st="0" end="0"/>
                                            </p:txEl>
                                          </p:spTgt>
                                        </p:tgtEl>
                                        <p:attrNameLst>
                                          <p:attrName>style.opacity</p:attrName>
                                        </p:attrNameLst>
                                      </p:cBhvr>
                                      <p:to>
                                        <p:strVal val="0.5"/>
                                      </p:to>
                                    </p:set>
                                    <p:animEffect filter="image" prLst="opacity: 0.5">
                                      <p:cBhvr rctx="IE">
                                        <p:cTn id="21" dur="indefinite"/>
                                        <p:tgtEl>
                                          <p:spTgt spid="208899">
                                            <p:txEl>
                                              <p:pRg st="0" end="0"/>
                                            </p:txEl>
                                          </p:spTgt>
                                        </p:tgtEl>
                                      </p:cBhvr>
                                    </p:animEffect>
                                  </p:childTnLst>
                                </p:cTn>
                              </p:par>
                              <p:par>
                                <p:cTn id="22" presetID="9" presetClass="emph" presetSubtype="0" nodeType="withEffect">
                                  <p:stCondLst>
                                    <p:cond delay="0"/>
                                  </p:stCondLst>
                                  <p:childTnLst>
                                    <p:set>
                                      <p:cBhvr rctx="PPT">
                                        <p:cTn id="23" dur="indefinite"/>
                                        <p:tgtEl>
                                          <p:spTgt spid="208899">
                                            <p:txEl>
                                              <p:pRg st="1" end="1"/>
                                            </p:txEl>
                                          </p:spTgt>
                                        </p:tgtEl>
                                        <p:attrNameLst>
                                          <p:attrName>style.opacity</p:attrName>
                                        </p:attrNameLst>
                                      </p:cBhvr>
                                      <p:to>
                                        <p:strVal val="0.5"/>
                                      </p:to>
                                    </p:set>
                                    <p:animEffect filter="image" prLst="opacity: 0.5">
                                      <p:cBhvr rctx="IE">
                                        <p:cTn id="24" dur="indefinite"/>
                                        <p:tgtEl>
                                          <p:spTgt spid="208899">
                                            <p:txEl>
                                              <p:pRg st="1" end="1"/>
                                            </p:txEl>
                                          </p:spTgt>
                                        </p:tgtEl>
                                      </p:cBhvr>
                                    </p:animEffect>
                                  </p:childTnLst>
                                </p:cTn>
                              </p:par>
                              <p:par>
                                <p:cTn id="25" presetID="9" presetClass="emph" presetSubtype="0" nodeType="withEffect">
                                  <p:stCondLst>
                                    <p:cond delay="0"/>
                                  </p:stCondLst>
                                  <p:childTnLst>
                                    <p:set>
                                      <p:cBhvr rctx="PPT">
                                        <p:cTn id="26" dur="indefinite"/>
                                        <p:tgtEl>
                                          <p:spTgt spid="208899">
                                            <p:txEl>
                                              <p:pRg st="2" end="2"/>
                                            </p:txEl>
                                          </p:spTgt>
                                        </p:tgtEl>
                                        <p:attrNameLst>
                                          <p:attrName>style.opacity</p:attrName>
                                        </p:attrNameLst>
                                      </p:cBhvr>
                                      <p:to>
                                        <p:strVal val="0.5"/>
                                      </p:to>
                                    </p:set>
                                    <p:animEffect filter="image" prLst="opacity: 0.5">
                                      <p:cBhvr rctx="IE">
                                        <p:cTn id="27" dur="indefinite"/>
                                        <p:tgtEl>
                                          <p:spTgt spid="208899">
                                            <p:txEl>
                                              <p:pRg st="2" end="2"/>
                                            </p:txEl>
                                          </p:spTgt>
                                        </p:tgtEl>
                                      </p:cBhvr>
                                    </p:animEffect>
                                  </p:childTnLst>
                                </p:cTn>
                              </p:par>
                              <p:par>
                                <p:cTn id="28" presetID="9" presetClass="emph" presetSubtype="0" nodeType="withEffect">
                                  <p:stCondLst>
                                    <p:cond delay="0"/>
                                  </p:stCondLst>
                                  <p:childTnLst>
                                    <p:set>
                                      <p:cBhvr rctx="PPT">
                                        <p:cTn id="29" dur="indefinite"/>
                                        <p:tgtEl>
                                          <p:spTgt spid="208899">
                                            <p:txEl>
                                              <p:pRg st="3" end="3"/>
                                            </p:txEl>
                                          </p:spTgt>
                                        </p:tgtEl>
                                        <p:attrNameLst>
                                          <p:attrName>style.opacity</p:attrName>
                                        </p:attrNameLst>
                                      </p:cBhvr>
                                      <p:to>
                                        <p:strVal val="0.5"/>
                                      </p:to>
                                    </p:set>
                                    <p:animEffect filter="image" prLst="opacity: 0.5">
                                      <p:cBhvr rctx="IE">
                                        <p:cTn id="30" dur="indefinite"/>
                                        <p:tgtEl>
                                          <p:spTgt spid="208899">
                                            <p:txEl>
                                              <p:pRg st="3" end="3"/>
                                            </p:txEl>
                                          </p:spTgt>
                                        </p:tgtEl>
                                      </p:cBhvr>
                                    </p:animEffec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08899">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231843E-935D-40E1-AC55-CD0A602B344E}" type="slidenum">
              <a:rPr lang="de-DE"/>
              <a:pPr>
                <a:defRPr/>
              </a:pPr>
              <a:t>134</a:t>
            </a:fld>
            <a:endParaRPr lang="de-DE"/>
          </a:p>
        </p:txBody>
      </p:sp>
      <p:sp>
        <p:nvSpPr>
          <p:cNvPr id="74755" name="Rectangle 2"/>
          <p:cNvSpPr>
            <a:spLocks noGrp="1" noChangeArrowheads="1"/>
          </p:cNvSpPr>
          <p:nvPr>
            <p:ph type="title"/>
          </p:nvPr>
        </p:nvSpPr>
        <p:spPr/>
        <p:txBody>
          <a:bodyPr/>
          <a:lstStyle/>
          <a:p>
            <a:pPr eaLnBrk="1" hangingPunct="1"/>
            <a:r>
              <a:rPr lang="de-DE" altLang="de-DE" smtClean="0"/>
              <a:t>Troubleshooting – Level 1</a:t>
            </a:r>
          </a:p>
        </p:txBody>
      </p:sp>
      <p:sp>
        <p:nvSpPr>
          <p:cNvPr id="196611" name="Rectangle 3"/>
          <p:cNvSpPr>
            <a:spLocks noGrp="1" noChangeArrowheads="1"/>
          </p:cNvSpPr>
          <p:nvPr>
            <p:ph type="body" idx="1"/>
          </p:nvPr>
        </p:nvSpPr>
        <p:spPr/>
        <p:txBody>
          <a:bodyPr/>
          <a:lstStyle/>
          <a:p>
            <a:pPr eaLnBrk="1" hangingPunct="1">
              <a:spcBef>
                <a:spcPct val="60000"/>
              </a:spcBef>
              <a:buFont typeface="Wingdings" pitchFamily="2" charset="2"/>
              <a:buNone/>
            </a:pPr>
            <a:r>
              <a:rPr lang="de-DE" altLang="de-DE" b="1" smtClean="0"/>
              <a:t>Problem:</a:t>
            </a:r>
            <a:r>
              <a:rPr lang="de-DE" altLang="de-DE" smtClean="0"/>
              <a:t> SFX-Menü wird nicht angezeigt</a:t>
            </a:r>
          </a:p>
          <a:p>
            <a:pPr eaLnBrk="1" hangingPunct="1">
              <a:spcBef>
                <a:spcPct val="60000"/>
              </a:spcBef>
            </a:pPr>
            <a:r>
              <a:rPr lang="de-DE" altLang="de-DE" smtClean="0"/>
              <a:t>Fehlermeldung </a:t>
            </a:r>
            <a:r>
              <a:rPr lang="de-DE" altLang="de-DE" b="1" smtClean="0"/>
              <a:t>vom SFX-Server</a:t>
            </a:r>
            <a:r>
              <a:rPr lang="de-DE" altLang="de-DE" smtClean="0"/>
              <a:t> (z. B. „Internal Server Error“, „Proxy Error“, etc.)?</a:t>
            </a:r>
          </a:p>
          <a:p>
            <a:pPr eaLnBrk="1" hangingPunct="1">
              <a:spcBef>
                <a:spcPct val="60000"/>
              </a:spcBef>
              <a:buFont typeface="Wingdings" pitchFamily="2" charset="2"/>
              <a:buNone/>
            </a:pPr>
            <a:r>
              <a:rPr lang="de-DE" altLang="de-DE" smtClean="0">
                <a:sym typeface="Symbol" pitchFamily="18" charset="2"/>
              </a:rPr>
              <a:t>	 </a:t>
            </a:r>
            <a:r>
              <a:rPr lang="de-DE" altLang="de-DE" smtClean="0"/>
              <a:t>Umgehende Nachricht an </a:t>
            </a:r>
            <a:r>
              <a:rPr lang="de-DE" altLang="de-DE" smtClean="0">
                <a:hlinkClick r:id="rId2"/>
              </a:rPr>
              <a:t>sfx@bib-bvb.de</a:t>
            </a:r>
            <a:r>
              <a:rPr lang="de-DE" altLang="de-DE" smtClean="0"/>
              <a:t> !</a:t>
            </a:r>
          </a:p>
          <a:p>
            <a:pPr eaLnBrk="1" hangingPunct="1">
              <a:spcBef>
                <a:spcPct val="60000"/>
              </a:spcBef>
            </a:pPr>
            <a:r>
              <a:rPr lang="de-DE" altLang="de-DE" smtClean="0"/>
              <a:t>Fehlermeldung </a:t>
            </a:r>
            <a:r>
              <a:rPr lang="de-DE" altLang="de-DE" b="1" smtClean="0"/>
              <a:t>vom Browser</a:t>
            </a:r>
            <a:r>
              <a:rPr lang="de-DE" altLang="de-DE" smtClean="0"/>
              <a:t> ("Seite kann nicht ange-zeigt werden"), leere Seite, kein neuer/-s Tab/Fenster?</a:t>
            </a:r>
          </a:p>
          <a:p>
            <a:pPr eaLnBrk="1" hangingPunct="1">
              <a:spcBef>
                <a:spcPct val="60000"/>
              </a:spcBef>
              <a:buFont typeface="Wingdings" pitchFamily="2" charset="2"/>
              <a:buNone/>
            </a:pPr>
            <a:r>
              <a:rPr lang="de-DE" altLang="de-DE" smtClean="0">
                <a:sym typeface="Symbol" pitchFamily="18" charset="2"/>
              </a:rPr>
              <a:t>	 </a:t>
            </a:r>
            <a:r>
              <a:rPr lang="de-DE" altLang="de-DE" smtClean="0"/>
              <a:t>Anfrage beim Source-Betreiber - entweder über oder</a:t>
            </a:r>
          </a:p>
          <a:p>
            <a:pPr eaLnBrk="1" hangingPunct="1">
              <a:spcBef>
                <a:spcPct val="0"/>
              </a:spcBef>
              <a:buFont typeface="Wingdings" pitchFamily="2" charset="2"/>
              <a:buNone/>
            </a:pPr>
            <a:r>
              <a:rPr lang="de-DE" altLang="de-DE" smtClean="0"/>
              <a:t>	    in CC: an </a:t>
            </a:r>
            <a:r>
              <a:rPr lang="de-DE" altLang="de-DE" smtClean="0">
                <a:hlinkClick r:id="rId2"/>
              </a:rPr>
              <a:t>sfx@bib-bvb.de</a:t>
            </a:r>
            <a:r>
              <a:rPr lang="de-DE" altLang="de-DE"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6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196611">
                                            <p:txEl>
                                              <p:pRg st="1" end="1"/>
                                            </p:txEl>
                                          </p:spTgt>
                                        </p:tgtEl>
                                        <p:attrNameLst>
                                          <p:attrName>style.opacity</p:attrName>
                                        </p:attrNameLst>
                                      </p:cBhvr>
                                      <p:to>
                                        <p:strVal val="0.5"/>
                                      </p:to>
                                    </p:set>
                                    <p:animEffect filter="image" prLst="opacity: 0.5">
                                      <p:cBhvr rctx="IE">
                                        <p:cTn id="15" dur="indefinite"/>
                                        <p:tgtEl>
                                          <p:spTgt spid="196611">
                                            <p:txEl>
                                              <p:pRg st="1" end="1"/>
                                            </p:txEl>
                                          </p:spTgt>
                                        </p:tgtEl>
                                      </p:cBhvr>
                                    </p:animEffect>
                                  </p:childTnLst>
                                </p:cTn>
                              </p:par>
                              <p:par>
                                <p:cTn id="16" presetID="9" presetClass="emph" presetSubtype="0" nodeType="withEffect">
                                  <p:stCondLst>
                                    <p:cond delay="0"/>
                                  </p:stCondLst>
                                  <p:childTnLst>
                                    <p:set>
                                      <p:cBhvr rctx="PPT">
                                        <p:cTn id="17" dur="indefinite"/>
                                        <p:tgtEl>
                                          <p:spTgt spid="196611">
                                            <p:txEl>
                                              <p:pRg st="2" end="2"/>
                                            </p:txEl>
                                          </p:spTgt>
                                        </p:tgtEl>
                                        <p:attrNameLst>
                                          <p:attrName>style.opacity</p:attrName>
                                        </p:attrNameLst>
                                      </p:cBhvr>
                                      <p:to>
                                        <p:strVal val="0.5"/>
                                      </p:to>
                                    </p:set>
                                    <p:animEffect filter="image" prLst="opacity: 0.5">
                                      <p:cBhvr rctx="IE">
                                        <p:cTn id="18" dur="indefinite"/>
                                        <p:tgtEl>
                                          <p:spTgt spid="196611">
                                            <p:txEl>
                                              <p:pRg st="2" end="2"/>
                                            </p:txEl>
                                          </p:spTgt>
                                        </p:tgtEl>
                                      </p:cBhvr>
                                    </p:animEffec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96611">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6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290E7D5-1380-4776-85E1-680C2A94706E}" type="slidenum">
              <a:rPr lang="de-DE"/>
              <a:pPr>
                <a:defRPr/>
              </a:pPr>
              <a:t>135</a:t>
            </a:fld>
            <a:endParaRPr lang="de-DE"/>
          </a:p>
        </p:txBody>
      </p:sp>
      <p:sp>
        <p:nvSpPr>
          <p:cNvPr id="75779" name="Rectangle 2"/>
          <p:cNvSpPr>
            <a:spLocks noGrp="1" noChangeArrowheads="1"/>
          </p:cNvSpPr>
          <p:nvPr>
            <p:ph type="title"/>
          </p:nvPr>
        </p:nvSpPr>
        <p:spPr/>
        <p:txBody>
          <a:bodyPr/>
          <a:lstStyle/>
          <a:p>
            <a:pPr eaLnBrk="1" hangingPunct="1"/>
            <a:r>
              <a:rPr lang="de-DE" altLang="de-DE" smtClean="0"/>
              <a:t>Troubleshooting – Level 2</a:t>
            </a:r>
          </a:p>
        </p:txBody>
      </p:sp>
      <p:sp>
        <p:nvSpPr>
          <p:cNvPr id="197635" name="Rectangle 3"/>
          <p:cNvSpPr>
            <a:spLocks noGrp="1" noChangeArrowheads="1"/>
          </p:cNvSpPr>
          <p:nvPr>
            <p:ph type="body" idx="1"/>
          </p:nvPr>
        </p:nvSpPr>
        <p:spPr/>
        <p:txBody>
          <a:bodyPr/>
          <a:lstStyle/>
          <a:p>
            <a:pPr marL="609600" indent="-609600" eaLnBrk="1" hangingPunct="1">
              <a:spcBef>
                <a:spcPct val="60000"/>
              </a:spcBef>
              <a:buFont typeface="Wingdings" pitchFamily="2" charset="2"/>
              <a:buNone/>
              <a:defRPr/>
            </a:pPr>
            <a:r>
              <a:rPr lang="de-DE" b="1" dirty="0" smtClean="0"/>
              <a:t>Problem:</a:t>
            </a:r>
            <a:r>
              <a:rPr lang="de-DE" dirty="0" smtClean="0"/>
              <a:t> SFX-Menü sieht „anders“ aus als erwartet</a:t>
            </a:r>
          </a:p>
          <a:p>
            <a:pPr marL="609600" indent="-609600" eaLnBrk="1" hangingPunct="1">
              <a:spcBef>
                <a:spcPct val="60000"/>
              </a:spcBef>
              <a:buClr>
                <a:schemeClr val="tx1"/>
              </a:buClr>
              <a:buFontTx/>
              <a:buAutoNum type="arabicPeriod"/>
              <a:defRPr/>
            </a:pPr>
            <a:r>
              <a:rPr lang="de-DE" dirty="0" smtClean="0"/>
              <a:t>Quelltext des Menüs anzeigen lassen und </a:t>
            </a:r>
            <a:r>
              <a:rPr lang="de-DE" dirty="0" err="1" smtClean="0"/>
              <a:t>OpenURL</a:t>
            </a:r>
            <a:r>
              <a:rPr lang="de-DE" dirty="0" smtClean="0"/>
              <a:t> / </a:t>
            </a:r>
            <a:r>
              <a:rPr lang="de-DE" dirty="0" err="1" smtClean="0"/>
              <a:t>ContextObject</a:t>
            </a:r>
            <a:r>
              <a:rPr lang="de-DE" dirty="0" smtClean="0"/>
              <a:t> analysieren (fehlende oder falsche Metadaten?).</a:t>
            </a:r>
          </a:p>
          <a:p>
            <a:pPr marL="609600" indent="-609600" eaLnBrk="1" hangingPunct="1">
              <a:spcBef>
                <a:spcPct val="60000"/>
              </a:spcBef>
              <a:buClr>
                <a:schemeClr val="tx1"/>
              </a:buClr>
              <a:buFontTx/>
              <a:buAutoNum type="arabicPeriod"/>
              <a:defRPr/>
            </a:pPr>
            <a:r>
              <a:rPr lang="de-DE" dirty="0" smtClean="0">
                <a:sym typeface="Wingdings 3" pitchFamily="18" charset="2"/>
              </a:rPr>
              <a:t>Im SFX Admin Center das</a:t>
            </a:r>
            <a:r>
              <a:rPr lang="de-DE" dirty="0" smtClean="0">
                <a:solidFill>
                  <a:srgbClr val="A50021"/>
                </a:solidFill>
                <a:effectLst>
                  <a:outerShdw blurRad="38100" dist="38100" dir="2700000" algn="tl">
                    <a:srgbClr val="C0C0C0"/>
                  </a:outerShdw>
                </a:effectLst>
                <a:sym typeface="Wingdings 3" pitchFamily="18" charset="2"/>
              </a:rPr>
              <a:t> </a:t>
            </a:r>
            <a:r>
              <a:rPr lang="de-DE" dirty="0" smtClean="0">
                <a:solidFill>
                  <a:schemeClr val="accent2"/>
                </a:solidFill>
                <a:effectLst>
                  <a:outerShdw blurRad="38100" dist="38100" dir="2700000" algn="tl">
                    <a:srgbClr val="C0C0C0"/>
                  </a:outerShdw>
                </a:effectLst>
                <a:sym typeface="Wingdings 3" pitchFamily="18" charset="2"/>
              </a:rPr>
              <a:t>Debugging in SFX MENU SCREEN</a:t>
            </a:r>
            <a:r>
              <a:rPr lang="de-DE" dirty="0" smtClean="0">
                <a:sym typeface="Wingdings 3" pitchFamily="18" charset="2"/>
              </a:rPr>
              <a:t> für die </a:t>
            </a:r>
            <a:r>
              <a:rPr lang="de-DE" b="1" dirty="0" smtClean="0">
                <a:sym typeface="Wingdings 3" pitchFamily="18" charset="2"/>
              </a:rPr>
              <a:t>eigene</a:t>
            </a:r>
            <a:r>
              <a:rPr lang="de-DE" dirty="0" smtClean="0">
                <a:sym typeface="Wingdings 3" pitchFamily="18" charset="2"/>
              </a:rPr>
              <a:t> IP-Adresse anschalten und Schritt 1 wiederholen.</a:t>
            </a:r>
          </a:p>
          <a:p>
            <a:pPr marL="609600" indent="-609600" eaLnBrk="1" hangingPunct="1">
              <a:spcBef>
                <a:spcPct val="60000"/>
              </a:spcBef>
              <a:buClr>
                <a:schemeClr val="tx1"/>
              </a:buClr>
              <a:buFontTx/>
              <a:buAutoNum type="arabicPeriod"/>
              <a:defRPr/>
            </a:pPr>
            <a:r>
              <a:rPr lang="de-DE" dirty="0" smtClean="0">
                <a:sym typeface="Wingdings 3" pitchFamily="18" charset="2"/>
              </a:rPr>
              <a:t>Im Zweifel: Problembeschreibung und </a:t>
            </a:r>
            <a:r>
              <a:rPr lang="de-DE" dirty="0" err="1" smtClean="0">
                <a:sym typeface="Wingdings 3" pitchFamily="18" charset="2"/>
              </a:rPr>
              <a:t>OpenURL</a:t>
            </a:r>
            <a:r>
              <a:rPr lang="de-DE" dirty="0" smtClean="0">
                <a:sym typeface="Wingdings 3" pitchFamily="18" charset="2"/>
              </a:rPr>
              <a:t> an </a:t>
            </a:r>
            <a:r>
              <a:rPr lang="de-DE" dirty="0" smtClean="0">
                <a:sym typeface="Wingdings 3" pitchFamily="18" charset="2"/>
                <a:hlinkClick r:id="rId2"/>
              </a:rPr>
              <a:t>sfx@bib-bvb.de</a:t>
            </a:r>
            <a:r>
              <a:rPr lang="de-DE" dirty="0" smtClean="0">
                <a:sym typeface="Wingdings 3" pitchFamily="18" charset="2"/>
              </a:rPr>
              <a:t> weiterleiten.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97635">
                                            <p:txEl>
                                              <p:pRg st="1" end="1"/>
                                            </p:txEl>
                                          </p:spTgt>
                                        </p:tgtEl>
                                        <p:attrNameLst>
                                          <p:attrName>style.opacity</p:attrName>
                                        </p:attrNameLst>
                                      </p:cBhvr>
                                      <p:to>
                                        <p:strVal val="0.5"/>
                                      </p:to>
                                    </p:set>
                                    <p:animEffect filter="image" prLst="opacity: 0.5">
                                      <p:cBhvr rctx="IE">
                                        <p:cTn id="11" dur="indefinite"/>
                                        <p:tgtEl>
                                          <p:spTgt spid="197635">
                                            <p:txEl>
                                              <p:pRg st="1" end="1"/>
                                            </p:txEl>
                                          </p:spTgt>
                                        </p:tgtEl>
                                      </p:cBhvr>
                                    </p:animEffec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mph" presetSubtype="0" nodeType="clickEffect">
                                  <p:stCondLst>
                                    <p:cond delay="0"/>
                                  </p:stCondLst>
                                  <p:childTnLst>
                                    <p:set>
                                      <p:cBhvr rctx="PPT">
                                        <p:cTn id="18" dur="indefinite"/>
                                        <p:tgtEl>
                                          <p:spTgt spid="197635">
                                            <p:txEl>
                                              <p:pRg st="2" end="2"/>
                                            </p:txEl>
                                          </p:spTgt>
                                        </p:tgtEl>
                                        <p:attrNameLst>
                                          <p:attrName>style.opacity</p:attrName>
                                        </p:attrNameLst>
                                      </p:cBhvr>
                                      <p:to>
                                        <p:strVal val="0.5"/>
                                      </p:to>
                                    </p:set>
                                    <p:animEffect filter="image" prLst="opacity: 0.5">
                                      <p:cBhvr rctx="IE">
                                        <p:cTn id="19" dur="indefinite"/>
                                        <p:tgtEl>
                                          <p:spTgt spid="197635">
                                            <p:txEl>
                                              <p:pRg st="2" end="2"/>
                                            </p:txEl>
                                          </p:spTgt>
                                        </p:tgtEl>
                                      </p:cBhvr>
                                    </p:animEffec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9CC68D36-C2B8-41D9-B3FD-2D167BD73E7F}" type="slidenum">
              <a:rPr lang="de-DE"/>
              <a:pPr>
                <a:defRPr/>
              </a:pPr>
              <a:t>136</a:t>
            </a:fld>
            <a:endParaRPr lang="de-DE"/>
          </a:p>
        </p:txBody>
      </p:sp>
      <p:sp>
        <p:nvSpPr>
          <p:cNvPr id="76803" name="Rectangle 2"/>
          <p:cNvSpPr>
            <a:spLocks noGrp="1" noChangeArrowheads="1"/>
          </p:cNvSpPr>
          <p:nvPr>
            <p:ph type="title"/>
          </p:nvPr>
        </p:nvSpPr>
        <p:spPr/>
        <p:txBody>
          <a:bodyPr/>
          <a:lstStyle/>
          <a:p>
            <a:pPr eaLnBrk="1" hangingPunct="1"/>
            <a:r>
              <a:rPr lang="de-DE" altLang="de-DE" smtClean="0"/>
              <a:t>Troubleshooting – Level 3</a:t>
            </a:r>
          </a:p>
        </p:txBody>
      </p:sp>
      <p:sp>
        <p:nvSpPr>
          <p:cNvPr id="199683" name="Rectangle 3"/>
          <p:cNvSpPr>
            <a:spLocks noGrp="1" noChangeArrowheads="1"/>
          </p:cNvSpPr>
          <p:nvPr>
            <p:ph type="body" idx="1"/>
          </p:nvPr>
        </p:nvSpPr>
        <p:spPr/>
        <p:txBody>
          <a:bodyPr/>
          <a:lstStyle/>
          <a:p>
            <a:pPr marL="609600" indent="-609600" eaLnBrk="1" hangingPunct="1">
              <a:spcBef>
                <a:spcPct val="60000"/>
              </a:spcBef>
              <a:buFont typeface="Wingdings" pitchFamily="2" charset="2"/>
              <a:buNone/>
              <a:defRPr/>
            </a:pPr>
            <a:r>
              <a:rPr lang="de-DE" b="1" dirty="0" smtClean="0"/>
              <a:t>Problem:</a:t>
            </a:r>
            <a:r>
              <a:rPr lang="de-DE" dirty="0" smtClean="0"/>
              <a:t> Link zu einem Target funktioniert nicht</a:t>
            </a:r>
          </a:p>
          <a:p>
            <a:pPr marL="609600" indent="-609600" eaLnBrk="1" hangingPunct="1">
              <a:spcBef>
                <a:spcPct val="60000"/>
              </a:spcBef>
              <a:buClr>
                <a:schemeClr val="tx1"/>
              </a:buClr>
              <a:buFontTx/>
              <a:buAutoNum type="arabicPeriod"/>
              <a:defRPr/>
            </a:pPr>
            <a:r>
              <a:rPr lang="de-DE" dirty="0" smtClean="0">
                <a:sym typeface="Wingdings 3" pitchFamily="18" charset="2"/>
              </a:rPr>
              <a:t>Im SFX Admin Center</a:t>
            </a:r>
            <a:r>
              <a:rPr lang="de-DE" dirty="0" smtClean="0">
                <a:solidFill>
                  <a:srgbClr val="A50021"/>
                </a:solidFill>
                <a:effectLst>
                  <a:outerShdw blurRad="38100" dist="38100" dir="2700000" algn="tl">
                    <a:srgbClr val="C0C0C0"/>
                  </a:outerShdw>
                </a:effectLst>
                <a:sym typeface="Wingdings 3" pitchFamily="18" charset="2"/>
              </a:rPr>
              <a:t> </a:t>
            </a:r>
            <a:r>
              <a:rPr lang="de-DE" dirty="0" smtClean="0">
                <a:solidFill>
                  <a:schemeClr val="accent2"/>
                </a:solidFill>
                <a:effectLst>
                  <a:outerShdw blurRad="38100" dist="38100" dir="2700000" algn="tl">
                    <a:srgbClr val="C0C0C0"/>
                  </a:outerShdw>
                </a:effectLst>
                <a:sym typeface="Wingdings 3" pitchFamily="18" charset="2"/>
              </a:rPr>
              <a:t>Debugging in TARGET SCREEN</a:t>
            </a:r>
            <a:r>
              <a:rPr lang="de-DE" dirty="0" smtClean="0">
                <a:solidFill>
                  <a:schemeClr val="accent2"/>
                </a:solidFill>
                <a:sym typeface="Wingdings 3" pitchFamily="18" charset="2"/>
              </a:rPr>
              <a:t> </a:t>
            </a:r>
            <a:r>
              <a:rPr lang="de-DE" dirty="0" smtClean="0">
                <a:sym typeface="Wingdings 3" pitchFamily="18" charset="2"/>
              </a:rPr>
              <a:t>für die </a:t>
            </a:r>
            <a:r>
              <a:rPr lang="de-DE" b="1" dirty="0" smtClean="0">
                <a:sym typeface="Wingdings 3" pitchFamily="18" charset="2"/>
              </a:rPr>
              <a:t>eigene</a:t>
            </a:r>
            <a:r>
              <a:rPr lang="de-DE" dirty="0" smtClean="0">
                <a:sym typeface="Wingdings 3" pitchFamily="18" charset="2"/>
              </a:rPr>
              <a:t> IP-Adresse anschalten.</a:t>
            </a:r>
            <a:endParaRPr lang="de-DE" dirty="0" smtClean="0"/>
          </a:p>
          <a:p>
            <a:pPr marL="609600" indent="-609600" eaLnBrk="1" hangingPunct="1">
              <a:spcBef>
                <a:spcPct val="60000"/>
              </a:spcBef>
              <a:buClr>
                <a:schemeClr val="tx1"/>
              </a:buClr>
              <a:buFontTx/>
              <a:buAutoNum type="arabicPeriod"/>
              <a:defRPr/>
            </a:pPr>
            <a:r>
              <a:rPr lang="de-DE" dirty="0" smtClean="0">
                <a:sym typeface="Wingdings 3" pitchFamily="18" charset="2"/>
              </a:rPr>
              <a:t>Das erneute Anklicken des Links führt nun zu einem </a:t>
            </a:r>
            <a:r>
              <a:rPr lang="de-DE" dirty="0" err="1" smtClean="0">
                <a:sym typeface="Wingdings 3" pitchFamily="18" charset="2"/>
              </a:rPr>
              <a:t>TargetParser</a:t>
            </a:r>
            <a:r>
              <a:rPr lang="de-DE" dirty="0" smtClean="0">
                <a:sym typeface="Wingdings 3" pitchFamily="18" charset="2"/>
              </a:rPr>
              <a:t>-Protokoll, an dessen </a:t>
            </a:r>
            <a:r>
              <a:rPr lang="de-DE" b="1" dirty="0" smtClean="0">
                <a:sym typeface="Wingdings 3" pitchFamily="18" charset="2"/>
              </a:rPr>
              <a:t>Ende</a:t>
            </a:r>
            <a:r>
              <a:rPr lang="de-DE" dirty="0" smtClean="0">
                <a:sym typeface="Wingdings 3" pitchFamily="18" charset="2"/>
              </a:rPr>
              <a:t> der von SFX konstruierte URL steht.</a:t>
            </a:r>
          </a:p>
          <a:p>
            <a:pPr marL="609600" indent="-609600" eaLnBrk="1" hangingPunct="1">
              <a:spcBef>
                <a:spcPct val="60000"/>
              </a:spcBef>
              <a:buClr>
                <a:schemeClr val="tx1"/>
              </a:buClr>
              <a:buFontTx/>
              <a:buAutoNum type="arabicPeriod"/>
              <a:defRPr/>
            </a:pPr>
            <a:r>
              <a:rPr lang="de-DE" dirty="0" smtClean="0">
                <a:sym typeface="Wingdings 3" pitchFamily="18" charset="2"/>
              </a:rPr>
              <a:t>Sieht dieser URL korrekt aus, ist die Ursache des Problems auf Target-Seite zu vermuten.</a:t>
            </a:r>
          </a:p>
          <a:p>
            <a:pPr marL="609600" indent="-609600" eaLnBrk="1" hangingPunct="1">
              <a:buClr>
                <a:schemeClr val="tx1"/>
              </a:buClr>
              <a:buFontTx/>
              <a:buNone/>
              <a:defRPr/>
            </a:pPr>
            <a:r>
              <a:rPr lang="de-DE" dirty="0" smtClean="0">
                <a:sym typeface="Wingdings 3" pitchFamily="18" charset="2"/>
              </a:rPr>
              <a:t>	Im Zweifel: Problembeschreibung und </a:t>
            </a:r>
            <a:r>
              <a:rPr lang="de-DE" dirty="0" err="1" smtClean="0">
                <a:sym typeface="Wingdings 3" pitchFamily="18" charset="2"/>
              </a:rPr>
              <a:t>OpenURL</a:t>
            </a:r>
            <a:r>
              <a:rPr lang="de-DE" dirty="0" smtClean="0">
                <a:sym typeface="Wingdings 3" pitchFamily="18" charset="2"/>
              </a:rPr>
              <a:t> an </a:t>
            </a:r>
            <a:r>
              <a:rPr lang="de-DE" dirty="0" smtClean="0">
                <a:sym typeface="Wingdings 3" pitchFamily="18" charset="2"/>
                <a:hlinkClick r:id="rId2"/>
              </a:rPr>
              <a:t>sfx@bib-bvb.de</a:t>
            </a:r>
            <a:r>
              <a:rPr lang="de-DE" dirty="0" smtClean="0">
                <a:sym typeface="Wingdings 3" pitchFamily="18" charset="2"/>
              </a:rPr>
              <a:t> weiterleiten.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99683">
                                            <p:txEl>
                                              <p:pRg st="1" end="1"/>
                                            </p:txEl>
                                          </p:spTgt>
                                        </p:tgtEl>
                                        <p:attrNameLst>
                                          <p:attrName>style.opacity</p:attrName>
                                        </p:attrNameLst>
                                      </p:cBhvr>
                                      <p:to>
                                        <p:strVal val="0.5"/>
                                      </p:to>
                                    </p:set>
                                    <p:animEffect filter="image" prLst="opacity: 0.5">
                                      <p:cBhvr rctx="IE">
                                        <p:cTn id="11" dur="indefinite"/>
                                        <p:tgtEl>
                                          <p:spTgt spid="199683">
                                            <p:txEl>
                                              <p:pRg st="1" end="1"/>
                                            </p:txEl>
                                          </p:spTgt>
                                        </p:tgtEl>
                                      </p:cBhvr>
                                    </p:animEffec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mph" presetSubtype="0" nodeType="clickEffect">
                                  <p:stCondLst>
                                    <p:cond delay="0"/>
                                  </p:stCondLst>
                                  <p:childTnLst>
                                    <p:set>
                                      <p:cBhvr rctx="PPT">
                                        <p:cTn id="18" dur="indefinite"/>
                                        <p:tgtEl>
                                          <p:spTgt spid="199683">
                                            <p:txEl>
                                              <p:pRg st="2" end="2"/>
                                            </p:txEl>
                                          </p:spTgt>
                                        </p:tgtEl>
                                        <p:attrNameLst>
                                          <p:attrName>style.opacity</p:attrName>
                                        </p:attrNameLst>
                                      </p:cBhvr>
                                      <p:to>
                                        <p:strVal val="0.5"/>
                                      </p:to>
                                    </p:set>
                                    <p:animEffect filter="image" prLst="opacity: 0.5">
                                      <p:cBhvr rctx="IE">
                                        <p:cTn id="19" dur="indefinite"/>
                                        <p:tgtEl>
                                          <p:spTgt spid="199683">
                                            <p:txEl>
                                              <p:pRg st="2" end="2"/>
                                            </p:txEl>
                                          </p:spTgt>
                                        </p:tgtEl>
                                      </p:cBhvr>
                                    </p:animEffec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199683">
                                            <p:txEl>
                                              <p:pRg st="3" end="3"/>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Primo-Troubleshooting in SFX (I)</a:t>
            </a:r>
            <a:endParaRPr lang="de-DE" dirty="0"/>
          </a:p>
        </p:txBody>
      </p:sp>
      <p:sp>
        <p:nvSpPr>
          <p:cNvPr id="3" name="Inhaltsplatzhalter 2"/>
          <p:cNvSpPr>
            <a:spLocks noGrp="1"/>
          </p:cNvSpPr>
          <p:nvPr>
            <p:ph idx="1"/>
          </p:nvPr>
        </p:nvSpPr>
        <p:spPr/>
        <p:txBody>
          <a:bodyPr/>
          <a:lstStyle/>
          <a:p>
            <a:pPr marL="0" indent="0">
              <a:buNone/>
            </a:pPr>
            <a:r>
              <a:rPr lang="de-DE" b="1" dirty="0" smtClean="0"/>
              <a:t>Checkliste:</a:t>
            </a:r>
          </a:p>
          <a:p>
            <a:pPr marL="457200" indent="-457200">
              <a:buFont typeface="+mj-lt"/>
              <a:buAutoNum type="arabicPeriod"/>
            </a:pPr>
            <a:r>
              <a:rPr lang="de-DE" dirty="0" smtClean="0"/>
              <a:t>Existiert der betreffende Titel in der SFX-KB?</a:t>
            </a:r>
          </a:p>
          <a:p>
            <a:pPr marL="457200" indent="-457200">
              <a:buFont typeface="+mj-lt"/>
              <a:buAutoNum type="arabicPeriod"/>
            </a:pPr>
            <a:r>
              <a:rPr lang="de-DE" dirty="0" smtClean="0"/>
              <a:t>Sind Target, </a:t>
            </a:r>
            <a:r>
              <a:rPr lang="de-DE" dirty="0" err="1" smtClean="0"/>
              <a:t>getFullTxt</a:t>
            </a:r>
            <a:r>
              <a:rPr lang="de-DE" dirty="0" smtClean="0"/>
              <a:t>-Service und Portfolio aktiv?</a:t>
            </a:r>
          </a:p>
          <a:p>
            <a:pPr marL="457200" indent="-457200">
              <a:buFont typeface="+mj-lt"/>
              <a:buAutoNum type="arabicPeriod"/>
            </a:pPr>
            <a:r>
              <a:rPr lang="de-DE" dirty="0" smtClean="0"/>
              <a:t>Sind für den </a:t>
            </a:r>
            <a:r>
              <a:rPr lang="de-DE" dirty="0" err="1" smtClean="0"/>
              <a:t>getFullTxt</a:t>
            </a:r>
            <a:r>
              <a:rPr lang="de-DE" dirty="0" smtClean="0"/>
              <a:t>-Service Linking Parameter (L/P) zu belegen? Und sind sie ggf. korrekt belegt?</a:t>
            </a:r>
          </a:p>
          <a:p>
            <a:pPr marL="457200" indent="-457200">
              <a:buFont typeface="+mj-lt"/>
              <a:buAutoNum type="arabicPeriod"/>
            </a:pPr>
            <a:r>
              <a:rPr lang="de-DE" dirty="0" smtClean="0"/>
              <a:t>Ist ein lokaler </a:t>
            </a:r>
            <a:r>
              <a:rPr lang="de-DE" dirty="0" err="1" smtClean="0"/>
              <a:t>Threshold</a:t>
            </a:r>
            <a:r>
              <a:rPr lang="de-DE" dirty="0" smtClean="0"/>
              <a:t> im Portfolio hinterlegt?</a:t>
            </a:r>
          </a:p>
          <a:p>
            <a:pPr marL="857250" lvl="1" indent="-457200"/>
            <a:r>
              <a:rPr lang="de-DE" dirty="0" smtClean="0"/>
              <a:t>Falls ja,</a:t>
            </a:r>
          </a:p>
          <a:p>
            <a:pPr marL="1257300" lvl="2" indent="-457200"/>
            <a:r>
              <a:rPr lang="de-DE" dirty="0" smtClean="0"/>
              <a:t>gibt er die Lizenzierungssituation korrekt wieder?</a:t>
            </a:r>
          </a:p>
          <a:p>
            <a:pPr marL="1257300" lvl="2" indent="-457200"/>
            <a:r>
              <a:rPr lang="de-DE" dirty="0" smtClean="0"/>
              <a:t>erlaubt er Zugriff auf den betreffenden Titel?</a:t>
            </a:r>
          </a:p>
          <a:p>
            <a:pPr marL="857250" lvl="1" indent="-457200"/>
            <a:r>
              <a:rPr lang="de-DE" dirty="0" smtClean="0"/>
              <a:t>Falls nein, ist der globale </a:t>
            </a:r>
            <a:r>
              <a:rPr lang="de-DE" dirty="0" err="1" smtClean="0"/>
              <a:t>Threshold</a:t>
            </a:r>
            <a:r>
              <a:rPr lang="de-DE" dirty="0" smtClean="0"/>
              <a:t> erfüllt?</a:t>
            </a:r>
          </a:p>
          <a:p>
            <a:pPr marL="457200" indent="-457200">
              <a:buFont typeface="+mj-lt"/>
              <a:buAutoNum type="arabicPeriod"/>
            </a:pPr>
            <a:r>
              <a:rPr lang="de-DE" dirty="0" smtClean="0"/>
              <a:t>Welcher Wochentag ist heute?</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137</a:t>
            </a:fld>
            <a:endParaRPr lang="de-DE"/>
          </a:p>
        </p:txBody>
      </p:sp>
    </p:spTree>
    <p:extLst>
      <p:ext uri="{BB962C8B-B14F-4D97-AF65-F5344CB8AC3E}">
        <p14:creationId xmlns:p14="http://schemas.microsoft.com/office/powerpoint/2010/main" val="3856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3">
                                            <p:txEl>
                                              <p:pRg st="2" end="2"/>
                                            </p:txEl>
                                          </p:spTgt>
                                        </p:tgtEl>
                                        <p:attrNameLst>
                                          <p:attrName>style.opacity</p:attrName>
                                        </p:attrNameLst>
                                      </p:cBhvr>
                                      <p:to>
                                        <p:strVal val="0.5"/>
                                      </p:to>
                                    </p:set>
                                    <p:animEffect filter="image" prLst="opacity: 0.5">
                                      <p:cBhvr rctx="IE">
                                        <p:cTn id="19" dur="indefinite"/>
                                        <p:tgtEl>
                                          <p:spTgt spid="3">
                                            <p:txEl>
                                              <p:pRg st="2" end="2"/>
                                            </p:txEl>
                                          </p:spTgt>
                                        </p:tgtEl>
                                      </p:cBhvr>
                                    </p:animEffec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3">
                                            <p:txEl>
                                              <p:pRg st="3" end="3"/>
                                            </p:txEl>
                                          </p:spTgt>
                                        </p:tgtEl>
                                        <p:attrNameLst>
                                          <p:attrName>style.opacity</p:attrName>
                                        </p:attrNameLst>
                                      </p:cBhvr>
                                      <p:to>
                                        <p:strVal val="0.5"/>
                                      </p:to>
                                    </p:set>
                                    <p:animEffect filter="image" prLst="opacity: 0.5">
                                      <p:cBhvr rctx="IE">
                                        <p:cTn id="27" dur="indefinite"/>
                                        <p:tgtEl>
                                          <p:spTgt spid="3">
                                            <p:txEl>
                                              <p:pRg st="3" end="3"/>
                                            </p:txEl>
                                          </p:spTgt>
                                        </p:tgtEl>
                                      </p:cBhvr>
                                    </p:animEffec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3">
                                            <p:txEl>
                                              <p:pRg st="5" end="5"/>
                                            </p:txEl>
                                          </p:spTgt>
                                        </p:tgtEl>
                                        <p:attrNameLst>
                                          <p:attrName>style.opacity</p:attrName>
                                        </p:attrNameLst>
                                      </p:cBhvr>
                                      <p:to>
                                        <p:strVal val="0.5"/>
                                      </p:to>
                                    </p:set>
                                    <p:animEffect filter="image" prLst="opacity: 0.5">
                                      <p:cBhvr rctx="IE">
                                        <p:cTn id="45" dur="indefinite"/>
                                        <p:tgtEl>
                                          <p:spTgt spid="3">
                                            <p:txEl>
                                              <p:pRg st="5" end="5"/>
                                            </p:txEl>
                                          </p:spTgt>
                                        </p:tgtEl>
                                      </p:cBhvr>
                                    </p:animEffect>
                                  </p:childTnLst>
                                </p:cTn>
                              </p:par>
                              <p:par>
                                <p:cTn id="46" presetID="9" presetClass="emph" presetSubtype="0" nodeType="withEffect">
                                  <p:stCondLst>
                                    <p:cond delay="0"/>
                                  </p:stCondLst>
                                  <p:childTnLst>
                                    <p:set>
                                      <p:cBhvr rctx="PPT">
                                        <p:cTn id="47" dur="indefinite"/>
                                        <p:tgtEl>
                                          <p:spTgt spid="3">
                                            <p:txEl>
                                              <p:pRg st="6" end="6"/>
                                            </p:txEl>
                                          </p:spTgt>
                                        </p:tgtEl>
                                        <p:attrNameLst>
                                          <p:attrName>style.opacity</p:attrName>
                                        </p:attrNameLst>
                                      </p:cBhvr>
                                      <p:to>
                                        <p:strVal val="0.5"/>
                                      </p:to>
                                    </p:set>
                                    <p:animEffect filter="image" prLst="opacity: 0.5">
                                      <p:cBhvr rctx="IE">
                                        <p:cTn id="48" dur="indefinite"/>
                                        <p:tgtEl>
                                          <p:spTgt spid="3">
                                            <p:txEl>
                                              <p:pRg st="6" end="6"/>
                                            </p:txEl>
                                          </p:spTgt>
                                        </p:tgtEl>
                                      </p:cBhvr>
                                    </p:animEffect>
                                  </p:childTnLst>
                                </p:cTn>
                              </p:par>
                              <p:par>
                                <p:cTn id="49" presetID="9" presetClass="emph" presetSubtype="0" nodeType="withEffect">
                                  <p:stCondLst>
                                    <p:cond delay="0"/>
                                  </p:stCondLst>
                                  <p:childTnLst>
                                    <p:set>
                                      <p:cBhvr rctx="PPT">
                                        <p:cTn id="50" dur="indefinite"/>
                                        <p:tgtEl>
                                          <p:spTgt spid="3">
                                            <p:txEl>
                                              <p:pRg st="7" end="7"/>
                                            </p:txEl>
                                          </p:spTgt>
                                        </p:tgtEl>
                                        <p:attrNameLst>
                                          <p:attrName>style.opacity</p:attrName>
                                        </p:attrNameLst>
                                      </p:cBhvr>
                                      <p:to>
                                        <p:strVal val="0.5"/>
                                      </p:to>
                                    </p:set>
                                    <p:animEffect filter="image" prLst="opacity: 0.5">
                                      <p:cBhvr rctx="IE">
                                        <p:cTn id="51" dur="indefinite"/>
                                        <p:tgtEl>
                                          <p:spTgt spid="3">
                                            <p:txEl>
                                              <p:pRg st="7" end="7"/>
                                            </p:txEl>
                                          </p:spTgt>
                                        </p:tgtEl>
                                      </p:cBhvr>
                                    </p:animEffec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3">
                                            <p:txEl>
                                              <p:pRg st="4" end="4"/>
                                            </p:txEl>
                                          </p:spTgt>
                                        </p:tgtEl>
                                        <p:attrNameLst>
                                          <p:attrName>style.opacity</p:attrName>
                                        </p:attrNameLst>
                                      </p:cBhvr>
                                      <p:to>
                                        <p:strVal val="0.5"/>
                                      </p:to>
                                    </p:set>
                                    <p:animEffect filter="image" prLst="opacity: 0.5">
                                      <p:cBhvr rctx="IE">
                                        <p:cTn id="59" dur="indefinite"/>
                                        <p:tgtEl>
                                          <p:spTgt spid="3">
                                            <p:txEl>
                                              <p:pRg st="4" end="4"/>
                                            </p:txEl>
                                          </p:spTgt>
                                        </p:tgtEl>
                                      </p:cBhvr>
                                    </p:animEffect>
                                  </p:childTnLst>
                                </p:cTn>
                              </p:par>
                              <p:par>
                                <p:cTn id="60" presetID="9" presetClass="emph" presetSubtype="0" nodeType="withEffect">
                                  <p:stCondLst>
                                    <p:cond delay="0"/>
                                  </p:stCondLst>
                                  <p:childTnLst>
                                    <p:set>
                                      <p:cBhvr rctx="PPT">
                                        <p:cTn id="61" dur="indefinite"/>
                                        <p:tgtEl>
                                          <p:spTgt spid="3">
                                            <p:txEl>
                                              <p:pRg st="8" end="8"/>
                                            </p:txEl>
                                          </p:spTgt>
                                        </p:tgtEl>
                                        <p:attrNameLst>
                                          <p:attrName>style.opacity</p:attrName>
                                        </p:attrNameLst>
                                      </p:cBhvr>
                                      <p:to>
                                        <p:strVal val="0.5"/>
                                      </p:to>
                                    </p:set>
                                    <p:animEffect filter="image" prLst="opacity: 0.5">
                                      <p:cBhvr rctx="IE">
                                        <p:cTn id="62" dur="indefinite"/>
                                        <p:tgtEl>
                                          <p:spTgt spid="3">
                                            <p:txEl>
                                              <p:pRg st="8" end="8"/>
                                            </p:txEl>
                                          </p:spTgt>
                                        </p:tgtEl>
                                      </p:cBhvr>
                                    </p:animEffec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962025" y="2114550"/>
            <a:ext cx="1438275" cy="3333750"/>
          </a:xfrm>
          <a:prstGeom prst="rect">
            <a:avLst/>
          </a:prstGeom>
          <a:solidFill>
            <a:schemeClr val="tx1">
              <a:lumMod val="65000"/>
              <a:lumOff val="3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bevelB w="165100" prst="coolSlan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 name="Titel 1"/>
          <p:cNvSpPr>
            <a:spLocks noGrp="1"/>
          </p:cNvSpPr>
          <p:nvPr>
            <p:ph type="title"/>
          </p:nvPr>
        </p:nvSpPr>
        <p:spPr/>
        <p:txBody>
          <a:bodyPr/>
          <a:lstStyle/>
          <a:p>
            <a:r>
              <a:rPr lang="de-DE" dirty="0" smtClean="0"/>
              <a:t>Primo-Troubleshooting in SFX (II)</a:t>
            </a:r>
            <a:endParaRPr lang="de-DE" b="0" dirty="0"/>
          </a:p>
        </p:txBody>
      </p:sp>
      <p:sp>
        <p:nvSpPr>
          <p:cNvPr id="3" name="Inhaltsplatzhalter 2"/>
          <p:cNvSpPr>
            <a:spLocks noGrp="1"/>
          </p:cNvSpPr>
          <p:nvPr>
            <p:ph idx="1"/>
          </p:nvPr>
        </p:nvSpPr>
        <p:spPr/>
        <p:txBody>
          <a:bodyPr/>
          <a:lstStyle/>
          <a:p>
            <a:pPr marL="0" indent="0" algn="ctr">
              <a:buNone/>
            </a:pPr>
            <a:r>
              <a:rPr lang="de-DE" b="1" dirty="0" smtClean="0"/>
              <a:t>Änderungen in SFX wirken nicht sofort auf Primo!</a:t>
            </a:r>
            <a:endParaRPr lang="de-DE" dirty="0" smtClean="0"/>
          </a:p>
          <a:p>
            <a:pPr marL="0" indent="0">
              <a:buNone/>
            </a:pP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138</a:t>
            </a:fld>
            <a:endParaRPr lang="de-DE"/>
          </a:p>
        </p:txBody>
      </p:sp>
      <p:sp>
        <p:nvSpPr>
          <p:cNvPr id="5" name="Ellipse 4"/>
          <p:cNvSpPr>
            <a:spLocks noChangeAspect="1"/>
          </p:cNvSpPr>
          <p:nvPr/>
        </p:nvSpPr>
        <p:spPr bwMode="auto">
          <a:xfrm>
            <a:off x="1238250" y="2349749"/>
            <a:ext cx="900000" cy="900000"/>
          </a:xfrm>
          <a:prstGeom prst="ellipse">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a:extLst/>
        </p:spPr>
        <p:txBody>
          <a:bodyPr vert="horz" wrap="square" lIns="0" tIns="0" rIns="0" bIns="0" numCol="1" rtlCol="0" anchor="ctr" anchorCtr="1" compatLnSpc="1">
            <a:prstTxWarp prst="textNoShape">
              <a:avLst/>
            </a:prstTxWarp>
          </a:bodyPr>
          <a:lstStyle/>
          <a:p>
            <a:pPr marL="0" marR="0" indent="0" algn="ctr" defTabSz="914400" latinLnBrk="0">
              <a:lnSpc>
                <a:spcPct val="100000"/>
              </a:lnSpc>
              <a:buClrTx/>
              <a:buSzTx/>
              <a:buFontTx/>
              <a:buNone/>
              <a:tabLst/>
              <a:defRPr/>
            </a:pPr>
            <a:r>
              <a:rPr lang="de-DE" sz="3600" dirty="0">
                <a:solidFill>
                  <a:srgbClr val="C00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rPr>
              <a:t>MI</a:t>
            </a:r>
          </a:p>
        </p:txBody>
      </p:sp>
      <p:sp>
        <p:nvSpPr>
          <p:cNvPr id="6" name="Ellipse 5"/>
          <p:cNvSpPr>
            <a:spLocks noChangeAspect="1"/>
          </p:cNvSpPr>
          <p:nvPr/>
        </p:nvSpPr>
        <p:spPr bwMode="auto">
          <a:xfrm>
            <a:off x="1238250" y="4311899"/>
            <a:ext cx="900000" cy="900000"/>
          </a:xfrm>
          <a:prstGeom prst="ellipse">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a:extLst/>
        </p:spPr>
        <p:txBody>
          <a:bodyPr vert="horz" wrap="square" lIns="0" tIns="0" rIns="0" bIns="0" numCol="1" rtlCol="0" anchor="ctr" anchorCtr="1" compatLnSpc="1">
            <a:prstTxWarp prst="textNoShape">
              <a:avLst/>
            </a:prstTxWarp>
          </a:bodyPr>
          <a:lstStyle/>
          <a:p>
            <a:pPr marL="0" marR="0" indent="0" algn="ctr" defTabSz="914400" latinLnBrk="0">
              <a:lnSpc>
                <a:spcPct val="100000"/>
              </a:lnSpc>
              <a:buClrTx/>
              <a:buSzTx/>
              <a:buFontTx/>
              <a:buNone/>
              <a:tabLst/>
              <a:defRPr/>
            </a:pPr>
            <a:r>
              <a:rPr lang="de-DE" sz="3600" dirty="0">
                <a:solidFill>
                  <a:srgbClr val="008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rPr>
              <a:t>SO</a:t>
            </a:r>
          </a:p>
        </p:txBody>
      </p:sp>
      <p:sp>
        <p:nvSpPr>
          <p:cNvPr id="7" name="Ellipse 6"/>
          <p:cNvSpPr>
            <a:spLocks noChangeAspect="1"/>
          </p:cNvSpPr>
          <p:nvPr/>
        </p:nvSpPr>
        <p:spPr bwMode="auto">
          <a:xfrm>
            <a:off x="1238250" y="3330824"/>
            <a:ext cx="900000" cy="900000"/>
          </a:xfrm>
          <a:prstGeom prst="ellipse">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a:extLst/>
        </p:spPr>
        <p:txBody>
          <a:bodyPr vert="horz" wrap="square" lIns="0" tIns="0" rIns="0" bIns="0" numCol="1" rtlCol="0" anchor="ctr" anchorCtr="1" compatLnSpc="1">
            <a:prstTxWarp prst="textNoShape">
              <a:avLst/>
            </a:prstTxWarp>
          </a:bodyPr>
          <a:lstStyle/>
          <a:p>
            <a:pPr algn="ctr">
              <a:defRPr/>
            </a:pPr>
            <a:r>
              <a:rPr lang="de-DE" sz="3600" dirty="0">
                <a:solidFill>
                  <a:srgbClr val="FFC000"/>
                </a:solidFill>
                <a:effectDag name="">
                  <a:cont type="tree" name="">
                    <a:effect ref="fillLine"/>
                    <a:outerShdw dist="38100" dir="13500000" algn="br">
                      <a:srgbClr val="FF5555"/>
                    </a:outerShdw>
                  </a:cont>
                  <a:cont type="tree" name="">
                    <a:effect ref="fillLine"/>
                    <a:outerShdw dist="38100" dir="2700000" algn="tl">
                      <a:srgbClr val="7A0000"/>
                    </a:outerShdw>
                  </a:cont>
                  <a:effect ref="fillLine"/>
                </a:effectDag>
                <a:latin typeface="Tahoma" pitchFamily="34" charset="0"/>
              </a:rPr>
              <a:t>DO</a:t>
            </a:r>
          </a:p>
        </p:txBody>
      </p:sp>
      <p:sp>
        <p:nvSpPr>
          <p:cNvPr id="9" name="Textfeld 8"/>
          <p:cNvSpPr txBox="1"/>
          <p:nvPr/>
        </p:nvSpPr>
        <p:spPr>
          <a:xfrm>
            <a:off x="2943225" y="2562225"/>
            <a:ext cx="5324475" cy="461665"/>
          </a:xfrm>
          <a:prstGeom prst="rect">
            <a:avLst/>
          </a:prstGeom>
          <a:noFill/>
        </p:spPr>
        <p:txBody>
          <a:bodyPr wrap="square" rtlCol="0">
            <a:spAutoFit/>
          </a:bodyPr>
          <a:lstStyle/>
          <a:p>
            <a:r>
              <a:rPr lang="de-DE" sz="2400" dirty="0" smtClean="0">
                <a:latin typeface="+mn-lt"/>
              </a:rPr>
              <a:t>SFX exportiert das Holdingsfile</a:t>
            </a:r>
            <a:endParaRPr lang="de-DE" sz="2400" dirty="0">
              <a:latin typeface="+mn-lt"/>
            </a:endParaRPr>
          </a:p>
        </p:txBody>
      </p:sp>
      <p:sp>
        <p:nvSpPr>
          <p:cNvPr id="10" name="Textfeld 9"/>
          <p:cNvSpPr txBox="1"/>
          <p:nvPr/>
        </p:nvSpPr>
        <p:spPr>
          <a:xfrm>
            <a:off x="2944800" y="3562350"/>
            <a:ext cx="5324475" cy="461665"/>
          </a:xfrm>
          <a:prstGeom prst="rect">
            <a:avLst/>
          </a:prstGeom>
          <a:noFill/>
        </p:spPr>
        <p:txBody>
          <a:bodyPr wrap="square" rtlCol="0">
            <a:spAutoFit/>
          </a:bodyPr>
          <a:lstStyle/>
          <a:p>
            <a:r>
              <a:rPr lang="de-DE" sz="2400" dirty="0" smtClean="0">
                <a:latin typeface="+mn-lt"/>
              </a:rPr>
              <a:t>Primo holt sich das Holdingsfile ab</a:t>
            </a:r>
            <a:endParaRPr lang="de-DE" sz="2400" dirty="0">
              <a:latin typeface="+mn-lt"/>
            </a:endParaRPr>
          </a:p>
        </p:txBody>
      </p:sp>
      <p:sp>
        <p:nvSpPr>
          <p:cNvPr id="11" name="Textfeld 10"/>
          <p:cNvSpPr txBox="1"/>
          <p:nvPr/>
        </p:nvSpPr>
        <p:spPr>
          <a:xfrm>
            <a:off x="2943225" y="4543425"/>
            <a:ext cx="5324475" cy="461665"/>
          </a:xfrm>
          <a:prstGeom prst="rect">
            <a:avLst/>
          </a:prstGeom>
          <a:noFill/>
        </p:spPr>
        <p:txBody>
          <a:bodyPr wrap="square" rtlCol="0">
            <a:spAutoFit/>
          </a:bodyPr>
          <a:lstStyle/>
          <a:p>
            <a:r>
              <a:rPr lang="de-DE" sz="2400" dirty="0" smtClean="0">
                <a:latin typeface="+mn-lt"/>
              </a:rPr>
              <a:t>Abschluss der Indexierung in Primo</a:t>
            </a:r>
            <a:endParaRPr lang="de-DE" sz="2400" dirty="0">
              <a:latin typeface="+mn-lt"/>
            </a:endParaRPr>
          </a:p>
        </p:txBody>
      </p:sp>
    </p:spTree>
    <p:extLst>
      <p:ext uri="{BB962C8B-B14F-4D97-AF65-F5344CB8AC3E}">
        <p14:creationId xmlns:p14="http://schemas.microsoft.com/office/powerpoint/2010/main" val="15057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5"/>
                                        </p:tgtEl>
                                        <p:attrNameLst>
                                          <p:attrName>fillcolor</p:attrName>
                                        </p:attrNameLst>
                                      </p:cBhvr>
                                      <p:to>
                                        <a:srgbClr val="FF0000"/>
                                      </p:to>
                                    </p:animClr>
                                    <p:set>
                                      <p:cBhvr>
                                        <p:cTn id="9" dur="500" fill="hold"/>
                                        <p:tgtEl>
                                          <p:spTgt spid="5"/>
                                        </p:tgtEl>
                                        <p:attrNameLst>
                                          <p:attrName>fill.type</p:attrName>
                                        </p:attrNameLst>
                                      </p:cBhvr>
                                      <p:to>
                                        <p:strVal val="solid"/>
                                      </p:to>
                                    </p:set>
                                    <p:set>
                                      <p:cBhvr>
                                        <p:cTn id="10" dur="500" fill="hold"/>
                                        <p:tgtEl>
                                          <p:spTgt spid="5"/>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500" fill="hold"/>
                                        <p:tgtEl>
                                          <p:spTgt spid="7"/>
                                        </p:tgtEl>
                                        <p:attrNameLst>
                                          <p:attrName>fillcolor</p:attrName>
                                        </p:attrNameLst>
                                      </p:cBhvr>
                                      <p:to>
                                        <a:srgbClr val="FFFF00"/>
                                      </p:to>
                                    </p:animClr>
                                    <p:set>
                                      <p:cBhvr>
                                        <p:cTn id="17" dur="500" fill="hold"/>
                                        <p:tgtEl>
                                          <p:spTgt spid="7"/>
                                        </p:tgtEl>
                                        <p:attrNameLst>
                                          <p:attrName>fill.type</p:attrName>
                                        </p:attrNameLst>
                                      </p:cBhvr>
                                      <p:to>
                                        <p:strVal val="solid"/>
                                      </p:to>
                                    </p:set>
                                    <p:set>
                                      <p:cBhvr>
                                        <p:cTn id="18" dur="500" fill="hold"/>
                                        <p:tgtEl>
                                          <p:spTgt spid="7"/>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500" fill="hold"/>
                                        <p:tgtEl>
                                          <p:spTgt spid="5"/>
                                        </p:tgtEl>
                                        <p:attrNameLst>
                                          <p:attrName>fillcolor</p:attrName>
                                        </p:attrNameLst>
                                      </p:cBhvr>
                                      <p:to>
                                        <a:srgbClr val="808080"/>
                                      </p:to>
                                    </p:animClr>
                                    <p:set>
                                      <p:cBhvr>
                                        <p:cTn id="25" dur="500" fill="hold"/>
                                        <p:tgtEl>
                                          <p:spTgt spid="5"/>
                                        </p:tgtEl>
                                        <p:attrNameLst>
                                          <p:attrName>fill.type</p:attrName>
                                        </p:attrNameLst>
                                      </p:cBhvr>
                                      <p:to>
                                        <p:strVal val="solid"/>
                                      </p:to>
                                    </p:set>
                                    <p:set>
                                      <p:cBhvr>
                                        <p:cTn id="26" dur="500" fill="hold"/>
                                        <p:tgtEl>
                                          <p:spTgt spid="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7"/>
                                        </p:tgtEl>
                                        <p:attrNameLst>
                                          <p:attrName>fillcolor</p:attrName>
                                        </p:attrNameLst>
                                      </p:cBhvr>
                                      <p:to>
                                        <a:srgbClr val="808080"/>
                                      </p:to>
                                    </p:animClr>
                                    <p:set>
                                      <p:cBhvr>
                                        <p:cTn id="29" dur="500" fill="hold"/>
                                        <p:tgtEl>
                                          <p:spTgt spid="7"/>
                                        </p:tgtEl>
                                        <p:attrNameLst>
                                          <p:attrName>fill.type</p:attrName>
                                        </p:attrNameLst>
                                      </p:cBhvr>
                                      <p:to>
                                        <p:strVal val="solid"/>
                                      </p:to>
                                    </p:set>
                                    <p:set>
                                      <p:cBhvr>
                                        <p:cTn id="30" dur="500" fill="hold"/>
                                        <p:tgtEl>
                                          <p:spTgt spid="7"/>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6"/>
                                        </p:tgtEl>
                                        <p:attrNameLst>
                                          <p:attrName>fillcolor</p:attrName>
                                        </p:attrNameLst>
                                      </p:cBhvr>
                                      <p:to>
                                        <a:srgbClr val="00B050"/>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B57FDE9D-AB61-4742-9D3A-A7C59E4B23CD}" type="slidenum">
              <a:rPr lang="de-DE"/>
              <a:pPr>
                <a:defRPr/>
              </a:pPr>
              <a:t>139</a:t>
            </a:fld>
            <a:endParaRPr lang="de-DE"/>
          </a:p>
        </p:txBody>
      </p:sp>
      <p:sp>
        <p:nvSpPr>
          <p:cNvPr id="78851" name="Rectangle 2"/>
          <p:cNvSpPr>
            <a:spLocks noGrp="1" noChangeArrowheads="1"/>
          </p:cNvSpPr>
          <p:nvPr>
            <p:ph type="title"/>
          </p:nvPr>
        </p:nvSpPr>
        <p:spPr/>
        <p:txBody>
          <a:bodyPr/>
          <a:lstStyle/>
          <a:p>
            <a:pPr eaLnBrk="1" hangingPunct="1"/>
            <a:r>
              <a:rPr lang="de-DE" altLang="de-DE" dirty="0" smtClean="0"/>
              <a:t>Wo werde ich meine Fragen los?</a:t>
            </a:r>
          </a:p>
        </p:txBody>
      </p:sp>
      <p:sp>
        <p:nvSpPr>
          <p:cNvPr id="78852" name="Text Box 7"/>
          <p:cNvSpPr txBox="1">
            <a:spLocks noChangeArrowheads="1"/>
          </p:cNvSpPr>
          <p:nvPr/>
        </p:nvSpPr>
        <p:spPr bwMode="auto">
          <a:xfrm>
            <a:off x="1019175" y="3900488"/>
            <a:ext cx="70865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dirty="0" smtClean="0">
                <a:latin typeface="Tahoma" pitchFamily="34" charset="0"/>
              </a:rPr>
              <a:t>SFX-Team der Verbundzentrale:</a:t>
            </a:r>
          </a:p>
          <a:p>
            <a:pPr algn="ctr"/>
            <a:r>
              <a:rPr lang="de-DE" altLang="de-DE" sz="2400" dirty="0" smtClean="0">
                <a:latin typeface="Tahoma" pitchFamily="34" charset="0"/>
              </a:rPr>
              <a:t> </a:t>
            </a:r>
            <a:r>
              <a:rPr lang="de-DE" altLang="de-DE" sz="2400" dirty="0" smtClean="0">
                <a:latin typeface="Tahoma" pitchFamily="34" charset="0"/>
                <a:hlinkClick r:id="rId2"/>
              </a:rPr>
              <a:t>sfx@bib-bvb.de</a:t>
            </a:r>
            <a:endParaRPr lang="de-DE" altLang="de-DE" sz="2400" dirty="0" smtClean="0">
              <a:latin typeface="Tahoma" pitchFamily="34" charset="0"/>
            </a:endParaRPr>
          </a:p>
          <a:p>
            <a:pPr algn="ctr"/>
            <a:endParaRPr lang="de-DE" altLang="de-DE" sz="1200" dirty="0" smtClean="0">
              <a:latin typeface="Tahoma" pitchFamily="34" charset="0"/>
            </a:endParaRPr>
          </a:p>
          <a:p>
            <a:pPr algn="ctr"/>
            <a:r>
              <a:rPr lang="de-DE" altLang="de-DE" sz="2400" dirty="0" smtClean="0">
                <a:latin typeface="Tahoma" pitchFamily="34" charset="0"/>
              </a:rPr>
              <a:t>Bayerische SFX-LISTE:</a:t>
            </a:r>
          </a:p>
          <a:p>
            <a:pPr algn="ctr"/>
            <a:r>
              <a:rPr lang="de-DE" altLang="de-DE" sz="2400" dirty="0" smtClean="0">
                <a:latin typeface="Tahoma" pitchFamily="34" charset="0"/>
                <a:hlinkClick r:id="rId3"/>
              </a:rPr>
              <a:t>sfx-liste@listserv.uni-bayreuth.de</a:t>
            </a:r>
            <a:r>
              <a:rPr lang="de-DE" altLang="de-DE" sz="2400" dirty="0" smtClean="0">
                <a:latin typeface="Tahoma" pitchFamily="34" charset="0"/>
              </a:rPr>
              <a:t> </a:t>
            </a:r>
            <a:endParaRPr lang="de-DE" altLang="de-DE" sz="2400" dirty="0">
              <a:latin typeface="Tahoma" pitchFamily="34" charset="0"/>
            </a:endParaRPr>
          </a:p>
        </p:txBody>
      </p:sp>
      <p:pic>
        <p:nvPicPr>
          <p:cNvPr id="1026" name="Picture 2" descr=" - Dilbert by Scott Ad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60" y="1263657"/>
            <a:ext cx="6858000" cy="2141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14</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Vorteil 3</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2"/>
              </a:buBlip>
            </a:pPr>
            <a:r>
              <a:rPr lang="de-DE" altLang="de-DE" dirty="0" smtClean="0"/>
              <a:t>Kontextsensitivität</a:t>
            </a:r>
          </a:p>
          <a:p>
            <a:pPr marL="0" indent="0" eaLnBrk="1" hangingPunct="1">
              <a:spcBef>
                <a:spcPct val="60000"/>
              </a:spcBef>
              <a:buClr>
                <a:schemeClr val="tx1"/>
              </a:buClr>
              <a:buNone/>
            </a:pPr>
            <a:r>
              <a:rPr lang="de-DE" altLang="de-DE" dirty="0" smtClean="0"/>
              <a:t>Statt eines statischen, für alle Nutzer der Source gleichen Linkangebots ermittelt ein Link-Resolver bei jedem Aufruf dynamisch,</a:t>
            </a:r>
            <a:r>
              <a:rPr lang="de-DE" altLang="de-DE" b="1" dirty="0" smtClean="0"/>
              <a:t> welche Links im gegebenen Treffer- und Nutzerkontext relevant </a:t>
            </a:r>
            <a:r>
              <a:rPr lang="de-DE" altLang="de-DE" dirty="0" smtClean="0"/>
              <a:t>sind.</a:t>
            </a:r>
          </a:p>
          <a:p>
            <a:pPr marL="0" indent="0" eaLnBrk="1" hangingPunct="1">
              <a:spcBef>
                <a:spcPct val="60000"/>
              </a:spcBef>
              <a:buClr>
                <a:schemeClr val="tx1"/>
              </a:buClr>
              <a:buNone/>
            </a:pPr>
            <a:r>
              <a:rPr lang="de-DE" altLang="de-DE" dirty="0" smtClean="0"/>
              <a:t>Eine wichtige Relevanzbedingung ist die </a:t>
            </a:r>
            <a:r>
              <a:rPr lang="de-DE" altLang="de-DE" b="1" dirty="0" smtClean="0"/>
              <a:t>Verfügbarkeit</a:t>
            </a:r>
            <a:r>
              <a:rPr lang="de-DE" altLang="de-DE" dirty="0" smtClean="0"/>
              <a:t>, etwa des elektronischen Volltexts zum gefundenen Literaturnachweis.</a:t>
            </a:r>
          </a:p>
        </p:txBody>
      </p:sp>
    </p:spTree>
    <p:extLst>
      <p:ext uri="{BB962C8B-B14F-4D97-AF65-F5344CB8AC3E}">
        <p14:creationId xmlns:p14="http://schemas.microsoft.com/office/powerpoint/2010/main" val="130098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15</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Vorteil 4</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2"/>
              </a:buBlip>
            </a:pPr>
            <a:r>
              <a:rPr lang="de-DE" altLang="de-DE" dirty="0" smtClean="0"/>
              <a:t>Reduktion von Pflegeaufwand</a:t>
            </a:r>
          </a:p>
          <a:p>
            <a:pPr marL="0" indent="0" eaLnBrk="1" hangingPunct="1">
              <a:spcBef>
                <a:spcPct val="60000"/>
              </a:spcBef>
              <a:buClr>
                <a:schemeClr val="tx1"/>
              </a:buClr>
              <a:buNone/>
            </a:pPr>
            <a:r>
              <a:rPr lang="de-DE" altLang="de-DE" dirty="0" smtClean="0"/>
              <a:t>Wechselt der Anbieter, bei dem die Bibliothek einen bestimmten Service (z.B. den Zugriff auf elektronische Volltexte) lizenziert hat, bedarf es nur mehr </a:t>
            </a:r>
            <a:r>
              <a:rPr lang="de-DE" altLang="de-DE" b="1" dirty="0" smtClean="0"/>
              <a:t>einer Änderung im Link-Resolver</a:t>
            </a:r>
            <a:r>
              <a:rPr lang="de-DE" altLang="de-DE" dirty="0" smtClean="0"/>
              <a:t> statt Information an und Anpassung in allen </a:t>
            </a:r>
            <a:r>
              <a:rPr lang="de-DE" altLang="de-DE" dirty="0" err="1" smtClean="0"/>
              <a:t>Sourcen</a:t>
            </a:r>
            <a:r>
              <a:rPr lang="de-DE" altLang="de-DE" dirty="0" smtClean="0"/>
              <a:t>, von denen aus der Service relevant werden könnte.</a:t>
            </a:r>
          </a:p>
          <a:p>
            <a:pPr marL="0" indent="0" eaLnBrk="1" hangingPunct="1">
              <a:spcBef>
                <a:spcPct val="60000"/>
              </a:spcBef>
              <a:buClr>
                <a:schemeClr val="tx1"/>
              </a:buClr>
              <a:buNone/>
            </a:pPr>
            <a:r>
              <a:rPr lang="de-DE" altLang="de-DE" dirty="0" smtClean="0"/>
              <a:t>Selbst aufwändige URL-Pflege im eigenen Katalog könnte der Vergangenheit angehören - wenn man ihn denn zur </a:t>
            </a:r>
            <a:r>
              <a:rPr lang="de-DE" altLang="de-DE" dirty="0" err="1" smtClean="0"/>
              <a:t>OpenURL</a:t>
            </a:r>
            <a:r>
              <a:rPr lang="de-DE" altLang="de-DE" dirty="0" smtClean="0"/>
              <a:t>-Source macht!</a:t>
            </a:r>
          </a:p>
        </p:txBody>
      </p:sp>
    </p:spTree>
    <p:extLst>
      <p:ext uri="{BB962C8B-B14F-4D97-AF65-F5344CB8AC3E}">
        <p14:creationId xmlns:p14="http://schemas.microsoft.com/office/powerpoint/2010/main" val="130098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16</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Vorteil 5</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2"/>
              </a:buBlip>
            </a:pPr>
            <a:r>
              <a:rPr lang="de-DE" altLang="de-DE" dirty="0" smtClean="0"/>
              <a:t>Bündelung der eigenen Dienstleistungen</a:t>
            </a:r>
          </a:p>
          <a:p>
            <a:pPr marL="0" indent="0" eaLnBrk="1" hangingPunct="1">
              <a:spcBef>
                <a:spcPct val="60000"/>
              </a:spcBef>
              <a:buClr>
                <a:schemeClr val="tx1"/>
              </a:buClr>
              <a:buNone/>
            </a:pPr>
            <a:r>
              <a:rPr lang="de-DE" altLang="de-DE" dirty="0" smtClean="0"/>
              <a:t>Im Servicemenü des Link-</a:t>
            </a:r>
            <a:r>
              <a:rPr lang="de-DE" altLang="de-DE" dirty="0" err="1" smtClean="0"/>
              <a:t>Resolvers</a:t>
            </a:r>
            <a:r>
              <a:rPr lang="de-DE" altLang="de-DE" dirty="0" smtClean="0"/>
              <a:t> findet der Nutzer </a:t>
            </a:r>
            <a:r>
              <a:rPr lang="de-DE" altLang="de-DE" b="1" dirty="0" smtClean="0"/>
              <a:t>alle</a:t>
            </a:r>
            <a:r>
              <a:rPr lang="de-DE" altLang="de-DE" dirty="0" smtClean="0"/>
              <a:t> (im vorliegenden Kontext relevanten) </a:t>
            </a:r>
            <a:r>
              <a:rPr lang="de-DE" altLang="de-DE" b="1" dirty="0" smtClean="0"/>
              <a:t>Services seiner Bibliothek</a:t>
            </a:r>
            <a:r>
              <a:rPr lang="de-DE" altLang="de-DE" dirty="0" smtClean="0"/>
              <a:t> kompakt versammelt …</a:t>
            </a:r>
          </a:p>
          <a:p>
            <a:pPr marL="0" indent="0" eaLnBrk="1" hangingPunct="1">
              <a:spcBef>
                <a:spcPct val="60000"/>
              </a:spcBef>
              <a:buClr>
                <a:schemeClr val="tx1"/>
              </a:buClr>
              <a:buNone/>
            </a:pPr>
            <a:r>
              <a:rPr lang="de-DE" altLang="de-DE" dirty="0" smtClean="0"/>
              <a:t>… und </a:t>
            </a:r>
            <a:r>
              <a:rPr lang="de-DE" altLang="de-DE" b="1" dirty="0" smtClean="0"/>
              <a:t>von jeder Source aus</a:t>
            </a:r>
            <a:r>
              <a:rPr lang="de-DE" altLang="de-DE" dirty="0" smtClean="0"/>
              <a:t> kann er sich dieses Angebot auf ein und dieselbe Weise bzw. zum selben Preis erstellen lassen: Nur ein Klick mehr!</a:t>
            </a:r>
          </a:p>
          <a:p>
            <a:pPr marL="0" indent="0" eaLnBrk="1" hangingPunct="1">
              <a:spcBef>
                <a:spcPct val="60000"/>
              </a:spcBef>
              <a:buClr>
                <a:schemeClr val="tx1"/>
              </a:buClr>
              <a:buNone/>
            </a:pPr>
            <a:endParaRPr lang="de-DE" altLang="de-DE" dirty="0" smtClean="0"/>
          </a:p>
        </p:txBody>
      </p:sp>
    </p:spTree>
    <p:extLst>
      <p:ext uri="{BB962C8B-B14F-4D97-AF65-F5344CB8AC3E}">
        <p14:creationId xmlns:p14="http://schemas.microsoft.com/office/powerpoint/2010/main" val="1300981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AFCF41E-3798-4448-85CD-56092A29B3DA}" type="slidenum">
              <a:rPr lang="de-DE"/>
              <a:pPr>
                <a:defRPr/>
              </a:pPr>
              <a:t>17</a:t>
            </a:fld>
            <a:endParaRPr lang="de-DE"/>
          </a:p>
        </p:txBody>
      </p:sp>
      <p:sp>
        <p:nvSpPr>
          <p:cNvPr id="13315" name="Rectangle 2"/>
          <p:cNvSpPr>
            <a:spLocks noGrp="1" noChangeArrowheads="1"/>
          </p:cNvSpPr>
          <p:nvPr>
            <p:ph type="title"/>
          </p:nvPr>
        </p:nvSpPr>
        <p:spPr/>
        <p:txBody>
          <a:bodyPr/>
          <a:lstStyle/>
          <a:p>
            <a:pPr eaLnBrk="1" hangingPunct="1"/>
            <a:r>
              <a:rPr lang="de-DE" altLang="de-DE" dirty="0" smtClean="0"/>
              <a:t>Dazu dient ein Link-Resolver!</a:t>
            </a:r>
          </a:p>
        </p:txBody>
      </p:sp>
      <p:sp>
        <p:nvSpPr>
          <p:cNvPr id="142339" name="Rectangle 3"/>
          <p:cNvSpPr>
            <a:spLocks noGrp="1" noChangeArrowheads="1"/>
          </p:cNvSpPr>
          <p:nvPr>
            <p:ph type="body" idx="1"/>
          </p:nvPr>
        </p:nvSpPr>
        <p:spPr/>
        <p:txBody>
          <a:bodyPr/>
          <a:lstStyle/>
          <a:p>
            <a:pPr eaLnBrk="1" hangingPunct="1">
              <a:spcBef>
                <a:spcPct val="60000"/>
              </a:spcBef>
              <a:buClr>
                <a:schemeClr val="tx1"/>
              </a:buClr>
              <a:buFont typeface="Wingdings" pitchFamily="2" charset="2"/>
              <a:buBlip>
                <a:blip r:embed="rId2"/>
              </a:buBlip>
            </a:pPr>
            <a:r>
              <a:rPr lang="de-DE" altLang="de-DE" dirty="0" smtClean="0"/>
              <a:t>Verlinkung effektiv von der Bibliothek kontrolliert</a:t>
            </a:r>
          </a:p>
          <a:p>
            <a:pPr eaLnBrk="1" hangingPunct="1">
              <a:spcBef>
                <a:spcPct val="60000"/>
              </a:spcBef>
              <a:buClr>
                <a:schemeClr val="tx1"/>
              </a:buClr>
              <a:buFont typeface="Wingdings" pitchFamily="2" charset="2"/>
              <a:buBlip>
                <a:blip r:embed="rId2"/>
              </a:buBlip>
            </a:pPr>
            <a:r>
              <a:rPr lang="de-DE" altLang="de-DE" dirty="0" smtClean="0"/>
              <a:t>durch Standardisierung der Einbindung in die Source relativ unabhängig von individuellen Vereinbarungen</a:t>
            </a:r>
          </a:p>
          <a:p>
            <a:pPr eaLnBrk="1" hangingPunct="1">
              <a:spcBef>
                <a:spcPct val="60000"/>
              </a:spcBef>
              <a:buClr>
                <a:schemeClr val="tx1"/>
              </a:buClr>
              <a:buFont typeface="Wingdings" pitchFamily="2" charset="2"/>
              <a:buBlip>
                <a:blip r:embed="rId2"/>
              </a:buBlip>
            </a:pPr>
            <a:r>
              <a:rPr lang="de-DE" altLang="de-DE" dirty="0" smtClean="0"/>
              <a:t>Kontextsensitivität</a:t>
            </a:r>
          </a:p>
          <a:p>
            <a:pPr eaLnBrk="1" hangingPunct="1">
              <a:spcBef>
                <a:spcPct val="60000"/>
              </a:spcBef>
              <a:buClr>
                <a:schemeClr val="tx1"/>
              </a:buClr>
              <a:buFont typeface="Wingdings" pitchFamily="2" charset="2"/>
              <a:buBlip>
                <a:blip r:embed="rId2"/>
              </a:buBlip>
            </a:pPr>
            <a:r>
              <a:rPr lang="de-DE" altLang="de-DE" dirty="0" smtClean="0"/>
              <a:t>Reduktion von Pflegeaufwand</a:t>
            </a:r>
          </a:p>
          <a:p>
            <a:pPr eaLnBrk="1" hangingPunct="1">
              <a:spcBef>
                <a:spcPct val="60000"/>
              </a:spcBef>
              <a:buClr>
                <a:schemeClr val="tx1"/>
              </a:buClr>
              <a:buFont typeface="Wingdings" pitchFamily="2" charset="2"/>
              <a:buBlip>
                <a:blip r:embed="rId2"/>
              </a:buBlip>
            </a:pPr>
            <a:r>
              <a:rPr lang="de-DE" altLang="de-DE" dirty="0" smtClean="0"/>
              <a:t>Bündelung der eigenen Dienstleistungen</a:t>
            </a:r>
          </a:p>
        </p:txBody>
      </p:sp>
    </p:spTree>
    <p:extLst>
      <p:ext uri="{BB962C8B-B14F-4D97-AF65-F5344CB8AC3E}">
        <p14:creationId xmlns:p14="http://schemas.microsoft.com/office/powerpoint/2010/main" val="1300981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42339">
                                            <p:txEl>
                                              <p:pRg st="0" end="0"/>
                                            </p:txEl>
                                          </p:spTgt>
                                        </p:tgtEl>
                                        <p:attrNameLst>
                                          <p:attrName>style.opacity</p:attrName>
                                        </p:attrNameLst>
                                      </p:cBhvr>
                                      <p:to>
                                        <p:strVal val="0.5"/>
                                      </p:to>
                                    </p:set>
                                    <p:animEffect filter="image" prLst="opacity: 0.5">
                                      <p:cBhvr rctx="IE">
                                        <p:cTn id="11" dur="indefinite"/>
                                        <p:tgtEl>
                                          <p:spTgt spid="142339">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42339">
                                            <p:txEl>
                                              <p:pRg st="1" end="1"/>
                                            </p:txEl>
                                          </p:spTgt>
                                        </p:tgtEl>
                                        <p:attrNameLst>
                                          <p:attrName>style.opacity</p:attrName>
                                        </p:attrNameLst>
                                      </p:cBhvr>
                                      <p:to>
                                        <p:strVal val="0.5"/>
                                      </p:to>
                                    </p:set>
                                    <p:animEffect filter="image" prLst="opacity: 0.5">
                                      <p:cBhvr rctx="IE">
                                        <p:cTn id="18" dur="indefinite"/>
                                        <p:tgtEl>
                                          <p:spTgt spid="142339">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42339">
                                            <p:txEl>
                                              <p:pRg st="2" end="2"/>
                                            </p:txEl>
                                          </p:spTgt>
                                        </p:tgtEl>
                                        <p:attrNameLst>
                                          <p:attrName>style.opacity</p:attrName>
                                        </p:attrNameLst>
                                      </p:cBhvr>
                                      <p:to>
                                        <p:strVal val="0.5"/>
                                      </p:to>
                                    </p:set>
                                    <p:animEffect filter="image" prLst="opacity: 0.5">
                                      <p:cBhvr rctx="IE">
                                        <p:cTn id="25" dur="indefinite"/>
                                        <p:tgtEl>
                                          <p:spTgt spid="142339">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42339">
                                            <p:txEl>
                                              <p:pRg st="3" end="3"/>
                                            </p:txEl>
                                          </p:spTgt>
                                        </p:tgtEl>
                                        <p:attrNameLst>
                                          <p:attrName>style.opacity</p:attrName>
                                        </p:attrNameLst>
                                      </p:cBhvr>
                                      <p:to>
                                        <p:strVal val="0.5"/>
                                      </p:to>
                                    </p:set>
                                    <p:animEffect filter="image" prLst="opacity: 0.5">
                                      <p:cBhvr rctx="IE">
                                        <p:cTn id="32" dur="indefinite"/>
                                        <p:tgtEl>
                                          <p:spTgt spid="142339">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A287B763-C03A-4924-8625-0D9627DA26D4}" type="slidenum">
              <a:rPr lang="de-DE"/>
              <a:pPr>
                <a:defRPr/>
              </a:pPr>
              <a:t>18</a:t>
            </a:fld>
            <a:endParaRPr lang="de-DE"/>
          </a:p>
        </p:txBody>
      </p:sp>
      <p:sp>
        <p:nvSpPr>
          <p:cNvPr id="14339" name="Rectangle 2"/>
          <p:cNvSpPr>
            <a:spLocks noGrp="1" noChangeArrowheads="1"/>
          </p:cNvSpPr>
          <p:nvPr>
            <p:ph type="title"/>
          </p:nvPr>
        </p:nvSpPr>
        <p:spPr/>
        <p:txBody>
          <a:bodyPr/>
          <a:lstStyle/>
          <a:p>
            <a:pPr eaLnBrk="1" hangingPunct="1"/>
            <a:r>
              <a:rPr lang="de-DE" altLang="de-DE" smtClean="0"/>
              <a:t>Inhalt</a:t>
            </a:r>
          </a:p>
        </p:txBody>
      </p:sp>
      <p:sp>
        <p:nvSpPr>
          <p:cNvPr id="145411" name="Rectangle 3"/>
          <p:cNvSpPr>
            <a:spLocks noGrp="1" noChangeArrowheads="1"/>
          </p:cNvSpPr>
          <p:nvPr>
            <p:ph type="body" idx="1"/>
          </p:nvPr>
        </p:nvSpPr>
        <p:spPr>
          <a:xfrm>
            <a:off x="941388" y="1298575"/>
            <a:ext cx="7243762" cy="4649788"/>
          </a:xfrm>
        </p:spPr>
        <p:txBody>
          <a:bodyPr/>
          <a:lstStyle/>
          <a:p>
            <a:pPr marL="609600" indent="-609600" eaLnBrk="1" hangingPunct="1">
              <a:lnSpc>
                <a:spcPct val="90000"/>
              </a:lnSpc>
              <a:buFontTx/>
              <a:buAutoNum type="arabicPeriod"/>
            </a:pPr>
            <a:endParaRPr lang="de-DE" altLang="de-DE" sz="1000" b="1" dirty="0" smtClean="0"/>
          </a:p>
          <a:p>
            <a:pPr marL="609600" indent="-609600" eaLnBrk="1" hangingPunct="1">
              <a:lnSpc>
                <a:spcPct val="90000"/>
              </a:lnSpc>
              <a:buFontTx/>
              <a:buAutoNum type="arabicPeriod"/>
            </a:pPr>
            <a:r>
              <a:rPr lang="de-DE" altLang="de-DE" sz="2800" dirty="0" smtClean="0"/>
              <a:t>Wozu dient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p>
          <a:p>
            <a:pPr marL="609600" indent="-609600" eaLnBrk="1" hangingPunct="1">
              <a:lnSpc>
                <a:spcPct val="90000"/>
              </a:lnSpc>
              <a:spcBef>
                <a:spcPct val="60000"/>
              </a:spcBef>
              <a:buFontTx/>
              <a:buAutoNum type="arabicPeriod"/>
            </a:pPr>
            <a:r>
              <a:rPr lang="de-DE" altLang="de-DE" sz="2800" dirty="0" smtClean="0"/>
              <a:t>SFX-Glossar</a:t>
            </a:r>
          </a:p>
          <a:p>
            <a:pPr marL="609600" indent="-609600" eaLnBrk="1" hangingPunct="1">
              <a:lnSpc>
                <a:spcPct val="90000"/>
              </a:lnSpc>
              <a:spcBef>
                <a:spcPct val="60000"/>
              </a:spcBef>
              <a:buFontTx/>
              <a:buAutoNum type="arabicPeriod"/>
            </a:pPr>
            <a:r>
              <a:rPr lang="de-DE" altLang="de-DE" sz="2800" dirty="0"/>
              <a:t>Special </a:t>
            </a:r>
            <a:r>
              <a:rPr lang="de-DE" altLang="de-DE" sz="2800" dirty="0" err="1"/>
              <a:t>Effects</a:t>
            </a:r>
            <a:r>
              <a:rPr lang="de-DE" altLang="de-DE" sz="2800" dirty="0"/>
              <a:t> … </a:t>
            </a:r>
            <a:r>
              <a:rPr lang="de-DE" altLang="de-DE" sz="2800" dirty="0" err="1"/>
              <a:t>uuund</a:t>
            </a:r>
            <a:r>
              <a:rPr lang="de-DE" altLang="de-DE" sz="2800" dirty="0"/>
              <a:t> Action!</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SFX im Bibliotheksverbund Bayern</a:t>
            </a:r>
          </a:p>
          <a:p>
            <a:pPr marL="609600" indent="-609600" eaLnBrk="1" hangingPunct="1">
              <a:lnSpc>
                <a:spcPct val="90000"/>
              </a:lnSpc>
              <a:spcBef>
                <a:spcPct val="60000"/>
              </a:spcBef>
              <a:buFontTx/>
              <a:buAutoNum type="arabicPeriod"/>
            </a:pPr>
            <a:r>
              <a:rPr lang="de-DE" altLang="de-DE" sz="2800" dirty="0" smtClean="0"/>
              <a:t>Troubleshooting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endCondLst>
                                    <p:cond evt="onNext" delay="0">
                                      <p:tgtEl>
                                        <p:sldTgt/>
                                      </p:tgtEl>
                                    </p:cond>
                                  </p:endCondLst>
                                  <p:childTnLst>
                                    <p:set>
                                      <p:cBhvr rctx="PPT">
                                        <p:cTn id="6" dur="indefinite"/>
                                        <p:tgtEl>
                                          <p:spTgt spid="145411">
                                            <p:txEl>
                                              <p:pRg st="2" end="2"/>
                                            </p:txEl>
                                          </p:spTgt>
                                        </p:tgtEl>
                                        <p:attrNameLst>
                                          <p:attrName>style.opacity</p:attrName>
                                        </p:attrNameLst>
                                      </p:cBhvr>
                                      <p:to>
                                        <p:strVal val="0.5"/>
                                      </p:to>
                                    </p:set>
                                    <p:animEffect filter="image" prLst="opacity: 0.5">
                                      <p:cBhvr rctx="IE">
                                        <p:cTn id="7" dur="indefinite"/>
                                        <p:tgtEl>
                                          <p:spTgt spid="145411">
                                            <p:txEl>
                                              <p:pRg st="2" end="2"/>
                                            </p:txEl>
                                          </p:spTgt>
                                        </p:tgtEl>
                                      </p:cBhvr>
                                    </p:animEffect>
                                  </p:childTnLst>
                                </p:cTn>
                              </p:par>
                              <p:par>
                                <p:cTn id="8" presetID="9" presetClass="emph" presetSubtype="0" nodeType="withEffect">
                                  <p:stCondLst>
                                    <p:cond delay="0"/>
                                  </p:stCondLst>
                                  <p:childTnLst>
                                    <p:set>
                                      <p:cBhvr rctx="PPT">
                                        <p:cTn id="9" dur="indefinite"/>
                                        <p:tgtEl>
                                          <p:spTgt spid="145411">
                                            <p:txEl>
                                              <p:pRg st="3" end="3"/>
                                            </p:txEl>
                                          </p:spTgt>
                                        </p:tgtEl>
                                        <p:attrNameLst>
                                          <p:attrName>style.opacity</p:attrName>
                                        </p:attrNameLst>
                                      </p:cBhvr>
                                      <p:to>
                                        <p:strVal val="0.5"/>
                                      </p:to>
                                    </p:set>
                                    <p:animEffect filter="image" prLst="opacity: 0.5">
                                      <p:cBhvr rctx="IE">
                                        <p:cTn id="10" dur="indefinite"/>
                                        <p:tgtEl>
                                          <p:spTgt spid="145411">
                                            <p:txEl>
                                              <p:pRg st="3" end="3"/>
                                            </p:txEl>
                                          </p:spTgt>
                                        </p:tgtEl>
                                      </p:cBhvr>
                                    </p:animEffect>
                                  </p:childTnLst>
                                </p:cTn>
                              </p:par>
                              <p:par>
                                <p:cTn id="11" presetID="9" presetClass="emph" presetSubtype="0" nodeType="withEffect">
                                  <p:stCondLst>
                                    <p:cond delay="0"/>
                                  </p:stCondLst>
                                  <p:childTnLst>
                                    <p:set>
                                      <p:cBhvr rctx="PPT">
                                        <p:cTn id="12" dur="indefinite"/>
                                        <p:tgtEl>
                                          <p:spTgt spid="145411">
                                            <p:txEl>
                                              <p:pRg st="4" end="4"/>
                                            </p:txEl>
                                          </p:spTgt>
                                        </p:tgtEl>
                                        <p:attrNameLst>
                                          <p:attrName>style.opacity</p:attrName>
                                        </p:attrNameLst>
                                      </p:cBhvr>
                                      <p:to>
                                        <p:strVal val="0.5"/>
                                      </p:to>
                                    </p:set>
                                    <p:animEffect filter="image" prLst="opacity: 0.5">
                                      <p:cBhvr rctx="IE">
                                        <p:cTn id="13" dur="indefinite"/>
                                        <p:tgtEl>
                                          <p:spTgt spid="145411">
                                            <p:txEl>
                                              <p:pRg st="4" end="4"/>
                                            </p:txEl>
                                          </p:spTgt>
                                        </p:tgtEl>
                                      </p:cBhvr>
                                    </p:animEffect>
                                  </p:childTnLst>
                                </p:cTn>
                              </p:par>
                              <p:par>
                                <p:cTn id="14" presetID="9" presetClass="emph" presetSubtype="0" nodeType="withEffect">
                                  <p:stCondLst>
                                    <p:cond delay="0"/>
                                  </p:stCondLst>
                                  <p:childTnLst>
                                    <p:set>
                                      <p:cBhvr rctx="PPT">
                                        <p:cTn id="15" dur="indefinite"/>
                                        <p:tgtEl>
                                          <p:spTgt spid="145411">
                                            <p:txEl>
                                              <p:pRg st="5" end="5"/>
                                            </p:txEl>
                                          </p:spTgt>
                                        </p:tgtEl>
                                        <p:attrNameLst>
                                          <p:attrName>style.opacity</p:attrName>
                                        </p:attrNameLst>
                                      </p:cBhvr>
                                      <p:to>
                                        <p:strVal val="0.5"/>
                                      </p:to>
                                    </p:set>
                                    <p:animEffect filter="image" prLst="opacity: 0.5">
                                      <p:cBhvr rctx="IE">
                                        <p:cTn id="16" dur="indefinite"/>
                                        <p:tgtEl>
                                          <p:spTgt spid="145411">
                                            <p:txEl>
                                              <p:pRg st="5" end="5"/>
                                            </p:txEl>
                                          </p:spTgt>
                                        </p:tgtEl>
                                      </p:cBhvr>
                                    </p:animEffect>
                                  </p:childTnLst>
                                </p:cTn>
                              </p:par>
                              <p:par>
                                <p:cTn id="17" presetID="9" presetClass="emph" presetSubtype="0" nodeType="withEffect">
                                  <p:stCondLst>
                                    <p:cond delay="0"/>
                                  </p:stCondLst>
                                  <p:childTnLst>
                                    <p:set>
                                      <p:cBhvr rctx="PPT">
                                        <p:cTn id="18" dur="indefinite"/>
                                        <p:tgtEl>
                                          <p:spTgt spid="145411">
                                            <p:txEl>
                                              <p:pRg st="6" end="6"/>
                                            </p:txEl>
                                          </p:spTgt>
                                        </p:tgtEl>
                                        <p:attrNameLst>
                                          <p:attrName>style.opacity</p:attrName>
                                        </p:attrNameLst>
                                      </p:cBhvr>
                                      <p:to>
                                        <p:strVal val="0.5"/>
                                      </p:to>
                                    </p:set>
                                    <p:animEffect filter="image" prLst="opacity: 0.5">
                                      <p:cBhvr rctx="IE">
                                        <p:cTn id="19" dur="indefinite"/>
                                        <p:tgtEl>
                                          <p:spTgt spid="145411">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nodeType="clickEffect">
                                  <p:stCondLst>
                                    <p:cond delay="0"/>
                                  </p:stCondLst>
                                  <p:childTnLst>
                                    <p:set>
                                      <p:cBhvr rctx="PPT">
                                        <p:cTn id="23" dur="indefinite"/>
                                        <p:tgtEl>
                                          <p:spTgt spid="145411">
                                            <p:txEl>
                                              <p:pRg st="1" end="1"/>
                                            </p:txEl>
                                          </p:spTgt>
                                        </p:tgtEl>
                                        <p:attrNameLst>
                                          <p:attrName>style.opacity</p:attrName>
                                        </p:attrNameLst>
                                      </p:cBhvr>
                                      <p:to>
                                        <p:strVal val="0.5"/>
                                      </p:to>
                                    </p:set>
                                    <p:animEffect filter="image" prLst="opacity: 0.5">
                                      <p:cBhvr rctx="IE">
                                        <p:cTn id="24" dur="indefinite"/>
                                        <p:tgtEl>
                                          <p:spTgt spid="145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6AF8ED1D-5114-4A57-8FED-1C951DC74E58}" type="slidenum">
              <a:rPr lang="de-DE"/>
              <a:pPr>
                <a:defRPr/>
              </a:pPr>
              <a:t>19</a:t>
            </a:fld>
            <a:endParaRPr lang="de-DE"/>
          </a:p>
        </p:txBody>
      </p:sp>
      <p:sp>
        <p:nvSpPr>
          <p:cNvPr id="217090" name="Rectangle 2"/>
          <p:cNvSpPr>
            <a:spLocks noGrp="1" noChangeArrowheads="1"/>
          </p:cNvSpPr>
          <p:nvPr>
            <p:ph type="title"/>
          </p:nvPr>
        </p:nvSpPr>
        <p:spPr>
          <a:xfrm>
            <a:off x="503238" y="365125"/>
            <a:ext cx="8132762" cy="2424113"/>
          </a:xfrm>
        </p:spPr>
        <p:txBody>
          <a:bodyPr>
            <a:spAutoFit/>
          </a:bodyPr>
          <a:lstStyle/>
          <a:p>
            <a:pPr eaLnBrk="1" hangingPunct="1">
              <a:defRPr/>
            </a:pPr>
            <a:r>
              <a:rPr lang="de-DE" sz="11700" dirty="0" smtClean="0">
                <a:effectLst>
                  <a:outerShdw blurRad="38100" dist="38100" dir="2700000" algn="tl">
                    <a:srgbClr val="C0C0C0"/>
                  </a:outerShdw>
                </a:effectLst>
              </a:rPr>
              <a:t>2</a:t>
            </a:r>
            <a:r>
              <a:rPr lang="de-DE" dirty="0" smtClean="0"/>
              <a:t/>
            </a:r>
            <a:br>
              <a:rPr lang="de-DE" dirty="0" smtClean="0"/>
            </a:br>
            <a:r>
              <a:rPr lang="de-DE" dirty="0" err="1" smtClean="0"/>
              <a:t>OpenURLs</a:t>
            </a:r>
            <a:r>
              <a:rPr lang="de-DE" dirty="0" smtClean="0"/>
              <a:t> lesen lernen</a:t>
            </a:r>
          </a:p>
        </p:txBody>
      </p:sp>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5D63822-F982-4534-B0EC-3636C19F5747}" type="slidenum">
              <a:rPr lang="de-DE"/>
              <a:pPr>
                <a:defRPr/>
              </a:pPr>
              <a:t>2</a:t>
            </a:fld>
            <a:endParaRPr lang="de-DE"/>
          </a:p>
        </p:txBody>
      </p:sp>
      <p:sp>
        <p:nvSpPr>
          <p:cNvPr id="4099" name="Rectangle 2"/>
          <p:cNvSpPr>
            <a:spLocks noGrp="1" noChangeArrowheads="1"/>
          </p:cNvSpPr>
          <p:nvPr>
            <p:ph type="title"/>
          </p:nvPr>
        </p:nvSpPr>
        <p:spPr/>
        <p:txBody>
          <a:bodyPr/>
          <a:lstStyle/>
          <a:p>
            <a:pPr eaLnBrk="1" hangingPunct="1"/>
            <a:r>
              <a:rPr lang="de-DE" altLang="de-DE" smtClean="0"/>
              <a:t>Inhalt</a:t>
            </a:r>
          </a:p>
        </p:txBody>
      </p:sp>
      <p:sp>
        <p:nvSpPr>
          <p:cNvPr id="137219" name="Rectangle 3"/>
          <p:cNvSpPr>
            <a:spLocks noGrp="1" noChangeArrowheads="1"/>
          </p:cNvSpPr>
          <p:nvPr>
            <p:ph type="body" idx="1"/>
          </p:nvPr>
        </p:nvSpPr>
        <p:spPr>
          <a:xfrm>
            <a:off x="935038" y="1298575"/>
            <a:ext cx="7251700" cy="4649788"/>
          </a:xfrm>
        </p:spPr>
        <p:txBody>
          <a:bodyPr/>
          <a:lstStyle/>
          <a:p>
            <a:pPr marL="609600" indent="-609600" eaLnBrk="1" hangingPunct="1">
              <a:lnSpc>
                <a:spcPct val="90000"/>
              </a:lnSpc>
              <a:buFontTx/>
              <a:buAutoNum type="arabicPeriod"/>
            </a:pPr>
            <a:endParaRPr lang="de-DE" altLang="de-DE" sz="1000" dirty="0" smtClean="0"/>
          </a:p>
          <a:p>
            <a:pPr marL="609600" indent="-609600" eaLnBrk="1" hangingPunct="1">
              <a:lnSpc>
                <a:spcPct val="90000"/>
              </a:lnSpc>
              <a:buFontTx/>
              <a:buAutoNum type="arabicPeriod"/>
            </a:pPr>
            <a:r>
              <a:rPr lang="de-DE" altLang="de-DE" sz="2800" dirty="0" smtClean="0"/>
              <a:t>Wozu dient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p>
          <a:p>
            <a:pPr marL="609600" indent="-609600" eaLnBrk="1" hangingPunct="1">
              <a:lnSpc>
                <a:spcPct val="90000"/>
              </a:lnSpc>
              <a:spcBef>
                <a:spcPct val="60000"/>
              </a:spcBef>
              <a:buFontTx/>
              <a:buAutoNum type="arabicPeriod"/>
            </a:pPr>
            <a:r>
              <a:rPr lang="de-DE" altLang="de-DE" sz="2800" dirty="0" smtClean="0"/>
              <a:t>SFX-Glossar</a:t>
            </a:r>
          </a:p>
          <a:p>
            <a:pPr marL="609600" indent="-609600" eaLnBrk="1" hangingPunct="1">
              <a:lnSpc>
                <a:spcPct val="90000"/>
              </a:lnSpc>
              <a:spcBef>
                <a:spcPct val="60000"/>
              </a:spcBef>
              <a:buFontTx/>
              <a:buAutoNum type="arabicPeriod"/>
            </a:pPr>
            <a:r>
              <a:rPr lang="de-DE" altLang="de-DE" sz="2800" dirty="0" smtClean="0"/>
              <a:t>Special </a:t>
            </a:r>
            <a:r>
              <a:rPr lang="de-DE" altLang="de-DE" sz="2800" dirty="0" err="1"/>
              <a:t>Effects</a:t>
            </a:r>
            <a:r>
              <a:rPr lang="de-DE" altLang="de-DE" sz="2800" dirty="0"/>
              <a:t> … </a:t>
            </a:r>
            <a:r>
              <a:rPr lang="de-DE" altLang="de-DE" sz="2800" dirty="0" err="1"/>
              <a:t>uuund</a:t>
            </a:r>
            <a:r>
              <a:rPr lang="de-DE" altLang="de-DE" sz="2800" dirty="0"/>
              <a:t> Action!</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SFX im Bibliotheksverbund Bayern</a:t>
            </a:r>
          </a:p>
          <a:p>
            <a:pPr marL="609600" indent="-609600" eaLnBrk="1" hangingPunct="1">
              <a:lnSpc>
                <a:spcPct val="90000"/>
              </a:lnSpc>
              <a:spcBef>
                <a:spcPct val="60000"/>
              </a:spcBef>
              <a:buFontTx/>
              <a:buAutoNum type="arabicPeriod"/>
            </a:pPr>
            <a:r>
              <a:rPr lang="de-DE" altLang="de-DE" sz="2800" dirty="0" smtClean="0"/>
              <a:t>Troubleshooting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56CD1873-B6C7-4AB5-B955-FA0CC260B865}" type="slidenum">
              <a:rPr lang="de-DE"/>
              <a:pPr>
                <a:defRPr/>
              </a:pPr>
              <a:t>20</a:t>
            </a:fld>
            <a:endParaRPr lang="de-DE"/>
          </a:p>
        </p:txBody>
      </p:sp>
      <p:sp>
        <p:nvSpPr>
          <p:cNvPr id="16387" name="Rectangle 2"/>
          <p:cNvSpPr>
            <a:spLocks noGrp="1" noChangeArrowheads="1"/>
          </p:cNvSpPr>
          <p:nvPr>
            <p:ph type="title"/>
          </p:nvPr>
        </p:nvSpPr>
        <p:spPr/>
        <p:txBody>
          <a:bodyPr/>
          <a:lstStyle/>
          <a:p>
            <a:pPr eaLnBrk="1" hangingPunct="1"/>
            <a:r>
              <a:rPr lang="de-DE" altLang="de-DE" smtClean="0"/>
              <a:t>URL</a:t>
            </a:r>
          </a:p>
        </p:txBody>
      </p:sp>
      <p:sp>
        <p:nvSpPr>
          <p:cNvPr id="209923" name="Rectangle 3"/>
          <p:cNvSpPr>
            <a:spLocks noGrp="1" noChangeArrowheads="1"/>
          </p:cNvSpPr>
          <p:nvPr>
            <p:ph type="body" idx="1"/>
          </p:nvPr>
        </p:nvSpPr>
        <p:spPr>
          <a:noFill/>
        </p:spPr>
        <p:txBody>
          <a:bodyPr/>
          <a:lstStyle/>
          <a:p>
            <a:pPr eaLnBrk="1" hangingPunct="1">
              <a:spcBef>
                <a:spcPct val="60000"/>
              </a:spcBef>
            </a:pPr>
            <a:r>
              <a:rPr lang="de-DE" altLang="de-DE" dirty="0" smtClean="0"/>
              <a:t>Abkürzung für </a:t>
            </a:r>
            <a:r>
              <a:rPr lang="de-DE" altLang="de-DE" b="1" dirty="0" smtClean="0"/>
              <a:t>U</a:t>
            </a:r>
            <a:r>
              <a:rPr lang="de-DE" altLang="de-DE" dirty="0" smtClean="0"/>
              <a:t>niform </a:t>
            </a:r>
            <a:r>
              <a:rPr lang="de-DE" altLang="de-DE" b="1" dirty="0" err="1" smtClean="0"/>
              <a:t>R</a:t>
            </a:r>
            <a:r>
              <a:rPr lang="de-DE" altLang="de-DE" dirty="0" err="1" smtClean="0"/>
              <a:t>esource</a:t>
            </a:r>
            <a:r>
              <a:rPr lang="de-DE" altLang="de-DE" dirty="0" smtClean="0"/>
              <a:t> </a:t>
            </a:r>
            <a:r>
              <a:rPr lang="de-DE" altLang="de-DE" b="1" dirty="0" smtClean="0"/>
              <a:t>L</a:t>
            </a:r>
            <a:r>
              <a:rPr lang="de-DE" altLang="de-DE" dirty="0" smtClean="0"/>
              <a:t>ocator (daher auch eigentlich besser „</a:t>
            </a:r>
            <a:r>
              <a:rPr lang="de-DE" altLang="de-DE" b="1" dirty="0" smtClean="0"/>
              <a:t>der</a:t>
            </a:r>
            <a:r>
              <a:rPr lang="de-DE" altLang="de-DE" dirty="0" smtClean="0"/>
              <a:t>“ und nicht „die“ URL!)</a:t>
            </a:r>
          </a:p>
          <a:p>
            <a:pPr eaLnBrk="1" hangingPunct="1">
              <a:spcBef>
                <a:spcPct val="60000"/>
              </a:spcBef>
            </a:pPr>
            <a:r>
              <a:rPr lang="de-DE" altLang="de-DE" dirty="0" smtClean="0"/>
              <a:t>spezifiziert den </a:t>
            </a:r>
            <a:r>
              <a:rPr lang="de-DE" altLang="de-DE" b="1" dirty="0" smtClean="0"/>
              <a:t>Ort</a:t>
            </a:r>
            <a:r>
              <a:rPr lang="de-DE" altLang="de-DE" dirty="0" smtClean="0"/>
              <a:t> einer Datei innerhalb eines Computer-Netzwerks (hinter „://“) ...</a:t>
            </a:r>
          </a:p>
          <a:p>
            <a:pPr eaLnBrk="1" hangingPunct="1">
              <a:spcBef>
                <a:spcPct val="60000"/>
              </a:spcBef>
            </a:pPr>
            <a:r>
              <a:rPr lang="de-DE" altLang="de-DE" dirty="0" smtClean="0"/>
              <a:t>... sowie die </a:t>
            </a:r>
            <a:r>
              <a:rPr lang="de-DE" altLang="de-DE" b="1" dirty="0" smtClean="0"/>
              <a:t>Art und Weise</a:t>
            </a:r>
            <a:r>
              <a:rPr lang="de-DE" altLang="de-DE" dirty="0" smtClean="0"/>
              <a:t>, in der darauf zugegriffen werden soll (vor „://“), das sog. Netzwerk-Protokoll</a:t>
            </a:r>
          </a:p>
          <a:p>
            <a:pPr eaLnBrk="1" hangingPunct="1">
              <a:spcBef>
                <a:spcPct val="60000"/>
              </a:spcBef>
            </a:pPr>
            <a:r>
              <a:rPr lang="de-DE" altLang="de-DE" dirty="0" smtClean="0"/>
              <a:t>beschreibt somit das </a:t>
            </a:r>
            <a:r>
              <a:rPr lang="de-DE" altLang="de-DE" b="1" dirty="0" smtClean="0"/>
              <a:t>Ziel</a:t>
            </a:r>
            <a:r>
              <a:rPr lang="de-DE" altLang="de-DE" dirty="0" smtClean="0"/>
              <a:t> eines Links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0"/>
          </p:nvPr>
        </p:nvSpPr>
        <p:spPr/>
        <p:txBody>
          <a:bodyPr/>
          <a:lstStyle/>
          <a:p>
            <a:pPr>
              <a:defRPr/>
            </a:pPr>
            <a:fld id="{3EDF9A72-1315-4DEF-8A64-C4CE68815781}" type="slidenum">
              <a:rPr lang="de-DE"/>
              <a:pPr>
                <a:defRPr/>
              </a:pPr>
              <a:t>21</a:t>
            </a:fld>
            <a:endParaRPr lang="de-DE"/>
          </a:p>
        </p:txBody>
      </p:sp>
      <p:sp>
        <p:nvSpPr>
          <p:cNvPr id="17411" name="Rectangle 2"/>
          <p:cNvSpPr>
            <a:spLocks noGrp="1" noChangeArrowheads="1"/>
          </p:cNvSpPr>
          <p:nvPr>
            <p:ph type="title"/>
          </p:nvPr>
        </p:nvSpPr>
        <p:spPr/>
        <p:txBody>
          <a:bodyPr/>
          <a:lstStyle/>
          <a:p>
            <a:pPr eaLnBrk="1" hangingPunct="1"/>
            <a:r>
              <a:rPr lang="de-DE" altLang="de-DE" smtClean="0"/>
              <a:t>OpenURL bildlich</a:t>
            </a:r>
          </a:p>
        </p:txBody>
      </p:sp>
      <p:sp>
        <p:nvSpPr>
          <p:cNvPr id="210947" name="Rectangle 3"/>
          <p:cNvSpPr>
            <a:spLocks noGrp="1" noChangeArrowheads="1"/>
          </p:cNvSpPr>
          <p:nvPr>
            <p:ph type="body" idx="1"/>
          </p:nvPr>
        </p:nvSpPr>
        <p:spPr>
          <a:xfrm>
            <a:off x="446088" y="1412875"/>
            <a:ext cx="8229600" cy="457200"/>
          </a:xfrm>
          <a:noFill/>
        </p:spPr>
        <p:txBody>
          <a:bodyPr>
            <a:spAutoFit/>
          </a:bodyPr>
          <a:lstStyle/>
          <a:p>
            <a:pPr algn="ctr" eaLnBrk="1" hangingPunct="1">
              <a:buFont typeface="Wingdings" pitchFamily="2" charset="2"/>
              <a:buNone/>
            </a:pPr>
            <a:r>
              <a:rPr lang="de-DE" altLang="de-DE" smtClean="0"/>
              <a:t>beschreibt die </a:t>
            </a:r>
            <a:r>
              <a:rPr lang="de-DE" altLang="de-DE" b="1" smtClean="0"/>
              <a:t>Quelle</a:t>
            </a:r>
            <a:r>
              <a:rPr lang="de-DE" altLang="de-DE" smtClean="0"/>
              <a:t> eines </a:t>
            </a:r>
            <a:r>
              <a:rPr lang="de-DE" altLang="de-DE" sz="1800" smtClean="0"/>
              <a:t>(möglichen)</a:t>
            </a:r>
            <a:r>
              <a:rPr lang="de-DE" altLang="de-DE" smtClean="0"/>
              <a:t> Links:</a:t>
            </a:r>
          </a:p>
        </p:txBody>
      </p:sp>
      <p:sp>
        <p:nvSpPr>
          <p:cNvPr id="210948" name="Rectangle 4"/>
          <p:cNvSpPr>
            <a:spLocks noChangeArrowheads="1"/>
          </p:cNvSpPr>
          <p:nvPr/>
        </p:nvSpPr>
        <p:spPr bwMode="auto">
          <a:xfrm>
            <a:off x="960438" y="2182813"/>
            <a:ext cx="2152650" cy="1449387"/>
          </a:xfrm>
          <a:prstGeom prst="rect">
            <a:avLst/>
          </a:prstGeom>
          <a:solidFill>
            <a:srgbClr val="FF99CC"/>
          </a:solidFill>
          <a:ln w="254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CC0000"/>
                </a:solidFill>
                <a:effectLst>
                  <a:outerShdw blurRad="38100" dist="38100" dir="2700000" algn="tl">
                    <a:srgbClr val="000000"/>
                  </a:outerShdw>
                </a:effectLst>
                <a:ea typeface="+mn-ea"/>
              </a:rPr>
              <a:t>Was</a:t>
            </a:r>
          </a:p>
          <a:p>
            <a:pPr algn="ctr">
              <a:defRPr/>
            </a:pPr>
            <a:r>
              <a:rPr lang="de-DE">
                <a:ea typeface="+mn-ea"/>
              </a:rPr>
              <a:t>interessiert im vorliegenden Kontext?</a:t>
            </a:r>
          </a:p>
        </p:txBody>
      </p:sp>
      <p:sp>
        <p:nvSpPr>
          <p:cNvPr id="210949" name="Rectangle 5"/>
          <p:cNvSpPr>
            <a:spLocks noChangeArrowheads="1"/>
          </p:cNvSpPr>
          <p:nvPr/>
        </p:nvSpPr>
        <p:spPr bwMode="auto">
          <a:xfrm>
            <a:off x="3476625" y="2187575"/>
            <a:ext cx="2163763" cy="1438275"/>
          </a:xfrm>
          <a:prstGeom prst="rect">
            <a:avLst/>
          </a:prstGeom>
          <a:solidFill>
            <a:srgbClr val="FFCC99"/>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FF6600"/>
                </a:solidFill>
                <a:effectLst>
                  <a:outerShdw blurRad="38100" dist="38100" dir="2700000" algn="tl">
                    <a:srgbClr val="000000"/>
                  </a:outerShdw>
                </a:effectLst>
                <a:ea typeface="+mn-ea"/>
              </a:rPr>
              <a:t>Woher</a:t>
            </a:r>
          </a:p>
          <a:p>
            <a:pPr algn="ctr">
              <a:defRPr/>
            </a:pPr>
            <a:r>
              <a:rPr lang="de-DE">
                <a:ea typeface="+mn-ea"/>
              </a:rPr>
              <a:t>stammen die Angaben über</a:t>
            </a:r>
          </a:p>
          <a:p>
            <a:pPr algn="ctr">
              <a:defRPr/>
            </a:pPr>
            <a:r>
              <a:rPr lang="de-DE">
                <a:ea typeface="+mn-ea"/>
              </a:rPr>
              <a:t>das Was?</a:t>
            </a:r>
          </a:p>
        </p:txBody>
      </p:sp>
      <p:sp>
        <p:nvSpPr>
          <p:cNvPr id="210950" name="Rectangle 6"/>
          <p:cNvSpPr>
            <a:spLocks noChangeArrowheads="1"/>
          </p:cNvSpPr>
          <p:nvPr/>
        </p:nvSpPr>
        <p:spPr bwMode="auto">
          <a:xfrm>
            <a:off x="5999163" y="2187575"/>
            <a:ext cx="2163762" cy="1438275"/>
          </a:xfrm>
          <a:prstGeom prst="rect">
            <a:avLst/>
          </a:prstGeom>
          <a:solidFill>
            <a:srgbClr val="FFFF99"/>
          </a:solidFill>
          <a:ln w="254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FFCC00"/>
                </a:solidFill>
                <a:effectLst>
                  <a:outerShdw blurRad="38100" dist="38100" dir="2700000" algn="tl">
                    <a:srgbClr val="000000"/>
                  </a:outerShdw>
                </a:effectLst>
                <a:ea typeface="+mn-ea"/>
              </a:rPr>
              <a:t>Wo</a:t>
            </a:r>
          </a:p>
          <a:p>
            <a:pPr algn="ctr">
              <a:defRPr/>
            </a:pPr>
            <a:r>
              <a:rPr lang="de-DE">
                <a:ea typeface="+mn-ea"/>
              </a:rPr>
              <a:t>im Woher stehen die Angaben über das Was?</a:t>
            </a:r>
          </a:p>
        </p:txBody>
      </p:sp>
      <p:sp>
        <p:nvSpPr>
          <p:cNvPr id="210951" name="Rectangle 7"/>
          <p:cNvSpPr>
            <a:spLocks noChangeArrowheads="1"/>
          </p:cNvSpPr>
          <p:nvPr/>
        </p:nvSpPr>
        <p:spPr bwMode="auto">
          <a:xfrm>
            <a:off x="954088" y="3987800"/>
            <a:ext cx="2163762" cy="1449388"/>
          </a:xfrm>
          <a:prstGeom prst="rect">
            <a:avLst/>
          </a:prstGeom>
          <a:solidFill>
            <a:srgbClr val="CCFFCC"/>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008000"/>
                </a:solidFill>
                <a:effectLst>
                  <a:outerShdw blurRad="38100" dist="38100" dir="2700000" algn="tl">
                    <a:srgbClr val="000000"/>
                  </a:outerShdw>
                </a:effectLst>
                <a:ea typeface="+mn-ea"/>
              </a:rPr>
              <a:t>Wer</a:t>
            </a:r>
          </a:p>
          <a:p>
            <a:pPr algn="ctr">
              <a:defRPr/>
            </a:pPr>
            <a:r>
              <a:rPr lang="de-DE">
                <a:ea typeface="+mn-ea"/>
              </a:rPr>
              <a:t>interessiert sich</a:t>
            </a:r>
          </a:p>
          <a:p>
            <a:pPr algn="ctr">
              <a:defRPr/>
            </a:pPr>
            <a:r>
              <a:rPr lang="de-DE">
                <a:ea typeface="+mn-ea"/>
              </a:rPr>
              <a:t>für das Was?</a:t>
            </a:r>
          </a:p>
        </p:txBody>
      </p:sp>
      <p:sp>
        <p:nvSpPr>
          <p:cNvPr id="210952" name="Rectangle 8"/>
          <p:cNvSpPr>
            <a:spLocks noChangeArrowheads="1"/>
          </p:cNvSpPr>
          <p:nvPr/>
        </p:nvSpPr>
        <p:spPr bwMode="auto">
          <a:xfrm>
            <a:off x="3473450" y="3983038"/>
            <a:ext cx="2163763" cy="1449387"/>
          </a:xfrm>
          <a:prstGeom prst="rect">
            <a:avLst/>
          </a:prstGeom>
          <a:solidFill>
            <a:srgbClr val="CCFFFF"/>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008080"/>
                </a:solidFill>
                <a:effectLst>
                  <a:outerShdw blurRad="38100" dist="38100" dir="2700000" algn="tl">
                    <a:srgbClr val="000000"/>
                  </a:outerShdw>
                </a:effectLst>
                <a:ea typeface="+mn-ea"/>
              </a:rPr>
              <a:t>Warum</a:t>
            </a:r>
          </a:p>
          <a:p>
            <a:pPr algn="ctr">
              <a:defRPr/>
            </a:pPr>
            <a:r>
              <a:rPr lang="de-DE">
                <a:ea typeface="+mn-ea"/>
              </a:rPr>
              <a:t>interessiert sich Wer für Was?</a:t>
            </a:r>
          </a:p>
        </p:txBody>
      </p:sp>
      <p:sp>
        <p:nvSpPr>
          <p:cNvPr id="210953" name="Rectangle 9"/>
          <p:cNvSpPr>
            <a:spLocks noChangeArrowheads="1"/>
          </p:cNvSpPr>
          <p:nvPr/>
        </p:nvSpPr>
        <p:spPr bwMode="auto">
          <a:xfrm>
            <a:off x="5992813" y="3983038"/>
            <a:ext cx="2163762" cy="1449387"/>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400" b="1">
                <a:solidFill>
                  <a:srgbClr val="0000FF"/>
                </a:solidFill>
                <a:effectLst>
                  <a:outerShdw blurRad="38100" dist="38100" dir="2700000" algn="tl">
                    <a:srgbClr val="000000"/>
                  </a:outerShdw>
                </a:effectLst>
                <a:ea typeface="+mn-ea"/>
              </a:rPr>
              <a:t>Wohin</a:t>
            </a:r>
          </a:p>
          <a:p>
            <a:pPr algn="ctr">
              <a:defRPr/>
            </a:pPr>
            <a:r>
              <a:rPr lang="de-DE">
                <a:ea typeface="+mn-ea"/>
              </a:rPr>
              <a:t>mit den Angaben über das Was?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7" presetClass="entr" presetSubtype="10" fill="hold" grpId="0" nodeType="afterEffect">
                                  <p:stCondLst>
                                    <p:cond delay="0"/>
                                  </p:stCondLst>
                                  <p:childTnLst>
                                    <p:set>
                                      <p:cBhvr>
                                        <p:cTn id="9" dur="1" fill="hold">
                                          <p:stCondLst>
                                            <p:cond delay="0"/>
                                          </p:stCondLst>
                                        </p:cTn>
                                        <p:tgtEl>
                                          <p:spTgt spid="210948"/>
                                        </p:tgtEl>
                                        <p:attrNameLst>
                                          <p:attrName>style.visibility</p:attrName>
                                        </p:attrNameLst>
                                      </p:cBhvr>
                                      <p:to>
                                        <p:strVal val="visible"/>
                                      </p:to>
                                    </p:set>
                                    <p:anim calcmode="lin" valueType="num">
                                      <p:cBhvr>
                                        <p:cTn id="10" dur="500" fill="hold"/>
                                        <p:tgtEl>
                                          <p:spTgt spid="210948"/>
                                        </p:tgtEl>
                                        <p:attrNameLst>
                                          <p:attrName>ppt_w</p:attrName>
                                        </p:attrNameLst>
                                      </p:cBhvr>
                                      <p:tavLst>
                                        <p:tav tm="0">
                                          <p:val>
                                            <p:fltVal val="0"/>
                                          </p:val>
                                        </p:tav>
                                        <p:tav tm="100000">
                                          <p:val>
                                            <p:strVal val="#ppt_w"/>
                                          </p:val>
                                        </p:tav>
                                      </p:tavLst>
                                    </p:anim>
                                    <p:anim calcmode="lin" valueType="num">
                                      <p:cBhvr>
                                        <p:cTn id="11" dur="500" fill="hold"/>
                                        <p:tgtEl>
                                          <p:spTgt spid="210948"/>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10949"/>
                                        </p:tgtEl>
                                        <p:attrNameLst>
                                          <p:attrName>style.visibility</p:attrName>
                                        </p:attrNameLst>
                                      </p:cBhvr>
                                      <p:to>
                                        <p:strVal val="visible"/>
                                      </p:to>
                                    </p:set>
                                    <p:anim calcmode="lin" valueType="num">
                                      <p:cBhvr>
                                        <p:cTn id="16" dur="500" fill="hold"/>
                                        <p:tgtEl>
                                          <p:spTgt spid="210949"/>
                                        </p:tgtEl>
                                        <p:attrNameLst>
                                          <p:attrName>ppt_w</p:attrName>
                                        </p:attrNameLst>
                                      </p:cBhvr>
                                      <p:tavLst>
                                        <p:tav tm="0">
                                          <p:val>
                                            <p:fltVal val="0"/>
                                          </p:val>
                                        </p:tav>
                                        <p:tav tm="100000">
                                          <p:val>
                                            <p:strVal val="#ppt_w"/>
                                          </p:val>
                                        </p:tav>
                                      </p:tavLst>
                                    </p:anim>
                                    <p:anim calcmode="lin" valueType="num">
                                      <p:cBhvr>
                                        <p:cTn id="17" dur="500" fill="hold"/>
                                        <p:tgtEl>
                                          <p:spTgt spid="210949"/>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10950"/>
                                        </p:tgtEl>
                                        <p:attrNameLst>
                                          <p:attrName>style.visibility</p:attrName>
                                        </p:attrNameLst>
                                      </p:cBhvr>
                                      <p:to>
                                        <p:strVal val="visible"/>
                                      </p:to>
                                    </p:set>
                                    <p:anim calcmode="lin" valueType="num">
                                      <p:cBhvr>
                                        <p:cTn id="22" dur="500" fill="hold"/>
                                        <p:tgtEl>
                                          <p:spTgt spid="210950"/>
                                        </p:tgtEl>
                                        <p:attrNameLst>
                                          <p:attrName>ppt_w</p:attrName>
                                        </p:attrNameLst>
                                      </p:cBhvr>
                                      <p:tavLst>
                                        <p:tav tm="0">
                                          <p:val>
                                            <p:fltVal val="0"/>
                                          </p:val>
                                        </p:tav>
                                        <p:tav tm="100000">
                                          <p:val>
                                            <p:strVal val="#ppt_w"/>
                                          </p:val>
                                        </p:tav>
                                      </p:tavLst>
                                    </p:anim>
                                    <p:anim calcmode="lin" valueType="num">
                                      <p:cBhvr>
                                        <p:cTn id="23" dur="500" fill="hold"/>
                                        <p:tgtEl>
                                          <p:spTgt spid="210950"/>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10951"/>
                                        </p:tgtEl>
                                        <p:attrNameLst>
                                          <p:attrName>style.visibility</p:attrName>
                                        </p:attrNameLst>
                                      </p:cBhvr>
                                      <p:to>
                                        <p:strVal val="visible"/>
                                      </p:to>
                                    </p:set>
                                    <p:anim calcmode="lin" valueType="num">
                                      <p:cBhvr>
                                        <p:cTn id="28" dur="500" fill="hold"/>
                                        <p:tgtEl>
                                          <p:spTgt spid="210951"/>
                                        </p:tgtEl>
                                        <p:attrNameLst>
                                          <p:attrName>ppt_w</p:attrName>
                                        </p:attrNameLst>
                                      </p:cBhvr>
                                      <p:tavLst>
                                        <p:tav tm="0">
                                          <p:val>
                                            <p:fltVal val="0"/>
                                          </p:val>
                                        </p:tav>
                                        <p:tav tm="100000">
                                          <p:val>
                                            <p:strVal val="#ppt_w"/>
                                          </p:val>
                                        </p:tav>
                                      </p:tavLst>
                                    </p:anim>
                                    <p:anim calcmode="lin" valueType="num">
                                      <p:cBhvr>
                                        <p:cTn id="29" dur="500" fill="hold"/>
                                        <p:tgtEl>
                                          <p:spTgt spid="210951"/>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210952"/>
                                        </p:tgtEl>
                                        <p:attrNameLst>
                                          <p:attrName>style.visibility</p:attrName>
                                        </p:attrNameLst>
                                      </p:cBhvr>
                                      <p:to>
                                        <p:strVal val="visible"/>
                                      </p:to>
                                    </p:set>
                                    <p:anim calcmode="lin" valueType="num">
                                      <p:cBhvr>
                                        <p:cTn id="34" dur="500" fill="hold"/>
                                        <p:tgtEl>
                                          <p:spTgt spid="210952"/>
                                        </p:tgtEl>
                                        <p:attrNameLst>
                                          <p:attrName>ppt_w</p:attrName>
                                        </p:attrNameLst>
                                      </p:cBhvr>
                                      <p:tavLst>
                                        <p:tav tm="0">
                                          <p:val>
                                            <p:fltVal val="0"/>
                                          </p:val>
                                        </p:tav>
                                        <p:tav tm="100000">
                                          <p:val>
                                            <p:strVal val="#ppt_w"/>
                                          </p:val>
                                        </p:tav>
                                      </p:tavLst>
                                    </p:anim>
                                    <p:anim calcmode="lin" valueType="num">
                                      <p:cBhvr>
                                        <p:cTn id="35" dur="500" fill="hold"/>
                                        <p:tgtEl>
                                          <p:spTgt spid="210952"/>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210953"/>
                                        </p:tgtEl>
                                        <p:attrNameLst>
                                          <p:attrName>style.visibility</p:attrName>
                                        </p:attrNameLst>
                                      </p:cBhvr>
                                      <p:to>
                                        <p:strVal val="visible"/>
                                      </p:to>
                                    </p:set>
                                    <p:anim calcmode="lin" valueType="num">
                                      <p:cBhvr>
                                        <p:cTn id="40" dur="500" fill="hold"/>
                                        <p:tgtEl>
                                          <p:spTgt spid="210953"/>
                                        </p:tgtEl>
                                        <p:attrNameLst>
                                          <p:attrName>ppt_w</p:attrName>
                                        </p:attrNameLst>
                                      </p:cBhvr>
                                      <p:tavLst>
                                        <p:tav tm="0">
                                          <p:val>
                                            <p:fltVal val="0"/>
                                          </p:val>
                                        </p:tav>
                                        <p:tav tm="100000">
                                          <p:val>
                                            <p:strVal val="#ppt_w"/>
                                          </p:val>
                                        </p:tav>
                                      </p:tavLst>
                                    </p:anim>
                                    <p:anim calcmode="lin" valueType="num">
                                      <p:cBhvr>
                                        <p:cTn id="41" dur="500" fill="hold"/>
                                        <p:tgtEl>
                                          <p:spTgt spid="2109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animBg="1"/>
      <p:bldP spid="210950" grpId="0" animBg="1"/>
      <p:bldP spid="210951" grpId="0" animBg="1"/>
      <p:bldP spid="210952" grpId="0" animBg="1"/>
      <p:bldP spid="2109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3"/>
          <p:cNvSpPr>
            <a:spLocks noGrp="1"/>
          </p:cNvSpPr>
          <p:nvPr>
            <p:ph type="sldNum" sz="quarter" idx="10"/>
          </p:nvPr>
        </p:nvSpPr>
        <p:spPr/>
        <p:txBody>
          <a:bodyPr/>
          <a:lstStyle/>
          <a:p>
            <a:pPr>
              <a:defRPr/>
            </a:pPr>
            <a:fld id="{FE39AEAE-F5A4-40AF-B13E-EBAFC6899167}" type="slidenum">
              <a:rPr lang="de-DE"/>
              <a:pPr>
                <a:defRPr/>
              </a:pPr>
              <a:t>22</a:t>
            </a:fld>
            <a:endParaRPr lang="de-DE"/>
          </a:p>
        </p:txBody>
      </p:sp>
      <p:sp>
        <p:nvSpPr>
          <p:cNvPr id="211970" name="Rectangle 2"/>
          <p:cNvSpPr>
            <a:spLocks noGrp="1" noChangeArrowheads="1"/>
          </p:cNvSpPr>
          <p:nvPr>
            <p:ph type="body" idx="1"/>
          </p:nvPr>
        </p:nvSpPr>
        <p:spPr/>
        <p:txBody>
          <a:bodyPr/>
          <a:lstStyle/>
          <a:p>
            <a:pPr eaLnBrk="1" hangingPunct="1">
              <a:spcBef>
                <a:spcPct val="100000"/>
              </a:spcBef>
            </a:pPr>
            <a:r>
              <a:rPr lang="de-DE" altLang="de-DE" smtClean="0"/>
              <a:t>Standard für den Transport von Metadaten</a:t>
            </a:r>
          </a:p>
          <a:p>
            <a:pPr eaLnBrk="1" hangingPunct="1">
              <a:spcBef>
                <a:spcPct val="100000"/>
              </a:spcBef>
            </a:pPr>
            <a:r>
              <a:rPr lang="de-DE" altLang="de-DE" smtClean="0"/>
              <a:t>entwickelt von </a:t>
            </a:r>
            <a:r>
              <a:rPr lang="de-DE" altLang="de-DE" i="1" smtClean="0"/>
              <a:t>Oren Beit-Arie</a:t>
            </a:r>
            <a:r>
              <a:rPr lang="de-DE" altLang="de-DE" smtClean="0"/>
              <a:t> (Ex Libris) und </a:t>
            </a:r>
            <a:r>
              <a:rPr lang="de-DE" altLang="de-DE" i="1" smtClean="0"/>
              <a:t>Herbert Van de Sompel</a:t>
            </a:r>
            <a:r>
              <a:rPr lang="de-DE" altLang="de-DE" smtClean="0"/>
              <a:t> (ehem. Gent University, jetzt Los Alamos National Laboratories)</a:t>
            </a:r>
          </a:p>
          <a:p>
            <a:pPr eaLnBrk="1" hangingPunct="1">
              <a:spcBef>
                <a:spcPct val="100000"/>
              </a:spcBef>
            </a:pPr>
            <a:r>
              <a:rPr lang="de-DE" altLang="de-DE" b="1" smtClean="0"/>
              <a:t>Version 0.1</a:t>
            </a:r>
            <a:r>
              <a:rPr lang="de-DE" altLang="de-DE" smtClean="0"/>
              <a:t> seit 2002 als Quasi-Standard vom Markt akzeptiert, aber nur</a:t>
            </a:r>
          </a:p>
          <a:p>
            <a:pPr eaLnBrk="1" hangingPunct="1">
              <a:spcBef>
                <a:spcPct val="100000"/>
              </a:spcBef>
            </a:pPr>
            <a:r>
              <a:rPr lang="de-DE" altLang="de-DE" b="1" smtClean="0"/>
              <a:t>Version 1.0</a:t>
            </a:r>
            <a:r>
              <a:rPr lang="de-DE" altLang="de-DE" smtClean="0"/>
              <a:t> als ANSI/NISO Z39.88-2004 verabschiedet am 15. April 2005:</a:t>
            </a:r>
            <a:endParaRPr lang="de-DE" altLang="de-DE" sz="900" smtClean="0"/>
          </a:p>
        </p:txBody>
      </p:sp>
      <p:grpSp>
        <p:nvGrpSpPr>
          <p:cNvPr id="211971" name="Group 3"/>
          <p:cNvGrpSpPr>
            <a:grpSpLocks/>
          </p:cNvGrpSpPr>
          <p:nvPr/>
        </p:nvGrpSpPr>
        <p:grpSpPr bwMode="auto">
          <a:xfrm>
            <a:off x="3844925" y="3992563"/>
            <a:ext cx="974725" cy="449262"/>
            <a:chOff x="611" y="1567"/>
            <a:chExt cx="4533" cy="2047"/>
          </a:xfrm>
        </p:grpSpPr>
        <p:sp>
          <p:nvSpPr>
            <p:cNvPr id="18445" name="Rectangle 4"/>
            <p:cNvSpPr>
              <a:spLocks noChangeArrowheads="1"/>
            </p:cNvSpPr>
            <p:nvPr/>
          </p:nvSpPr>
          <p:spPr bwMode="auto">
            <a:xfrm>
              <a:off x="611" y="1567"/>
              <a:ext cx="1356" cy="913"/>
            </a:xfrm>
            <a:prstGeom prst="rect">
              <a:avLst/>
            </a:prstGeom>
            <a:solidFill>
              <a:srgbClr val="FF99CC"/>
            </a:solidFill>
            <a:ln w="254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6" name="Rectangle 5"/>
            <p:cNvSpPr>
              <a:spLocks noChangeArrowheads="1"/>
            </p:cNvSpPr>
            <p:nvPr/>
          </p:nvSpPr>
          <p:spPr bwMode="auto">
            <a:xfrm>
              <a:off x="2196" y="1570"/>
              <a:ext cx="1363" cy="906"/>
            </a:xfrm>
            <a:prstGeom prst="rect">
              <a:avLst/>
            </a:prstGeom>
            <a:solidFill>
              <a:srgbClr val="FFCC99"/>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7" name="Rectangle 6"/>
            <p:cNvSpPr>
              <a:spLocks noChangeArrowheads="1"/>
            </p:cNvSpPr>
            <p:nvPr/>
          </p:nvSpPr>
          <p:spPr bwMode="auto">
            <a:xfrm>
              <a:off x="3781" y="2701"/>
              <a:ext cx="1363" cy="913"/>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grpSp>
      <p:sp>
        <p:nvSpPr>
          <p:cNvPr id="18437" name="Rectangle 7"/>
          <p:cNvSpPr>
            <a:spLocks noGrp="1" noChangeArrowheads="1"/>
          </p:cNvSpPr>
          <p:nvPr>
            <p:ph type="title"/>
          </p:nvPr>
        </p:nvSpPr>
        <p:spPr/>
        <p:txBody>
          <a:bodyPr/>
          <a:lstStyle/>
          <a:p>
            <a:pPr eaLnBrk="1" hangingPunct="1"/>
            <a:r>
              <a:rPr lang="de-DE" altLang="de-DE" sz="3200" smtClean="0"/>
              <a:t>OpenURL technisch</a:t>
            </a:r>
          </a:p>
        </p:txBody>
      </p:sp>
      <p:grpSp>
        <p:nvGrpSpPr>
          <p:cNvPr id="211976" name="Group 8"/>
          <p:cNvGrpSpPr>
            <a:grpSpLocks/>
          </p:cNvGrpSpPr>
          <p:nvPr/>
        </p:nvGrpSpPr>
        <p:grpSpPr bwMode="auto">
          <a:xfrm>
            <a:off x="3835400" y="5097463"/>
            <a:ext cx="974725" cy="449262"/>
            <a:chOff x="607" y="1567"/>
            <a:chExt cx="4541" cy="2050"/>
          </a:xfrm>
        </p:grpSpPr>
        <p:sp>
          <p:nvSpPr>
            <p:cNvPr id="18439" name="Rectangle 9"/>
            <p:cNvSpPr>
              <a:spLocks noChangeArrowheads="1"/>
            </p:cNvSpPr>
            <p:nvPr/>
          </p:nvSpPr>
          <p:spPr bwMode="auto">
            <a:xfrm>
              <a:off x="611" y="1567"/>
              <a:ext cx="1356" cy="913"/>
            </a:xfrm>
            <a:prstGeom prst="rect">
              <a:avLst/>
            </a:prstGeom>
            <a:solidFill>
              <a:srgbClr val="FF99CC"/>
            </a:solidFill>
            <a:ln w="254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0" name="Rectangle 10"/>
            <p:cNvSpPr>
              <a:spLocks noChangeArrowheads="1"/>
            </p:cNvSpPr>
            <p:nvPr/>
          </p:nvSpPr>
          <p:spPr bwMode="auto">
            <a:xfrm>
              <a:off x="2196" y="1570"/>
              <a:ext cx="1363" cy="906"/>
            </a:xfrm>
            <a:prstGeom prst="rect">
              <a:avLst/>
            </a:prstGeom>
            <a:solidFill>
              <a:srgbClr val="FFCC99"/>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1" name="Rectangle 11"/>
            <p:cNvSpPr>
              <a:spLocks noChangeArrowheads="1"/>
            </p:cNvSpPr>
            <p:nvPr/>
          </p:nvSpPr>
          <p:spPr bwMode="auto">
            <a:xfrm>
              <a:off x="3785" y="1570"/>
              <a:ext cx="1363" cy="906"/>
            </a:xfrm>
            <a:prstGeom prst="rect">
              <a:avLst/>
            </a:prstGeom>
            <a:solidFill>
              <a:srgbClr val="FFFF99"/>
            </a:solidFill>
            <a:ln w="254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2" name="Rectangle 12"/>
            <p:cNvSpPr>
              <a:spLocks noChangeArrowheads="1"/>
            </p:cNvSpPr>
            <p:nvPr/>
          </p:nvSpPr>
          <p:spPr bwMode="auto">
            <a:xfrm>
              <a:off x="607" y="2704"/>
              <a:ext cx="1363" cy="913"/>
            </a:xfrm>
            <a:prstGeom prst="rect">
              <a:avLst/>
            </a:prstGeom>
            <a:solidFill>
              <a:srgbClr val="CCFFCC"/>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3" name="Rectangle 13"/>
            <p:cNvSpPr>
              <a:spLocks noChangeArrowheads="1"/>
            </p:cNvSpPr>
            <p:nvPr/>
          </p:nvSpPr>
          <p:spPr bwMode="auto">
            <a:xfrm>
              <a:off x="2194" y="2701"/>
              <a:ext cx="1363" cy="913"/>
            </a:xfrm>
            <a:prstGeom prst="rect">
              <a:avLst/>
            </a:prstGeom>
            <a:solidFill>
              <a:srgbClr val="CCFFFF"/>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8444" name="Rectangle 14"/>
            <p:cNvSpPr>
              <a:spLocks noChangeArrowheads="1"/>
            </p:cNvSpPr>
            <p:nvPr/>
          </p:nvSpPr>
          <p:spPr bwMode="auto">
            <a:xfrm>
              <a:off x="3781" y="2701"/>
              <a:ext cx="1363" cy="913"/>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1970">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1197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211970">
                                            <p:txEl>
                                              <p:pRg st="2" end="2"/>
                                            </p:txEl>
                                          </p:spTgt>
                                        </p:tgtEl>
                                        <p:attrNameLst>
                                          <p:attrName>style.opacity</p:attrName>
                                        </p:attrNameLst>
                                      </p:cBhvr>
                                      <p:to>
                                        <p:strVal val="0.5"/>
                                      </p:to>
                                    </p:set>
                                    <p:animEffect filter="image" prLst="opacity: 0.5">
                                      <p:cBhvr rctx="IE">
                                        <p:cTn id="22" dur="indefinite"/>
                                        <p:tgtEl>
                                          <p:spTgt spid="211970">
                                            <p:txEl>
                                              <p:pRg st="2" end="2"/>
                                            </p:txEl>
                                          </p:spTgt>
                                        </p:tgtEl>
                                      </p:cBhvr>
                                    </p:animEffect>
                                  </p:childTnLst>
                                </p:cTn>
                              </p:par>
                              <p:par>
                                <p:cTn id="23" presetID="9" presetClass="emph" presetSubtype="0" nodeType="withEffect">
                                  <p:stCondLst>
                                    <p:cond delay="0"/>
                                  </p:stCondLst>
                                  <p:childTnLst>
                                    <p:set>
                                      <p:cBhvr rctx="PPT">
                                        <p:cTn id="24" dur="indefinite"/>
                                        <p:tgtEl>
                                          <p:spTgt spid="211971"/>
                                        </p:tgtEl>
                                        <p:attrNameLst>
                                          <p:attrName>style.opacity</p:attrName>
                                        </p:attrNameLst>
                                      </p:cBhvr>
                                      <p:to>
                                        <p:strVal val="0.5"/>
                                      </p:to>
                                    </p:set>
                                    <p:animEffect filter="image" prLst="opacity: 0.5">
                                      <p:cBhvr rctx="IE">
                                        <p:cTn id="25" dur="indefinite"/>
                                        <p:tgtEl>
                                          <p:spTgt spid="211971"/>
                                        </p:tgtEl>
                                      </p:cBhvr>
                                    </p:animEffec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211970">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 calcmode="lin" valueType="num">
                                      <p:cBhvr>
                                        <p:cTn id="33" dur="500" fill="hold"/>
                                        <p:tgtEl>
                                          <p:spTgt spid="211976"/>
                                        </p:tgtEl>
                                        <p:attrNameLst>
                                          <p:attrName>ppt_w</p:attrName>
                                        </p:attrNameLst>
                                      </p:cBhvr>
                                      <p:tavLst>
                                        <p:tav tm="0">
                                          <p:val>
                                            <p:fltVal val="0"/>
                                          </p:val>
                                        </p:tav>
                                        <p:tav tm="100000">
                                          <p:val>
                                            <p:strVal val="#ppt_w"/>
                                          </p:val>
                                        </p:tav>
                                      </p:tavLst>
                                    </p:anim>
                                    <p:anim calcmode="lin" valueType="num">
                                      <p:cBhvr>
                                        <p:cTn id="34" dur="500" fill="hold"/>
                                        <p:tgtEl>
                                          <p:spTgt spid="2119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1C26B267-9E3D-47F8-93EE-C4FEAA5FB707}" type="slidenum">
              <a:rPr lang="de-DE"/>
              <a:pPr>
                <a:defRPr/>
              </a:pPr>
              <a:t>23</a:t>
            </a:fld>
            <a:endParaRPr lang="de-DE"/>
          </a:p>
        </p:txBody>
      </p:sp>
      <p:sp>
        <p:nvSpPr>
          <p:cNvPr id="19459" name="Rectangle 2"/>
          <p:cNvSpPr>
            <a:spLocks noGrp="1" noChangeArrowheads="1"/>
          </p:cNvSpPr>
          <p:nvPr>
            <p:ph type="title"/>
          </p:nvPr>
        </p:nvSpPr>
        <p:spPr/>
        <p:txBody>
          <a:bodyPr/>
          <a:lstStyle/>
          <a:p>
            <a:pPr eaLnBrk="1" hangingPunct="1"/>
            <a:r>
              <a:rPr lang="de-DE" altLang="de-DE" smtClean="0"/>
              <a:t>Kon-Textaufgabe</a:t>
            </a:r>
          </a:p>
        </p:txBody>
      </p:sp>
      <p:sp>
        <p:nvSpPr>
          <p:cNvPr id="212995" name="Rectangle 3"/>
          <p:cNvSpPr>
            <a:spLocks noChangeArrowheads="1"/>
          </p:cNvSpPr>
          <p:nvPr/>
        </p:nvSpPr>
        <p:spPr bwMode="auto">
          <a:xfrm>
            <a:off x="246063" y="1416050"/>
            <a:ext cx="8621712" cy="402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60000"/>
              </a:spcBef>
            </a:pPr>
            <a:r>
              <a:rPr lang="de-DE" altLang="de-DE"/>
              <a:t>Das Institut für Experimentelle Webtechnologie (IEW) betreibt einen Link-Resolver mit dem Base-URL </a:t>
            </a:r>
            <a:r>
              <a:rPr lang="de-DE" altLang="de-DE">
                <a:hlinkClick r:id="rId2"/>
              </a:rPr>
              <a:t>http://links.iew.edu/menu</a:t>
            </a:r>
            <a:r>
              <a:rPr lang="de-DE" altLang="de-DE"/>
              <a:t>.</a:t>
            </a:r>
          </a:p>
          <a:p>
            <a:pPr>
              <a:spcBef>
                <a:spcPct val="60000"/>
              </a:spcBef>
            </a:pPr>
            <a:r>
              <a:rPr lang="de-DE" altLang="de-DE"/>
              <a:t>Hansi Klawuppke, Doktorand am IEW mit der E-Mail-Adresse </a:t>
            </a:r>
            <a:r>
              <a:rPr lang="de-DE" altLang="de-DE">
                <a:hlinkClick r:id="rId3"/>
              </a:rPr>
              <a:t>hansi@iew.edu</a:t>
            </a:r>
            <a:r>
              <a:rPr lang="de-DE" altLang="de-DE"/>
              <a:t>, liest gerade folgenden Artikel, den er in Elsewhere Students Connect gefunden hat:</a:t>
            </a:r>
          </a:p>
          <a:p>
            <a:pPr>
              <a:spcBef>
                <a:spcPct val="60000"/>
              </a:spcBef>
            </a:pPr>
            <a:r>
              <a:rPr lang="de-DE" altLang="de-DE"/>
              <a:t>Newman, Alfred E. : </a:t>
            </a:r>
            <a:r>
              <a:rPr lang="de-DE" altLang="de-DE" i="1"/>
              <a:t>How Google happened to become Microsoft 2.0</a:t>
            </a:r>
            <a:r>
              <a:rPr lang="de-DE" altLang="de-DE"/>
              <a:t>. Brave New Cyberspace Journal [ISSN 0412-2009], vol. 4 (2007), iss. 2, pp. 38 – 57.</a:t>
            </a:r>
          </a:p>
          <a:p>
            <a:pPr>
              <a:spcBef>
                <a:spcPct val="60000"/>
              </a:spcBef>
            </a:pPr>
            <a:r>
              <a:rPr lang="de-DE" altLang="de-DE"/>
              <a:t>In der Referenzliste am Ende stößt Hansi auf folgenden Literaturverweis:</a:t>
            </a:r>
          </a:p>
          <a:p>
            <a:pPr>
              <a:spcBef>
                <a:spcPct val="60000"/>
              </a:spcBef>
            </a:pPr>
            <a:r>
              <a:rPr lang="de-DE" altLang="de-DE"/>
              <a:t>Jekyll, Sandra P. : </a:t>
            </a:r>
            <a:r>
              <a:rPr lang="de-DE" altLang="de-DE" i="1"/>
              <a:t>Thinking is really a matter of luck</a:t>
            </a:r>
            <a:r>
              <a:rPr lang="de-DE" altLang="de-DE"/>
              <a:t>. Modern Rat Brain Studies Bulletin 365 (1998) / 7, pp. 124 – 130. &lt;pmid:10101971&gt;</a:t>
            </a:r>
          </a:p>
          <a:p>
            <a:pPr>
              <a:spcBef>
                <a:spcPct val="60000"/>
              </a:spcBef>
            </a:pPr>
            <a:r>
              <a:rPr lang="de-DE" altLang="de-DE"/>
              <a:t>Als nächstes möchte Hansi deshalb weiter zum Volltext dieses zitierten Artikels.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slide(fromBottom)">
                                      <p:cBhvr>
                                        <p:cTn id="7" dur="10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Kon</a:t>
            </a:r>
            <a:r>
              <a:rPr lang="de-DE" dirty="0" smtClean="0"/>
              <a:t>-Textaufgabe </a:t>
            </a:r>
            <a:r>
              <a:rPr lang="de-DE" sz="1800" b="0" dirty="0" smtClean="0"/>
              <a:t>(Fortsetzung)</a:t>
            </a:r>
            <a:endParaRPr lang="de-DE" b="0" dirty="0"/>
          </a:p>
        </p:txBody>
      </p:sp>
      <p:sp>
        <p:nvSpPr>
          <p:cNvPr id="3" name="Inhaltsplatzhalter 2"/>
          <p:cNvSpPr>
            <a:spLocks noGrp="1"/>
          </p:cNvSpPr>
          <p:nvPr>
            <p:ph idx="1"/>
          </p:nvPr>
        </p:nvSpPr>
        <p:spPr/>
        <p:txBody>
          <a:bodyPr/>
          <a:lstStyle/>
          <a:p>
            <a:pPr marL="0" indent="0">
              <a:buNone/>
            </a:pPr>
            <a:r>
              <a:rPr lang="de-DE" dirty="0" smtClean="0"/>
              <a:t>Überlegen Sie sich anhand des auf der vorangehenden Folie beschriebenen Szenarios aus dem Forschungsalltag, welche Angaben über</a:t>
            </a:r>
          </a:p>
          <a:p>
            <a:r>
              <a:rPr lang="de-DE" dirty="0" smtClean="0"/>
              <a:t>das Was,</a:t>
            </a:r>
          </a:p>
          <a:p>
            <a:r>
              <a:rPr lang="de-DE" dirty="0" smtClean="0"/>
              <a:t>das Woher,</a:t>
            </a:r>
          </a:p>
          <a:p>
            <a:r>
              <a:rPr lang="de-DE" dirty="0" smtClean="0"/>
              <a:t>das Wo (im Woher),</a:t>
            </a:r>
          </a:p>
          <a:p>
            <a:r>
              <a:rPr lang="de-DE" dirty="0" smtClean="0"/>
              <a:t>den Wer,</a:t>
            </a:r>
          </a:p>
          <a:p>
            <a:r>
              <a:rPr lang="de-DE" dirty="0" smtClean="0"/>
              <a:t>das Warum (speziell im Unterschied zum Was) und</a:t>
            </a:r>
          </a:p>
          <a:p>
            <a:r>
              <a:rPr lang="de-DE" dirty="0" smtClean="0"/>
              <a:t>das Wohin</a:t>
            </a:r>
          </a:p>
          <a:p>
            <a:pPr marL="0" indent="0">
              <a:buNone/>
            </a:pPr>
            <a:r>
              <a:rPr lang="de-DE" dirty="0" smtClean="0"/>
              <a:t>im Text gemacht sind!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24</a:t>
            </a:fld>
            <a:endParaRPr lang="de-DE"/>
          </a:p>
        </p:txBody>
      </p:sp>
    </p:spTree>
    <p:extLst>
      <p:ext uri="{BB962C8B-B14F-4D97-AF65-F5344CB8AC3E}">
        <p14:creationId xmlns:p14="http://schemas.microsoft.com/office/powerpoint/2010/main" val="1206682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25C4CB09-75E1-4107-85EA-EC59025AC456}" type="slidenum">
              <a:rPr lang="de-DE"/>
              <a:pPr>
                <a:defRPr/>
              </a:pPr>
              <a:t>25</a:t>
            </a:fld>
            <a:endParaRPr lang="de-DE"/>
          </a:p>
        </p:txBody>
      </p:sp>
      <p:sp>
        <p:nvSpPr>
          <p:cNvPr id="20483" name="Rectangle 2"/>
          <p:cNvSpPr>
            <a:spLocks noGrp="1" noChangeArrowheads="1"/>
          </p:cNvSpPr>
          <p:nvPr>
            <p:ph type="title"/>
          </p:nvPr>
        </p:nvSpPr>
        <p:spPr/>
        <p:txBody>
          <a:bodyPr/>
          <a:lstStyle/>
          <a:p>
            <a:pPr eaLnBrk="1" hangingPunct="1"/>
            <a:r>
              <a:rPr lang="de-DE" altLang="de-DE" sz="3200" smtClean="0"/>
              <a:t>Lösung als OpenURL 1.0</a:t>
            </a:r>
          </a:p>
        </p:txBody>
      </p:sp>
      <p:sp>
        <p:nvSpPr>
          <p:cNvPr id="20484" name="Rectangle 3"/>
          <p:cNvSpPr>
            <a:spLocks noGrp="1" noChangeArrowheads="1"/>
          </p:cNvSpPr>
          <p:nvPr>
            <p:ph type="body" idx="1"/>
          </p:nvPr>
        </p:nvSpPr>
        <p:spPr/>
        <p:txBody>
          <a:bodyPr/>
          <a:lstStyle/>
          <a:p>
            <a:pPr eaLnBrk="1" hangingPunct="1">
              <a:buFont typeface="Wingdings" pitchFamily="2" charset="2"/>
              <a:buNone/>
            </a:pPr>
            <a:r>
              <a:rPr lang="de-DE" altLang="de-DE" sz="2000" smtClean="0"/>
              <a:t>http://links.iew.edu/menu?</a:t>
            </a:r>
          </a:p>
          <a:p>
            <a:pPr eaLnBrk="1" hangingPunct="1">
              <a:buFont typeface="Wingdings" pitchFamily="2" charset="2"/>
              <a:buNone/>
            </a:pPr>
            <a:r>
              <a:rPr lang="de-DE" altLang="de-DE" sz="2000" smtClean="0"/>
              <a:t>ctx_ver=Z39.88-2004&amp;ctx_tim=…&amp;ctx_enc=…&amp;</a:t>
            </a:r>
          </a:p>
          <a:p>
            <a:pPr eaLnBrk="1" hangingPunct="1">
              <a:buFont typeface="Wingdings" pitchFamily="2" charset="2"/>
              <a:buNone/>
            </a:pPr>
            <a:r>
              <a:rPr lang="de-DE" altLang="de-DE" sz="2000" smtClean="0"/>
              <a:t>rft_id=info%3Apmid%2F10101971&amp;rft_dat=citedby%2F8&amp;</a:t>
            </a:r>
          </a:p>
          <a:p>
            <a:pPr eaLnBrk="1" hangingPunct="1">
              <a:buFont typeface="Wingdings" pitchFamily="2" charset="2"/>
              <a:buNone/>
            </a:pPr>
            <a:r>
              <a:rPr lang="de-DE" altLang="de-DE" sz="2000" smtClean="0"/>
              <a:t>rfr_id=info%3Asid%2FElsewhere%3AStudentsConnect&amp;</a:t>
            </a:r>
          </a:p>
          <a:p>
            <a:pPr eaLnBrk="1" hangingPunct="1">
              <a:buFont typeface="Wingdings" pitchFamily="2" charset="2"/>
              <a:buNone/>
            </a:pPr>
            <a:r>
              <a:rPr lang="de-DE" altLang="de-DE" sz="2000" smtClean="0"/>
              <a:t>rfe.genre=article&amp;rfe.issn=0412-2009&amp;rfe.date=2007&amp;</a:t>
            </a:r>
          </a:p>
          <a:p>
            <a:pPr eaLnBrk="1" hangingPunct="1">
              <a:buFont typeface="Wingdings" pitchFamily="2" charset="2"/>
              <a:buNone/>
            </a:pPr>
            <a:r>
              <a:rPr lang="de-DE" altLang="de-DE" sz="2000" smtClean="0"/>
              <a:t>rfe.volume=4&amp;rfe.issue=2&amp;rfe.spage=38&amp;rfe.epage=57&amp;</a:t>
            </a:r>
          </a:p>
          <a:p>
            <a:pPr eaLnBrk="1" hangingPunct="1">
              <a:buFont typeface="Wingdings" pitchFamily="2" charset="2"/>
              <a:buNone/>
            </a:pPr>
            <a:r>
              <a:rPr lang="de-DE" altLang="de-DE" sz="2000" smtClean="0"/>
              <a:t>rfe.aulast=Newman&amp;rfe.auinit=AE&amp;rfe.atitle=How%20</a:t>
            </a:r>
          </a:p>
          <a:p>
            <a:pPr eaLnBrk="1" hangingPunct="1">
              <a:buFont typeface="Wingdings" pitchFamily="2" charset="2"/>
              <a:buNone/>
            </a:pPr>
            <a:r>
              <a:rPr lang="de-DE" altLang="de-DE" sz="2000" smtClean="0"/>
              <a:t>Google%20happened%20to%20become%20Microsoft%20</a:t>
            </a:r>
          </a:p>
          <a:p>
            <a:pPr eaLnBrk="1" hangingPunct="1">
              <a:buFont typeface="Wingdings" pitchFamily="2" charset="2"/>
              <a:buNone/>
            </a:pPr>
            <a:r>
              <a:rPr lang="de-DE" altLang="de-DE" sz="2000" smtClean="0"/>
              <a:t>2.0&amp;rfe.jtitle=Brave%20New%20Cyberspace%20Journal&amp;</a:t>
            </a:r>
          </a:p>
          <a:p>
            <a:pPr eaLnBrk="1" hangingPunct="1">
              <a:buFont typeface="Wingdings" pitchFamily="2" charset="2"/>
              <a:buNone/>
            </a:pPr>
            <a:r>
              <a:rPr lang="de-DE" altLang="de-DE" sz="2000" smtClean="0"/>
              <a:t>req_id=mailto%3Ahansi%40iew.edu&amp;</a:t>
            </a:r>
          </a:p>
          <a:p>
            <a:pPr eaLnBrk="1" hangingPunct="1">
              <a:buFont typeface="Wingdings" pitchFamily="2" charset="2"/>
              <a:buNone/>
            </a:pPr>
            <a:r>
              <a:rPr lang="de-DE" altLang="de-DE" sz="2000" smtClean="0"/>
              <a:t>svc_val_fmt=...&amp;svc.fulltext=yes&amp;</a:t>
            </a:r>
          </a:p>
          <a:p>
            <a:pPr eaLnBrk="1" hangingPunct="1">
              <a:buFont typeface="Wingdings" pitchFamily="2" charset="2"/>
              <a:buNone/>
            </a:pPr>
            <a:r>
              <a:rPr lang="de-DE" altLang="de-DE" sz="2000" smtClean="0"/>
              <a:t>res_id=http%3A%2F%2Flinks.iew.edu%2Fmenu</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3"/>
          <p:cNvSpPr>
            <a:spLocks noGrp="1"/>
          </p:cNvSpPr>
          <p:nvPr>
            <p:ph type="sldNum" sz="quarter" idx="10"/>
          </p:nvPr>
        </p:nvSpPr>
        <p:spPr/>
        <p:txBody>
          <a:bodyPr/>
          <a:lstStyle/>
          <a:p>
            <a:pPr>
              <a:defRPr/>
            </a:pPr>
            <a:fld id="{02312745-7D3F-44FA-AC3B-4189C6BD2AEB}" type="slidenum">
              <a:rPr lang="de-DE"/>
              <a:pPr>
                <a:defRPr/>
              </a:pPr>
              <a:t>26</a:t>
            </a:fld>
            <a:endParaRPr lang="de-DE"/>
          </a:p>
        </p:txBody>
      </p:sp>
      <p:sp useBgFill="1">
        <p:nvSpPr>
          <p:cNvPr id="215050" name="Text Box 10"/>
          <p:cNvSpPr txBox="1">
            <a:spLocks noChangeArrowheads="1"/>
          </p:cNvSpPr>
          <p:nvPr/>
        </p:nvSpPr>
        <p:spPr bwMode="auto">
          <a:xfrm>
            <a:off x="7766050" y="4187825"/>
            <a:ext cx="8477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FFCC00"/>
                </a:solidFill>
                <a:effectLst>
                  <a:outerShdw blurRad="38100" dist="38100" dir="2700000" algn="tl">
                    <a:srgbClr val="C0C0C0"/>
                  </a:outerShdw>
                </a:effectLst>
                <a:ea typeface="+mn-ea"/>
              </a:rPr>
              <a:t>Wo?</a:t>
            </a:r>
          </a:p>
        </p:txBody>
      </p:sp>
      <p:sp useBgFill="1">
        <p:nvSpPr>
          <p:cNvPr id="215042" name="Text Box 2"/>
          <p:cNvSpPr txBox="1">
            <a:spLocks noChangeArrowheads="1"/>
          </p:cNvSpPr>
          <p:nvPr/>
        </p:nvSpPr>
        <p:spPr bwMode="auto">
          <a:xfrm>
            <a:off x="7627938" y="4567238"/>
            <a:ext cx="98107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008000"/>
                </a:solidFill>
                <a:effectLst>
                  <a:outerShdw blurRad="38100" dist="38100" dir="2700000" algn="tl">
                    <a:srgbClr val="C0C0C0"/>
                  </a:outerShdw>
                </a:effectLst>
                <a:ea typeface="+mn-ea"/>
              </a:rPr>
              <a:t>Wer?</a:t>
            </a:r>
          </a:p>
        </p:txBody>
      </p:sp>
      <p:sp useBgFill="1">
        <p:nvSpPr>
          <p:cNvPr id="215043" name="Text Box 3"/>
          <p:cNvSpPr txBox="1">
            <a:spLocks noChangeArrowheads="1"/>
          </p:cNvSpPr>
          <p:nvPr/>
        </p:nvSpPr>
        <p:spPr bwMode="auto">
          <a:xfrm>
            <a:off x="7188200" y="4927600"/>
            <a:ext cx="1427163"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008080"/>
                </a:solidFill>
                <a:effectLst>
                  <a:outerShdw blurRad="38100" dist="38100" dir="2700000" algn="tl">
                    <a:srgbClr val="C0C0C0"/>
                  </a:outerShdw>
                </a:effectLst>
                <a:ea typeface="+mn-ea"/>
              </a:rPr>
              <a:t>Warum?</a:t>
            </a:r>
          </a:p>
        </p:txBody>
      </p:sp>
      <p:sp>
        <p:nvSpPr>
          <p:cNvPr id="21510" name="Rectangle 4"/>
          <p:cNvSpPr>
            <a:spLocks noGrp="1" noChangeArrowheads="1"/>
          </p:cNvSpPr>
          <p:nvPr>
            <p:ph type="title"/>
          </p:nvPr>
        </p:nvSpPr>
        <p:spPr/>
        <p:txBody>
          <a:bodyPr/>
          <a:lstStyle/>
          <a:p>
            <a:pPr eaLnBrk="1" hangingPunct="1"/>
            <a:r>
              <a:rPr lang="de-DE" altLang="de-DE" sz="3200" smtClean="0"/>
              <a:t>Lösung als OpenURL 1.0</a:t>
            </a:r>
          </a:p>
        </p:txBody>
      </p:sp>
      <p:sp>
        <p:nvSpPr>
          <p:cNvPr id="215045" name="Rectangle 5"/>
          <p:cNvSpPr>
            <a:spLocks noGrp="1" noChangeArrowheads="1"/>
          </p:cNvSpPr>
          <p:nvPr>
            <p:ph type="body" idx="1"/>
          </p:nvPr>
        </p:nvSpPr>
        <p:spPr/>
        <p:txBody>
          <a:bodyPr/>
          <a:lstStyle/>
          <a:p>
            <a:pPr eaLnBrk="1" hangingPunct="1">
              <a:buFont typeface="Wingdings" pitchFamily="2" charset="2"/>
              <a:buNone/>
              <a:defRPr/>
            </a:pPr>
            <a:r>
              <a:rPr lang="de-DE" sz="2000" dirty="0" smtClean="0">
                <a:solidFill>
                  <a:srgbClr val="777777"/>
                </a:solidFill>
              </a:rPr>
              <a:t>http://links.iew.edu/menu?</a:t>
            </a:r>
          </a:p>
          <a:p>
            <a:pPr eaLnBrk="1" hangingPunct="1">
              <a:buFont typeface="Wingdings" pitchFamily="2" charset="2"/>
              <a:buNone/>
              <a:defRPr/>
            </a:pPr>
            <a:r>
              <a:rPr lang="de-DE" sz="2000" dirty="0" err="1" smtClean="0">
                <a:solidFill>
                  <a:srgbClr val="777777"/>
                </a:solidFill>
              </a:rPr>
              <a:t>ctx_ver</a:t>
            </a:r>
            <a:r>
              <a:rPr lang="de-DE" sz="2000" dirty="0" smtClean="0">
                <a:solidFill>
                  <a:srgbClr val="777777"/>
                </a:solidFill>
              </a:rPr>
              <a:t>=</a:t>
            </a:r>
            <a:r>
              <a:rPr lang="de-DE" sz="2000" dirty="0" smtClean="0">
                <a:effectLst>
                  <a:outerShdw blurRad="38100" dist="38100" dir="2700000" algn="tl">
                    <a:srgbClr val="C0C0C0"/>
                  </a:outerShdw>
                </a:effectLst>
              </a:rPr>
              <a:t>Z39.88-2004</a:t>
            </a:r>
            <a:r>
              <a:rPr lang="de-DE" sz="2000" dirty="0" smtClean="0">
                <a:solidFill>
                  <a:srgbClr val="777777"/>
                </a:solidFill>
              </a:rPr>
              <a:t>&amp;ctx_tim=</a:t>
            </a:r>
            <a:r>
              <a:rPr lang="de-DE" sz="2000" dirty="0" smtClean="0">
                <a:effectLst>
                  <a:outerShdw blurRad="38100" dist="38100" dir="2700000" algn="tl">
                    <a:srgbClr val="C0C0C0"/>
                  </a:outerShdw>
                </a:effectLst>
              </a:rPr>
              <a:t>…</a:t>
            </a:r>
            <a:r>
              <a:rPr lang="de-DE" sz="2000" dirty="0" smtClean="0">
                <a:solidFill>
                  <a:srgbClr val="777777"/>
                </a:solidFill>
              </a:rPr>
              <a:t>&amp;</a:t>
            </a:r>
            <a:r>
              <a:rPr lang="de-DE" sz="2000" dirty="0" err="1" smtClean="0">
                <a:solidFill>
                  <a:srgbClr val="777777"/>
                </a:solidFill>
              </a:rPr>
              <a:t>ctx_enc</a:t>
            </a:r>
            <a:r>
              <a:rPr lang="de-DE" sz="2000" dirty="0" smtClean="0">
                <a:solidFill>
                  <a:srgbClr val="777777"/>
                </a:solidFill>
              </a:rPr>
              <a:t>=</a:t>
            </a:r>
            <a:r>
              <a:rPr lang="de-DE" sz="2000" dirty="0" smtClean="0">
                <a:effectLst>
                  <a:outerShdw blurRad="38100" dist="38100" dir="2700000" algn="tl">
                    <a:srgbClr val="C0C0C0"/>
                  </a:outerShdw>
                </a:effectLst>
              </a:rPr>
              <a:t>…</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rft_id</a:t>
            </a:r>
            <a:r>
              <a:rPr lang="de-DE" sz="2000" dirty="0" smtClean="0">
                <a:solidFill>
                  <a:srgbClr val="777777"/>
                </a:solidFill>
              </a:rPr>
              <a:t>=</a:t>
            </a:r>
            <a:r>
              <a:rPr lang="de-DE" sz="2000" dirty="0" smtClean="0">
                <a:effectLst>
                  <a:outerShdw blurRad="38100" dist="38100" dir="2700000" algn="tl">
                    <a:srgbClr val="C0C0C0"/>
                  </a:outerShdw>
                </a:effectLst>
              </a:rPr>
              <a:t>info</a:t>
            </a:r>
            <a:r>
              <a:rPr lang="de-DE" sz="2000" dirty="0" smtClean="0">
                <a:solidFill>
                  <a:schemeClr val="bg1"/>
                </a:solidFill>
                <a:effectLst>
                  <a:outerShdw blurRad="38100" dist="38100" dir="2700000" algn="tl">
                    <a:srgbClr val="C0C0C0"/>
                  </a:outerShdw>
                </a:effectLst>
              </a:rPr>
              <a:t>%3A</a:t>
            </a:r>
            <a:r>
              <a:rPr lang="de-DE" sz="2000" dirty="0" smtClean="0">
                <a:effectLst>
                  <a:outerShdw blurRad="38100" dist="38100" dir="2700000" algn="tl">
                    <a:srgbClr val="C0C0C0"/>
                  </a:outerShdw>
                </a:effectLst>
              </a:rPr>
              <a:t>pmid</a:t>
            </a:r>
            <a:r>
              <a:rPr lang="de-DE" sz="2000" dirty="0" smtClean="0">
                <a:solidFill>
                  <a:schemeClr val="bg1"/>
                </a:solidFill>
                <a:effectLst>
                  <a:outerShdw blurRad="38100" dist="38100" dir="2700000" algn="tl">
                    <a:srgbClr val="C0C0C0"/>
                  </a:outerShdw>
                </a:effectLst>
              </a:rPr>
              <a:t>%2F</a:t>
            </a:r>
            <a:r>
              <a:rPr lang="de-DE" sz="2000" dirty="0" smtClean="0">
                <a:effectLst>
                  <a:outerShdw blurRad="38100" dist="38100" dir="2700000" algn="tl">
                    <a:srgbClr val="C0C0C0"/>
                  </a:outerShdw>
                </a:effectLst>
              </a:rPr>
              <a:t>10101971</a:t>
            </a:r>
            <a:r>
              <a:rPr lang="de-DE" sz="2000" dirty="0" smtClean="0">
                <a:solidFill>
                  <a:srgbClr val="777777"/>
                </a:solidFill>
              </a:rPr>
              <a:t>&amp;rft_dat=</a:t>
            </a:r>
            <a:r>
              <a:rPr lang="de-DE" sz="2000" dirty="0" smtClean="0">
                <a:effectLst>
                  <a:outerShdw blurRad="38100" dist="38100" dir="2700000" algn="tl">
                    <a:srgbClr val="C0C0C0"/>
                  </a:outerShdw>
                </a:effectLst>
              </a:rPr>
              <a:t>citedby</a:t>
            </a:r>
            <a:r>
              <a:rPr lang="de-DE" sz="2000" dirty="0" smtClean="0">
                <a:solidFill>
                  <a:schemeClr val="bg1"/>
                </a:solidFill>
                <a:effectLst>
                  <a:outerShdw blurRad="38100" dist="38100" dir="2700000" algn="tl">
                    <a:srgbClr val="C0C0C0"/>
                  </a:outerShdw>
                </a:effectLst>
              </a:rPr>
              <a:t>%2F</a:t>
            </a:r>
            <a:r>
              <a:rPr lang="de-DE" sz="2000" dirty="0" smtClean="0">
                <a:effectLst>
                  <a:outerShdw blurRad="38100" dist="38100" dir="2700000" algn="tl">
                    <a:srgbClr val="C0C0C0"/>
                  </a:outerShdw>
                </a:effectLst>
              </a:rPr>
              <a:t>8</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rfr_id</a:t>
            </a:r>
            <a:r>
              <a:rPr lang="de-DE" sz="2000" dirty="0" smtClean="0">
                <a:solidFill>
                  <a:srgbClr val="777777"/>
                </a:solidFill>
              </a:rPr>
              <a:t>=</a:t>
            </a:r>
            <a:r>
              <a:rPr lang="de-DE" sz="2000" dirty="0" smtClean="0">
                <a:effectLst>
                  <a:outerShdw blurRad="38100" dist="38100" dir="2700000" algn="tl">
                    <a:srgbClr val="C0C0C0"/>
                  </a:outerShdw>
                </a:effectLst>
              </a:rPr>
              <a:t>info</a:t>
            </a:r>
            <a:r>
              <a:rPr lang="de-DE" sz="2000" dirty="0" smtClean="0">
                <a:solidFill>
                  <a:schemeClr val="bg1"/>
                </a:solidFill>
                <a:effectLst>
                  <a:outerShdw blurRad="38100" dist="38100" dir="2700000" algn="tl">
                    <a:srgbClr val="C0C0C0"/>
                  </a:outerShdw>
                </a:effectLst>
              </a:rPr>
              <a:t>%3A</a:t>
            </a:r>
            <a:r>
              <a:rPr lang="de-DE" sz="2000" dirty="0" smtClean="0">
                <a:effectLst>
                  <a:outerShdw blurRad="38100" dist="38100" dir="2700000" algn="tl">
                    <a:srgbClr val="C0C0C0"/>
                  </a:outerShdw>
                </a:effectLst>
              </a:rPr>
              <a:t>sid</a:t>
            </a:r>
            <a:r>
              <a:rPr lang="de-DE" sz="2000" dirty="0" smtClean="0">
                <a:solidFill>
                  <a:schemeClr val="bg1"/>
                </a:solidFill>
                <a:effectLst>
                  <a:outerShdw blurRad="38100" dist="38100" dir="2700000" algn="tl">
                    <a:srgbClr val="C0C0C0"/>
                  </a:outerShdw>
                </a:effectLst>
              </a:rPr>
              <a:t>%2F</a:t>
            </a:r>
            <a:r>
              <a:rPr lang="de-DE" sz="2000" dirty="0" smtClean="0">
                <a:effectLst>
                  <a:outerShdw blurRad="38100" dist="38100" dir="2700000" algn="tl">
                    <a:srgbClr val="C0C0C0"/>
                  </a:outerShdw>
                </a:effectLst>
              </a:rPr>
              <a:t>Elsewhere</a:t>
            </a:r>
            <a:r>
              <a:rPr lang="de-DE" sz="2000" dirty="0" smtClean="0">
                <a:solidFill>
                  <a:schemeClr val="bg1"/>
                </a:solidFill>
                <a:effectLst>
                  <a:outerShdw blurRad="38100" dist="38100" dir="2700000" algn="tl">
                    <a:srgbClr val="C0C0C0"/>
                  </a:outerShdw>
                </a:effectLst>
              </a:rPr>
              <a:t>%3A</a:t>
            </a:r>
            <a:r>
              <a:rPr lang="de-DE" sz="2000" dirty="0" smtClean="0">
                <a:effectLst>
                  <a:outerShdw blurRad="38100" dist="38100" dir="2700000" algn="tl">
                    <a:srgbClr val="C0C0C0"/>
                  </a:outerShdw>
                </a:effectLst>
              </a:rPr>
              <a:t>StudentsConnect</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rfe.genre</a:t>
            </a:r>
            <a:r>
              <a:rPr lang="de-DE" sz="2000" dirty="0" smtClean="0">
                <a:solidFill>
                  <a:srgbClr val="777777"/>
                </a:solidFill>
              </a:rPr>
              <a:t>=</a:t>
            </a:r>
            <a:r>
              <a:rPr lang="de-DE" sz="2000" dirty="0" err="1" smtClean="0">
                <a:effectLst>
                  <a:outerShdw blurRad="38100" dist="38100" dir="2700000" algn="tl">
                    <a:srgbClr val="C0C0C0"/>
                  </a:outerShdw>
                </a:effectLst>
              </a:rPr>
              <a:t>article</a:t>
            </a:r>
            <a:r>
              <a:rPr lang="de-DE" sz="2000" dirty="0" err="1" smtClean="0">
                <a:solidFill>
                  <a:srgbClr val="777777"/>
                </a:solidFill>
              </a:rPr>
              <a:t>&amp;rfe.issn</a:t>
            </a:r>
            <a:r>
              <a:rPr lang="de-DE" sz="2000" dirty="0" smtClean="0">
                <a:solidFill>
                  <a:srgbClr val="777777"/>
                </a:solidFill>
              </a:rPr>
              <a:t>=</a:t>
            </a:r>
            <a:r>
              <a:rPr lang="de-DE" sz="2000" dirty="0" smtClean="0">
                <a:effectLst>
                  <a:outerShdw blurRad="38100" dist="38100" dir="2700000" algn="tl">
                    <a:srgbClr val="C0C0C0"/>
                  </a:outerShdw>
                </a:effectLst>
              </a:rPr>
              <a:t>0412-2009</a:t>
            </a:r>
            <a:r>
              <a:rPr lang="de-DE" sz="2000" dirty="0" smtClean="0">
                <a:solidFill>
                  <a:srgbClr val="777777"/>
                </a:solidFill>
              </a:rPr>
              <a:t>&amp;rfe.date=</a:t>
            </a:r>
            <a:r>
              <a:rPr lang="de-DE" sz="2000" dirty="0" smtClean="0">
                <a:effectLst>
                  <a:outerShdw blurRad="38100" dist="38100" dir="2700000" algn="tl">
                    <a:srgbClr val="C0C0C0"/>
                  </a:outerShdw>
                </a:effectLst>
              </a:rPr>
              <a:t>2007</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rfe.volume</a:t>
            </a:r>
            <a:r>
              <a:rPr lang="de-DE" sz="2000" dirty="0" smtClean="0">
                <a:solidFill>
                  <a:srgbClr val="777777"/>
                </a:solidFill>
              </a:rPr>
              <a:t>=</a:t>
            </a:r>
            <a:r>
              <a:rPr lang="de-DE" sz="2000" dirty="0" smtClean="0">
                <a:effectLst>
                  <a:outerShdw blurRad="38100" dist="38100" dir="2700000" algn="tl">
                    <a:srgbClr val="C0C0C0"/>
                  </a:outerShdw>
                </a:effectLst>
              </a:rPr>
              <a:t>4</a:t>
            </a:r>
            <a:r>
              <a:rPr lang="de-DE" sz="2000" dirty="0" smtClean="0">
                <a:solidFill>
                  <a:srgbClr val="777777"/>
                </a:solidFill>
              </a:rPr>
              <a:t>&amp;rfe.issue=</a:t>
            </a:r>
            <a:r>
              <a:rPr lang="de-DE" sz="2000" dirty="0" smtClean="0">
                <a:effectLst>
                  <a:outerShdw blurRad="38100" dist="38100" dir="2700000" algn="tl">
                    <a:srgbClr val="C0C0C0"/>
                  </a:outerShdw>
                </a:effectLst>
              </a:rPr>
              <a:t>2</a:t>
            </a:r>
            <a:r>
              <a:rPr lang="de-DE" sz="2000" dirty="0" smtClean="0">
                <a:solidFill>
                  <a:srgbClr val="777777"/>
                </a:solidFill>
              </a:rPr>
              <a:t>&amp;rfe.spage=</a:t>
            </a:r>
            <a:r>
              <a:rPr lang="de-DE" sz="2000" dirty="0" smtClean="0">
                <a:effectLst>
                  <a:outerShdw blurRad="38100" dist="38100" dir="2700000" algn="tl">
                    <a:srgbClr val="C0C0C0"/>
                  </a:outerShdw>
                </a:effectLst>
              </a:rPr>
              <a:t>38</a:t>
            </a:r>
            <a:r>
              <a:rPr lang="de-DE" sz="2000" dirty="0" smtClean="0">
                <a:solidFill>
                  <a:srgbClr val="777777"/>
                </a:solidFill>
              </a:rPr>
              <a:t>&amp;rfe.epage=</a:t>
            </a:r>
            <a:r>
              <a:rPr lang="de-DE" sz="2000" dirty="0" smtClean="0">
                <a:effectLst>
                  <a:outerShdw blurRad="38100" dist="38100" dir="2700000" algn="tl">
                    <a:srgbClr val="C0C0C0"/>
                  </a:outerShdw>
                </a:effectLst>
              </a:rPr>
              <a:t>57</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rfe.aulast</a:t>
            </a:r>
            <a:r>
              <a:rPr lang="de-DE" sz="2000" dirty="0" smtClean="0">
                <a:solidFill>
                  <a:srgbClr val="777777"/>
                </a:solidFill>
              </a:rPr>
              <a:t>=</a:t>
            </a:r>
            <a:r>
              <a:rPr lang="de-DE" sz="2000" dirty="0" err="1" smtClean="0">
                <a:effectLst>
                  <a:outerShdw blurRad="38100" dist="38100" dir="2700000" algn="tl">
                    <a:srgbClr val="C0C0C0"/>
                  </a:outerShdw>
                </a:effectLst>
              </a:rPr>
              <a:t>Newman</a:t>
            </a:r>
            <a:r>
              <a:rPr lang="de-DE" sz="2000" dirty="0" err="1" smtClean="0">
                <a:solidFill>
                  <a:srgbClr val="777777"/>
                </a:solidFill>
              </a:rPr>
              <a:t>&amp;rfe.auinit</a:t>
            </a:r>
            <a:r>
              <a:rPr lang="de-DE" sz="2000" dirty="0" smtClean="0">
                <a:solidFill>
                  <a:srgbClr val="777777"/>
                </a:solidFill>
              </a:rPr>
              <a:t>=</a:t>
            </a:r>
            <a:r>
              <a:rPr lang="de-DE" sz="2000" dirty="0" err="1" smtClean="0">
                <a:effectLst>
                  <a:outerShdw blurRad="38100" dist="38100" dir="2700000" algn="tl">
                    <a:srgbClr val="C0C0C0"/>
                  </a:outerShdw>
                </a:effectLst>
              </a:rPr>
              <a:t>AE</a:t>
            </a:r>
            <a:r>
              <a:rPr lang="de-DE" sz="2000" dirty="0" err="1" smtClean="0">
                <a:solidFill>
                  <a:srgbClr val="777777"/>
                </a:solidFill>
              </a:rPr>
              <a:t>&amp;rfe.atitle</a:t>
            </a:r>
            <a:r>
              <a:rPr lang="de-DE" sz="2000" dirty="0" smtClean="0">
                <a:solidFill>
                  <a:srgbClr val="777777"/>
                </a:solidFill>
              </a:rPr>
              <a:t>=</a:t>
            </a:r>
            <a:r>
              <a:rPr lang="de-DE" sz="2000" dirty="0" smtClean="0">
                <a:effectLst>
                  <a:outerShdw blurRad="38100" dist="38100" dir="2700000" algn="tl">
                    <a:srgbClr val="C0C0C0"/>
                  </a:outerShdw>
                </a:effectLst>
              </a:rPr>
              <a:t>How</a:t>
            </a:r>
            <a:r>
              <a:rPr lang="de-DE" sz="2000" dirty="0" smtClean="0">
                <a:solidFill>
                  <a:schemeClr val="bg1"/>
                </a:solidFill>
                <a:effectLst>
                  <a:outerShdw blurRad="38100" dist="38100" dir="2700000" algn="tl">
                    <a:srgbClr val="C0C0C0"/>
                  </a:outerShdw>
                </a:effectLst>
              </a:rPr>
              <a:t>%20</a:t>
            </a:r>
          </a:p>
          <a:p>
            <a:pPr eaLnBrk="1" hangingPunct="1">
              <a:buFont typeface="Wingdings" pitchFamily="2" charset="2"/>
              <a:buNone/>
              <a:defRPr/>
            </a:pPr>
            <a:r>
              <a:rPr lang="de-DE" sz="2000" dirty="0" smtClean="0">
                <a:effectLst>
                  <a:outerShdw blurRad="38100" dist="38100" dir="2700000" algn="tl">
                    <a:srgbClr val="C0C0C0"/>
                  </a:outerShdw>
                </a:effectLst>
              </a:rPr>
              <a:t>Google</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happened</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to</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become</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Microsoft</a:t>
            </a:r>
            <a:r>
              <a:rPr lang="de-DE" sz="2000" dirty="0" smtClean="0">
                <a:solidFill>
                  <a:schemeClr val="bg1"/>
                </a:solidFill>
                <a:effectLst>
                  <a:outerShdw blurRad="38100" dist="38100" dir="2700000" algn="tl">
                    <a:srgbClr val="C0C0C0"/>
                  </a:outerShdw>
                </a:effectLst>
              </a:rPr>
              <a:t>%20</a:t>
            </a:r>
          </a:p>
          <a:p>
            <a:pPr eaLnBrk="1" hangingPunct="1">
              <a:buFont typeface="Wingdings" pitchFamily="2" charset="2"/>
              <a:buNone/>
              <a:defRPr/>
            </a:pPr>
            <a:r>
              <a:rPr lang="de-DE" sz="2000" dirty="0" smtClean="0">
                <a:effectLst>
                  <a:outerShdw blurRad="38100" dist="38100" dir="2700000" algn="tl">
                    <a:srgbClr val="C0C0C0"/>
                  </a:outerShdw>
                </a:effectLst>
              </a:rPr>
              <a:t>2.0</a:t>
            </a:r>
            <a:r>
              <a:rPr lang="de-DE" sz="2000" dirty="0" smtClean="0">
                <a:solidFill>
                  <a:srgbClr val="777777"/>
                </a:solidFill>
              </a:rPr>
              <a:t>&amp;rfe.jtitle=</a:t>
            </a:r>
            <a:r>
              <a:rPr lang="de-DE" sz="2000" dirty="0" smtClean="0">
                <a:effectLst>
                  <a:outerShdw blurRad="38100" dist="38100" dir="2700000" algn="tl">
                    <a:srgbClr val="C0C0C0"/>
                  </a:outerShdw>
                </a:effectLst>
              </a:rPr>
              <a:t>Brave</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New</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Cyberspace</a:t>
            </a:r>
            <a:r>
              <a:rPr lang="de-DE" sz="2000" dirty="0" smtClean="0">
                <a:solidFill>
                  <a:schemeClr val="bg1"/>
                </a:solidFill>
                <a:effectLst>
                  <a:outerShdw blurRad="38100" dist="38100" dir="2700000" algn="tl">
                    <a:srgbClr val="C0C0C0"/>
                  </a:outerShdw>
                </a:effectLst>
              </a:rPr>
              <a:t>%20</a:t>
            </a:r>
            <a:r>
              <a:rPr lang="de-DE" sz="2000" dirty="0" smtClean="0">
                <a:effectLst>
                  <a:outerShdw blurRad="38100" dist="38100" dir="2700000" algn="tl">
                    <a:srgbClr val="C0C0C0"/>
                  </a:outerShdw>
                </a:effectLst>
              </a:rPr>
              <a:t>Journal</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req_id</a:t>
            </a:r>
            <a:r>
              <a:rPr lang="de-DE" sz="2000" dirty="0" smtClean="0">
                <a:solidFill>
                  <a:srgbClr val="777777"/>
                </a:solidFill>
              </a:rPr>
              <a:t>=</a:t>
            </a:r>
            <a:r>
              <a:rPr lang="de-DE" sz="2000" dirty="0" smtClean="0">
                <a:effectLst>
                  <a:outerShdw blurRad="38100" dist="38100" dir="2700000" algn="tl">
                    <a:srgbClr val="C0C0C0"/>
                  </a:outerShdw>
                </a:effectLst>
              </a:rPr>
              <a:t>mailto</a:t>
            </a:r>
            <a:r>
              <a:rPr lang="de-DE" sz="2000" dirty="0" smtClean="0">
                <a:solidFill>
                  <a:schemeClr val="bg1"/>
                </a:solidFill>
                <a:effectLst>
                  <a:outerShdw blurRad="38100" dist="38100" dir="2700000" algn="tl">
                    <a:srgbClr val="C0C0C0"/>
                  </a:outerShdw>
                </a:effectLst>
              </a:rPr>
              <a:t>%3A</a:t>
            </a:r>
            <a:r>
              <a:rPr lang="de-DE" sz="2000" dirty="0" smtClean="0">
                <a:effectLst>
                  <a:outerShdw blurRad="38100" dist="38100" dir="2700000" algn="tl">
                    <a:srgbClr val="C0C0C0"/>
                  </a:outerShdw>
                </a:effectLst>
              </a:rPr>
              <a:t>hansi</a:t>
            </a:r>
            <a:r>
              <a:rPr lang="de-DE" sz="2000" dirty="0" smtClean="0">
                <a:solidFill>
                  <a:schemeClr val="bg1"/>
                </a:solidFill>
                <a:effectLst>
                  <a:outerShdw blurRad="38100" dist="38100" dir="2700000" algn="tl">
                    <a:srgbClr val="C0C0C0"/>
                  </a:outerShdw>
                </a:effectLst>
              </a:rPr>
              <a:t>%40</a:t>
            </a:r>
            <a:r>
              <a:rPr lang="de-DE" sz="2000" dirty="0" smtClean="0">
                <a:effectLst>
                  <a:outerShdw blurRad="38100" dist="38100" dir="2700000" algn="tl">
                    <a:srgbClr val="C0C0C0"/>
                  </a:outerShdw>
                </a:effectLst>
              </a:rPr>
              <a:t>iew.edu</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svc_val_fmt</a:t>
            </a:r>
            <a:r>
              <a:rPr lang="de-DE" sz="2000" dirty="0" smtClean="0">
                <a:solidFill>
                  <a:srgbClr val="777777"/>
                </a:solidFill>
              </a:rPr>
              <a:t>=</a:t>
            </a:r>
            <a:r>
              <a:rPr lang="de-DE" sz="2000" dirty="0" smtClean="0">
                <a:effectLst>
                  <a:outerShdw blurRad="38100" dist="38100" dir="2700000" algn="tl">
                    <a:srgbClr val="C0C0C0"/>
                  </a:outerShdw>
                </a:effectLst>
              </a:rPr>
              <a:t>...</a:t>
            </a:r>
            <a:r>
              <a:rPr lang="de-DE" sz="2000" dirty="0" smtClean="0">
                <a:solidFill>
                  <a:srgbClr val="777777"/>
                </a:solidFill>
              </a:rPr>
              <a:t>&amp;</a:t>
            </a:r>
            <a:r>
              <a:rPr lang="de-DE" sz="2000" dirty="0" err="1" smtClean="0">
                <a:solidFill>
                  <a:srgbClr val="777777"/>
                </a:solidFill>
              </a:rPr>
              <a:t>svc.fulltext</a:t>
            </a:r>
            <a:r>
              <a:rPr lang="de-DE" sz="2000" dirty="0" smtClean="0">
                <a:solidFill>
                  <a:srgbClr val="777777"/>
                </a:solidFill>
              </a:rPr>
              <a:t>=</a:t>
            </a:r>
            <a:r>
              <a:rPr lang="de-DE" sz="2000" dirty="0" err="1" smtClean="0">
                <a:effectLst>
                  <a:outerShdw blurRad="38100" dist="38100" dir="2700000" algn="tl">
                    <a:srgbClr val="C0C0C0"/>
                  </a:outerShdw>
                </a:effectLst>
              </a:rPr>
              <a:t>yes</a:t>
            </a:r>
            <a:r>
              <a:rPr lang="de-DE" sz="2000" dirty="0" smtClean="0">
                <a:solidFill>
                  <a:srgbClr val="777777"/>
                </a:solidFill>
              </a:rPr>
              <a:t>&amp;</a:t>
            </a:r>
          </a:p>
          <a:p>
            <a:pPr eaLnBrk="1" hangingPunct="1">
              <a:buFont typeface="Wingdings" pitchFamily="2" charset="2"/>
              <a:buNone/>
              <a:defRPr/>
            </a:pPr>
            <a:r>
              <a:rPr lang="de-DE" sz="2000" dirty="0" err="1" smtClean="0">
                <a:solidFill>
                  <a:srgbClr val="777777"/>
                </a:solidFill>
              </a:rPr>
              <a:t>res_id</a:t>
            </a:r>
            <a:r>
              <a:rPr lang="de-DE" sz="2000" dirty="0" smtClean="0">
                <a:solidFill>
                  <a:srgbClr val="777777"/>
                </a:solidFill>
              </a:rPr>
              <a:t>=</a:t>
            </a:r>
            <a:r>
              <a:rPr lang="de-DE" sz="2000" dirty="0" smtClean="0">
                <a:effectLst>
                  <a:outerShdw blurRad="38100" dist="38100" dir="2700000" algn="tl">
                    <a:srgbClr val="C0C0C0"/>
                  </a:outerShdw>
                </a:effectLst>
              </a:rPr>
              <a:t>http</a:t>
            </a:r>
            <a:r>
              <a:rPr lang="de-DE" sz="2000" dirty="0" smtClean="0">
                <a:solidFill>
                  <a:schemeClr val="bg1"/>
                </a:solidFill>
                <a:effectLst>
                  <a:outerShdw blurRad="38100" dist="38100" dir="2700000" algn="tl">
                    <a:srgbClr val="C0C0C0"/>
                  </a:outerShdw>
                </a:effectLst>
              </a:rPr>
              <a:t>%3A%2F%2F</a:t>
            </a:r>
            <a:r>
              <a:rPr lang="de-DE" sz="2000" dirty="0" smtClean="0">
                <a:effectLst>
                  <a:outerShdw blurRad="38100" dist="38100" dir="2700000" algn="tl">
                    <a:srgbClr val="C0C0C0"/>
                  </a:outerShdw>
                </a:effectLst>
              </a:rPr>
              <a:t>links.iew.edu</a:t>
            </a:r>
            <a:r>
              <a:rPr lang="de-DE" sz="2000" dirty="0" smtClean="0">
                <a:solidFill>
                  <a:schemeClr val="bg1"/>
                </a:solidFill>
                <a:effectLst>
                  <a:outerShdw blurRad="38100" dist="38100" dir="2700000" algn="tl">
                    <a:srgbClr val="C0C0C0"/>
                  </a:outerShdw>
                </a:effectLst>
              </a:rPr>
              <a:t>%2F</a:t>
            </a:r>
            <a:r>
              <a:rPr lang="de-DE" sz="2000" dirty="0" smtClean="0">
                <a:effectLst>
                  <a:outerShdw blurRad="38100" dist="38100" dir="2700000" algn="tl">
                    <a:srgbClr val="C0C0C0"/>
                  </a:outerShdw>
                </a:effectLst>
              </a:rPr>
              <a:t>menu</a:t>
            </a:r>
          </a:p>
        </p:txBody>
      </p:sp>
      <p:sp useBgFill="1">
        <p:nvSpPr>
          <p:cNvPr id="215046" name="Text Box 6"/>
          <p:cNvSpPr txBox="1">
            <a:spLocks noChangeArrowheads="1"/>
          </p:cNvSpPr>
          <p:nvPr/>
        </p:nvSpPr>
        <p:spPr bwMode="auto">
          <a:xfrm>
            <a:off x="7283450" y="5305425"/>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ct val="50000"/>
              </a:spcBef>
            </a:pPr>
            <a:r>
              <a:rPr lang="de-DE" altLang="de-DE" sz="2400" b="1" dirty="0">
                <a:solidFill>
                  <a:srgbClr val="0000FF"/>
                </a:solidFill>
                <a:effectLst>
                  <a:outerShdw blurRad="38100" dist="38100" dir="2700000" algn="tl">
                    <a:srgbClr val="000000">
                      <a:alpha val="43137"/>
                    </a:srgbClr>
                  </a:outerShdw>
                </a:effectLst>
              </a:rPr>
              <a:t>Wohin?</a:t>
            </a:r>
          </a:p>
        </p:txBody>
      </p:sp>
      <p:sp>
        <p:nvSpPr>
          <p:cNvPr id="215047" name="Rectangle 7"/>
          <p:cNvSpPr>
            <a:spLocks noChangeArrowheads="1"/>
          </p:cNvSpPr>
          <p:nvPr/>
        </p:nvSpPr>
        <p:spPr bwMode="auto">
          <a:xfrm>
            <a:off x="531813" y="5378450"/>
            <a:ext cx="8061325" cy="32385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15048" name="Rectangle 8"/>
          <p:cNvSpPr>
            <a:spLocks noChangeArrowheads="1"/>
          </p:cNvSpPr>
          <p:nvPr/>
        </p:nvSpPr>
        <p:spPr bwMode="auto">
          <a:xfrm>
            <a:off x="531813" y="5010150"/>
            <a:ext cx="8061325" cy="323850"/>
          </a:xfrm>
          <a:prstGeom prst="rect">
            <a:avLst/>
          </a:prstGeom>
          <a:noFill/>
          <a:ln w="1905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15049" name="Rectangle 9"/>
          <p:cNvSpPr>
            <a:spLocks noChangeArrowheads="1"/>
          </p:cNvSpPr>
          <p:nvPr/>
        </p:nvSpPr>
        <p:spPr bwMode="auto">
          <a:xfrm>
            <a:off x="531813" y="4643438"/>
            <a:ext cx="8061325" cy="3238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useBgFill="1">
        <p:nvSpPr>
          <p:cNvPr id="215051" name="Text Box 11"/>
          <p:cNvSpPr txBox="1">
            <a:spLocks noChangeArrowheads="1"/>
          </p:cNvSpPr>
          <p:nvPr/>
        </p:nvSpPr>
        <p:spPr bwMode="auto">
          <a:xfrm>
            <a:off x="7291388" y="2347913"/>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dirty="0">
                <a:solidFill>
                  <a:srgbClr val="FF6600"/>
                </a:solidFill>
                <a:effectLst>
                  <a:outerShdw blurRad="38100" dist="38100" dir="2700000" algn="tl">
                    <a:srgbClr val="C0C0C0"/>
                  </a:outerShdw>
                </a:effectLst>
                <a:ea typeface="+mn-ea"/>
              </a:rPr>
              <a:t>Woher?</a:t>
            </a:r>
          </a:p>
        </p:txBody>
      </p:sp>
      <p:sp>
        <p:nvSpPr>
          <p:cNvPr id="215052" name="Rectangle 12"/>
          <p:cNvSpPr>
            <a:spLocks noChangeArrowheads="1"/>
          </p:cNvSpPr>
          <p:nvPr/>
        </p:nvSpPr>
        <p:spPr bwMode="auto">
          <a:xfrm>
            <a:off x="533400" y="2789238"/>
            <a:ext cx="8061325" cy="1809750"/>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useBgFill="1">
        <p:nvSpPr>
          <p:cNvPr id="215053" name="Text Box 13"/>
          <p:cNvSpPr txBox="1">
            <a:spLocks noChangeArrowheads="1"/>
          </p:cNvSpPr>
          <p:nvPr/>
        </p:nvSpPr>
        <p:spPr bwMode="auto">
          <a:xfrm>
            <a:off x="7610475" y="1998663"/>
            <a:ext cx="10033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CC0000"/>
                </a:solidFill>
                <a:effectLst>
                  <a:outerShdw blurRad="38100" dist="38100" dir="2700000" algn="tl">
                    <a:srgbClr val="C0C0C0"/>
                  </a:outerShdw>
                </a:effectLst>
                <a:ea typeface="+mn-ea"/>
              </a:rPr>
              <a:t>Was?</a:t>
            </a:r>
          </a:p>
        </p:txBody>
      </p:sp>
      <p:sp>
        <p:nvSpPr>
          <p:cNvPr id="215054" name="Rectangle 14"/>
          <p:cNvSpPr>
            <a:spLocks noChangeArrowheads="1"/>
          </p:cNvSpPr>
          <p:nvPr/>
        </p:nvSpPr>
        <p:spPr bwMode="auto">
          <a:xfrm>
            <a:off x="531813" y="2428875"/>
            <a:ext cx="8061325" cy="32385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15055" name="Rectangle 15"/>
          <p:cNvSpPr>
            <a:spLocks noChangeArrowheads="1"/>
          </p:cNvSpPr>
          <p:nvPr/>
        </p:nvSpPr>
        <p:spPr bwMode="auto">
          <a:xfrm>
            <a:off x="533400" y="2071688"/>
            <a:ext cx="8062913" cy="32385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055"/>
                                        </p:tgtEl>
                                        <p:attrNameLst>
                                          <p:attrName>style.visibility</p:attrName>
                                        </p:attrNameLst>
                                      </p:cBhvr>
                                      <p:to>
                                        <p:strVal val="visible"/>
                                      </p:to>
                                    </p:set>
                                    <p:animEffect transition="in" filter="strips(downRight)">
                                      <p:cBhvr>
                                        <p:cTn id="7" dur="500"/>
                                        <p:tgtEl>
                                          <p:spTgt spid="215055"/>
                                        </p:tgtEl>
                                      </p:cBhvr>
                                    </p:animEffect>
                                  </p:childTnLst>
                                </p:cTn>
                              </p:par>
                            </p:childTnLst>
                          </p:cTn>
                        </p:par>
                        <p:par>
                          <p:cTn id="8" fill="hold" nodeType="afterGroup">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215053"/>
                                        </p:tgtEl>
                                        <p:attrNameLst>
                                          <p:attrName>style.visibility</p:attrName>
                                        </p:attrNameLst>
                                      </p:cBhvr>
                                      <p:to>
                                        <p:strVal val="visible"/>
                                      </p:to>
                                    </p:set>
                                    <p:animEffect transition="in" filter="strips(upLeft)">
                                      <p:cBhvr>
                                        <p:cTn id="11" dur="500"/>
                                        <p:tgtEl>
                                          <p:spTgt spid="2150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15054"/>
                                        </p:tgtEl>
                                        <p:attrNameLst>
                                          <p:attrName>style.visibility</p:attrName>
                                        </p:attrNameLst>
                                      </p:cBhvr>
                                      <p:to>
                                        <p:strVal val="visible"/>
                                      </p:to>
                                    </p:set>
                                    <p:animEffect transition="in" filter="strips(downRight)">
                                      <p:cBhvr>
                                        <p:cTn id="16" dur="500"/>
                                        <p:tgtEl>
                                          <p:spTgt spid="215054"/>
                                        </p:tgtEl>
                                      </p:cBhvr>
                                    </p:animEffect>
                                  </p:childTnLst>
                                </p:cTn>
                              </p:par>
                            </p:childTnLst>
                          </p:cTn>
                        </p:par>
                        <p:par>
                          <p:cTn id="17" fill="hold" nodeType="afterGroup">
                            <p:stCondLst>
                              <p:cond delay="500"/>
                            </p:stCondLst>
                            <p:childTnLst>
                              <p:par>
                                <p:cTn id="18" presetID="18" presetClass="entr" presetSubtype="9" fill="hold" grpId="0" nodeType="afterEffect">
                                  <p:stCondLst>
                                    <p:cond delay="0"/>
                                  </p:stCondLst>
                                  <p:childTnLst>
                                    <p:set>
                                      <p:cBhvr>
                                        <p:cTn id="19" dur="1" fill="hold">
                                          <p:stCondLst>
                                            <p:cond delay="0"/>
                                          </p:stCondLst>
                                        </p:cTn>
                                        <p:tgtEl>
                                          <p:spTgt spid="215051"/>
                                        </p:tgtEl>
                                        <p:attrNameLst>
                                          <p:attrName>style.visibility</p:attrName>
                                        </p:attrNameLst>
                                      </p:cBhvr>
                                      <p:to>
                                        <p:strVal val="visible"/>
                                      </p:to>
                                    </p:set>
                                    <p:animEffect transition="in" filter="strips(upLeft)">
                                      <p:cBhvr>
                                        <p:cTn id="20" dur="500"/>
                                        <p:tgtEl>
                                          <p:spTgt spid="2150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15052"/>
                                        </p:tgtEl>
                                        <p:attrNameLst>
                                          <p:attrName>style.visibility</p:attrName>
                                        </p:attrNameLst>
                                      </p:cBhvr>
                                      <p:to>
                                        <p:strVal val="visible"/>
                                      </p:to>
                                    </p:set>
                                    <p:animEffect transition="in" filter="strips(downRight)">
                                      <p:cBhvr>
                                        <p:cTn id="25" dur="500"/>
                                        <p:tgtEl>
                                          <p:spTgt spid="215052"/>
                                        </p:tgtEl>
                                      </p:cBhvr>
                                    </p:animEffect>
                                  </p:childTnLst>
                                </p:cTn>
                              </p:par>
                            </p:childTnLst>
                          </p:cTn>
                        </p:par>
                        <p:par>
                          <p:cTn id="26" fill="hold" nodeType="afterGroup">
                            <p:stCondLst>
                              <p:cond delay="500"/>
                            </p:stCondLst>
                            <p:childTnLst>
                              <p:par>
                                <p:cTn id="27" presetID="18" presetClass="entr" presetSubtype="9" fill="hold" grpId="0" nodeType="afterEffect">
                                  <p:stCondLst>
                                    <p:cond delay="0"/>
                                  </p:stCondLst>
                                  <p:childTnLst>
                                    <p:set>
                                      <p:cBhvr>
                                        <p:cTn id="28" dur="1" fill="hold">
                                          <p:stCondLst>
                                            <p:cond delay="0"/>
                                          </p:stCondLst>
                                        </p:cTn>
                                        <p:tgtEl>
                                          <p:spTgt spid="215050"/>
                                        </p:tgtEl>
                                        <p:attrNameLst>
                                          <p:attrName>style.visibility</p:attrName>
                                        </p:attrNameLst>
                                      </p:cBhvr>
                                      <p:to>
                                        <p:strVal val="visible"/>
                                      </p:to>
                                    </p:set>
                                    <p:animEffect transition="in" filter="strips(upLeft)">
                                      <p:cBhvr>
                                        <p:cTn id="29" dur="500"/>
                                        <p:tgtEl>
                                          <p:spTgt spid="2150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15049"/>
                                        </p:tgtEl>
                                        <p:attrNameLst>
                                          <p:attrName>style.visibility</p:attrName>
                                        </p:attrNameLst>
                                      </p:cBhvr>
                                      <p:to>
                                        <p:strVal val="visible"/>
                                      </p:to>
                                    </p:set>
                                    <p:animEffect transition="in" filter="strips(downRight)">
                                      <p:cBhvr>
                                        <p:cTn id="34" dur="500"/>
                                        <p:tgtEl>
                                          <p:spTgt spid="215049"/>
                                        </p:tgtEl>
                                      </p:cBhvr>
                                    </p:animEffect>
                                  </p:childTnLst>
                                </p:cTn>
                              </p:par>
                            </p:childTnLst>
                          </p:cTn>
                        </p:par>
                        <p:par>
                          <p:cTn id="35" fill="hold" nodeType="afterGroup">
                            <p:stCondLst>
                              <p:cond delay="500"/>
                            </p:stCondLst>
                            <p:childTnLst>
                              <p:par>
                                <p:cTn id="36" presetID="18" presetClass="entr" presetSubtype="9" fill="hold" grpId="0" nodeType="afterEffect">
                                  <p:stCondLst>
                                    <p:cond delay="0"/>
                                  </p:stCondLst>
                                  <p:childTnLst>
                                    <p:set>
                                      <p:cBhvr>
                                        <p:cTn id="37" dur="1" fill="hold">
                                          <p:stCondLst>
                                            <p:cond delay="0"/>
                                          </p:stCondLst>
                                        </p:cTn>
                                        <p:tgtEl>
                                          <p:spTgt spid="215042"/>
                                        </p:tgtEl>
                                        <p:attrNameLst>
                                          <p:attrName>style.visibility</p:attrName>
                                        </p:attrNameLst>
                                      </p:cBhvr>
                                      <p:to>
                                        <p:strVal val="visible"/>
                                      </p:to>
                                    </p:set>
                                    <p:animEffect transition="in" filter="strips(upLeft)">
                                      <p:cBhvr>
                                        <p:cTn id="38" dur="500"/>
                                        <p:tgtEl>
                                          <p:spTgt spid="2150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215048"/>
                                        </p:tgtEl>
                                        <p:attrNameLst>
                                          <p:attrName>style.visibility</p:attrName>
                                        </p:attrNameLst>
                                      </p:cBhvr>
                                      <p:to>
                                        <p:strVal val="visible"/>
                                      </p:to>
                                    </p:set>
                                    <p:animEffect transition="in" filter="strips(downRight)">
                                      <p:cBhvr>
                                        <p:cTn id="43" dur="500"/>
                                        <p:tgtEl>
                                          <p:spTgt spid="215048"/>
                                        </p:tgtEl>
                                      </p:cBhvr>
                                    </p:animEffect>
                                  </p:childTnLst>
                                </p:cTn>
                              </p:par>
                            </p:childTnLst>
                          </p:cTn>
                        </p:par>
                        <p:par>
                          <p:cTn id="44" fill="hold" nodeType="afterGroup">
                            <p:stCondLst>
                              <p:cond delay="500"/>
                            </p:stCondLst>
                            <p:childTnLst>
                              <p:par>
                                <p:cTn id="45" presetID="18" presetClass="entr" presetSubtype="9" fill="hold" grpId="0" nodeType="afterEffect">
                                  <p:stCondLst>
                                    <p:cond delay="0"/>
                                  </p:stCondLst>
                                  <p:childTnLst>
                                    <p:set>
                                      <p:cBhvr>
                                        <p:cTn id="46" dur="1" fill="hold">
                                          <p:stCondLst>
                                            <p:cond delay="0"/>
                                          </p:stCondLst>
                                        </p:cTn>
                                        <p:tgtEl>
                                          <p:spTgt spid="215043"/>
                                        </p:tgtEl>
                                        <p:attrNameLst>
                                          <p:attrName>style.visibility</p:attrName>
                                        </p:attrNameLst>
                                      </p:cBhvr>
                                      <p:to>
                                        <p:strVal val="visible"/>
                                      </p:to>
                                    </p:set>
                                    <p:animEffect transition="in" filter="strips(upLeft)">
                                      <p:cBhvr>
                                        <p:cTn id="47" dur="500"/>
                                        <p:tgtEl>
                                          <p:spTgt spid="2150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15047"/>
                                        </p:tgtEl>
                                        <p:attrNameLst>
                                          <p:attrName>style.visibility</p:attrName>
                                        </p:attrNameLst>
                                      </p:cBhvr>
                                      <p:to>
                                        <p:strVal val="visible"/>
                                      </p:to>
                                    </p:set>
                                    <p:animEffect transition="in" filter="strips(downRight)">
                                      <p:cBhvr>
                                        <p:cTn id="52" dur="500"/>
                                        <p:tgtEl>
                                          <p:spTgt spid="215047"/>
                                        </p:tgtEl>
                                      </p:cBhvr>
                                    </p:animEffect>
                                  </p:childTnLst>
                                </p:cTn>
                              </p:par>
                            </p:childTnLst>
                          </p:cTn>
                        </p:par>
                        <p:par>
                          <p:cTn id="53" fill="hold" nodeType="afterGroup">
                            <p:stCondLst>
                              <p:cond delay="500"/>
                            </p:stCondLst>
                            <p:childTnLst>
                              <p:par>
                                <p:cTn id="54" presetID="18" presetClass="entr" presetSubtype="9" fill="hold" grpId="0" nodeType="afterEffect">
                                  <p:stCondLst>
                                    <p:cond delay="0"/>
                                  </p:stCondLst>
                                  <p:childTnLst>
                                    <p:set>
                                      <p:cBhvr>
                                        <p:cTn id="55" dur="1" fill="hold">
                                          <p:stCondLst>
                                            <p:cond delay="0"/>
                                          </p:stCondLst>
                                        </p:cTn>
                                        <p:tgtEl>
                                          <p:spTgt spid="215046"/>
                                        </p:tgtEl>
                                        <p:attrNameLst>
                                          <p:attrName>style.visibility</p:attrName>
                                        </p:attrNameLst>
                                      </p:cBhvr>
                                      <p:to>
                                        <p:strVal val="visible"/>
                                      </p:to>
                                    </p:set>
                                    <p:animEffect transition="in" filter="strips(upLeft)">
                                      <p:cBhvr>
                                        <p:cTn id="56"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42" grpId="0" animBg="1"/>
      <p:bldP spid="215043" grpId="0" animBg="1"/>
      <p:bldP spid="215046" grpId="0" animBg="1"/>
      <p:bldP spid="215047" grpId="0" animBg="1"/>
      <p:bldP spid="215048" grpId="0" animBg="1"/>
      <p:bldP spid="215049" grpId="0" animBg="1"/>
      <p:bldP spid="215051" grpId="0" animBg="1"/>
      <p:bldP spid="215052" grpId="0" animBg="1"/>
      <p:bldP spid="215053" grpId="0" animBg="1"/>
      <p:bldP spid="215054" grpId="0" animBg="1"/>
      <p:bldP spid="2150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00582D11-A55B-4B79-9EC9-C635EB7D312B}" type="slidenum">
              <a:rPr lang="de-DE"/>
              <a:pPr>
                <a:defRPr/>
              </a:pPr>
              <a:t>27</a:t>
            </a:fld>
            <a:endParaRPr lang="de-DE"/>
          </a:p>
        </p:txBody>
      </p:sp>
      <p:sp>
        <p:nvSpPr>
          <p:cNvPr id="22531" name="Rectangle 2"/>
          <p:cNvSpPr>
            <a:spLocks noGrp="1" noChangeArrowheads="1"/>
          </p:cNvSpPr>
          <p:nvPr>
            <p:ph type="title"/>
          </p:nvPr>
        </p:nvSpPr>
        <p:spPr/>
        <p:txBody>
          <a:bodyPr/>
          <a:lstStyle/>
          <a:p>
            <a:pPr eaLnBrk="1" hangingPunct="1"/>
            <a:r>
              <a:rPr lang="de-DE" altLang="de-DE" sz="3200" smtClean="0"/>
              <a:t>Lösung als OpenURL 0.1</a:t>
            </a:r>
            <a:br>
              <a:rPr lang="de-DE" altLang="de-DE" sz="3200" smtClean="0"/>
            </a:br>
            <a:endParaRPr lang="de-DE" altLang="de-DE" sz="3200" smtClean="0"/>
          </a:p>
        </p:txBody>
      </p:sp>
      <p:sp>
        <p:nvSpPr>
          <p:cNvPr id="22532" name="Rectangle 3"/>
          <p:cNvSpPr>
            <a:spLocks noGrp="1" noChangeArrowheads="1"/>
          </p:cNvSpPr>
          <p:nvPr>
            <p:ph type="body" idx="1"/>
          </p:nvPr>
        </p:nvSpPr>
        <p:spPr/>
        <p:txBody>
          <a:bodyPr/>
          <a:lstStyle/>
          <a:p>
            <a:pPr eaLnBrk="1" hangingPunct="1">
              <a:buFont typeface="Wingdings" pitchFamily="2" charset="2"/>
              <a:buNone/>
            </a:pPr>
            <a:r>
              <a:rPr lang="de-DE" altLang="de-DE" sz="2000" smtClean="0"/>
              <a:t>http://links.iew.edu/menu?</a:t>
            </a:r>
          </a:p>
          <a:p>
            <a:pPr eaLnBrk="1" hangingPunct="1">
              <a:buFont typeface="Wingdings" pitchFamily="2" charset="2"/>
              <a:buNone/>
            </a:pPr>
            <a:r>
              <a:rPr lang="de-DE" altLang="de-DE" sz="2000" smtClean="0"/>
              <a:t>id=pmid%3A10101971&amp;pid=citedby%2F8&amp;</a:t>
            </a:r>
          </a:p>
          <a:p>
            <a:pPr eaLnBrk="1" hangingPunct="1">
              <a:buFont typeface="Wingdings" pitchFamily="2" charset="2"/>
              <a:buNone/>
            </a:pPr>
            <a:r>
              <a:rPr lang="de-DE" altLang="de-DE" sz="2000" smtClean="0"/>
              <a:t>sid=Elsewhere%3AStudentsConnect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0"/>
          </p:nvPr>
        </p:nvSpPr>
        <p:spPr/>
        <p:txBody>
          <a:bodyPr/>
          <a:lstStyle/>
          <a:p>
            <a:pPr>
              <a:defRPr/>
            </a:pPr>
            <a:fld id="{01836EBD-45AD-4AB5-B4B3-F0FD8CDA490C}" type="slidenum">
              <a:rPr lang="de-DE"/>
              <a:pPr>
                <a:defRPr/>
              </a:pPr>
              <a:t>28</a:t>
            </a:fld>
            <a:endParaRPr lang="de-DE"/>
          </a:p>
        </p:txBody>
      </p:sp>
      <p:sp useBgFill="1">
        <p:nvSpPr>
          <p:cNvPr id="235522" name="Text Box 2"/>
          <p:cNvSpPr txBox="1">
            <a:spLocks noChangeArrowheads="1"/>
          </p:cNvSpPr>
          <p:nvPr/>
        </p:nvSpPr>
        <p:spPr bwMode="auto">
          <a:xfrm>
            <a:off x="7283450" y="1276350"/>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ct val="50000"/>
              </a:spcBef>
            </a:pPr>
            <a:r>
              <a:rPr lang="de-DE" altLang="de-DE" sz="2400" b="1" dirty="0">
                <a:solidFill>
                  <a:srgbClr val="0000FF"/>
                </a:solidFill>
                <a:effectLst>
                  <a:outerShdw blurRad="38100" dist="38100" dir="2700000" algn="tl">
                    <a:srgbClr val="000000">
                      <a:alpha val="43137"/>
                    </a:srgbClr>
                  </a:outerShdw>
                </a:effectLst>
              </a:rPr>
              <a:t>Wohin?</a:t>
            </a:r>
          </a:p>
        </p:txBody>
      </p:sp>
      <p:sp>
        <p:nvSpPr>
          <p:cNvPr id="23556" name="Rectangle 3"/>
          <p:cNvSpPr>
            <a:spLocks noGrp="1" noChangeArrowheads="1"/>
          </p:cNvSpPr>
          <p:nvPr>
            <p:ph type="title"/>
          </p:nvPr>
        </p:nvSpPr>
        <p:spPr/>
        <p:txBody>
          <a:bodyPr/>
          <a:lstStyle/>
          <a:p>
            <a:pPr eaLnBrk="1" hangingPunct="1"/>
            <a:r>
              <a:rPr lang="de-DE" altLang="de-DE" sz="3200" smtClean="0"/>
              <a:t>Lösung als OpenURL 0.1</a:t>
            </a:r>
          </a:p>
        </p:txBody>
      </p:sp>
      <p:sp>
        <p:nvSpPr>
          <p:cNvPr id="235524" name="Rectangle 4"/>
          <p:cNvSpPr>
            <a:spLocks noGrp="1" noChangeArrowheads="1"/>
          </p:cNvSpPr>
          <p:nvPr>
            <p:ph type="body" idx="1"/>
          </p:nvPr>
        </p:nvSpPr>
        <p:spPr/>
        <p:txBody>
          <a:bodyPr/>
          <a:lstStyle/>
          <a:p>
            <a:pPr eaLnBrk="1" hangingPunct="1">
              <a:buFont typeface="Wingdings" pitchFamily="2" charset="2"/>
              <a:buNone/>
              <a:defRPr/>
            </a:pPr>
            <a:r>
              <a:rPr lang="de-DE" sz="2000" smtClean="0">
                <a:solidFill>
                  <a:srgbClr val="777777"/>
                </a:solidFill>
              </a:rPr>
              <a:t>http://links.iew.edu/menu?</a:t>
            </a:r>
          </a:p>
          <a:p>
            <a:pPr eaLnBrk="1" hangingPunct="1">
              <a:buFont typeface="Wingdings" pitchFamily="2" charset="2"/>
              <a:buNone/>
              <a:defRPr/>
            </a:pPr>
            <a:r>
              <a:rPr lang="de-DE" sz="2000" smtClean="0">
                <a:solidFill>
                  <a:srgbClr val="777777"/>
                </a:solidFill>
              </a:rPr>
              <a:t>id=</a:t>
            </a:r>
            <a:r>
              <a:rPr lang="de-DE" sz="2000" smtClean="0">
                <a:effectLst>
                  <a:outerShdw blurRad="38100" dist="38100" dir="2700000" algn="tl">
                    <a:srgbClr val="C0C0C0"/>
                  </a:outerShdw>
                </a:effectLst>
              </a:rPr>
              <a:t>pmid</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10101971</a:t>
            </a:r>
            <a:r>
              <a:rPr lang="de-DE" sz="2000" smtClean="0">
                <a:solidFill>
                  <a:srgbClr val="777777"/>
                </a:solidFill>
              </a:rPr>
              <a:t>&amp;pid=</a:t>
            </a:r>
            <a:r>
              <a:rPr lang="de-DE" sz="2000" smtClean="0">
                <a:effectLst>
                  <a:outerShdw blurRad="38100" dist="38100" dir="2700000" algn="tl">
                    <a:srgbClr val="C0C0C0"/>
                  </a:outerShdw>
                </a:effectLst>
              </a:rPr>
              <a:t>citedby</a:t>
            </a:r>
            <a:r>
              <a:rPr lang="de-DE" sz="2000" smtClean="0">
                <a:solidFill>
                  <a:schemeClr val="bg1"/>
                </a:solidFill>
                <a:effectLst>
                  <a:outerShdw blurRad="38100" dist="38100" dir="2700000" algn="tl">
                    <a:srgbClr val="C0C0C0"/>
                  </a:outerShdw>
                </a:effectLst>
              </a:rPr>
              <a:t>%2F</a:t>
            </a:r>
            <a:r>
              <a:rPr lang="de-DE" sz="2000" smtClean="0">
                <a:effectLst>
                  <a:outerShdw blurRad="38100" dist="38100" dir="2700000" algn="tl">
                    <a:srgbClr val="C0C0C0"/>
                  </a:outerShdw>
                </a:effectLst>
              </a:rPr>
              <a:t>8</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sid=</a:t>
            </a:r>
            <a:r>
              <a:rPr lang="de-DE" sz="2000" smtClean="0">
                <a:effectLst>
                  <a:outerShdw blurRad="38100" dist="38100" dir="2700000" algn="tl">
                    <a:srgbClr val="C0C0C0"/>
                  </a:outerShdw>
                </a:effectLst>
              </a:rPr>
              <a:t>Elsewhere</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StudentsConnect</a:t>
            </a:r>
          </a:p>
        </p:txBody>
      </p:sp>
      <p:sp useBgFill="1">
        <p:nvSpPr>
          <p:cNvPr id="235525" name="Text Box 5"/>
          <p:cNvSpPr txBox="1">
            <a:spLocks noChangeArrowheads="1"/>
          </p:cNvSpPr>
          <p:nvPr/>
        </p:nvSpPr>
        <p:spPr bwMode="auto">
          <a:xfrm>
            <a:off x="7291388" y="2005013"/>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FF6600"/>
                </a:solidFill>
                <a:effectLst>
                  <a:outerShdw blurRad="38100" dist="38100" dir="2700000" algn="tl">
                    <a:srgbClr val="C0C0C0"/>
                  </a:outerShdw>
                </a:effectLst>
                <a:ea typeface="+mn-ea"/>
              </a:rPr>
              <a:t>Woher?</a:t>
            </a:r>
          </a:p>
        </p:txBody>
      </p:sp>
      <p:sp useBgFill="1">
        <p:nvSpPr>
          <p:cNvPr id="235526" name="Text Box 6"/>
          <p:cNvSpPr txBox="1">
            <a:spLocks noChangeArrowheads="1"/>
          </p:cNvSpPr>
          <p:nvPr/>
        </p:nvSpPr>
        <p:spPr bwMode="auto">
          <a:xfrm>
            <a:off x="7610475" y="1646238"/>
            <a:ext cx="10033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CC0000"/>
                </a:solidFill>
                <a:effectLst>
                  <a:outerShdw blurRad="38100" dist="38100" dir="2700000" algn="tl">
                    <a:srgbClr val="C0C0C0"/>
                  </a:outerShdw>
                </a:effectLst>
                <a:ea typeface="+mn-ea"/>
              </a:rPr>
              <a:t>Was?</a:t>
            </a:r>
          </a:p>
        </p:txBody>
      </p:sp>
      <p:sp>
        <p:nvSpPr>
          <p:cNvPr id="235527" name="Rectangle 7"/>
          <p:cNvSpPr>
            <a:spLocks noChangeArrowheads="1"/>
          </p:cNvSpPr>
          <p:nvPr/>
        </p:nvSpPr>
        <p:spPr bwMode="auto">
          <a:xfrm>
            <a:off x="531813" y="2085975"/>
            <a:ext cx="8061325" cy="32385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35528" name="Rectangle 8"/>
          <p:cNvSpPr>
            <a:spLocks noChangeArrowheads="1"/>
          </p:cNvSpPr>
          <p:nvPr/>
        </p:nvSpPr>
        <p:spPr bwMode="auto">
          <a:xfrm>
            <a:off x="533400" y="1719263"/>
            <a:ext cx="8062913" cy="32385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35529" name="Rectangle 9"/>
          <p:cNvSpPr>
            <a:spLocks noChangeArrowheads="1"/>
          </p:cNvSpPr>
          <p:nvPr/>
        </p:nvSpPr>
        <p:spPr bwMode="auto">
          <a:xfrm>
            <a:off x="531813" y="1349375"/>
            <a:ext cx="8061325" cy="32385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528"/>
                                        </p:tgtEl>
                                        <p:attrNameLst>
                                          <p:attrName>style.visibility</p:attrName>
                                        </p:attrNameLst>
                                      </p:cBhvr>
                                      <p:to>
                                        <p:strVal val="visible"/>
                                      </p:to>
                                    </p:set>
                                    <p:animEffect transition="in" filter="strips(downRight)">
                                      <p:cBhvr>
                                        <p:cTn id="7" dur="500"/>
                                        <p:tgtEl>
                                          <p:spTgt spid="235528"/>
                                        </p:tgtEl>
                                      </p:cBhvr>
                                    </p:animEffect>
                                  </p:childTnLst>
                                </p:cTn>
                              </p:par>
                            </p:childTnLst>
                          </p:cTn>
                        </p:par>
                        <p:par>
                          <p:cTn id="8" fill="hold" nodeType="afterGroup">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235526"/>
                                        </p:tgtEl>
                                        <p:attrNameLst>
                                          <p:attrName>style.visibility</p:attrName>
                                        </p:attrNameLst>
                                      </p:cBhvr>
                                      <p:to>
                                        <p:strVal val="visible"/>
                                      </p:to>
                                    </p:set>
                                    <p:animEffect transition="in" filter="strips(upLeft)">
                                      <p:cBhvr>
                                        <p:cTn id="11" dur="500"/>
                                        <p:tgtEl>
                                          <p:spTgt spid="2355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35527"/>
                                        </p:tgtEl>
                                        <p:attrNameLst>
                                          <p:attrName>style.visibility</p:attrName>
                                        </p:attrNameLst>
                                      </p:cBhvr>
                                      <p:to>
                                        <p:strVal val="visible"/>
                                      </p:to>
                                    </p:set>
                                    <p:animEffect transition="in" filter="strips(downRight)">
                                      <p:cBhvr>
                                        <p:cTn id="16" dur="500"/>
                                        <p:tgtEl>
                                          <p:spTgt spid="235527"/>
                                        </p:tgtEl>
                                      </p:cBhvr>
                                    </p:animEffect>
                                  </p:childTnLst>
                                </p:cTn>
                              </p:par>
                            </p:childTnLst>
                          </p:cTn>
                        </p:par>
                        <p:par>
                          <p:cTn id="17" fill="hold" nodeType="afterGroup">
                            <p:stCondLst>
                              <p:cond delay="500"/>
                            </p:stCondLst>
                            <p:childTnLst>
                              <p:par>
                                <p:cTn id="18" presetID="18" presetClass="entr" presetSubtype="9" fill="hold" grpId="0" nodeType="afterEffect">
                                  <p:stCondLst>
                                    <p:cond delay="0"/>
                                  </p:stCondLst>
                                  <p:childTnLst>
                                    <p:set>
                                      <p:cBhvr>
                                        <p:cTn id="19" dur="1" fill="hold">
                                          <p:stCondLst>
                                            <p:cond delay="0"/>
                                          </p:stCondLst>
                                        </p:cTn>
                                        <p:tgtEl>
                                          <p:spTgt spid="235525"/>
                                        </p:tgtEl>
                                        <p:attrNameLst>
                                          <p:attrName>style.visibility</p:attrName>
                                        </p:attrNameLst>
                                      </p:cBhvr>
                                      <p:to>
                                        <p:strVal val="visible"/>
                                      </p:to>
                                    </p:set>
                                    <p:animEffect transition="in" filter="strips(upLeft)">
                                      <p:cBhvr>
                                        <p:cTn id="20" dur="500"/>
                                        <p:tgtEl>
                                          <p:spTgt spid="2355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35529"/>
                                        </p:tgtEl>
                                        <p:attrNameLst>
                                          <p:attrName>style.visibility</p:attrName>
                                        </p:attrNameLst>
                                      </p:cBhvr>
                                      <p:to>
                                        <p:strVal val="visible"/>
                                      </p:to>
                                    </p:set>
                                    <p:animEffect transition="in" filter="strips(downRight)">
                                      <p:cBhvr>
                                        <p:cTn id="25" dur="500"/>
                                        <p:tgtEl>
                                          <p:spTgt spid="235529"/>
                                        </p:tgtEl>
                                      </p:cBhvr>
                                    </p:animEffect>
                                  </p:childTnLst>
                                </p:cTn>
                              </p:par>
                            </p:childTnLst>
                          </p:cTn>
                        </p:par>
                        <p:par>
                          <p:cTn id="26" fill="hold" nodeType="afterGroup">
                            <p:stCondLst>
                              <p:cond delay="500"/>
                            </p:stCondLst>
                            <p:childTnLst>
                              <p:par>
                                <p:cTn id="27" presetID="18" presetClass="entr" presetSubtype="9" fill="hold" grpId="0" nodeType="afterEffect">
                                  <p:stCondLst>
                                    <p:cond delay="0"/>
                                  </p:stCondLst>
                                  <p:childTnLst>
                                    <p:set>
                                      <p:cBhvr>
                                        <p:cTn id="28" dur="1" fill="hold">
                                          <p:stCondLst>
                                            <p:cond delay="0"/>
                                          </p:stCondLst>
                                        </p:cTn>
                                        <p:tgtEl>
                                          <p:spTgt spid="235522"/>
                                        </p:tgtEl>
                                        <p:attrNameLst>
                                          <p:attrName>style.visibility</p:attrName>
                                        </p:attrNameLst>
                                      </p:cBhvr>
                                      <p:to>
                                        <p:strVal val="visible"/>
                                      </p:to>
                                    </p:set>
                                    <p:animEffect transition="in" filter="strips(upLeft)">
                                      <p:cBhvr>
                                        <p:cTn id="29" dur="500"/>
                                        <p:tgtEl>
                                          <p:spTgt spid="235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nimBg="1"/>
      <p:bldP spid="235525" grpId="0" animBg="1"/>
      <p:bldP spid="235526" grpId="0" animBg="1"/>
      <p:bldP spid="235527" grpId="0" animBg="1"/>
      <p:bldP spid="235528" grpId="0" animBg="1"/>
      <p:bldP spid="2355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07916991-FD8C-49D5-A02D-B6A6D50F2DFE}" type="slidenum">
              <a:rPr lang="de-DE"/>
              <a:pPr>
                <a:defRPr/>
              </a:pPr>
              <a:t>29</a:t>
            </a:fld>
            <a:endParaRPr lang="de-DE"/>
          </a:p>
        </p:txBody>
      </p:sp>
      <p:sp>
        <p:nvSpPr>
          <p:cNvPr id="24579" name="Rectangle 2"/>
          <p:cNvSpPr>
            <a:spLocks noGrp="1" noChangeArrowheads="1"/>
          </p:cNvSpPr>
          <p:nvPr>
            <p:ph type="title"/>
          </p:nvPr>
        </p:nvSpPr>
        <p:spPr/>
        <p:txBody>
          <a:bodyPr/>
          <a:lstStyle/>
          <a:p>
            <a:pPr eaLnBrk="1" hangingPunct="1"/>
            <a:r>
              <a:rPr lang="de-DE" altLang="de-DE" dirty="0" err="1" smtClean="0"/>
              <a:t>OpenURL</a:t>
            </a:r>
            <a:r>
              <a:rPr lang="de-DE" altLang="de-DE" dirty="0" smtClean="0"/>
              <a:t>-Syntax (alle Versionen)</a:t>
            </a:r>
          </a:p>
        </p:txBody>
      </p:sp>
      <p:sp>
        <p:nvSpPr>
          <p:cNvPr id="156675" name="Rectangle 3"/>
          <p:cNvSpPr>
            <a:spLocks noGrp="1" noChangeArrowheads="1"/>
          </p:cNvSpPr>
          <p:nvPr>
            <p:ph type="body" idx="1"/>
          </p:nvPr>
        </p:nvSpPr>
        <p:spPr/>
        <p:txBody>
          <a:bodyPr/>
          <a:lstStyle/>
          <a:p>
            <a:pPr eaLnBrk="1" hangingPunct="1">
              <a:spcBef>
                <a:spcPct val="60000"/>
              </a:spcBef>
              <a:buFont typeface="Wingdings" pitchFamily="2" charset="2"/>
              <a:buNone/>
              <a:defRPr/>
            </a:pPr>
            <a:r>
              <a:rPr lang="de-DE" dirty="0" smtClean="0"/>
              <a:t>Ein </a:t>
            </a:r>
            <a:r>
              <a:rPr lang="de-DE" dirty="0" err="1" smtClean="0">
                <a:solidFill>
                  <a:schemeClr val="hlink"/>
                </a:solidFill>
                <a:effectLst>
                  <a:outerShdw blurRad="38100" dist="38100" dir="2700000" algn="tl">
                    <a:srgbClr val="C0C0C0"/>
                  </a:outerShdw>
                </a:effectLst>
              </a:rPr>
              <a:t>OpenURL</a:t>
            </a:r>
            <a:r>
              <a:rPr lang="de-DE" dirty="0" smtClean="0"/>
              <a:t> setzt sich stets zusammen aus</a:t>
            </a:r>
            <a:endParaRPr lang="de-DE" sz="1200" dirty="0" smtClean="0"/>
          </a:p>
          <a:p>
            <a:pPr eaLnBrk="1" hangingPunct="1">
              <a:spcBef>
                <a:spcPct val="60000"/>
              </a:spcBef>
              <a:defRPr/>
            </a:pPr>
            <a:r>
              <a:rPr lang="de-DE" dirty="0" smtClean="0">
                <a:solidFill>
                  <a:schemeClr val="hlink"/>
                </a:solidFill>
                <a:effectLst>
                  <a:outerShdw blurRad="38100" dist="38100" dir="2700000" algn="tl">
                    <a:srgbClr val="C0C0C0"/>
                  </a:outerShdw>
                </a:effectLst>
              </a:rPr>
              <a:t>Base-URL</a:t>
            </a:r>
            <a:r>
              <a:rPr lang="de-DE" dirty="0" smtClean="0"/>
              <a:t>: Adresse des Link-</a:t>
            </a:r>
            <a:r>
              <a:rPr lang="de-DE" dirty="0" err="1" smtClean="0"/>
              <a:t>Resolvers</a:t>
            </a:r>
            <a:r>
              <a:rPr lang="de-DE" dirty="0" smtClean="0"/>
              <a:t>, an den Metadaten geschickt werden sollen</a:t>
            </a:r>
            <a:endParaRPr lang="de-DE" sz="1200" dirty="0" smtClean="0"/>
          </a:p>
          <a:p>
            <a:pPr eaLnBrk="1" hangingPunct="1">
              <a:spcBef>
                <a:spcPct val="60000"/>
              </a:spcBef>
              <a:defRPr/>
            </a:pPr>
            <a:r>
              <a:rPr lang="de-DE" dirty="0" smtClean="0">
                <a:solidFill>
                  <a:schemeClr val="hlink"/>
                </a:solidFill>
                <a:effectLst>
                  <a:outerShdw blurRad="38100" dist="38100" dir="2700000" algn="tl">
                    <a:srgbClr val="C0C0C0"/>
                  </a:outerShdw>
                </a:effectLst>
              </a:rPr>
              <a:t>?</a:t>
            </a:r>
            <a:r>
              <a:rPr lang="de-DE" dirty="0" smtClean="0"/>
              <a:t> als Trennzeichen</a:t>
            </a:r>
            <a:endParaRPr lang="de-DE" sz="1200" dirty="0" smtClean="0"/>
          </a:p>
          <a:p>
            <a:pPr eaLnBrk="1" hangingPunct="1">
              <a:spcBef>
                <a:spcPct val="60000"/>
              </a:spcBef>
              <a:defRPr/>
            </a:pPr>
            <a:r>
              <a:rPr lang="de-DE" dirty="0" smtClean="0">
                <a:solidFill>
                  <a:schemeClr val="hlink"/>
                </a:solidFill>
                <a:effectLst>
                  <a:outerShdw blurRad="38100" dist="38100" dir="2700000" algn="tl">
                    <a:srgbClr val="C0C0C0"/>
                  </a:outerShdw>
                </a:effectLst>
              </a:rPr>
              <a:t>Metadatenpaket</a:t>
            </a:r>
            <a:r>
              <a:rPr lang="de-DE" dirty="0" smtClean="0"/>
              <a:t>: Zeichenkette aus Paaren der Gestalt </a:t>
            </a:r>
            <a:r>
              <a:rPr lang="de-DE" i="1" dirty="0" smtClean="0"/>
              <a:t>&lt;Parameter&gt;</a:t>
            </a:r>
            <a:r>
              <a:rPr lang="de-DE" dirty="0" smtClean="0"/>
              <a:t>=</a:t>
            </a:r>
            <a:r>
              <a:rPr lang="de-DE" i="1" dirty="0" smtClean="0"/>
              <a:t>&lt;Wert&gt;</a:t>
            </a:r>
            <a:r>
              <a:rPr lang="de-DE" dirty="0" smtClean="0"/>
              <a:t>, die durch </a:t>
            </a:r>
            <a:r>
              <a:rPr lang="de-DE" dirty="0" smtClean="0">
                <a:solidFill>
                  <a:schemeClr val="hlink"/>
                </a:solidFill>
                <a:effectLst>
                  <a:outerShdw blurRad="38100" dist="38100" dir="2700000" algn="tl">
                    <a:srgbClr val="C0C0C0"/>
                  </a:outerShdw>
                </a:effectLst>
              </a:rPr>
              <a:t>&amp;</a:t>
            </a:r>
            <a:r>
              <a:rPr lang="de-DE" dirty="0" smtClean="0"/>
              <a:t> separiert werden</a:t>
            </a:r>
          </a:p>
        </p:txBody>
      </p:sp>
      <p:sp>
        <p:nvSpPr>
          <p:cNvPr id="2" name="Textfeld 1"/>
          <p:cNvSpPr txBox="1"/>
          <p:nvPr/>
        </p:nvSpPr>
        <p:spPr>
          <a:xfrm>
            <a:off x="981075" y="4737616"/>
            <a:ext cx="2495550" cy="400110"/>
          </a:xfrm>
          <a:prstGeom prst="rect">
            <a:avLst/>
          </a:prstGeom>
          <a:solidFill>
            <a:schemeClr val="accent6">
              <a:lumMod val="20000"/>
              <a:lumOff val="80000"/>
            </a:schemeClr>
          </a:solidFill>
          <a:ln w="19050">
            <a:solidFill>
              <a:schemeClr val="accent6"/>
            </a:solidFill>
          </a:ln>
        </p:spPr>
        <p:txBody>
          <a:bodyPr wrap="square" rtlCol="0">
            <a:spAutoFit/>
          </a:bodyPr>
          <a:lstStyle/>
          <a:p>
            <a:pPr algn="ctr"/>
            <a:r>
              <a:rPr lang="de-DE" sz="2000" b="1" dirty="0" smtClean="0">
                <a:solidFill>
                  <a:schemeClr val="accent6"/>
                </a:solidFill>
              </a:rPr>
              <a:t>Base-URL</a:t>
            </a:r>
            <a:endParaRPr lang="de-DE" sz="2000" b="1" dirty="0">
              <a:solidFill>
                <a:schemeClr val="accent6"/>
              </a:solidFill>
            </a:endParaRPr>
          </a:p>
        </p:txBody>
      </p:sp>
      <p:sp>
        <p:nvSpPr>
          <p:cNvPr id="6" name="Textfeld 5"/>
          <p:cNvSpPr txBox="1"/>
          <p:nvPr/>
        </p:nvSpPr>
        <p:spPr>
          <a:xfrm>
            <a:off x="3771900" y="4737616"/>
            <a:ext cx="4381500" cy="400110"/>
          </a:xfrm>
          <a:prstGeom prst="rect">
            <a:avLst/>
          </a:prstGeom>
          <a:solidFill>
            <a:schemeClr val="accent6">
              <a:lumMod val="20000"/>
              <a:lumOff val="80000"/>
            </a:schemeClr>
          </a:solidFill>
          <a:ln w="19050">
            <a:solidFill>
              <a:schemeClr val="accent6"/>
            </a:solidFill>
          </a:ln>
        </p:spPr>
        <p:txBody>
          <a:bodyPr wrap="square" rtlCol="0">
            <a:spAutoFit/>
          </a:bodyPr>
          <a:lstStyle/>
          <a:p>
            <a:pPr algn="ctr"/>
            <a:r>
              <a:rPr lang="de-DE" sz="2000" b="1" dirty="0" smtClean="0">
                <a:solidFill>
                  <a:schemeClr val="accent6"/>
                </a:solidFill>
              </a:rPr>
              <a:t>Metadatenpaket</a:t>
            </a:r>
            <a:endParaRPr lang="de-DE" b="1" dirty="0">
              <a:solidFill>
                <a:schemeClr val="accent6"/>
              </a:solidFill>
            </a:endParaRPr>
          </a:p>
        </p:txBody>
      </p:sp>
      <p:sp>
        <p:nvSpPr>
          <p:cNvPr id="7" name="Textfeld 6"/>
          <p:cNvSpPr txBox="1"/>
          <p:nvPr/>
        </p:nvSpPr>
        <p:spPr>
          <a:xfrm>
            <a:off x="3419476" y="4661416"/>
            <a:ext cx="304799" cy="523220"/>
          </a:xfrm>
          <a:prstGeom prst="rect">
            <a:avLst/>
          </a:prstGeom>
          <a:noFill/>
          <a:ln w="19050">
            <a:noFill/>
          </a:ln>
        </p:spPr>
        <p:txBody>
          <a:bodyPr wrap="square" rtlCol="0">
            <a:spAutoFit/>
          </a:bodyPr>
          <a:lstStyle/>
          <a:p>
            <a:r>
              <a:rPr lang="de-DE" sz="2800" b="1" dirty="0">
                <a:solidFill>
                  <a:schemeClr val="accent6"/>
                </a:solidFill>
                <a:effectLst>
                  <a:outerShdw blurRad="38100" dist="38100" dir="2700000" algn="tl">
                    <a:srgbClr val="000000">
                      <a:alpha val="43137"/>
                    </a:srgbClr>
                  </a:outerShdw>
                </a:effectLst>
              </a:rPr>
              <a:t>?</a:t>
            </a:r>
            <a:endParaRPr lang="de-DE" b="1" dirty="0">
              <a:solidFill>
                <a:schemeClr val="accent6"/>
              </a:solidFill>
              <a:effectLst>
                <a:outerShdw blurRad="38100" dist="38100" dir="2700000" algn="tl">
                  <a:srgbClr val="000000">
                    <a:alpha val="43137"/>
                  </a:srgbClr>
                </a:outerShdw>
              </a:effectLst>
            </a:endParaRPr>
          </a:p>
        </p:txBody>
      </p:sp>
      <p:sp>
        <p:nvSpPr>
          <p:cNvPr id="3" name="Textfeld 2"/>
          <p:cNvSpPr txBox="1"/>
          <p:nvPr/>
        </p:nvSpPr>
        <p:spPr>
          <a:xfrm>
            <a:off x="885825" y="5410200"/>
            <a:ext cx="7448550" cy="338554"/>
          </a:xfrm>
          <a:prstGeom prst="rect">
            <a:avLst/>
          </a:prstGeom>
          <a:noFill/>
        </p:spPr>
        <p:txBody>
          <a:bodyPr wrap="square" rtlCol="0">
            <a:spAutoFit/>
          </a:bodyPr>
          <a:lstStyle/>
          <a:p>
            <a:r>
              <a:rPr lang="de-DE" sz="1600" dirty="0" smtClean="0"/>
              <a:t>https://sfx.bib-bvb.de/sfx_test?issn=0008-1642&amp;volume=23&amp;issue=4&amp;spage=15</a:t>
            </a:r>
            <a:endParaRPr lang="de-DE"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0-#ppt_w/2"/>
                                          </p:val>
                                        </p:tav>
                                        <p:tav tm="100000">
                                          <p:val>
                                            <p:strVal val="#ppt_x"/>
                                          </p:val>
                                        </p:tav>
                                      </p:tavLst>
                                    </p:anim>
                                    <p:anim calcmode="lin" valueType="num">
                                      <p:cBhvr additive="base">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156675">
                                            <p:txEl>
                                              <p:pRg st="1" end="1"/>
                                            </p:txEl>
                                          </p:spTgt>
                                        </p:tgtEl>
                                        <p:attrNameLst>
                                          <p:attrName>style.opacity</p:attrName>
                                        </p:attrNameLst>
                                      </p:cBhvr>
                                      <p:to>
                                        <p:strVal val="0.5"/>
                                      </p:to>
                                    </p:set>
                                    <p:animEffect filter="image" prLst="opacity: 0.5">
                                      <p:cBhvr rctx="IE">
                                        <p:cTn id="15" dur="indefinite"/>
                                        <p:tgtEl>
                                          <p:spTgt spid="156675">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56675">
                                            <p:txEl>
                                              <p:pRg st="2" end="2"/>
                                            </p:txEl>
                                          </p:spTgt>
                                        </p:tgtEl>
                                        <p:attrNameLst>
                                          <p:attrName>style.visibility</p:attrName>
                                        </p:attrNameLst>
                                      </p:cBhvr>
                                      <p:to>
                                        <p:strVal val="visible"/>
                                      </p:to>
                                    </p:se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mph" presetSubtype="0" nodeType="clickEffect">
                                  <p:stCondLst>
                                    <p:cond delay="0"/>
                                  </p:stCondLst>
                                  <p:childTnLst>
                                    <p:set>
                                      <p:cBhvr rctx="PPT">
                                        <p:cTn id="26" dur="indefinite"/>
                                        <p:tgtEl>
                                          <p:spTgt spid="156675">
                                            <p:txEl>
                                              <p:pRg st="2" end="2"/>
                                            </p:txEl>
                                          </p:spTgt>
                                        </p:tgtEl>
                                        <p:attrNameLst>
                                          <p:attrName>style.opacity</p:attrName>
                                        </p:attrNameLst>
                                      </p:cBhvr>
                                      <p:to>
                                        <p:strVal val="0.5"/>
                                      </p:to>
                                    </p:set>
                                    <p:animEffect filter="image" prLst="opacity: 0.5">
                                      <p:cBhvr rctx="IE">
                                        <p:cTn id="27" dur="indefinite"/>
                                        <p:tgtEl>
                                          <p:spTgt spid="156675">
                                            <p:txEl>
                                              <p:pRg st="2" end="2"/>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56675">
                                            <p:txEl>
                                              <p:pRg st="3" end="3"/>
                                            </p:txEl>
                                          </p:spTgt>
                                        </p:tgtEl>
                                        <p:attrNameLst>
                                          <p:attrName>style.visibility</p:attrName>
                                        </p:attrNameLst>
                                      </p:cBhvr>
                                      <p:to>
                                        <p:strVal val="visible"/>
                                      </p:to>
                                    </p:set>
                                  </p:childTnLst>
                                </p:cTn>
                              </p:par>
                              <p:par>
                                <p:cTn id="30" presetID="2" presetClass="entr" presetSubtype="2"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3AD6A914-DFCB-40EC-8BCE-666C90E5D8B7}" type="slidenum">
              <a:rPr lang="de-DE"/>
              <a:pPr>
                <a:defRPr/>
              </a:pPr>
              <a:t>3</a:t>
            </a:fld>
            <a:endParaRPr lang="de-DE"/>
          </a:p>
        </p:txBody>
      </p:sp>
      <p:sp>
        <p:nvSpPr>
          <p:cNvPr id="216066" name="Rectangle 2"/>
          <p:cNvSpPr>
            <a:spLocks noGrp="1" noChangeArrowheads="1"/>
          </p:cNvSpPr>
          <p:nvPr>
            <p:ph type="title"/>
          </p:nvPr>
        </p:nvSpPr>
        <p:spPr>
          <a:xfrm>
            <a:off x="503238" y="365125"/>
            <a:ext cx="8132762" cy="2424113"/>
          </a:xfrm>
        </p:spPr>
        <p:txBody>
          <a:bodyPr>
            <a:spAutoFit/>
          </a:bodyPr>
          <a:lstStyle/>
          <a:p>
            <a:pPr eaLnBrk="1" hangingPunct="1">
              <a:defRPr/>
            </a:pPr>
            <a:r>
              <a:rPr lang="de-DE" sz="11700" dirty="0" smtClean="0">
                <a:effectLst>
                  <a:outerShdw blurRad="38100" dist="38100" dir="2700000" algn="tl">
                    <a:srgbClr val="C0C0C0"/>
                  </a:outerShdw>
                </a:effectLst>
              </a:rPr>
              <a:t>1</a:t>
            </a:r>
            <a:r>
              <a:rPr lang="de-DE" dirty="0" smtClean="0"/>
              <a:t/>
            </a:r>
            <a:br>
              <a:rPr lang="de-DE" dirty="0" smtClean="0"/>
            </a:br>
            <a:r>
              <a:rPr lang="de-DE" dirty="0" smtClean="0"/>
              <a:t>Wozu dient ein Link-Resolver?</a:t>
            </a:r>
          </a:p>
        </p:txBody>
      </p:sp>
    </p:spTree>
  </p:cSld>
  <p:clrMapOvr>
    <a:masterClrMapping/>
  </p:clrMapOvr>
  <p:transition>
    <p:cover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38946736-601F-4DE1-96BB-21BEEA76021A}" type="slidenum">
              <a:rPr lang="de-DE"/>
              <a:pPr>
                <a:defRPr/>
              </a:pPr>
              <a:t>30</a:t>
            </a:fld>
            <a:endParaRPr lang="de-DE"/>
          </a:p>
        </p:txBody>
      </p:sp>
      <p:sp>
        <p:nvSpPr>
          <p:cNvPr id="25603" name="Rectangle 2"/>
          <p:cNvSpPr>
            <a:spLocks noGrp="1" noChangeArrowheads="1"/>
          </p:cNvSpPr>
          <p:nvPr>
            <p:ph type="title"/>
          </p:nvPr>
        </p:nvSpPr>
        <p:spPr/>
        <p:txBody>
          <a:bodyPr/>
          <a:lstStyle/>
          <a:p>
            <a:pPr eaLnBrk="1" hangingPunct="1"/>
            <a:r>
              <a:rPr lang="de-DE" altLang="de-DE" dirty="0" err="1" smtClean="0"/>
              <a:t>OpenURL</a:t>
            </a:r>
            <a:r>
              <a:rPr lang="de-DE" altLang="de-DE" dirty="0" smtClean="0"/>
              <a:t>-Inhalt (alle Versionen)</a:t>
            </a:r>
          </a:p>
        </p:txBody>
      </p:sp>
      <p:sp>
        <p:nvSpPr>
          <p:cNvPr id="157699" name="Rectangle 3"/>
          <p:cNvSpPr>
            <a:spLocks noGrp="1" noChangeArrowheads="1"/>
          </p:cNvSpPr>
          <p:nvPr>
            <p:ph type="body" idx="1"/>
          </p:nvPr>
        </p:nvSpPr>
        <p:spPr/>
        <p:txBody>
          <a:bodyPr/>
          <a:lstStyle/>
          <a:p>
            <a:pPr marL="0" eaLnBrk="1" hangingPunct="1">
              <a:spcBef>
                <a:spcPct val="0"/>
              </a:spcBef>
              <a:buFont typeface="Wingdings" pitchFamily="2" charset="2"/>
              <a:buNone/>
              <a:defRPr/>
            </a:pPr>
            <a:r>
              <a:rPr lang="de-DE" dirty="0" smtClean="0"/>
              <a:t>Ein </a:t>
            </a:r>
            <a:r>
              <a:rPr lang="de-DE" dirty="0" err="1" smtClean="0"/>
              <a:t>OpenURL</a:t>
            </a:r>
            <a:r>
              <a:rPr lang="de-DE" dirty="0" smtClean="0"/>
              <a:t> kann folgende vier </a:t>
            </a:r>
            <a:r>
              <a:rPr lang="de-DE" dirty="0">
                <a:solidFill>
                  <a:schemeClr val="hlink"/>
                </a:solidFill>
                <a:effectLst>
                  <a:outerShdw blurRad="38100" dist="38100" dir="2700000" algn="tl">
                    <a:srgbClr val="C0C0C0"/>
                  </a:outerShdw>
                </a:effectLst>
              </a:rPr>
              <a:t>Arten von Metadaten</a:t>
            </a:r>
            <a:r>
              <a:rPr lang="de-DE" dirty="0" smtClean="0"/>
              <a:t> transportieren:</a:t>
            </a:r>
            <a:endParaRPr lang="de-DE" sz="500" dirty="0" smtClean="0"/>
          </a:p>
          <a:p>
            <a:pPr eaLnBrk="1" hangingPunct="1">
              <a:lnSpc>
                <a:spcPct val="90000"/>
              </a:lnSpc>
              <a:spcBef>
                <a:spcPct val="60000"/>
              </a:spcBef>
              <a:defRPr/>
            </a:pPr>
            <a:r>
              <a:rPr lang="de-DE" dirty="0" smtClean="0"/>
              <a:t>Angaben zur </a:t>
            </a:r>
            <a:r>
              <a:rPr lang="de-DE" b="1" dirty="0" smtClean="0"/>
              <a:t>Herkunft</a:t>
            </a:r>
            <a:r>
              <a:rPr lang="de-DE" dirty="0" smtClean="0"/>
              <a:t> der Metadaten</a:t>
            </a:r>
            <a:endParaRPr lang="de-DE" sz="500" dirty="0" smtClean="0"/>
          </a:p>
          <a:p>
            <a:pPr eaLnBrk="1" hangingPunct="1">
              <a:lnSpc>
                <a:spcPct val="90000"/>
              </a:lnSpc>
              <a:spcBef>
                <a:spcPct val="60000"/>
              </a:spcBef>
              <a:defRPr/>
            </a:pPr>
            <a:r>
              <a:rPr lang="de-DE" b="1" dirty="0"/>
              <a:t>g</a:t>
            </a:r>
            <a:r>
              <a:rPr lang="de-DE" b="1" dirty="0" smtClean="0"/>
              <a:t>lobale</a:t>
            </a:r>
            <a:r>
              <a:rPr lang="de-DE" dirty="0" smtClean="0"/>
              <a:t> Identifier wie DOI, PMID, ISSN, ISBN etc.</a:t>
            </a:r>
            <a:endParaRPr lang="de-DE" sz="500" dirty="0" smtClean="0"/>
          </a:p>
          <a:p>
            <a:pPr eaLnBrk="1" hangingPunct="1">
              <a:lnSpc>
                <a:spcPct val="90000"/>
              </a:lnSpc>
              <a:spcBef>
                <a:spcPct val="60000"/>
              </a:spcBef>
              <a:defRPr/>
            </a:pPr>
            <a:r>
              <a:rPr lang="de-DE" b="1" dirty="0" smtClean="0"/>
              <a:t>textuelle</a:t>
            </a:r>
            <a:r>
              <a:rPr lang="de-DE" dirty="0" smtClean="0"/>
              <a:t> bibliografische Angaben wie Titel, Autor etc.</a:t>
            </a:r>
            <a:endParaRPr lang="de-DE" sz="500" dirty="0" smtClean="0"/>
          </a:p>
          <a:p>
            <a:pPr eaLnBrk="1" hangingPunct="1">
              <a:lnSpc>
                <a:spcPct val="90000"/>
              </a:lnSpc>
              <a:spcBef>
                <a:spcPct val="60000"/>
              </a:spcBef>
              <a:defRPr/>
            </a:pPr>
            <a:r>
              <a:rPr lang="de-DE" b="1" dirty="0" smtClean="0"/>
              <a:t>lokale</a:t>
            </a:r>
            <a:r>
              <a:rPr lang="de-DE" dirty="0" smtClean="0"/>
              <a:t> Identifier wie Verbund-ID, Katalogschlüssel etc. (nur sofern Angaben zur Herkunft mitgeliefert werden)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endCondLst>
                                    <p:cond evt="onNext" delay="0">
                                      <p:tgtEl>
                                        <p:sldTgt/>
                                      </p:tgtEl>
                                    </p:cond>
                                  </p:endCondLst>
                                  <p:childTnLst>
                                    <p:set>
                                      <p:cBhvr rctx="PPT">
                                        <p:cTn id="10" dur="indefinite"/>
                                        <p:tgtEl>
                                          <p:spTgt spid="157699">
                                            <p:txEl>
                                              <p:pRg st="1" end="1"/>
                                            </p:txEl>
                                          </p:spTgt>
                                        </p:tgtEl>
                                        <p:attrNameLst>
                                          <p:attrName>style.opacity</p:attrName>
                                        </p:attrNameLst>
                                      </p:cBhvr>
                                      <p:to>
                                        <p:strVal val="0.5"/>
                                      </p:to>
                                    </p:set>
                                    <p:animEffect filter="image" prLst="opacity: 0.5">
                                      <p:cBhvr rctx="IE">
                                        <p:cTn id="11" dur="indefinite"/>
                                        <p:tgtEl>
                                          <p:spTgt spid="157699">
                                            <p:txEl>
                                              <p:pRg st="1" end="1"/>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endCondLst>
                                    <p:cond evt="onNext" delay="0">
                                      <p:tgtEl>
                                        <p:sldTgt/>
                                      </p:tgtEl>
                                    </p:cond>
                                  </p:endCondLst>
                                  <p:childTnLst>
                                    <p:set>
                                      <p:cBhvr rctx="PPT">
                                        <p:cTn id="17" dur="indefinite"/>
                                        <p:tgtEl>
                                          <p:spTgt spid="157699">
                                            <p:txEl>
                                              <p:pRg st="1" end="1"/>
                                            </p:txEl>
                                          </p:spTgt>
                                        </p:tgtEl>
                                        <p:attrNameLst>
                                          <p:attrName>style.opacity</p:attrName>
                                        </p:attrNameLst>
                                      </p:cBhvr>
                                      <p:to>
                                        <p:strVal val="0.5"/>
                                      </p:to>
                                    </p:set>
                                    <p:animEffect filter="image" prLst="opacity: 0.5">
                                      <p:cBhvr rctx="IE">
                                        <p:cTn id="18" dur="indefinite"/>
                                        <p:tgtEl>
                                          <p:spTgt spid="157699">
                                            <p:txEl>
                                              <p:pRg st="1" end="1"/>
                                            </p:txEl>
                                          </p:spTgt>
                                        </p:tgtEl>
                                      </p:cBhvr>
                                    </p:animEffect>
                                  </p:childTnLst>
                                </p:cTn>
                              </p:par>
                              <p:par>
                                <p:cTn id="19" presetID="9" presetClass="emph" presetSubtype="0" nodeType="withEffect">
                                  <p:stCondLst>
                                    <p:cond delay="0"/>
                                  </p:stCondLst>
                                  <p:childTnLst>
                                    <p:set>
                                      <p:cBhvr rctx="PPT">
                                        <p:cTn id="20" dur="indefinite"/>
                                        <p:tgtEl>
                                          <p:spTgt spid="157699">
                                            <p:txEl>
                                              <p:pRg st="2" end="2"/>
                                            </p:txEl>
                                          </p:spTgt>
                                        </p:tgtEl>
                                        <p:attrNameLst>
                                          <p:attrName>style.opacity</p:attrName>
                                        </p:attrNameLst>
                                      </p:cBhvr>
                                      <p:to>
                                        <p:strVal val="0.5"/>
                                      </p:to>
                                    </p:set>
                                    <p:animEffect filter="image" prLst="opacity: 0.5">
                                      <p:cBhvr rctx="IE">
                                        <p:cTn id="21" dur="indefinite"/>
                                        <p:tgtEl>
                                          <p:spTgt spid="157699">
                                            <p:txEl>
                                              <p:pRg st="2" end="2"/>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157699">
                                            <p:txEl>
                                              <p:pRg st="3" end="3"/>
                                            </p:txEl>
                                          </p:spTgt>
                                        </p:tgtEl>
                                        <p:attrNameLst>
                                          <p:attrName>style.opacity</p:attrName>
                                        </p:attrNameLst>
                                      </p:cBhvr>
                                      <p:to>
                                        <p:strVal val="0.5"/>
                                      </p:to>
                                    </p:set>
                                    <p:animEffect filter="image" prLst="opacity: 0.5">
                                      <p:cBhvr rctx="IE">
                                        <p:cTn id="28" dur="indefinite"/>
                                        <p:tgtEl>
                                          <p:spTgt spid="157699">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6879DD4B-A092-4AA2-AF51-579B6A9270B7}" type="slidenum">
              <a:rPr lang="de-DE"/>
              <a:pPr>
                <a:defRPr/>
              </a:pPr>
              <a:t>31</a:t>
            </a:fld>
            <a:endParaRPr lang="de-DE"/>
          </a:p>
        </p:txBody>
      </p:sp>
      <p:sp>
        <p:nvSpPr>
          <p:cNvPr id="26627" name="Rectangle 2"/>
          <p:cNvSpPr>
            <a:spLocks noGrp="1" noChangeArrowheads="1"/>
          </p:cNvSpPr>
          <p:nvPr>
            <p:ph type="title"/>
          </p:nvPr>
        </p:nvSpPr>
        <p:spPr/>
        <p:txBody>
          <a:bodyPr/>
          <a:lstStyle/>
          <a:p>
            <a:pPr eaLnBrk="1" hangingPunct="1"/>
            <a:r>
              <a:rPr lang="de-DE" altLang="de-DE" smtClean="0"/>
              <a:t>Noch ein OpenURL-0.1-Beispiel</a:t>
            </a:r>
          </a:p>
        </p:txBody>
      </p:sp>
      <p:sp>
        <p:nvSpPr>
          <p:cNvPr id="26628" name="Rectangle 3"/>
          <p:cNvSpPr>
            <a:spLocks noGrp="1" noChangeArrowheads="1"/>
          </p:cNvSpPr>
          <p:nvPr>
            <p:ph type="body" idx="1"/>
          </p:nvPr>
        </p:nvSpPr>
        <p:spPr/>
        <p:txBody>
          <a:bodyPr/>
          <a:lstStyle/>
          <a:p>
            <a:pPr eaLnBrk="1" hangingPunct="1">
              <a:buFont typeface="Wingdings" pitchFamily="2" charset="2"/>
              <a:buNone/>
            </a:pPr>
            <a:r>
              <a:rPr lang="de-DE" altLang="de-DE" sz="2000" smtClean="0"/>
              <a:t>http://sfx.bib-bvb.de/sfx_bvb?</a:t>
            </a:r>
          </a:p>
          <a:p>
            <a:pPr eaLnBrk="1" hangingPunct="1">
              <a:buFont typeface="Wingdings" pitchFamily="2" charset="2"/>
              <a:buNone/>
            </a:pPr>
            <a:r>
              <a:rPr lang="de-DE" altLang="de-DE" sz="2000" smtClean="0"/>
              <a:t>sid=BibVerBay%3ABVB_Verbundindex&amp;</a:t>
            </a:r>
          </a:p>
          <a:p>
            <a:pPr eaLnBrk="1" hangingPunct="1">
              <a:buFont typeface="Wingdings" pitchFamily="2" charset="2"/>
              <a:buNone/>
            </a:pPr>
            <a:r>
              <a:rPr lang="de-DE" altLang="de-DE" sz="2000" smtClean="0"/>
              <a:t>genre=article&amp;issn=0097-3165&amp;date=2002&amp;</a:t>
            </a:r>
          </a:p>
          <a:p>
            <a:pPr eaLnBrk="1" hangingPunct="1">
              <a:buFont typeface="Wingdings" pitchFamily="2" charset="2"/>
              <a:buNone/>
            </a:pPr>
            <a:r>
              <a:rPr lang="de-DE" altLang="de-DE" sz="2000" smtClean="0"/>
              <a:t>volume=99&amp;issue=1&amp;spage=162&amp;epage=174&amp;</a:t>
            </a:r>
          </a:p>
          <a:p>
            <a:pPr eaLnBrk="1" hangingPunct="1">
              <a:buFont typeface="Wingdings" pitchFamily="2" charset="2"/>
              <a:buNone/>
            </a:pPr>
            <a:r>
              <a:rPr lang="de-DE" altLang="de-DE" sz="2000" smtClean="0"/>
              <a:t>aulast=Bessenrodt&amp;auinit=%20C&amp;</a:t>
            </a:r>
          </a:p>
          <a:p>
            <a:pPr eaLnBrk="1" hangingPunct="1">
              <a:buFont typeface="Wingdings" pitchFamily="2" charset="2"/>
              <a:buNone/>
            </a:pPr>
            <a:r>
              <a:rPr lang="de-DE" altLang="de-DE" sz="2000" smtClean="0"/>
              <a:t>title=Journal%20of%20Combinatorial%20Theory</a:t>
            </a:r>
          </a:p>
          <a:p>
            <a:pPr eaLnBrk="1" hangingPunct="1">
              <a:buFont typeface="Wingdings" pitchFamily="2" charset="2"/>
              <a:buNone/>
            </a:pPr>
            <a:r>
              <a:rPr lang="de-DE" altLang="de-DE" sz="2000" smtClean="0"/>
              <a:t>%20-%20Series%20A&amp;</a:t>
            </a:r>
          </a:p>
          <a:p>
            <a:pPr eaLnBrk="1" hangingPunct="1">
              <a:buFont typeface="Wingdings" pitchFamily="2" charset="2"/>
              <a:buNone/>
            </a:pPr>
            <a:r>
              <a:rPr lang="de-DE" altLang="de-DE" sz="2000" smtClean="0"/>
              <a:t>atitle=On%20Pairs%20of%20Partitions%20with</a:t>
            </a:r>
          </a:p>
          <a:p>
            <a:pPr eaLnBrk="1" hangingPunct="1">
              <a:buFont typeface="Wingdings" pitchFamily="2" charset="2"/>
              <a:buNone/>
            </a:pPr>
            <a:r>
              <a:rPr lang="de-DE" altLang="de-DE" sz="2000" smtClean="0"/>
              <a:t>%20Steadily%20Decreasing%20Parts&amp;</a:t>
            </a:r>
          </a:p>
          <a:p>
            <a:pPr eaLnBrk="1" hangingPunct="1">
              <a:buFont typeface="Wingdings" pitchFamily="2" charset="2"/>
              <a:buNone/>
            </a:pPr>
            <a:r>
              <a:rPr lang="de-DE" altLang="de-DE" sz="2000" smtClean="0"/>
              <a:t>pid=AD017136992</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0"/>
          </p:nvPr>
        </p:nvSpPr>
        <p:spPr/>
        <p:txBody>
          <a:bodyPr/>
          <a:lstStyle/>
          <a:p>
            <a:pPr>
              <a:defRPr/>
            </a:pPr>
            <a:fld id="{1F189D09-C232-4DA3-8FED-4D6D53D4E6CA}" type="slidenum">
              <a:rPr lang="de-DE"/>
              <a:pPr>
                <a:defRPr/>
              </a:pPr>
              <a:t>32</a:t>
            </a:fld>
            <a:endParaRPr lang="de-DE"/>
          </a:p>
        </p:txBody>
      </p:sp>
      <p:sp>
        <p:nvSpPr>
          <p:cNvPr id="27651" name="Rectangle 2"/>
          <p:cNvSpPr>
            <a:spLocks noGrp="1" noChangeArrowheads="1"/>
          </p:cNvSpPr>
          <p:nvPr>
            <p:ph type="title"/>
          </p:nvPr>
        </p:nvSpPr>
        <p:spPr/>
        <p:txBody>
          <a:bodyPr/>
          <a:lstStyle/>
          <a:p>
            <a:pPr eaLnBrk="1" hangingPunct="1"/>
            <a:r>
              <a:rPr lang="de-DE" altLang="de-DE" smtClean="0"/>
              <a:t>Noch ein OpenURL-0.1-Beispiel</a:t>
            </a:r>
          </a:p>
        </p:txBody>
      </p:sp>
      <p:sp>
        <p:nvSpPr>
          <p:cNvPr id="158723" name="Rectangle 3"/>
          <p:cNvSpPr>
            <a:spLocks noGrp="1" noChangeArrowheads="1"/>
          </p:cNvSpPr>
          <p:nvPr>
            <p:ph type="body" idx="1"/>
          </p:nvPr>
        </p:nvSpPr>
        <p:spPr/>
        <p:txBody>
          <a:bodyPr/>
          <a:lstStyle/>
          <a:p>
            <a:pPr eaLnBrk="1" hangingPunct="1">
              <a:buFont typeface="Wingdings" pitchFamily="2" charset="2"/>
              <a:buNone/>
              <a:defRPr/>
            </a:pPr>
            <a:r>
              <a:rPr lang="de-DE" sz="2000" smtClean="0">
                <a:solidFill>
                  <a:srgbClr val="777777"/>
                </a:solidFill>
              </a:rPr>
              <a:t>http://sfx.bib-bvb.de/sfx_bsb?</a:t>
            </a:r>
          </a:p>
          <a:p>
            <a:pPr eaLnBrk="1" hangingPunct="1">
              <a:buFont typeface="Wingdings" pitchFamily="2" charset="2"/>
              <a:buNone/>
              <a:defRPr/>
            </a:pPr>
            <a:r>
              <a:rPr lang="de-DE" sz="2000" smtClean="0">
                <a:solidFill>
                  <a:srgbClr val="777777"/>
                </a:solidFill>
              </a:rPr>
              <a:t>sid=</a:t>
            </a:r>
            <a:r>
              <a:rPr lang="de-DE" sz="2000" smtClean="0">
                <a:effectLst>
                  <a:outerShdw blurRad="38100" dist="38100" dir="2700000" algn="tl">
                    <a:srgbClr val="C0C0C0"/>
                  </a:outerShdw>
                </a:effectLst>
              </a:rPr>
              <a:t>BibVerBay</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BVB_Verbundindex</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genre=</a:t>
            </a:r>
            <a:r>
              <a:rPr lang="de-DE" sz="2000" smtClean="0">
                <a:effectLst>
                  <a:outerShdw blurRad="38100" dist="38100" dir="2700000" algn="tl">
                    <a:srgbClr val="C0C0C0"/>
                  </a:outerShdw>
                </a:effectLst>
              </a:rPr>
              <a:t>article</a:t>
            </a:r>
            <a:r>
              <a:rPr lang="de-DE" sz="2000" smtClean="0">
                <a:solidFill>
                  <a:srgbClr val="777777"/>
                </a:solidFill>
              </a:rPr>
              <a:t>&amp;issn=</a:t>
            </a:r>
            <a:r>
              <a:rPr lang="de-DE" sz="2000" smtClean="0">
                <a:effectLst>
                  <a:outerShdw blurRad="38100" dist="38100" dir="2700000" algn="tl">
                    <a:srgbClr val="C0C0C0"/>
                  </a:outerShdw>
                </a:effectLst>
              </a:rPr>
              <a:t>0097-3165</a:t>
            </a:r>
            <a:r>
              <a:rPr lang="de-DE" sz="2000" smtClean="0">
                <a:solidFill>
                  <a:srgbClr val="777777"/>
                </a:solidFill>
              </a:rPr>
              <a:t>&amp;date=</a:t>
            </a:r>
            <a:r>
              <a:rPr lang="de-DE" sz="2000" smtClean="0">
                <a:effectLst>
                  <a:outerShdw blurRad="38100" dist="38100" dir="2700000" algn="tl">
                    <a:srgbClr val="C0C0C0"/>
                  </a:outerShdw>
                </a:effectLst>
              </a:rPr>
              <a:t>2002</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volume=</a:t>
            </a:r>
            <a:r>
              <a:rPr lang="de-DE" sz="2000" smtClean="0">
                <a:effectLst>
                  <a:outerShdw blurRad="38100" dist="38100" dir="2700000" algn="tl">
                    <a:srgbClr val="C0C0C0"/>
                  </a:outerShdw>
                </a:effectLst>
              </a:rPr>
              <a:t>99</a:t>
            </a:r>
            <a:r>
              <a:rPr lang="de-DE" sz="2000" smtClean="0">
                <a:solidFill>
                  <a:srgbClr val="777777"/>
                </a:solidFill>
              </a:rPr>
              <a:t>&amp;issue=</a:t>
            </a:r>
            <a:r>
              <a:rPr lang="de-DE" sz="2000" smtClean="0">
                <a:effectLst>
                  <a:outerShdw blurRad="38100" dist="38100" dir="2700000" algn="tl">
                    <a:srgbClr val="C0C0C0"/>
                  </a:outerShdw>
                </a:effectLst>
              </a:rPr>
              <a:t>1</a:t>
            </a:r>
            <a:r>
              <a:rPr lang="de-DE" sz="2000" smtClean="0">
                <a:solidFill>
                  <a:srgbClr val="777777"/>
                </a:solidFill>
              </a:rPr>
              <a:t>&amp;spage=</a:t>
            </a:r>
            <a:r>
              <a:rPr lang="de-DE" sz="2000" smtClean="0">
                <a:effectLst>
                  <a:outerShdw blurRad="38100" dist="38100" dir="2700000" algn="tl">
                    <a:srgbClr val="C0C0C0"/>
                  </a:outerShdw>
                </a:effectLst>
              </a:rPr>
              <a:t>162</a:t>
            </a:r>
            <a:r>
              <a:rPr lang="de-DE" sz="2000" smtClean="0">
                <a:solidFill>
                  <a:srgbClr val="777777"/>
                </a:solidFill>
              </a:rPr>
              <a:t>&amp;epage=</a:t>
            </a:r>
            <a:r>
              <a:rPr lang="de-DE" sz="2000" smtClean="0">
                <a:effectLst>
                  <a:outerShdw blurRad="38100" dist="38100" dir="2700000" algn="tl">
                    <a:srgbClr val="C0C0C0"/>
                  </a:outerShdw>
                </a:effectLst>
              </a:rPr>
              <a:t>174</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aulast=</a:t>
            </a:r>
            <a:r>
              <a:rPr lang="de-DE" sz="2000" smtClean="0">
                <a:effectLst>
                  <a:outerShdw blurRad="38100" dist="38100" dir="2700000" algn="tl">
                    <a:srgbClr val="C0C0C0"/>
                  </a:outerShdw>
                </a:effectLst>
              </a:rPr>
              <a:t>Bessenrodt</a:t>
            </a:r>
            <a:r>
              <a:rPr lang="de-DE" sz="2000" smtClean="0">
                <a:solidFill>
                  <a:srgbClr val="777777"/>
                </a:solidFill>
              </a:rPr>
              <a:t>&amp;auinit=</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C</a:t>
            </a:r>
            <a:r>
              <a:rPr lang="de-DE" sz="2000" smtClean="0"/>
              <a:t>&amp;</a:t>
            </a:r>
          </a:p>
          <a:p>
            <a:pPr eaLnBrk="1" hangingPunct="1">
              <a:buFont typeface="Wingdings" pitchFamily="2" charset="2"/>
              <a:buNone/>
              <a:defRPr/>
            </a:pPr>
            <a:r>
              <a:rPr lang="de-DE" sz="2000" smtClean="0">
                <a:solidFill>
                  <a:srgbClr val="777777"/>
                </a:solidFill>
              </a:rPr>
              <a:t>title=</a:t>
            </a:r>
            <a:r>
              <a:rPr lang="de-DE" sz="2000" smtClean="0">
                <a:effectLst>
                  <a:outerShdw blurRad="38100" dist="38100" dir="2700000" algn="tl">
                    <a:srgbClr val="C0C0C0"/>
                  </a:outerShdw>
                </a:effectLst>
              </a:rPr>
              <a:t>Journal</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of</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Combinatorial</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Theory</a:t>
            </a:r>
          </a:p>
          <a:p>
            <a:pPr eaLnBrk="1" hangingPunct="1">
              <a:buFont typeface="Wingdings" pitchFamily="2" charset="2"/>
              <a:buNone/>
              <a:defRPr/>
            </a:pP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Series</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A</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atitle=</a:t>
            </a:r>
            <a:r>
              <a:rPr lang="de-DE" sz="2000" smtClean="0">
                <a:effectLst>
                  <a:outerShdw blurRad="38100" dist="38100" dir="2700000" algn="tl">
                    <a:srgbClr val="C0C0C0"/>
                  </a:outerShdw>
                </a:effectLst>
              </a:rPr>
              <a:t>On</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Pairs</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of</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Partitions</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with</a:t>
            </a:r>
          </a:p>
          <a:p>
            <a:pPr eaLnBrk="1" hangingPunct="1">
              <a:buFont typeface="Wingdings" pitchFamily="2" charset="2"/>
              <a:buNone/>
              <a:defRPr/>
            </a:pP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Steadily</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Decreasing</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Parts</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pid=</a:t>
            </a:r>
            <a:r>
              <a:rPr lang="de-DE" sz="2000" smtClean="0">
                <a:effectLst>
                  <a:outerShdw blurRad="38100" dist="38100" dir="2700000" algn="tl">
                    <a:srgbClr val="C0C0C0"/>
                  </a:outerShdw>
                </a:effectLst>
              </a:rPr>
              <a:t>AD017136992</a:t>
            </a:r>
          </a:p>
        </p:txBody>
      </p:sp>
      <p:sp useBgFill="1">
        <p:nvSpPr>
          <p:cNvPr id="158736" name="Text Box 16"/>
          <p:cNvSpPr txBox="1">
            <a:spLocks noChangeArrowheads="1"/>
          </p:cNvSpPr>
          <p:nvPr/>
        </p:nvSpPr>
        <p:spPr bwMode="auto">
          <a:xfrm>
            <a:off x="7291388" y="1633538"/>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dirty="0">
                <a:solidFill>
                  <a:srgbClr val="FF6600"/>
                </a:solidFill>
                <a:effectLst>
                  <a:outerShdw blurRad="38100" dist="38100" dir="2700000" algn="tl">
                    <a:srgbClr val="C0C0C0"/>
                  </a:outerShdw>
                </a:effectLst>
                <a:ea typeface="+mn-ea"/>
              </a:rPr>
              <a:t>Woher?</a:t>
            </a:r>
          </a:p>
        </p:txBody>
      </p:sp>
      <p:sp useBgFill="1">
        <p:nvSpPr>
          <p:cNvPr id="158737" name="Text Box 17"/>
          <p:cNvSpPr txBox="1">
            <a:spLocks noChangeArrowheads="1"/>
          </p:cNvSpPr>
          <p:nvPr/>
        </p:nvSpPr>
        <p:spPr bwMode="auto">
          <a:xfrm>
            <a:off x="7283450" y="1276350"/>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ct val="50000"/>
              </a:spcBef>
            </a:pPr>
            <a:r>
              <a:rPr lang="de-DE" altLang="de-DE" sz="2400" b="1">
                <a:solidFill>
                  <a:srgbClr val="0000FF"/>
                </a:solidFill>
              </a:rPr>
              <a:t>Wohin?</a:t>
            </a:r>
          </a:p>
        </p:txBody>
      </p:sp>
      <p:sp>
        <p:nvSpPr>
          <p:cNvPr id="158738" name="Rectangle 18"/>
          <p:cNvSpPr>
            <a:spLocks noChangeArrowheads="1"/>
          </p:cNvSpPr>
          <p:nvPr/>
        </p:nvSpPr>
        <p:spPr bwMode="auto">
          <a:xfrm>
            <a:off x="531813" y="1349375"/>
            <a:ext cx="8061325" cy="32385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useBgFill="1">
        <p:nvSpPr>
          <p:cNvPr id="158739" name="Text Box 19"/>
          <p:cNvSpPr txBox="1">
            <a:spLocks noChangeArrowheads="1"/>
          </p:cNvSpPr>
          <p:nvPr/>
        </p:nvSpPr>
        <p:spPr bwMode="auto">
          <a:xfrm>
            <a:off x="7610475" y="4532313"/>
            <a:ext cx="10033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CC0000"/>
                </a:solidFill>
                <a:effectLst>
                  <a:outerShdw blurRad="38100" dist="38100" dir="2700000" algn="tl">
                    <a:srgbClr val="C0C0C0"/>
                  </a:outerShdw>
                </a:effectLst>
                <a:ea typeface="+mn-ea"/>
              </a:rPr>
              <a:t>Was?</a:t>
            </a:r>
          </a:p>
        </p:txBody>
      </p:sp>
      <p:sp>
        <p:nvSpPr>
          <p:cNvPr id="158740" name="Rectangle 20"/>
          <p:cNvSpPr>
            <a:spLocks noChangeArrowheads="1"/>
          </p:cNvSpPr>
          <p:nvPr/>
        </p:nvSpPr>
        <p:spPr bwMode="auto">
          <a:xfrm>
            <a:off x="533400" y="2081213"/>
            <a:ext cx="8062913" cy="2867025"/>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58741" name="Rectangle 21"/>
          <p:cNvSpPr>
            <a:spLocks noChangeArrowheads="1"/>
          </p:cNvSpPr>
          <p:nvPr/>
        </p:nvSpPr>
        <p:spPr bwMode="auto">
          <a:xfrm>
            <a:off x="531813" y="1714500"/>
            <a:ext cx="8061325" cy="32385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158723">
                                            <p:txEl>
                                              <p:pRg st="1" end="1"/>
                                            </p:txEl>
                                          </p:spTgt>
                                        </p:tgtEl>
                                        <p:attrNameLst>
                                          <p:attrName>style.opacity</p:attrName>
                                        </p:attrNameLst>
                                      </p:cBhvr>
                                      <p:to>
                                        <p:strVal val="0.25"/>
                                      </p:to>
                                    </p:set>
                                    <p:animEffect filter="image" prLst="opacity: 0.25">
                                      <p:cBhvr rctx="IE">
                                        <p:cTn id="7" dur="indefinite"/>
                                        <p:tgtEl>
                                          <p:spTgt spid="158723">
                                            <p:txEl>
                                              <p:pRg st="1" end="1"/>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158723">
                                            <p:txEl>
                                              <p:pRg st="2" end="2"/>
                                            </p:txEl>
                                          </p:spTgt>
                                        </p:tgtEl>
                                        <p:attrNameLst>
                                          <p:attrName>style.opacity</p:attrName>
                                        </p:attrNameLst>
                                      </p:cBhvr>
                                      <p:to>
                                        <p:strVal val="0.25"/>
                                      </p:to>
                                    </p:set>
                                    <p:animEffect filter="image" prLst="opacity: 0.25">
                                      <p:cBhvr rctx="IE">
                                        <p:cTn id="10" dur="indefinite"/>
                                        <p:tgtEl>
                                          <p:spTgt spid="158723">
                                            <p:txEl>
                                              <p:pRg st="2" end="2"/>
                                            </p:txEl>
                                          </p:spTgt>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158723">
                                            <p:txEl>
                                              <p:pRg st="3" end="3"/>
                                            </p:txEl>
                                          </p:spTgt>
                                        </p:tgtEl>
                                        <p:attrNameLst>
                                          <p:attrName>style.opacity</p:attrName>
                                        </p:attrNameLst>
                                      </p:cBhvr>
                                      <p:to>
                                        <p:strVal val="0.25"/>
                                      </p:to>
                                    </p:set>
                                    <p:animEffect filter="image" prLst="opacity: 0.25">
                                      <p:cBhvr rctx="IE">
                                        <p:cTn id="13" dur="indefinite"/>
                                        <p:tgtEl>
                                          <p:spTgt spid="158723">
                                            <p:txEl>
                                              <p:pRg st="3" end="3"/>
                                            </p:txEl>
                                          </p:spTgt>
                                        </p:tgtEl>
                                      </p:cBhvr>
                                    </p:animEffec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158723">
                                            <p:txEl>
                                              <p:pRg st="4" end="4"/>
                                            </p:txEl>
                                          </p:spTgt>
                                        </p:tgtEl>
                                        <p:attrNameLst>
                                          <p:attrName>style.opacity</p:attrName>
                                        </p:attrNameLst>
                                      </p:cBhvr>
                                      <p:to>
                                        <p:strVal val="0.25"/>
                                      </p:to>
                                    </p:set>
                                    <p:animEffect filter="image" prLst="opacity: 0.25">
                                      <p:cBhvr rctx="IE">
                                        <p:cTn id="16" dur="indefinite"/>
                                        <p:tgtEl>
                                          <p:spTgt spid="158723">
                                            <p:txEl>
                                              <p:pRg st="4" end="4"/>
                                            </p:txEl>
                                          </p:spTgt>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158723">
                                            <p:txEl>
                                              <p:pRg st="5" end="5"/>
                                            </p:txEl>
                                          </p:spTgt>
                                        </p:tgtEl>
                                        <p:attrNameLst>
                                          <p:attrName>style.opacity</p:attrName>
                                        </p:attrNameLst>
                                      </p:cBhvr>
                                      <p:to>
                                        <p:strVal val="0.25"/>
                                      </p:to>
                                    </p:set>
                                    <p:animEffect filter="image" prLst="opacity: 0.25">
                                      <p:cBhvr rctx="IE">
                                        <p:cTn id="19" dur="indefinite"/>
                                        <p:tgtEl>
                                          <p:spTgt spid="158723">
                                            <p:txEl>
                                              <p:pRg st="5" end="5"/>
                                            </p:txEl>
                                          </p:spTgt>
                                        </p:tgtEl>
                                      </p:cBhvr>
                                    </p:animEffect>
                                  </p:childTnLst>
                                </p:cTn>
                              </p:par>
                              <p:par>
                                <p:cTn id="20" presetID="9" presetClass="emph" presetSubtype="0" nodeType="withEffect">
                                  <p:stCondLst>
                                    <p:cond delay="0"/>
                                  </p:stCondLst>
                                  <p:endCondLst>
                                    <p:cond evt="onNext" delay="0">
                                      <p:tgtEl>
                                        <p:sldTgt/>
                                      </p:tgtEl>
                                    </p:cond>
                                  </p:endCondLst>
                                  <p:childTnLst>
                                    <p:set>
                                      <p:cBhvr rctx="PPT">
                                        <p:cTn id="21" dur="indefinite"/>
                                        <p:tgtEl>
                                          <p:spTgt spid="158723">
                                            <p:txEl>
                                              <p:pRg st="6" end="6"/>
                                            </p:txEl>
                                          </p:spTgt>
                                        </p:tgtEl>
                                        <p:attrNameLst>
                                          <p:attrName>style.opacity</p:attrName>
                                        </p:attrNameLst>
                                      </p:cBhvr>
                                      <p:to>
                                        <p:strVal val="0.25"/>
                                      </p:to>
                                    </p:set>
                                    <p:animEffect filter="image" prLst="opacity: 0.25">
                                      <p:cBhvr rctx="IE">
                                        <p:cTn id="22" dur="indefinite"/>
                                        <p:tgtEl>
                                          <p:spTgt spid="158723">
                                            <p:txEl>
                                              <p:pRg st="6" end="6"/>
                                            </p:txEl>
                                          </p:spTgt>
                                        </p:tgtEl>
                                      </p:cBhvr>
                                    </p:animEffect>
                                  </p:childTnLst>
                                </p:cTn>
                              </p:par>
                              <p:par>
                                <p:cTn id="23" presetID="9" presetClass="emph" presetSubtype="0" nodeType="withEffect">
                                  <p:stCondLst>
                                    <p:cond delay="0"/>
                                  </p:stCondLst>
                                  <p:endCondLst>
                                    <p:cond evt="onNext" delay="0">
                                      <p:tgtEl>
                                        <p:sldTgt/>
                                      </p:tgtEl>
                                    </p:cond>
                                  </p:endCondLst>
                                  <p:childTnLst>
                                    <p:set>
                                      <p:cBhvr rctx="PPT">
                                        <p:cTn id="24" dur="indefinite"/>
                                        <p:tgtEl>
                                          <p:spTgt spid="158723">
                                            <p:txEl>
                                              <p:pRg st="7" end="7"/>
                                            </p:txEl>
                                          </p:spTgt>
                                        </p:tgtEl>
                                        <p:attrNameLst>
                                          <p:attrName>style.opacity</p:attrName>
                                        </p:attrNameLst>
                                      </p:cBhvr>
                                      <p:to>
                                        <p:strVal val="0.25"/>
                                      </p:to>
                                    </p:set>
                                    <p:animEffect filter="image" prLst="opacity: 0.25">
                                      <p:cBhvr rctx="IE">
                                        <p:cTn id="25" dur="indefinite"/>
                                        <p:tgtEl>
                                          <p:spTgt spid="158723">
                                            <p:txEl>
                                              <p:pRg st="7" end="7"/>
                                            </p:txEl>
                                          </p:spTgt>
                                        </p:tgtEl>
                                      </p:cBhvr>
                                    </p:animEffect>
                                  </p:childTnLst>
                                </p:cTn>
                              </p:par>
                              <p:par>
                                <p:cTn id="26" presetID="9" presetClass="emph" presetSubtype="0" nodeType="withEffect">
                                  <p:stCondLst>
                                    <p:cond delay="0"/>
                                  </p:stCondLst>
                                  <p:endCondLst>
                                    <p:cond evt="onNext" delay="0">
                                      <p:tgtEl>
                                        <p:sldTgt/>
                                      </p:tgtEl>
                                    </p:cond>
                                  </p:endCondLst>
                                  <p:childTnLst>
                                    <p:set>
                                      <p:cBhvr rctx="PPT">
                                        <p:cTn id="27" dur="indefinite"/>
                                        <p:tgtEl>
                                          <p:spTgt spid="158723">
                                            <p:txEl>
                                              <p:pRg st="8" end="8"/>
                                            </p:txEl>
                                          </p:spTgt>
                                        </p:tgtEl>
                                        <p:attrNameLst>
                                          <p:attrName>style.opacity</p:attrName>
                                        </p:attrNameLst>
                                      </p:cBhvr>
                                      <p:to>
                                        <p:strVal val="0.25"/>
                                      </p:to>
                                    </p:set>
                                    <p:animEffect filter="image" prLst="opacity: 0.25">
                                      <p:cBhvr rctx="IE">
                                        <p:cTn id="28" dur="indefinite"/>
                                        <p:tgtEl>
                                          <p:spTgt spid="158723">
                                            <p:txEl>
                                              <p:pRg st="8" end="8"/>
                                            </p:txEl>
                                          </p:spTgt>
                                        </p:tgtEl>
                                      </p:cBhvr>
                                    </p:animEffect>
                                  </p:childTnLst>
                                </p:cTn>
                              </p:par>
                              <p:par>
                                <p:cTn id="29" presetID="9" presetClass="emph" presetSubtype="0" nodeType="withEffect">
                                  <p:stCondLst>
                                    <p:cond delay="0"/>
                                  </p:stCondLst>
                                  <p:endCondLst>
                                    <p:cond evt="onNext" delay="0">
                                      <p:tgtEl>
                                        <p:sldTgt/>
                                      </p:tgtEl>
                                    </p:cond>
                                  </p:endCondLst>
                                  <p:childTnLst>
                                    <p:set>
                                      <p:cBhvr rctx="PPT">
                                        <p:cTn id="30" dur="indefinite"/>
                                        <p:tgtEl>
                                          <p:spTgt spid="158723">
                                            <p:txEl>
                                              <p:pRg st="9" end="9"/>
                                            </p:txEl>
                                          </p:spTgt>
                                        </p:tgtEl>
                                        <p:attrNameLst>
                                          <p:attrName>style.opacity</p:attrName>
                                        </p:attrNameLst>
                                      </p:cBhvr>
                                      <p:to>
                                        <p:strVal val="0.25"/>
                                      </p:to>
                                    </p:set>
                                    <p:animEffect filter="image" prLst="opacity: 0.25">
                                      <p:cBhvr rctx="IE">
                                        <p:cTn id="31" dur="indefinite"/>
                                        <p:tgtEl>
                                          <p:spTgt spid="158723">
                                            <p:txEl>
                                              <p:pRg st="9" end="9"/>
                                            </p:txEl>
                                          </p:spTgt>
                                        </p:tgtEl>
                                      </p:cBhvr>
                                    </p:animEffect>
                                  </p:childTnLst>
                                </p:cTn>
                              </p:par>
                            </p:childTnLst>
                          </p:cTn>
                        </p:par>
                        <p:par>
                          <p:cTn id="32" fill="hold" nodeType="afterGroup">
                            <p:stCondLst>
                              <p:cond delay="0"/>
                            </p:stCondLst>
                            <p:childTnLst>
                              <p:par>
                                <p:cTn id="33" presetID="18" presetClass="entr" presetSubtype="6" fill="hold" grpId="0" nodeType="afterEffect">
                                  <p:stCondLst>
                                    <p:cond delay="0"/>
                                  </p:stCondLst>
                                  <p:childTnLst>
                                    <p:set>
                                      <p:cBhvr>
                                        <p:cTn id="34" dur="1" fill="hold">
                                          <p:stCondLst>
                                            <p:cond delay="0"/>
                                          </p:stCondLst>
                                        </p:cTn>
                                        <p:tgtEl>
                                          <p:spTgt spid="158738"/>
                                        </p:tgtEl>
                                        <p:attrNameLst>
                                          <p:attrName>style.visibility</p:attrName>
                                        </p:attrNameLst>
                                      </p:cBhvr>
                                      <p:to>
                                        <p:strVal val="visible"/>
                                      </p:to>
                                    </p:set>
                                    <p:animEffect transition="in" filter="strips(downRight)">
                                      <p:cBhvr>
                                        <p:cTn id="35" dur="500"/>
                                        <p:tgtEl>
                                          <p:spTgt spid="158738"/>
                                        </p:tgtEl>
                                      </p:cBhvr>
                                    </p:animEffect>
                                  </p:childTnLst>
                                </p:cTn>
                              </p:par>
                            </p:childTnLst>
                          </p:cTn>
                        </p:par>
                        <p:par>
                          <p:cTn id="36" fill="hold" nodeType="afterGroup">
                            <p:stCondLst>
                              <p:cond delay="500"/>
                            </p:stCondLst>
                            <p:childTnLst>
                              <p:par>
                                <p:cTn id="37" presetID="18" presetClass="entr" presetSubtype="9" fill="hold" grpId="0" nodeType="afterEffect">
                                  <p:stCondLst>
                                    <p:cond delay="0"/>
                                  </p:stCondLst>
                                  <p:childTnLst>
                                    <p:set>
                                      <p:cBhvr>
                                        <p:cTn id="38" dur="1" fill="hold">
                                          <p:stCondLst>
                                            <p:cond delay="0"/>
                                          </p:stCondLst>
                                        </p:cTn>
                                        <p:tgtEl>
                                          <p:spTgt spid="158737"/>
                                        </p:tgtEl>
                                        <p:attrNameLst>
                                          <p:attrName>style.visibility</p:attrName>
                                        </p:attrNameLst>
                                      </p:cBhvr>
                                      <p:to>
                                        <p:strVal val="visible"/>
                                      </p:to>
                                    </p:set>
                                    <p:animEffect transition="in" filter="strips(upLeft)">
                                      <p:cBhvr>
                                        <p:cTn id="39" dur="500"/>
                                        <p:tgtEl>
                                          <p:spTgt spid="1587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mph" presetSubtype="0" nodeType="clickEffect">
                                  <p:stCondLst>
                                    <p:cond delay="0"/>
                                  </p:stCondLst>
                                  <p:endCondLst>
                                    <p:cond evt="onNext" delay="0">
                                      <p:tgtEl>
                                        <p:sldTgt/>
                                      </p:tgtEl>
                                    </p:cond>
                                  </p:endCondLst>
                                  <p:childTnLst>
                                    <p:set>
                                      <p:cBhvr rctx="PPT">
                                        <p:cTn id="43" dur="indefinite"/>
                                        <p:tgtEl>
                                          <p:spTgt spid="158723">
                                            <p:txEl>
                                              <p:pRg st="0" end="0"/>
                                            </p:txEl>
                                          </p:spTgt>
                                        </p:tgtEl>
                                        <p:attrNameLst>
                                          <p:attrName>style.opacity</p:attrName>
                                        </p:attrNameLst>
                                      </p:cBhvr>
                                      <p:to>
                                        <p:strVal val="0.25"/>
                                      </p:to>
                                    </p:set>
                                    <p:animEffect filter="image" prLst="opacity: 0.25">
                                      <p:cBhvr rctx="IE">
                                        <p:cTn id="44" dur="indefinite"/>
                                        <p:tgtEl>
                                          <p:spTgt spid="158723">
                                            <p:txEl>
                                              <p:pRg st="0" end="0"/>
                                            </p:txEl>
                                          </p:spTgt>
                                        </p:tgtEl>
                                      </p:cBhvr>
                                    </p:animEffect>
                                  </p:childTnLst>
                                </p:cTn>
                              </p:par>
                              <p:par>
                                <p:cTn id="45" presetID="9" presetClass="emph" presetSubtype="0" nodeType="withEffect">
                                  <p:stCondLst>
                                    <p:cond delay="0"/>
                                  </p:stCondLst>
                                  <p:endCondLst>
                                    <p:cond evt="onNext" delay="0">
                                      <p:tgtEl>
                                        <p:sldTgt/>
                                      </p:tgtEl>
                                    </p:cond>
                                  </p:endCondLst>
                                  <p:childTnLst>
                                    <p:set>
                                      <p:cBhvr rctx="PPT">
                                        <p:cTn id="46" dur="indefinite"/>
                                        <p:tgtEl>
                                          <p:spTgt spid="158723">
                                            <p:txEl>
                                              <p:pRg st="2" end="2"/>
                                            </p:txEl>
                                          </p:spTgt>
                                        </p:tgtEl>
                                        <p:attrNameLst>
                                          <p:attrName>style.opacity</p:attrName>
                                        </p:attrNameLst>
                                      </p:cBhvr>
                                      <p:to>
                                        <p:strVal val="0.25"/>
                                      </p:to>
                                    </p:set>
                                    <p:animEffect filter="image" prLst="opacity: 0.25">
                                      <p:cBhvr rctx="IE">
                                        <p:cTn id="47" dur="indefinite"/>
                                        <p:tgtEl>
                                          <p:spTgt spid="158723">
                                            <p:txEl>
                                              <p:pRg st="2" end="2"/>
                                            </p:txEl>
                                          </p:spTgt>
                                        </p:tgtEl>
                                      </p:cBhvr>
                                    </p:animEffect>
                                  </p:childTnLst>
                                </p:cTn>
                              </p:par>
                              <p:par>
                                <p:cTn id="48" presetID="9" presetClass="emph" presetSubtype="0" nodeType="withEffect">
                                  <p:stCondLst>
                                    <p:cond delay="0"/>
                                  </p:stCondLst>
                                  <p:endCondLst>
                                    <p:cond evt="onNext" delay="0">
                                      <p:tgtEl>
                                        <p:sldTgt/>
                                      </p:tgtEl>
                                    </p:cond>
                                  </p:endCondLst>
                                  <p:childTnLst>
                                    <p:set>
                                      <p:cBhvr rctx="PPT">
                                        <p:cTn id="49" dur="indefinite"/>
                                        <p:tgtEl>
                                          <p:spTgt spid="158723">
                                            <p:txEl>
                                              <p:pRg st="3" end="3"/>
                                            </p:txEl>
                                          </p:spTgt>
                                        </p:tgtEl>
                                        <p:attrNameLst>
                                          <p:attrName>style.opacity</p:attrName>
                                        </p:attrNameLst>
                                      </p:cBhvr>
                                      <p:to>
                                        <p:strVal val="0.25"/>
                                      </p:to>
                                    </p:set>
                                    <p:animEffect filter="image" prLst="opacity: 0.25">
                                      <p:cBhvr rctx="IE">
                                        <p:cTn id="50" dur="indefinite"/>
                                        <p:tgtEl>
                                          <p:spTgt spid="158723">
                                            <p:txEl>
                                              <p:pRg st="3" end="3"/>
                                            </p:txEl>
                                          </p:spTgt>
                                        </p:tgtEl>
                                      </p:cBhvr>
                                    </p:animEffect>
                                  </p:childTnLst>
                                </p:cTn>
                              </p:par>
                              <p:par>
                                <p:cTn id="51" presetID="9" presetClass="emph" presetSubtype="0" nodeType="withEffect">
                                  <p:stCondLst>
                                    <p:cond delay="0"/>
                                  </p:stCondLst>
                                  <p:endCondLst>
                                    <p:cond evt="onNext" delay="0">
                                      <p:tgtEl>
                                        <p:sldTgt/>
                                      </p:tgtEl>
                                    </p:cond>
                                  </p:endCondLst>
                                  <p:childTnLst>
                                    <p:set>
                                      <p:cBhvr rctx="PPT">
                                        <p:cTn id="52" dur="indefinite"/>
                                        <p:tgtEl>
                                          <p:spTgt spid="158723">
                                            <p:txEl>
                                              <p:pRg st="4" end="4"/>
                                            </p:txEl>
                                          </p:spTgt>
                                        </p:tgtEl>
                                        <p:attrNameLst>
                                          <p:attrName>style.opacity</p:attrName>
                                        </p:attrNameLst>
                                      </p:cBhvr>
                                      <p:to>
                                        <p:strVal val="0.25"/>
                                      </p:to>
                                    </p:set>
                                    <p:animEffect filter="image" prLst="opacity: 0.25">
                                      <p:cBhvr rctx="IE">
                                        <p:cTn id="53" dur="indefinite"/>
                                        <p:tgtEl>
                                          <p:spTgt spid="158723">
                                            <p:txEl>
                                              <p:pRg st="4" end="4"/>
                                            </p:txEl>
                                          </p:spTgt>
                                        </p:tgtEl>
                                      </p:cBhvr>
                                    </p:animEffect>
                                  </p:childTnLst>
                                </p:cTn>
                              </p:par>
                              <p:par>
                                <p:cTn id="54" presetID="9" presetClass="emph" presetSubtype="0" nodeType="withEffect">
                                  <p:stCondLst>
                                    <p:cond delay="0"/>
                                  </p:stCondLst>
                                  <p:endCondLst>
                                    <p:cond evt="onNext" delay="0">
                                      <p:tgtEl>
                                        <p:sldTgt/>
                                      </p:tgtEl>
                                    </p:cond>
                                  </p:endCondLst>
                                  <p:childTnLst>
                                    <p:set>
                                      <p:cBhvr rctx="PPT">
                                        <p:cTn id="55" dur="indefinite"/>
                                        <p:tgtEl>
                                          <p:spTgt spid="158723">
                                            <p:txEl>
                                              <p:pRg st="5" end="5"/>
                                            </p:txEl>
                                          </p:spTgt>
                                        </p:tgtEl>
                                        <p:attrNameLst>
                                          <p:attrName>style.opacity</p:attrName>
                                        </p:attrNameLst>
                                      </p:cBhvr>
                                      <p:to>
                                        <p:strVal val="0.25"/>
                                      </p:to>
                                    </p:set>
                                    <p:animEffect filter="image" prLst="opacity: 0.25">
                                      <p:cBhvr rctx="IE">
                                        <p:cTn id="56" dur="indefinite"/>
                                        <p:tgtEl>
                                          <p:spTgt spid="158723">
                                            <p:txEl>
                                              <p:pRg st="5" end="5"/>
                                            </p:txEl>
                                          </p:spTgt>
                                        </p:tgtEl>
                                      </p:cBhvr>
                                    </p:animEffect>
                                  </p:childTnLst>
                                </p:cTn>
                              </p:par>
                              <p:par>
                                <p:cTn id="57" presetID="9" presetClass="emph" presetSubtype="0" nodeType="withEffect">
                                  <p:stCondLst>
                                    <p:cond delay="0"/>
                                  </p:stCondLst>
                                  <p:endCondLst>
                                    <p:cond evt="onNext" delay="0">
                                      <p:tgtEl>
                                        <p:sldTgt/>
                                      </p:tgtEl>
                                    </p:cond>
                                  </p:endCondLst>
                                  <p:childTnLst>
                                    <p:set>
                                      <p:cBhvr rctx="PPT">
                                        <p:cTn id="58" dur="indefinite"/>
                                        <p:tgtEl>
                                          <p:spTgt spid="158723">
                                            <p:txEl>
                                              <p:pRg st="6" end="6"/>
                                            </p:txEl>
                                          </p:spTgt>
                                        </p:tgtEl>
                                        <p:attrNameLst>
                                          <p:attrName>style.opacity</p:attrName>
                                        </p:attrNameLst>
                                      </p:cBhvr>
                                      <p:to>
                                        <p:strVal val="0.25"/>
                                      </p:to>
                                    </p:set>
                                    <p:animEffect filter="image" prLst="opacity: 0.25">
                                      <p:cBhvr rctx="IE">
                                        <p:cTn id="59" dur="indefinite"/>
                                        <p:tgtEl>
                                          <p:spTgt spid="158723">
                                            <p:txEl>
                                              <p:pRg st="6" end="6"/>
                                            </p:txEl>
                                          </p:spTgt>
                                        </p:tgtEl>
                                      </p:cBhvr>
                                    </p:animEffect>
                                  </p:childTnLst>
                                </p:cTn>
                              </p:par>
                              <p:par>
                                <p:cTn id="60" presetID="9" presetClass="emph" presetSubtype="0" nodeType="withEffect">
                                  <p:stCondLst>
                                    <p:cond delay="0"/>
                                  </p:stCondLst>
                                  <p:endCondLst>
                                    <p:cond evt="onNext" delay="0">
                                      <p:tgtEl>
                                        <p:sldTgt/>
                                      </p:tgtEl>
                                    </p:cond>
                                  </p:endCondLst>
                                  <p:childTnLst>
                                    <p:set>
                                      <p:cBhvr rctx="PPT">
                                        <p:cTn id="61" dur="indefinite"/>
                                        <p:tgtEl>
                                          <p:spTgt spid="158723">
                                            <p:txEl>
                                              <p:pRg st="7" end="7"/>
                                            </p:txEl>
                                          </p:spTgt>
                                        </p:tgtEl>
                                        <p:attrNameLst>
                                          <p:attrName>style.opacity</p:attrName>
                                        </p:attrNameLst>
                                      </p:cBhvr>
                                      <p:to>
                                        <p:strVal val="0.25"/>
                                      </p:to>
                                    </p:set>
                                    <p:animEffect filter="image" prLst="opacity: 0.25">
                                      <p:cBhvr rctx="IE">
                                        <p:cTn id="62" dur="indefinite"/>
                                        <p:tgtEl>
                                          <p:spTgt spid="158723">
                                            <p:txEl>
                                              <p:pRg st="7" end="7"/>
                                            </p:txEl>
                                          </p:spTgt>
                                        </p:tgtEl>
                                      </p:cBhvr>
                                    </p:animEffect>
                                  </p:childTnLst>
                                </p:cTn>
                              </p:par>
                              <p:par>
                                <p:cTn id="63" presetID="9" presetClass="emph" presetSubtype="0" nodeType="withEffect">
                                  <p:stCondLst>
                                    <p:cond delay="0"/>
                                  </p:stCondLst>
                                  <p:endCondLst>
                                    <p:cond evt="onNext" delay="0">
                                      <p:tgtEl>
                                        <p:sldTgt/>
                                      </p:tgtEl>
                                    </p:cond>
                                  </p:endCondLst>
                                  <p:childTnLst>
                                    <p:set>
                                      <p:cBhvr rctx="PPT">
                                        <p:cTn id="64" dur="indefinite"/>
                                        <p:tgtEl>
                                          <p:spTgt spid="158723">
                                            <p:txEl>
                                              <p:pRg st="8" end="8"/>
                                            </p:txEl>
                                          </p:spTgt>
                                        </p:tgtEl>
                                        <p:attrNameLst>
                                          <p:attrName>style.opacity</p:attrName>
                                        </p:attrNameLst>
                                      </p:cBhvr>
                                      <p:to>
                                        <p:strVal val="0.25"/>
                                      </p:to>
                                    </p:set>
                                    <p:animEffect filter="image" prLst="opacity: 0.25">
                                      <p:cBhvr rctx="IE">
                                        <p:cTn id="65" dur="indefinite"/>
                                        <p:tgtEl>
                                          <p:spTgt spid="158723">
                                            <p:txEl>
                                              <p:pRg st="8" end="8"/>
                                            </p:txEl>
                                          </p:spTgt>
                                        </p:tgtEl>
                                      </p:cBhvr>
                                    </p:animEffect>
                                  </p:childTnLst>
                                </p:cTn>
                              </p:par>
                              <p:par>
                                <p:cTn id="66" presetID="9" presetClass="emph" presetSubtype="0" nodeType="withEffect">
                                  <p:stCondLst>
                                    <p:cond delay="0"/>
                                  </p:stCondLst>
                                  <p:endCondLst>
                                    <p:cond evt="onNext" delay="0">
                                      <p:tgtEl>
                                        <p:sldTgt/>
                                      </p:tgtEl>
                                    </p:cond>
                                  </p:endCondLst>
                                  <p:childTnLst>
                                    <p:set>
                                      <p:cBhvr rctx="PPT">
                                        <p:cTn id="67" dur="indefinite"/>
                                        <p:tgtEl>
                                          <p:spTgt spid="158723">
                                            <p:txEl>
                                              <p:pRg st="9" end="9"/>
                                            </p:txEl>
                                          </p:spTgt>
                                        </p:tgtEl>
                                        <p:attrNameLst>
                                          <p:attrName>style.opacity</p:attrName>
                                        </p:attrNameLst>
                                      </p:cBhvr>
                                      <p:to>
                                        <p:strVal val="0.25"/>
                                      </p:to>
                                    </p:set>
                                    <p:animEffect filter="image" prLst="opacity: 0.25">
                                      <p:cBhvr rctx="IE">
                                        <p:cTn id="68" dur="indefinite"/>
                                        <p:tgtEl>
                                          <p:spTgt spid="158723">
                                            <p:txEl>
                                              <p:pRg st="9" end="9"/>
                                            </p:txEl>
                                          </p:spTgt>
                                        </p:tgtEl>
                                      </p:cBhvr>
                                    </p:animEffect>
                                  </p:childTnLst>
                                </p:cTn>
                              </p:par>
                            </p:childTnLst>
                          </p:cTn>
                        </p:par>
                        <p:par>
                          <p:cTn id="69" fill="hold" nodeType="afterGroup">
                            <p:stCondLst>
                              <p:cond delay="0"/>
                            </p:stCondLst>
                            <p:childTnLst>
                              <p:par>
                                <p:cTn id="70" presetID="18" presetClass="entr" presetSubtype="6" fill="hold" grpId="0" nodeType="afterEffect">
                                  <p:stCondLst>
                                    <p:cond delay="0"/>
                                  </p:stCondLst>
                                  <p:childTnLst>
                                    <p:set>
                                      <p:cBhvr>
                                        <p:cTn id="71" dur="1" fill="hold">
                                          <p:stCondLst>
                                            <p:cond delay="0"/>
                                          </p:stCondLst>
                                        </p:cTn>
                                        <p:tgtEl>
                                          <p:spTgt spid="158741"/>
                                        </p:tgtEl>
                                        <p:attrNameLst>
                                          <p:attrName>style.visibility</p:attrName>
                                        </p:attrNameLst>
                                      </p:cBhvr>
                                      <p:to>
                                        <p:strVal val="visible"/>
                                      </p:to>
                                    </p:set>
                                    <p:animEffect transition="in" filter="strips(downRight)">
                                      <p:cBhvr>
                                        <p:cTn id="72" dur="500"/>
                                        <p:tgtEl>
                                          <p:spTgt spid="158741"/>
                                        </p:tgtEl>
                                      </p:cBhvr>
                                    </p:animEffect>
                                  </p:childTnLst>
                                </p:cTn>
                              </p:par>
                            </p:childTnLst>
                          </p:cTn>
                        </p:par>
                        <p:par>
                          <p:cTn id="73" fill="hold" nodeType="afterGroup">
                            <p:stCondLst>
                              <p:cond delay="500"/>
                            </p:stCondLst>
                            <p:childTnLst>
                              <p:par>
                                <p:cTn id="74" presetID="18" presetClass="entr" presetSubtype="9" fill="hold" grpId="0" nodeType="afterEffect">
                                  <p:stCondLst>
                                    <p:cond delay="0"/>
                                  </p:stCondLst>
                                  <p:childTnLst>
                                    <p:set>
                                      <p:cBhvr>
                                        <p:cTn id="75" dur="1" fill="hold">
                                          <p:stCondLst>
                                            <p:cond delay="0"/>
                                          </p:stCondLst>
                                        </p:cTn>
                                        <p:tgtEl>
                                          <p:spTgt spid="158736"/>
                                        </p:tgtEl>
                                        <p:attrNameLst>
                                          <p:attrName>style.visibility</p:attrName>
                                        </p:attrNameLst>
                                      </p:cBhvr>
                                      <p:to>
                                        <p:strVal val="visible"/>
                                      </p:to>
                                    </p:set>
                                    <p:animEffect transition="in" filter="strips(upLeft)">
                                      <p:cBhvr>
                                        <p:cTn id="76" dur="500"/>
                                        <p:tgtEl>
                                          <p:spTgt spid="15873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mph" presetSubtype="0" nodeType="clickEffect">
                                  <p:stCondLst>
                                    <p:cond delay="0"/>
                                  </p:stCondLst>
                                  <p:endCondLst>
                                    <p:cond evt="onNext" delay="0">
                                      <p:tgtEl>
                                        <p:sldTgt/>
                                      </p:tgtEl>
                                    </p:cond>
                                  </p:endCondLst>
                                  <p:childTnLst>
                                    <p:set>
                                      <p:cBhvr rctx="PPT">
                                        <p:cTn id="80" dur="indefinite"/>
                                        <p:tgtEl>
                                          <p:spTgt spid="158723">
                                            <p:txEl>
                                              <p:pRg st="0" end="0"/>
                                            </p:txEl>
                                          </p:spTgt>
                                        </p:tgtEl>
                                        <p:attrNameLst>
                                          <p:attrName>style.opacity</p:attrName>
                                        </p:attrNameLst>
                                      </p:cBhvr>
                                      <p:to>
                                        <p:strVal val="0.25"/>
                                      </p:to>
                                    </p:set>
                                    <p:animEffect filter="image" prLst="opacity: 0.25">
                                      <p:cBhvr rctx="IE">
                                        <p:cTn id="81" dur="indefinite"/>
                                        <p:tgtEl>
                                          <p:spTgt spid="158723">
                                            <p:txEl>
                                              <p:pRg st="0" end="0"/>
                                            </p:txEl>
                                          </p:spTgt>
                                        </p:tgtEl>
                                      </p:cBhvr>
                                    </p:animEffect>
                                  </p:childTnLst>
                                </p:cTn>
                              </p:par>
                              <p:par>
                                <p:cTn id="82" presetID="9" presetClass="emph" presetSubtype="0" nodeType="withEffect">
                                  <p:stCondLst>
                                    <p:cond delay="0"/>
                                  </p:stCondLst>
                                  <p:endCondLst>
                                    <p:cond evt="onNext" delay="0">
                                      <p:tgtEl>
                                        <p:sldTgt/>
                                      </p:tgtEl>
                                    </p:cond>
                                  </p:endCondLst>
                                  <p:childTnLst>
                                    <p:set>
                                      <p:cBhvr rctx="PPT">
                                        <p:cTn id="83" dur="indefinite"/>
                                        <p:tgtEl>
                                          <p:spTgt spid="158723">
                                            <p:txEl>
                                              <p:pRg st="1" end="1"/>
                                            </p:txEl>
                                          </p:spTgt>
                                        </p:tgtEl>
                                        <p:attrNameLst>
                                          <p:attrName>style.opacity</p:attrName>
                                        </p:attrNameLst>
                                      </p:cBhvr>
                                      <p:to>
                                        <p:strVal val="0.25"/>
                                      </p:to>
                                    </p:set>
                                    <p:animEffect filter="image" prLst="opacity: 0.25">
                                      <p:cBhvr rctx="IE">
                                        <p:cTn id="84" dur="indefinite"/>
                                        <p:tgtEl>
                                          <p:spTgt spid="158723">
                                            <p:txEl>
                                              <p:pRg st="1" end="1"/>
                                            </p:txEl>
                                          </p:spTgt>
                                        </p:tgtEl>
                                      </p:cBhvr>
                                    </p:animEffect>
                                  </p:childTnLst>
                                </p:cTn>
                              </p:par>
                              <p:par>
                                <p:cTn id="85" presetID="9" presetClass="emph" presetSubtype="0" nodeType="withEffect">
                                  <p:stCondLst>
                                    <p:cond delay="0"/>
                                  </p:stCondLst>
                                  <p:endCondLst>
                                    <p:cond evt="onNext" delay="0">
                                      <p:tgtEl>
                                        <p:sldTgt/>
                                      </p:tgtEl>
                                    </p:cond>
                                  </p:endCondLst>
                                  <p:childTnLst>
                                    <p:set>
                                      <p:cBhvr rctx="PPT">
                                        <p:cTn id="86" dur="indefinite"/>
                                        <p:tgtEl>
                                          <p:spTgt spid="158723">
                                            <p:txEl>
                                              <p:pRg st="9" end="9"/>
                                            </p:txEl>
                                          </p:spTgt>
                                        </p:tgtEl>
                                        <p:attrNameLst>
                                          <p:attrName>style.opacity</p:attrName>
                                        </p:attrNameLst>
                                      </p:cBhvr>
                                      <p:to>
                                        <p:strVal val="0.25"/>
                                      </p:to>
                                    </p:set>
                                    <p:animEffect filter="image" prLst="opacity: 0.25">
                                      <p:cBhvr rctx="IE">
                                        <p:cTn id="87" dur="indefinite"/>
                                        <p:tgtEl>
                                          <p:spTgt spid="158723">
                                            <p:txEl>
                                              <p:pRg st="9" end="9"/>
                                            </p:txEl>
                                          </p:spTgt>
                                        </p:tgtEl>
                                      </p:cBhvr>
                                    </p:animEffect>
                                  </p:childTnLst>
                                </p:cTn>
                              </p:par>
                            </p:childTnLst>
                          </p:cTn>
                        </p:par>
                        <p:par>
                          <p:cTn id="88" fill="hold" nodeType="afterGroup">
                            <p:stCondLst>
                              <p:cond delay="0"/>
                            </p:stCondLst>
                            <p:childTnLst>
                              <p:par>
                                <p:cTn id="89" presetID="18" presetClass="entr" presetSubtype="6" fill="hold" grpId="0" nodeType="afterEffect">
                                  <p:stCondLst>
                                    <p:cond delay="0"/>
                                  </p:stCondLst>
                                  <p:childTnLst>
                                    <p:set>
                                      <p:cBhvr>
                                        <p:cTn id="90" dur="1" fill="hold">
                                          <p:stCondLst>
                                            <p:cond delay="0"/>
                                          </p:stCondLst>
                                        </p:cTn>
                                        <p:tgtEl>
                                          <p:spTgt spid="158740"/>
                                        </p:tgtEl>
                                        <p:attrNameLst>
                                          <p:attrName>style.visibility</p:attrName>
                                        </p:attrNameLst>
                                      </p:cBhvr>
                                      <p:to>
                                        <p:strVal val="visible"/>
                                      </p:to>
                                    </p:set>
                                    <p:animEffect transition="in" filter="strips(downRight)">
                                      <p:cBhvr>
                                        <p:cTn id="91" dur="500"/>
                                        <p:tgtEl>
                                          <p:spTgt spid="158740"/>
                                        </p:tgtEl>
                                      </p:cBhvr>
                                    </p:animEffect>
                                  </p:childTnLst>
                                </p:cTn>
                              </p:par>
                            </p:childTnLst>
                          </p:cTn>
                        </p:par>
                        <p:par>
                          <p:cTn id="92" fill="hold" nodeType="afterGroup">
                            <p:stCondLst>
                              <p:cond delay="500"/>
                            </p:stCondLst>
                            <p:childTnLst>
                              <p:par>
                                <p:cTn id="93" presetID="18" presetClass="entr" presetSubtype="9" fill="hold" grpId="0" nodeType="afterEffect">
                                  <p:stCondLst>
                                    <p:cond delay="0"/>
                                  </p:stCondLst>
                                  <p:childTnLst>
                                    <p:set>
                                      <p:cBhvr>
                                        <p:cTn id="94" dur="1" fill="hold">
                                          <p:stCondLst>
                                            <p:cond delay="0"/>
                                          </p:stCondLst>
                                        </p:cTn>
                                        <p:tgtEl>
                                          <p:spTgt spid="158739"/>
                                        </p:tgtEl>
                                        <p:attrNameLst>
                                          <p:attrName>style.visibility</p:attrName>
                                        </p:attrNameLst>
                                      </p:cBhvr>
                                      <p:to>
                                        <p:strVal val="visible"/>
                                      </p:to>
                                    </p:set>
                                    <p:animEffect transition="in" filter="strips(upLeft)">
                                      <p:cBhvr>
                                        <p:cTn id="95" dur="500"/>
                                        <p:tgtEl>
                                          <p:spTgt spid="15873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mph" presetSubtype="0" nodeType="clickEffect">
                                  <p:stCondLst>
                                    <p:cond delay="0"/>
                                  </p:stCondLst>
                                  <p:endCondLst>
                                    <p:cond evt="onNext" delay="0">
                                      <p:tgtEl>
                                        <p:sldTgt/>
                                      </p:tgtEl>
                                    </p:cond>
                                  </p:endCondLst>
                                  <p:childTnLst>
                                    <p:set>
                                      <p:cBhvr rctx="PPT">
                                        <p:cTn id="99" dur="indefinite"/>
                                        <p:tgtEl>
                                          <p:spTgt spid="158723">
                                            <p:txEl>
                                              <p:pRg st="0" end="0"/>
                                            </p:txEl>
                                          </p:spTgt>
                                        </p:tgtEl>
                                        <p:attrNameLst>
                                          <p:attrName>style.opacity</p:attrName>
                                        </p:attrNameLst>
                                      </p:cBhvr>
                                      <p:to>
                                        <p:strVal val="0.25"/>
                                      </p:to>
                                    </p:set>
                                    <p:animEffect filter="image" prLst="opacity: 0.25">
                                      <p:cBhvr rctx="IE">
                                        <p:cTn id="100" dur="indefinite"/>
                                        <p:tgtEl>
                                          <p:spTgt spid="158723">
                                            <p:txEl>
                                              <p:pRg st="0" end="0"/>
                                            </p:txEl>
                                          </p:spTgt>
                                        </p:tgtEl>
                                      </p:cBhvr>
                                    </p:animEffect>
                                  </p:childTnLst>
                                </p:cTn>
                              </p:par>
                              <p:par>
                                <p:cTn id="101" presetID="9" presetClass="emph" presetSubtype="0" nodeType="withEffect">
                                  <p:stCondLst>
                                    <p:cond delay="0"/>
                                  </p:stCondLst>
                                  <p:endCondLst>
                                    <p:cond evt="onNext" delay="0">
                                      <p:tgtEl>
                                        <p:sldTgt/>
                                      </p:tgtEl>
                                    </p:cond>
                                  </p:endCondLst>
                                  <p:childTnLst>
                                    <p:set>
                                      <p:cBhvr rctx="PPT">
                                        <p:cTn id="102" dur="indefinite"/>
                                        <p:tgtEl>
                                          <p:spTgt spid="158723">
                                            <p:txEl>
                                              <p:pRg st="2" end="2"/>
                                            </p:txEl>
                                          </p:spTgt>
                                        </p:tgtEl>
                                        <p:attrNameLst>
                                          <p:attrName>style.opacity</p:attrName>
                                        </p:attrNameLst>
                                      </p:cBhvr>
                                      <p:to>
                                        <p:strVal val="0.25"/>
                                      </p:to>
                                    </p:set>
                                    <p:animEffect filter="image" prLst="opacity: 0.25">
                                      <p:cBhvr rctx="IE">
                                        <p:cTn id="103" dur="indefinite"/>
                                        <p:tgtEl>
                                          <p:spTgt spid="158723">
                                            <p:txEl>
                                              <p:pRg st="2" end="2"/>
                                            </p:txEl>
                                          </p:spTgt>
                                        </p:tgtEl>
                                      </p:cBhvr>
                                    </p:animEffect>
                                  </p:childTnLst>
                                </p:cTn>
                              </p:par>
                              <p:par>
                                <p:cTn id="104" presetID="9" presetClass="emph" presetSubtype="0" nodeType="withEffect">
                                  <p:stCondLst>
                                    <p:cond delay="0"/>
                                  </p:stCondLst>
                                  <p:endCondLst>
                                    <p:cond evt="onNext" delay="0">
                                      <p:tgtEl>
                                        <p:sldTgt/>
                                      </p:tgtEl>
                                    </p:cond>
                                  </p:endCondLst>
                                  <p:childTnLst>
                                    <p:set>
                                      <p:cBhvr rctx="PPT">
                                        <p:cTn id="105" dur="indefinite"/>
                                        <p:tgtEl>
                                          <p:spTgt spid="158723">
                                            <p:txEl>
                                              <p:pRg st="3" end="3"/>
                                            </p:txEl>
                                          </p:spTgt>
                                        </p:tgtEl>
                                        <p:attrNameLst>
                                          <p:attrName>style.opacity</p:attrName>
                                        </p:attrNameLst>
                                      </p:cBhvr>
                                      <p:to>
                                        <p:strVal val="0.25"/>
                                      </p:to>
                                    </p:set>
                                    <p:animEffect filter="image" prLst="opacity: 0.25">
                                      <p:cBhvr rctx="IE">
                                        <p:cTn id="106" dur="indefinite"/>
                                        <p:tgtEl>
                                          <p:spTgt spid="158723">
                                            <p:txEl>
                                              <p:pRg st="3" end="3"/>
                                            </p:txEl>
                                          </p:spTgt>
                                        </p:tgtEl>
                                      </p:cBhvr>
                                    </p:animEffect>
                                  </p:childTnLst>
                                </p:cTn>
                              </p:par>
                              <p:par>
                                <p:cTn id="107" presetID="9" presetClass="emph" presetSubtype="0" nodeType="withEffect">
                                  <p:stCondLst>
                                    <p:cond delay="0"/>
                                  </p:stCondLst>
                                  <p:endCondLst>
                                    <p:cond evt="onNext" delay="0">
                                      <p:tgtEl>
                                        <p:sldTgt/>
                                      </p:tgtEl>
                                    </p:cond>
                                  </p:endCondLst>
                                  <p:childTnLst>
                                    <p:set>
                                      <p:cBhvr rctx="PPT">
                                        <p:cTn id="108" dur="indefinite"/>
                                        <p:tgtEl>
                                          <p:spTgt spid="158723">
                                            <p:txEl>
                                              <p:pRg st="4" end="4"/>
                                            </p:txEl>
                                          </p:spTgt>
                                        </p:tgtEl>
                                        <p:attrNameLst>
                                          <p:attrName>style.opacity</p:attrName>
                                        </p:attrNameLst>
                                      </p:cBhvr>
                                      <p:to>
                                        <p:strVal val="0.25"/>
                                      </p:to>
                                    </p:set>
                                    <p:animEffect filter="image" prLst="opacity: 0.25">
                                      <p:cBhvr rctx="IE">
                                        <p:cTn id="109" dur="indefinite"/>
                                        <p:tgtEl>
                                          <p:spTgt spid="158723">
                                            <p:txEl>
                                              <p:pRg st="4" end="4"/>
                                            </p:txEl>
                                          </p:spTgt>
                                        </p:tgtEl>
                                      </p:cBhvr>
                                    </p:animEffect>
                                  </p:childTnLst>
                                </p:cTn>
                              </p:par>
                              <p:par>
                                <p:cTn id="110" presetID="9" presetClass="emph" presetSubtype="0" nodeType="withEffect">
                                  <p:stCondLst>
                                    <p:cond delay="0"/>
                                  </p:stCondLst>
                                  <p:endCondLst>
                                    <p:cond evt="onNext" delay="0">
                                      <p:tgtEl>
                                        <p:sldTgt/>
                                      </p:tgtEl>
                                    </p:cond>
                                  </p:endCondLst>
                                  <p:childTnLst>
                                    <p:set>
                                      <p:cBhvr rctx="PPT">
                                        <p:cTn id="111" dur="indefinite"/>
                                        <p:tgtEl>
                                          <p:spTgt spid="158723">
                                            <p:txEl>
                                              <p:pRg st="5" end="5"/>
                                            </p:txEl>
                                          </p:spTgt>
                                        </p:tgtEl>
                                        <p:attrNameLst>
                                          <p:attrName>style.opacity</p:attrName>
                                        </p:attrNameLst>
                                      </p:cBhvr>
                                      <p:to>
                                        <p:strVal val="0.25"/>
                                      </p:to>
                                    </p:set>
                                    <p:animEffect filter="image" prLst="opacity: 0.25">
                                      <p:cBhvr rctx="IE">
                                        <p:cTn id="112" dur="indefinite"/>
                                        <p:tgtEl>
                                          <p:spTgt spid="158723">
                                            <p:txEl>
                                              <p:pRg st="5" end="5"/>
                                            </p:txEl>
                                          </p:spTgt>
                                        </p:tgtEl>
                                      </p:cBhvr>
                                    </p:animEffect>
                                  </p:childTnLst>
                                </p:cTn>
                              </p:par>
                              <p:par>
                                <p:cTn id="113" presetID="9" presetClass="emph" presetSubtype="0" nodeType="withEffect">
                                  <p:stCondLst>
                                    <p:cond delay="0"/>
                                  </p:stCondLst>
                                  <p:endCondLst>
                                    <p:cond evt="onNext" delay="0">
                                      <p:tgtEl>
                                        <p:sldTgt/>
                                      </p:tgtEl>
                                    </p:cond>
                                  </p:endCondLst>
                                  <p:childTnLst>
                                    <p:set>
                                      <p:cBhvr rctx="PPT">
                                        <p:cTn id="114" dur="indefinite"/>
                                        <p:tgtEl>
                                          <p:spTgt spid="158723">
                                            <p:txEl>
                                              <p:pRg st="6" end="6"/>
                                            </p:txEl>
                                          </p:spTgt>
                                        </p:tgtEl>
                                        <p:attrNameLst>
                                          <p:attrName>style.opacity</p:attrName>
                                        </p:attrNameLst>
                                      </p:cBhvr>
                                      <p:to>
                                        <p:strVal val="0.25"/>
                                      </p:to>
                                    </p:set>
                                    <p:animEffect filter="image" prLst="opacity: 0.25">
                                      <p:cBhvr rctx="IE">
                                        <p:cTn id="115" dur="indefinite"/>
                                        <p:tgtEl>
                                          <p:spTgt spid="158723">
                                            <p:txEl>
                                              <p:pRg st="6" end="6"/>
                                            </p:txEl>
                                          </p:spTgt>
                                        </p:tgtEl>
                                      </p:cBhvr>
                                    </p:animEffect>
                                  </p:childTnLst>
                                </p:cTn>
                              </p:par>
                              <p:par>
                                <p:cTn id="116" presetID="9" presetClass="emph" presetSubtype="0" nodeType="withEffect">
                                  <p:stCondLst>
                                    <p:cond delay="0"/>
                                  </p:stCondLst>
                                  <p:endCondLst>
                                    <p:cond evt="onNext" delay="0">
                                      <p:tgtEl>
                                        <p:sldTgt/>
                                      </p:tgtEl>
                                    </p:cond>
                                  </p:endCondLst>
                                  <p:childTnLst>
                                    <p:set>
                                      <p:cBhvr rctx="PPT">
                                        <p:cTn id="117" dur="indefinite"/>
                                        <p:tgtEl>
                                          <p:spTgt spid="158723">
                                            <p:txEl>
                                              <p:pRg st="7" end="7"/>
                                            </p:txEl>
                                          </p:spTgt>
                                        </p:tgtEl>
                                        <p:attrNameLst>
                                          <p:attrName>style.opacity</p:attrName>
                                        </p:attrNameLst>
                                      </p:cBhvr>
                                      <p:to>
                                        <p:strVal val="0.25"/>
                                      </p:to>
                                    </p:set>
                                    <p:animEffect filter="image" prLst="opacity: 0.25">
                                      <p:cBhvr rctx="IE">
                                        <p:cTn id="118" dur="indefinite"/>
                                        <p:tgtEl>
                                          <p:spTgt spid="158723">
                                            <p:txEl>
                                              <p:pRg st="7" end="7"/>
                                            </p:txEl>
                                          </p:spTgt>
                                        </p:tgtEl>
                                      </p:cBhvr>
                                    </p:animEffect>
                                  </p:childTnLst>
                                </p:cTn>
                              </p:par>
                              <p:par>
                                <p:cTn id="119" presetID="9" presetClass="emph" presetSubtype="0" nodeType="withEffect">
                                  <p:stCondLst>
                                    <p:cond delay="0"/>
                                  </p:stCondLst>
                                  <p:endCondLst>
                                    <p:cond evt="onNext" delay="0">
                                      <p:tgtEl>
                                        <p:sldTgt/>
                                      </p:tgtEl>
                                    </p:cond>
                                  </p:endCondLst>
                                  <p:childTnLst>
                                    <p:set>
                                      <p:cBhvr rctx="PPT">
                                        <p:cTn id="120" dur="indefinite"/>
                                        <p:tgtEl>
                                          <p:spTgt spid="158723">
                                            <p:txEl>
                                              <p:pRg st="8" end="8"/>
                                            </p:txEl>
                                          </p:spTgt>
                                        </p:tgtEl>
                                        <p:attrNameLst>
                                          <p:attrName>style.opacity</p:attrName>
                                        </p:attrNameLst>
                                      </p:cBhvr>
                                      <p:to>
                                        <p:strVal val="0.25"/>
                                      </p:to>
                                    </p:set>
                                    <p:animEffect filter="image" prLst="opacity: 0.25">
                                      <p:cBhvr rctx="IE">
                                        <p:cTn id="121" dur="indefinite"/>
                                        <p:tgtEl>
                                          <p:spTgt spid="158723">
                                            <p:txEl>
                                              <p:pRg st="8" end="8"/>
                                            </p:txEl>
                                          </p:spTgt>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mph" presetSubtype="0" nodeType="clickEffect">
                                  <p:stCondLst>
                                    <p:cond delay="0"/>
                                  </p:stCondLst>
                                  <p:endCondLst>
                                    <p:cond evt="onNext" delay="0">
                                      <p:tgtEl>
                                        <p:sldTgt/>
                                      </p:tgtEl>
                                    </p:cond>
                                  </p:endCondLst>
                                  <p:childTnLst>
                                    <p:set>
                                      <p:cBhvr rctx="PPT">
                                        <p:cTn id="125" dur="indefinite"/>
                                        <p:tgtEl>
                                          <p:spTgt spid="158723">
                                            <p:txEl>
                                              <p:pRg st="0" end="0"/>
                                            </p:txEl>
                                          </p:spTgt>
                                        </p:tgtEl>
                                        <p:attrNameLst>
                                          <p:attrName>style.opacity</p:attrName>
                                        </p:attrNameLst>
                                      </p:cBhvr>
                                      <p:to>
                                        <p:strVal val="0.25"/>
                                      </p:to>
                                    </p:set>
                                    <p:animEffect filter="image" prLst="opacity: 0.25">
                                      <p:cBhvr rctx="IE">
                                        <p:cTn id="126" dur="indefinite"/>
                                        <p:tgtEl>
                                          <p:spTgt spid="158723">
                                            <p:txEl>
                                              <p:pRg st="0" end="0"/>
                                            </p:txEl>
                                          </p:spTgt>
                                        </p:tgtEl>
                                      </p:cBhvr>
                                    </p:animEffect>
                                  </p:childTnLst>
                                </p:cTn>
                              </p:par>
                              <p:par>
                                <p:cTn id="127" presetID="9" presetClass="emph" presetSubtype="0" nodeType="withEffect">
                                  <p:stCondLst>
                                    <p:cond delay="0"/>
                                  </p:stCondLst>
                                  <p:endCondLst>
                                    <p:cond evt="onNext" delay="0">
                                      <p:tgtEl>
                                        <p:sldTgt/>
                                      </p:tgtEl>
                                    </p:cond>
                                  </p:endCondLst>
                                  <p:childTnLst>
                                    <p:set>
                                      <p:cBhvr rctx="PPT">
                                        <p:cTn id="128" dur="indefinite"/>
                                        <p:tgtEl>
                                          <p:spTgt spid="158723">
                                            <p:txEl>
                                              <p:pRg st="2" end="2"/>
                                            </p:txEl>
                                          </p:spTgt>
                                        </p:tgtEl>
                                        <p:attrNameLst>
                                          <p:attrName>style.opacity</p:attrName>
                                        </p:attrNameLst>
                                      </p:cBhvr>
                                      <p:to>
                                        <p:strVal val="0.25"/>
                                      </p:to>
                                    </p:set>
                                    <p:animEffect filter="image" prLst="opacity: 0.25">
                                      <p:cBhvr rctx="IE">
                                        <p:cTn id="129" dur="indefinite"/>
                                        <p:tgtEl>
                                          <p:spTgt spid="158723">
                                            <p:txEl>
                                              <p:pRg st="2" end="2"/>
                                            </p:txEl>
                                          </p:spTgt>
                                        </p:tgtEl>
                                      </p:cBhvr>
                                    </p:animEffect>
                                  </p:childTnLst>
                                </p:cTn>
                              </p:par>
                              <p:par>
                                <p:cTn id="130" presetID="9" presetClass="emph" presetSubtype="0" nodeType="withEffect">
                                  <p:stCondLst>
                                    <p:cond delay="0"/>
                                  </p:stCondLst>
                                  <p:endCondLst>
                                    <p:cond evt="onNext" delay="0">
                                      <p:tgtEl>
                                        <p:sldTgt/>
                                      </p:tgtEl>
                                    </p:cond>
                                  </p:endCondLst>
                                  <p:childTnLst>
                                    <p:set>
                                      <p:cBhvr rctx="PPT">
                                        <p:cTn id="131" dur="indefinite"/>
                                        <p:tgtEl>
                                          <p:spTgt spid="158723">
                                            <p:txEl>
                                              <p:pRg st="3" end="3"/>
                                            </p:txEl>
                                          </p:spTgt>
                                        </p:tgtEl>
                                        <p:attrNameLst>
                                          <p:attrName>style.opacity</p:attrName>
                                        </p:attrNameLst>
                                      </p:cBhvr>
                                      <p:to>
                                        <p:strVal val="0.25"/>
                                      </p:to>
                                    </p:set>
                                    <p:animEffect filter="image" prLst="opacity: 0.25">
                                      <p:cBhvr rctx="IE">
                                        <p:cTn id="132" dur="indefinite"/>
                                        <p:tgtEl>
                                          <p:spTgt spid="158723">
                                            <p:txEl>
                                              <p:pRg st="3" end="3"/>
                                            </p:txEl>
                                          </p:spTgt>
                                        </p:tgtEl>
                                      </p:cBhvr>
                                    </p:animEffect>
                                  </p:childTnLst>
                                </p:cTn>
                              </p:par>
                              <p:par>
                                <p:cTn id="133" presetID="9" presetClass="emph" presetSubtype="0" nodeType="withEffect">
                                  <p:stCondLst>
                                    <p:cond delay="0"/>
                                  </p:stCondLst>
                                  <p:endCondLst>
                                    <p:cond evt="onNext" delay="0">
                                      <p:tgtEl>
                                        <p:sldTgt/>
                                      </p:tgtEl>
                                    </p:cond>
                                  </p:endCondLst>
                                  <p:childTnLst>
                                    <p:set>
                                      <p:cBhvr rctx="PPT">
                                        <p:cTn id="134" dur="indefinite"/>
                                        <p:tgtEl>
                                          <p:spTgt spid="158723">
                                            <p:txEl>
                                              <p:pRg st="4" end="4"/>
                                            </p:txEl>
                                          </p:spTgt>
                                        </p:tgtEl>
                                        <p:attrNameLst>
                                          <p:attrName>style.opacity</p:attrName>
                                        </p:attrNameLst>
                                      </p:cBhvr>
                                      <p:to>
                                        <p:strVal val="0.25"/>
                                      </p:to>
                                    </p:set>
                                    <p:animEffect filter="image" prLst="opacity: 0.25">
                                      <p:cBhvr rctx="IE">
                                        <p:cTn id="135" dur="indefinite"/>
                                        <p:tgtEl>
                                          <p:spTgt spid="158723">
                                            <p:txEl>
                                              <p:pRg st="4" end="4"/>
                                            </p:txEl>
                                          </p:spTgt>
                                        </p:tgtEl>
                                      </p:cBhvr>
                                    </p:animEffect>
                                  </p:childTnLst>
                                </p:cTn>
                              </p:par>
                              <p:par>
                                <p:cTn id="136" presetID="9" presetClass="emph" presetSubtype="0" nodeType="withEffect">
                                  <p:stCondLst>
                                    <p:cond delay="0"/>
                                  </p:stCondLst>
                                  <p:endCondLst>
                                    <p:cond evt="onNext" delay="0">
                                      <p:tgtEl>
                                        <p:sldTgt/>
                                      </p:tgtEl>
                                    </p:cond>
                                  </p:endCondLst>
                                  <p:childTnLst>
                                    <p:set>
                                      <p:cBhvr rctx="PPT">
                                        <p:cTn id="137" dur="indefinite"/>
                                        <p:tgtEl>
                                          <p:spTgt spid="158723">
                                            <p:txEl>
                                              <p:pRg st="5" end="5"/>
                                            </p:txEl>
                                          </p:spTgt>
                                        </p:tgtEl>
                                        <p:attrNameLst>
                                          <p:attrName>style.opacity</p:attrName>
                                        </p:attrNameLst>
                                      </p:cBhvr>
                                      <p:to>
                                        <p:strVal val="0.25"/>
                                      </p:to>
                                    </p:set>
                                    <p:animEffect filter="image" prLst="opacity: 0.25">
                                      <p:cBhvr rctx="IE">
                                        <p:cTn id="138" dur="indefinite"/>
                                        <p:tgtEl>
                                          <p:spTgt spid="158723">
                                            <p:txEl>
                                              <p:pRg st="5" end="5"/>
                                            </p:txEl>
                                          </p:spTgt>
                                        </p:tgtEl>
                                      </p:cBhvr>
                                    </p:animEffect>
                                  </p:childTnLst>
                                </p:cTn>
                              </p:par>
                              <p:par>
                                <p:cTn id="139" presetID="9" presetClass="emph" presetSubtype="0" nodeType="withEffect">
                                  <p:stCondLst>
                                    <p:cond delay="0"/>
                                  </p:stCondLst>
                                  <p:endCondLst>
                                    <p:cond evt="onNext" delay="0">
                                      <p:tgtEl>
                                        <p:sldTgt/>
                                      </p:tgtEl>
                                    </p:cond>
                                  </p:endCondLst>
                                  <p:childTnLst>
                                    <p:set>
                                      <p:cBhvr rctx="PPT">
                                        <p:cTn id="140" dur="indefinite"/>
                                        <p:tgtEl>
                                          <p:spTgt spid="158723">
                                            <p:txEl>
                                              <p:pRg st="6" end="6"/>
                                            </p:txEl>
                                          </p:spTgt>
                                        </p:tgtEl>
                                        <p:attrNameLst>
                                          <p:attrName>style.opacity</p:attrName>
                                        </p:attrNameLst>
                                      </p:cBhvr>
                                      <p:to>
                                        <p:strVal val="0.25"/>
                                      </p:to>
                                    </p:set>
                                    <p:animEffect filter="image" prLst="opacity: 0.25">
                                      <p:cBhvr rctx="IE">
                                        <p:cTn id="141" dur="indefinite"/>
                                        <p:tgtEl>
                                          <p:spTgt spid="158723">
                                            <p:txEl>
                                              <p:pRg st="6" end="6"/>
                                            </p:txEl>
                                          </p:spTgt>
                                        </p:tgtEl>
                                      </p:cBhvr>
                                    </p:animEffect>
                                  </p:childTnLst>
                                </p:cTn>
                              </p:par>
                              <p:par>
                                <p:cTn id="142" presetID="9" presetClass="emph" presetSubtype="0" nodeType="withEffect">
                                  <p:stCondLst>
                                    <p:cond delay="0"/>
                                  </p:stCondLst>
                                  <p:endCondLst>
                                    <p:cond evt="onNext" delay="0">
                                      <p:tgtEl>
                                        <p:sldTgt/>
                                      </p:tgtEl>
                                    </p:cond>
                                  </p:endCondLst>
                                  <p:childTnLst>
                                    <p:set>
                                      <p:cBhvr rctx="PPT">
                                        <p:cTn id="143" dur="indefinite"/>
                                        <p:tgtEl>
                                          <p:spTgt spid="158723">
                                            <p:txEl>
                                              <p:pRg st="7" end="7"/>
                                            </p:txEl>
                                          </p:spTgt>
                                        </p:tgtEl>
                                        <p:attrNameLst>
                                          <p:attrName>style.opacity</p:attrName>
                                        </p:attrNameLst>
                                      </p:cBhvr>
                                      <p:to>
                                        <p:strVal val="0.25"/>
                                      </p:to>
                                    </p:set>
                                    <p:animEffect filter="image" prLst="opacity: 0.25">
                                      <p:cBhvr rctx="IE">
                                        <p:cTn id="144" dur="indefinite"/>
                                        <p:tgtEl>
                                          <p:spTgt spid="158723">
                                            <p:txEl>
                                              <p:pRg st="7" end="7"/>
                                            </p:txEl>
                                          </p:spTgt>
                                        </p:tgtEl>
                                      </p:cBhvr>
                                    </p:animEffect>
                                  </p:childTnLst>
                                </p:cTn>
                              </p:par>
                              <p:par>
                                <p:cTn id="145" presetID="9" presetClass="emph" presetSubtype="0" nodeType="withEffect">
                                  <p:stCondLst>
                                    <p:cond delay="0"/>
                                  </p:stCondLst>
                                  <p:endCondLst>
                                    <p:cond evt="onNext" delay="0">
                                      <p:tgtEl>
                                        <p:sldTgt/>
                                      </p:tgtEl>
                                    </p:cond>
                                  </p:endCondLst>
                                  <p:childTnLst>
                                    <p:set>
                                      <p:cBhvr rctx="PPT">
                                        <p:cTn id="146" dur="indefinite"/>
                                        <p:tgtEl>
                                          <p:spTgt spid="158723">
                                            <p:txEl>
                                              <p:pRg st="8" end="8"/>
                                            </p:txEl>
                                          </p:spTgt>
                                        </p:tgtEl>
                                        <p:attrNameLst>
                                          <p:attrName>style.opacity</p:attrName>
                                        </p:attrNameLst>
                                      </p:cBhvr>
                                      <p:to>
                                        <p:strVal val="0.25"/>
                                      </p:to>
                                    </p:set>
                                    <p:animEffect filter="image" prLst="opacity: 0.25">
                                      <p:cBhvr rctx="IE">
                                        <p:cTn id="147" dur="indefinite"/>
                                        <p:tgtEl>
                                          <p:spTgt spid="158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6" grpId="0" animBg="1"/>
      <p:bldP spid="158737" grpId="0" animBg="1"/>
      <p:bldP spid="158738" grpId="0" animBg="1"/>
      <p:bldP spid="158739" grpId="0" animBg="1"/>
      <p:bldP spid="158740" grpId="0" animBg="1"/>
      <p:bldP spid="1587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2E4A5AE-5C42-4FFD-ADF6-05A3E86C07F9}" type="slidenum">
              <a:rPr lang="de-DE"/>
              <a:pPr>
                <a:defRPr/>
              </a:pPr>
              <a:t>33</a:t>
            </a:fld>
            <a:endParaRPr lang="de-DE"/>
          </a:p>
        </p:txBody>
      </p:sp>
      <p:sp>
        <p:nvSpPr>
          <p:cNvPr id="28675" name="Rectangle 2"/>
          <p:cNvSpPr>
            <a:spLocks noGrp="1" noChangeArrowheads="1"/>
          </p:cNvSpPr>
          <p:nvPr>
            <p:ph type="title"/>
          </p:nvPr>
        </p:nvSpPr>
        <p:spPr/>
        <p:txBody>
          <a:bodyPr/>
          <a:lstStyle/>
          <a:p>
            <a:pPr eaLnBrk="1" hangingPunct="1"/>
            <a:r>
              <a:rPr lang="de-DE" altLang="de-DE" dirty="0" smtClean="0"/>
              <a:t>Parameternamen </a:t>
            </a:r>
            <a:r>
              <a:rPr lang="de-DE" altLang="de-DE" dirty="0" err="1" smtClean="0"/>
              <a:t>OpenURL</a:t>
            </a:r>
            <a:r>
              <a:rPr lang="de-DE" altLang="de-DE" dirty="0" smtClean="0"/>
              <a:t> 1.0 </a:t>
            </a:r>
            <a:r>
              <a:rPr lang="de-DE" altLang="de-DE" sz="2800" baseline="-25000" dirty="0" smtClean="0"/>
              <a:t>(1/2)</a:t>
            </a:r>
            <a:endParaRPr lang="de-DE" altLang="de-DE" baseline="-25000" dirty="0" smtClean="0"/>
          </a:p>
        </p:txBody>
      </p:sp>
      <p:sp>
        <p:nvSpPr>
          <p:cNvPr id="161795" name="Rectangle 3"/>
          <p:cNvSpPr>
            <a:spLocks noGrp="1" noChangeArrowheads="1"/>
          </p:cNvSpPr>
          <p:nvPr>
            <p:ph type="body" idx="1"/>
          </p:nvPr>
        </p:nvSpPr>
        <p:spPr>
          <a:xfrm>
            <a:off x="503237" y="1298575"/>
            <a:ext cx="8212137" cy="4649788"/>
          </a:xfrm>
        </p:spPr>
        <p:txBody>
          <a:bodyPr/>
          <a:lstStyle/>
          <a:p>
            <a:pPr eaLnBrk="1" hangingPunct="1">
              <a:buFont typeface="Wingdings" pitchFamily="2" charset="2"/>
              <a:buNone/>
              <a:defRPr/>
            </a:pPr>
            <a:r>
              <a:rPr lang="de-DE" dirty="0" smtClean="0"/>
              <a:t>Ein </a:t>
            </a:r>
            <a:r>
              <a:rPr lang="de-DE" dirty="0" err="1" smtClean="0"/>
              <a:t>OpenURL</a:t>
            </a:r>
            <a:r>
              <a:rPr lang="de-DE" dirty="0" smtClean="0"/>
              <a:t> nach </a:t>
            </a:r>
            <a:r>
              <a:rPr lang="de-DE" b="1" dirty="0" smtClean="0"/>
              <a:t>Version 1.0 </a:t>
            </a:r>
            <a:r>
              <a:rPr lang="de-DE" dirty="0" smtClean="0"/>
              <a:t>kann „Kontext“ in Bezug</a:t>
            </a:r>
          </a:p>
          <a:p>
            <a:pPr eaLnBrk="1" hangingPunct="1">
              <a:spcBef>
                <a:spcPct val="0"/>
              </a:spcBef>
              <a:buFont typeface="Wingdings" pitchFamily="2" charset="2"/>
              <a:buNone/>
              <a:defRPr/>
            </a:pPr>
            <a:r>
              <a:rPr lang="de-DE" dirty="0" smtClean="0"/>
              <a:t>auf bis zu sechs sog. </a:t>
            </a:r>
            <a:r>
              <a:rPr lang="de-DE" dirty="0" smtClean="0">
                <a:solidFill>
                  <a:schemeClr val="hlink"/>
                </a:solidFill>
                <a:effectLst>
                  <a:outerShdw blurRad="38100" dist="38100" dir="2700000" algn="tl">
                    <a:srgbClr val="C0C0C0"/>
                  </a:outerShdw>
                </a:effectLst>
              </a:rPr>
              <a:t>Entitäten </a:t>
            </a:r>
            <a:r>
              <a:rPr lang="de-DE" dirty="0" smtClean="0"/>
              <a:t>beschreiben:</a:t>
            </a:r>
            <a:endParaRPr lang="de-DE" sz="800" dirty="0" smtClean="0"/>
          </a:p>
          <a:p>
            <a:pPr eaLnBrk="1" hangingPunct="1">
              <a:spcBef>
                <a:spcPct val="60000"/>
              </a:spcBef>
              <a:defRPr/>
            </a:pPr>
            <a:r>
              <a:rPr lang="de-DE" dirty="0" err="1" smtClean="0">
                <a:solidFill>
                  <a:schemeClr val="hlink"/>
                </a:solidFill>
                <a:effectLst>
                  <a:outerShdw blurRad="38100" dist="38100" dir="2700000" algn="tl">
                    <a:srgbClr val="C0C0C0"/>
                  </a:outerShdw>
                </a:effectLst>
              </a:rPr>
              <a:t>rft</a:t>
            </a:r>
            <a:r>
              <a:rPr lang="de-DE" dirty="0" smtClean="0"/>
              <a:t>, der Referenzgegenstand </a:t>
            </a:r>
            <a:r>
              <a:rPr lang="de-DE" sz="1800" dirty="0" smtClean="0"/>
              <a:t>(engl.: </a:t>
            </a:r>
            <a:r>
              <a:rPr lang="de-DE" sz="1800" b="1" i="1" dirty="0" err="1" smtClean="0"/>
              <a:t>r</a:t>
            </a:r>
            <a:r>
              <a:rPr lang="de-DE" sz="1800" i="1" dirty="0" err="1" smtClean="0"/>
              <a:t>e</a:t>
            </a:r>
            <a:r>
              <a:rPr lang="de-DE" sz="1800" b="1" i="1" dirty="0" err="1" smtClean="0"/>
              <a:t>f</a:t>
            </a:r>
            <a:r>
              <a:rPr lang="de-DE" sz="1800" i="1" dirty="0" err="1" smtClean="0"/>
              <a:t>eren</a:t>
            </a:r>
            <a:r>
              <a:rPr lang="de-DE" sz="1800" b="1" i="1" dirty="0" err="1" smtClean="0"/>
              <a:t>t</a:t>
            </a:r>
            <a:r>
              <a:rPr lang="de-DE" sz="1800" dirty="0" smtClean="0"/>
              <a:t>) 	</a:t>
            </a:r>
            <a:r>
              <a:rPr lang="de-DE" dirty="0" smtClean="0"/>
              <a:t>= </a:t>
            </a:r>
            <a:r>
              <a:rPr lang="de-DE" b="1" dirty="0" smtClean="0">
                <a:solidFill>
                  <a:srgbClr val="C00000"/>
                </a:solidFill>
                <a:effectLst>
                  <a:outerShdw blurRad="38100" dist="38100" dir="2700000" algn="tl">
                    <a:srgbClr val="000000">
                      <a:alpha val="43137"/>
                    </a:srgbClr>
                  </a:outerShdw>
                </a:effectLst>
              </a:rPr>
              <a:t>Was?</a:t>
            </a:r>
            <a:endParaRPr lang="de-DE" sz="1800" b="1" dirty="0" smtClean="0">
              <a:solidFill>
                <a:srgbClr val="C00000"/>
              </a:solidFill>
              <a:effectLst>
                <a:outerShdw blurRad="38100" dist="38100" dir="2700000" algn="tl">
                  <a:srgbClr val="000000">
                    <a:alpha val="43137"/>
                  </a:srgbClr>
                </a:outerShdw>
              </a:effectLst>
            </a:endParaRPr>
          </a:p>
          <a:p>
            <a:pPr eaLnBrk="1" hangingPunct="1">
              <a:spcBef>
                <a:spcPct val="60000"/>
              </a:spcBef>
              <a:defRPr/>
            </a:pPr>
            <a:r>
              <a:rPr lang="de-DE" dirty="0" err="1" smtClean="0">
                <a:solidFill>
                  <a:schemeClr val="hlink"/>
                </a:solidFill>
                <a:effectLst>
                  <a:outerShdw blurRad="38100" dist="38100" dir="2700000" algn="tl">
                    <a:srgbClr val="C0C0C0"/>
                  </a:outerShdw>
                </a:effectLst>
              </a:rPr>
              <a:t>rfr</a:t>
            </a:r>
            <a:r>
              <a:rPr lang="de-DE" dirty="0" smtClean="0"/>
              <a:t>, der Referent </a:t>
            </a:r>
            <a:r>
              <a:rPr lang="de-DE" sz="1800" dirty="0" smtClean="0"/>
              <a:t>(engl.: </a:t>
            </a:r>
            <a:r>
              <a:rPr lang="de-DE" sz="1800" b="1" i="1" dirty="0" err="1" smtClean="0"/>
              <a:t>r</a:t>
            </a:r>
            <a:r>
              <a:rPr lang="de-DE" sz="1800" i="1" dirty="0" err="1" smtClean="0"/>
              <a:t>e</a:t>
            </a:r>
            <a:r>
              <a:rPr lang="de-DE" sz="1800" b="1" i="1" dirty="0" err="1" smtClean="0"/>
              <a:t>f</a:t>
            </a:r>
            <a:r>
              <a:rPr lang="de-DE" sz="1800" i="1" dirty="0" err="1" smtClean="0"/>
              <a:t>erre</a:t>
            </a:r>
            <a:r>
              <a:rPr lang="de-DE" sz="1800" b="1" i="1" dirty="0" err="1" smtClean="0"/>
              <a:t>r</a:t>
            </a:r>
            <a:r>
              <a:rPr lang="de-DE" sz="1800" dirty="0" smtClean="0"/>
              <a:t>)			</a:t>
            </a:r>
            <a:r>
              <a:rPr lang="de-DE" dirty="0" smtClean="0"/>
              <a:t>= </a:t>
            </a:r>
            <a:r>
              <a:rPr lang="de-DE" b="1" dirty="0" smtClean="0">
                <a:solidFill>
                  <a:srgbClr val="FF6600"/>
                </a:solidFill>
                <a:effectLst>
                  <a:outerShdw blurRad="38100" dist="38100" dir="2700000" algn="tl">
                    <a:srgbClr val="000000">
                      <a:alpha val="43137"/>
                    </a:srgbClr>
                  </a:outerShdw>
                </a:effectLst>
              </a:rPr>
              <a:t>Woher?</a:t>
            </a:r>
          </a:p>
          <a:p>
            <a:pPr eaLnBrk="1" hangingPunct="1">
              <a:spcBef>
                <a:spcPct val="60000"/>
              </a:spcBef>
              <a:defRPr/>
            </a:pPr>
            <a:r>
              <a:rPr lang="de-DE" dirty="0" err="1" smtClean="0">
                <a:solidFill>
                  <a:schemeClr val="hlink"/>
                </a:solidFill>
                <a:effectLst>
                  <a:outerShdw blurRad="38100" dist="38100" dir="2700000" algn="tl">
                    <a:srgbClr val="C0C0C0"/>
                  </a:outerShdw>
                </a:effectLst>
              </a:rPr>
              <a:t>rfe</a:t>
            </a:r>
            <a:r>
              <a:rPr lang="de-DE" dirty="0" smtClean="0"/>
              <a:t>, der Referenzort </a:t>
            </a:r>
            <a:r>
              <a:rPr lang="de-DE" sz="1800" dirty="0" smtClean="0"/>
              <a:t>(engl.: </a:t>
            </a:r>
            <a:r>
              <a:rPr lang="de-DE" sz="1800" b="1" i="1" dirty="0" err="1" smtClean="0"/>
              <a:t>r</a:t>
            </a:r>
            <a:r>
              <a:rPr lang="de-DE" sz="1800" i="1" dirty="0" err="1" smtClean="0"/>
              <a:t>e</a:t>
            </a:r>
            <a:r>
              <a:rPr lang="de-DE" sz="1800" b="1" i="1" dirty="0" err="1" smtClean="0"/>
              <a:t>f</a:t>
            </a:r>
            <a:r>
              <a:rPr lang="de-DE" sz="1800" i="1" dirty="0" err="1" smtClean="0"/>
              <a:t>erring</a:t>
            </a:r>
            <a:r>
              <a:rPr lang="de-DE" sz="1800" i="1" dirty="0" smtClean="0"/>
              <a:t> </a:t>
            </a:r>
            <a:r>
              <a:rPr lang="de-DE" sz="1800" b="1" i="1" dirty="0" err="1" smtClean="0"/>
              <a:t>e</a:t>
            </a:r>
            <a:r>
              <a:rPr lang="de-DE" sz="1800" i="1" dirty="0" err="1" smtClean="0"/>
              <a:t>ntity</a:t>
            </a:r>
            <a:r>
              <a:rPr lang="de-DE" sz="1800" dirty="0" smtClean="0"/>
              <a:t>)		</a:t>
            </a:r>
            <a:r>
              <a:rPr lang="de-DE" dirty="0" smtClean="0"/>
              <a:t>= </a:t>
            </a:r>
            <a:r>
              <a:rPr lang="de-DE" b="1" dirty="0" smtClean="0">
                <a:solidFill>
                  <a:srgbClr val="FFCC00"/>
                </a:solidFill>
                <a:effectLst>
                  <a:outerShdw blurRad="38100" dist="38100" dir="2700000" algn="tl">
                    <a:srgbClr val="000000">
                      <a:alpha val="43137"/>
                    </a:srgbClr>
                  </a:outerShdw>
                </a:effectLst>
              </a:rPr>
              <a:t>Wo?</a:t>
            </a:r>
            <a:endParaRPr lang="de-DE" sz="1800" b="1" dirty="0" smtClean="0">
              <a:solidFill>
                <a:srgbClr val="FFCC00"/>
              </a:solidFill>
              <a:effectLst>
                <a:outerShdw blurRad="38100" dist="38100" dir="2700000" algn="tl">
                  <a:srgbClr val="000000">
                    <a:alpha val="43137"/>
                  </a:srgbClr>
                </a:outerShdw>
              </a:effectLst>
            </a:endParaRPr>
          </a:p>
          <a:p>
            <a:pPr eaLnBrk="1" hangingPunct="1">
              <a:spcBef>
                <a:spcPct val="60000"/>
              </a:spcBef>
              <a:defRPr/>
            </a:pPr>
            <a:r>
              <a:rPr lang="de-DE" dirty="0" err="1" smtClean="0">
                <a:solidFill>
                  <a:schemeClr val="hlink"/>
                </a:solidFill>
                <a:effectLst>
                  <a:outerShdw blurRad="38100" dist="38100" dir="2700000" algn="tl">
                    <a:srgbClr val="C0C0C0"/>
                  </a:outerShdw>
                </a:effectLst>
              </a:rPr>
              <a:t>req</a:t>
            </a:r>
            <a:r>
              <a:rPr lang="de-DE" dirty="0" smtClean="0"/>
              <a:t>, der Benutzer </a:t>
            </a:r>
            <a:r>
              <a:rPr lang="de-DE" sz="1800" dirty="0" smtClean="0"/>
              <a:t>(engl.: </a:t>
            </a:r>
            <a:r>
              <a:rPr lang="de-DE" sz="1800" b="1" i="1" dirty="0" err="1" smtClean="0"/>
              <a:t>req</a:t>
            </a:r>
            <a:r>
              <a:rPr lang="de-DE" sz="1800" i="1" dirty="0" err="1" smtClean="0"/>
              <a:t>uester</a:t>
            </a:r>
            <a:r>
              <a:rPr lang="de-DE" sz="1800" dirty="0" smtClean="0"/>
              <a:t>)		</a:t>
            </a:r>
            <a:r>
              <a:rPr lang="de-DE" dirty="0" smtClean="0"/>
              <a:t>= </a:t>
            </a:r>
            <a:r>
              <a:rPr lang="de-DE" b="1" dirty="0" smtClean="0">
                <a:solidFill>
                  <a:srgbClr val="008000"/>
                </a:solidFill>
                <a:effectLst>
                  <a:outerShdw blurRad="38100" dist="38100" dir="2700000" algn="tl">
                    <a:srgbClr val="000000">
                      <a:alpha val="43137"/>
                    </a:srgbClr>
                  </a:outerShdw>
                </a:effectLst>
              </a:rPr>
              <a:t>Wer?</a:t>
            </a:r>
          </a:p>
          <a:p>
            <a:pPr eaLnBrk="1" hangingPunct="1">
              <a:spcBef>
                <a:spcPct val="60000"/>
              </a:spcBef>
              <a:defRPr/>
            </a:pPr>
            <a:r>
              <a:rPr lang="de-DE" dirty="0" err="1" smtClean="0">
                <a:solidFill>
                  <a:schemeClr val="hlink"/>
                </a:solidFill>
                <a:effectLst>
                  <a:outerShdw blurRad="38100" dist="38100" dir="2700000" algn="tl">
                    <a:srgbClr val="C0C0C0"/>
                  </a:outerShdw>
                </a:effectLst>
              </a:rPr>
              <a:t>svc</a:t>
            </a:r>
            <a:r>
              <a:rPr lang="de-DE" dirty="0" smtClean="0"/>
              <a:t>, die Servicewünsche </a:t>
            </a:r>
            <a:r>
              <a:rPr lang="de-DE" sz="1800" dirty="0" smtClean="0"/>
              <a:t>(engl.: </a:t>
            </a:r>
            <a:r>
              <a:rPr lang="de-DE" sz="1800" b="1" i="1" dirty="0" err="1" smtClean="0"/>
              <a:t>s</a:t>
            </a:r>
            <a:r>
              <a:rPr lang="de-DE" sz="1800" i="1" dirty="0" err="1" smtClean="0"/>
              <a:t>er</a:t>
            </a:r>
            <a:r>
              <a:rPr lang="de-DE" sz="1800" b="1" i="1" dirty="0" err="1" smtClean="0"/>
              <a:t>v</a:t>
            </a:r>
            <a:r>
              <a:rPr lang="de-DE" sz="1800" i="1" dirty="0" err="1" smtClean="0"/>
              <a:t>i</a:t>
            </a:r>
            <a:r>
              <a:rPr lang="de-DE" sz="1800" b="1" i="1" dirty="0" err="1" smtClean="0"/>
              <a:t>c</a:t>
            </a:r>
            <a:r>
              <a:rPr lang="de-DE" sz="1800" i="1" dirty="0" err="1" smtClean="0"/>
              <a:t>e</a:t>
            </a:r>
            <a:r>
              <a:rPr lang="de-DE" sz="1800" i="1" dirty="0" smtClean="0"/>
              <a:t> type</a:t>
            </a:r>
            <a:r>
              <a:rPr lang="de-DE" sz="1800" dirty="0" smtClean="0"/>
              <a:t>)	</a:t>
            </a:r>
            <a:r>
              <a:rPr lang="de-DE" dirty="0" smtClean="0"/>
              <a:t>= </a:t>
            </a:r>
            <a:r>
              <a:rPr lang="de-DE" b="1" dirty="0" smtClean="0">
                <a:solidFill>
                  <a:srgbClr val="008080"/>
                </a:solidFill>
                <a:effectLst>
                  <a:outerShdw blurRad="38100" dist="38100" dir="2700000" algn="tl">
                    <a:srgbClr val="000000">
                      <a:alpha val="43137"/>
                    </a:srgbClr>
                  </a:outerShdw>
                </a:effectLst>
              </a:rPr>
              <a:t>Warum?</a:t>
            </a:r>
          </a:p>
          <a:p>
            <a:pPr eaLnBrk="1" hangingPunct="1">
              <a:spcBef>
                <a:spcPct val="60000"/>
              </a:spcBef>
              <a:defRPr/>
            </a:pPr>
            <a:r>
              <a:rPr lang="de-DE" dirty="0" err="1" smtClean="0">
                <a:solidFill>
                  <a:schemeClr val="hlink"/>
                </a:solidFill>
                <a:effectLst>
                  <a:outerShdw blurRad="38100" dist="38100" dir="2700000" algn="tl">
                    <a:srgbClr val="C0C0C0"/>
                  </a:outerShdw>
                </a:effectLst>
              </a:rPr>
              <a:t>res</a:t>
            </a:r>
            <a:r>
              <a:rPr lang="de-DE" dirty="0" smtClean="0"/>
              <a:t>, der Link-Resolver </a:t>
            </a:r>
            <a:r>
              <a:rPr lang="de-DE" sz="1800" dirty="0" smtClean="0"/>
              <a:t>(engl.: </a:t>
            </a:r>
            <a:r>
              <a:rPr lang="de-DE" sz="1800" b="1" i="1" dirty="0" err="1" smtClean="0"/>
              <a:t>res</a:t>
            </a:r>
            <a:r>
              <a:rPr lang="de-DE" sz="1800" i="1" dirty="0" err="1" smtClean="0"/>
              <a:t>olver</a:t>
            </a:r>
            <a:r>
              <a:rPr lang="de-DE" sz="1800" dirty="0" smtClean="0"/>
              <a:t>)		</a:t>
            </a:r>
            <a:r>
              <a:rPr lang="de-DE" dirty="0" smtClean="0"/>
              <a:t>= </a:t>
            </a:r>
            <a:r>
              <a:rPr lang="de-DE" b="1" dirty="0" smtClean="0">
                <a:solidFill>
                  <a:srgbClr val="0000FF"/>
                </a:solidFill>
                <a:effectLst>
                  <a:outerShdw blurRad="38100" dist="38100" dir="2700000" algn="tl">
                    <a:srgbClr val="000000">
                      <a:alpha val="43137"/>
                    </a:srgbClr>
                  </a:outerShdw>
                </a:effectLst>
              </a:rPr>
              <a:t>Wohin?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61795">
                                            <p:txEl>
                                              <p:pRg st="2" end="2"/>
                                            </p:txEl>
                                          </p:spTgt>
                                        </p:tgtEl>
                                        <p:attrNameLst>
                                          <p:attrName>style.opacity</p:attrName>
                                        </p:attrNameLst>
                                      </p:cBhvr>
                                      <p:to>
                                        <p:strVal val="0.5"/>
                                      </p:to>
                                    </p:set>
                                    <p:animEffect filter="image" prLst="opacity: 0.5">
                                      <p:cBhvr rctx="IE">
                                        <p:cTn id="11" dur="indefinite"/>
                                        <p:tgtEl>
                                          <p:spTgt spid="161795">
                                            <p:txEl>
                                              <p:pRg st="2" end="2"/>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61795">
                                            <p:txEl>
                                              <p:pRg st="3" end="3"/>
                                            </p:txEl>
                                          </p:spTgt>
                                        </p:tgtEl>
                                        <p:attrNameLst>
                                          <p:attrName>style.opacity</p:attrName>
                                        </p:attrNameLst>
                                      </p:cBhvr>
                                      <p:to>
                                        <p:strVal val="0.5"/>
                                      </p:to>
                                    </p:set>
                                    <p:animEffect filter="image" prLst="opacity: 0.5">
                                      <p:cBhvr rctx="IE">
                                        <p:cTn id="18" dur="indefinite"/>
                                        <p:tgtEl>
                                          <p:spTgt spid="161795">
                                            <p:txEl>
                                              <p:pRg st="3" end="3"/>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61795">
                                            <p:txEl>
                                              <p:pRg st="4" end="4"/>
                                            </p:txEl>
                                          </p:spTgt>
                                        </p:tgtEl>
                                        <p:attrNameLst>
                                          <p:attrName>style.opacity</p:attrName>
                                        </p:attrNameLst>
                                      </p:cBhvr>
                                      <p:to>
                                        <p:strVal val="0.5"/>
                                      </p:to>
                                    </p:set>
                                    <p:animEffect filter="image" prLst="opacity: 0.5">
                                      <p:cBhvr rctx="IE">
                                        <p:cTn id="25" dur="indefinite"/>
                                        <p:tgtEl>
                                          <p:spTgt spid="161795">
                                            <p:txEl>
                                              <p:pRg st="4" end="4"/>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61795">
                                            <p:txEl>
                                              <p:pRg st="5" end="5"/>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1795">
                                            <p:txEl>
                                              <p:pRg st="5" end="5"/>
                                            </p:txEl>
                                          </p:spTgt>
                                        </p:tgtEl>
                                        <p:attrNameLst>
                                          <p:attrName>style.opacity</p:attrName>
                                        </p:attrNameLst>
                                      </p:cBhvr>
                                      <p:to>
                                        <p:strVal val="0.5"/>
                                      </p:to>
                                    </p:set>
                                    <p:animEffect filter="image" prLst="opacity: 0.5">
                                      <p:cBhvr rctx="IE">
                                        <p:cTn id="32" dur="indefinite"/>
                                        <p:tgtEl>
                                          <p:spTgt spid="161795">
                                            <p:txEl>
                                              <p:pRg st="5" end="5"/>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nodeType="clickEffect">
                                  <p:stCondLst>
                                    <p:cond delay="0"/>
                                  </p:stCondLst>
                                  <p:childTnLst>
                                    <p:set>
                                      <p:cBhvr rctx="PPT">
                                        <p:cTn id="38" dur="indefinite"/>
                                        <p:tgtEl>
                                          <p:spTgt spid="161795">
                                            <p:txEl>
                                              <p:pRg st="6" end="6"/>
                                            </p:txEl>
                                          </p:spTgt>
                                        </p:tgtEl>
                                        <p:attrNameLst>
                                          <p:attrName>style.opacity</p:attrName>
                                        </p:attrNameLst>
                                      </p:cBhvr>
                                      <p:to>
                                        <p:strVal val="0.5"/>
                                      </p:to>
                                    </p:set>
                                    <p:animEffect filter="image" prLst="opacity: 0.5">
                                      <p:cBhvr rctx="IE">
                                        <p:cTn id="39" dur="indefinite"/>
                                        <p:tgtEl>
                                          <p:spTgt spid="161795">
                                            <p:txEl>
                                              <p:pRg st="6" end="6"/>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16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E71C244F-5B8F-4671-AEEE-C63B23B78614}" type="slidenum">
              <a:rPr lang="de-DE"/>
              <a:pPr>
                <a:defRPr/>
              </a:pPr>
              <a:t>34</a:t>
            </a:fld>
            <a:endParaRPr lang="de-DE"/>
          </a:p>
        </p:txBody>
      </p:sp>
      <p:sp>
        <p:nvSpPr>
          <p:cNvPr id="29699" name="Rectangle 2"/>
          <p:cNvSpPr>
            <a:spLocks noGrp="1" noChangeArrowheads="1"/>
          </p:cNvSpPr>
          <p:nvPr>
            <p:ph type="title"/>
          </p:nvPr>
        </p:nvSpPr>
        <p:spPr/>
        <p:txBody>
          <a:bodyPr/>
          <a:lstStyle/>
          <a:p>
            <a:pPr eaLnBrk="1" hangingPunct="1"/>
            <a:r>
              <a:rPr lang="de-DE" altLang="de-DE" dirty="0" smtClean="0"/>
              <a:t>Parameternamen </a:t>
            </a:r>
            <a:r>
              <a:rPr lang="de-DE" altLang="de-DE" dirty="0" err="1"/>
              <a:t>OpenURL</a:t>
            </a:r>
            <a:r>
              <a:rPr lang="de-DE" altLang="de-DE" dirty="0"/>
              <a:t> 1.0 </a:t>
            </a:r>
            <a:r>
              <a:rPr lang="de-DE" altLang="de-DE" sz="2800" baseline="-25000" dirty="0" smtClean="0"/>
              <a:t>(2/2</a:t>
            </a:r>
            <a:r>
              <a:rPr lang="de-DE" altLang="de-DE" sz="2800" baseline="-25000" dirty="0"/>
              <a:t>)</a:t>
            </a:r>
            <a:endParaRPr lang="de-DE" altLang="de-DE" dirty="0" smtClean="0"/>
          </a:p>
        </p:txBody>
      </p:sp>
      <p:sp>
        <p:nvSpPr>
          <p:cNvPr id="162819" name="Rectangle 3"/>
          <p:cNvSpPr>
            <a:spLocks noGrp="1" noChangeArrowheads="1"/>
          </p:cNvSpPr>
          <p:nvPr>
            <p:ph type="body" idx="1"/>
          </p:nvPr>
        </p:nvSpPr>
        <p:spPr/>
        <p:txBody>
          <a:bodyPr/>
          <a:lstStyle/>
          <a:p>
            <a:pPr marL="0" eaLnBrk="1" hangingPunct="1">
              <a:spcBef>
                <a:spcPct val="0"/>
              </a:spcBef>
              <a:buFont typeface="Wingdings" pitchFamily="2" charset="2"/>
              <a:buNone/>
              <a:defRPr/>
            </a:pPr>
            <a:r>
              <a:rPr lang="de-DE" dirty="0" smtClean="0"/>
              <a:t>Zu jeder dieser sechs Entitäten lassen sich somit die vier auf Folie 30 gelisteten Metadatenarten transportieren, z.B.</a:t>
            </a:r>
            <a:endParaRPr lang="de-DE" sz="800" dirty="0" smtClean="0"/>
          </a:p>
          <a:p>
            <a:pPr eaLnBrk="1" hangingPunct="1">
              <a:spcBef>
                <a:spcPct val="60000"/>
              </a:spcBef>
              <a:defRPr/>
            </a:pPr>
            <a:r>
              <a:rPr lang="de-DE" dirty="0" smtClean="0"/>
              <a:t>in </a:t>
            </a:r>
            <a:r>
              <a:rPr lang="de-DE" dirty="0" err="1" smtClean="0">
                <a:solidFill>
                  <a:srgbClr val="009999"/>
                </a:solidFill>
                <a:effectLst>
                  <a:outerShdw blurRad="38100" dist="38100" dir="2700000" algn="tl">
                    <a:srgbClr val="000000">
                      <a:alpha val="43137"/>
                    </a:srgbClr>
                  </a:outerShdw>
                </a:effectLst>
                <a:cs typeface="Consolas" panose="020B0609020204030204" pitchFamily="49" charset="0"/>
              </a:rPr>
              <a:t>rfr_id</a:t>
            </a:r>
            <a:r>
              <a:rPr lang="de-DE" dirty="0" smtClean="0"/>
              <a:t> die Source-ID (Herkunftskennung des </a:t>
            </a:r>
            <a:r>
              <a:rPr lang="de-DE" dirty="0" err="1" smtClean="0"/>
              <a:t>referrer</a:t>
            </a:r>
            <a:r>
              <a:rPr lang="de-DE" dirty="0" smtClean="0"/>
              <a:t>);</a:t>
            </a:r>
          </a:p>
          <a:p>
            <a:pPr eaLnBrk="1" hangingPunct="1">
              <a:spcBef>
                <a:spcPct val="60000"/>
              </a:spcBef>
              <a:defRPr/>
            </a:pPr>
            <a:r>
              <a:rPr lang="de-DE" dirty="0" smtClean="0"/>
              <a:t>in </a:t>
            </a:r>
            <a:r>
              <a:rPr lang="de-DE" dirty="0" err="1" smtClean="0">
                <a:solidFill>
                  <a:srgbClr val="009999"/>
                </a:solidFill>
                <a:effectLst>
                  <a:outerShdw blurRad="38100" dist="38100" dir="2700000" algn="tl">
                    <a:srgbClr val="000000">
                      <a:alpha val="43137"/>
                    </a:srgbClr>
                  </a:outerShdw>
                </a:effectLst>
                <a:cs typeface="Consolas" panose="020B0609020204030204" pitchFamily="49" charset="0"/>
              </a:rPr>
              <a:t>rft.issn</a:t>
            </a:r>
            <a:r>
              <a:rPr lang="de-DE" dirty="0" smtClean="0"/>
              <a:t> die ISSN der Zeitschrift, in welcher der in der Source gefundene Aufsatz (</a:t>
            </a:r>
            <a:r>
              <a:rPr lang="de-DE" dirty="0" err="1" smtClean="0"/>
              <a:t>referent</a:t>
            </a:r>
            <a:r>
              <a:rPr lang="de-DE" dirty="0" smtClean="0"/>
              <a:t>!) erschienen ist;</a:t>
            </a:r>
          </a:p>
          <a:p>
            <a:pPr eaLnBrk="1" hangingPunct="1">
              <a:spcBef>
                <a:spcPct val="60000"/>
              </a:spcBef>
              <a:defRPr/>
            </a:pPr>
            <a:r>
              <a:rPr lang="de-DE" dirty="0" smtClean="0"/>
              <a:t>in </a:t>
            </a:r>
            <a:r>
              <a:rPr lang="de-DE" dirty="0" err="1" smtClean="0">
                <a:solidFill>
                  <a:srgbClr val="009999"/>
                </a:solidFill>
                <a:effectLst>
                  <a:outerShdw blurRad="38100" dist="38100" dir="2700000" algn="tl">
                    <a:srgbClr val="000000">
                      <a:alpha val="43137"/>
                    </a:srgbClr>
                  </a:outerShdw>
                </a:effectLst>
                <a:cs typeface="Consolas" panose="020B0609020204030204" pitchFamily="49" charset="0"/>
              </a:rPr>
              <a:t>rfe.aulast</a:t>
            </a:r>
            <a:r>
              <a:rPr lang="de-DE" dirty="0" smtClean="0"/>
              <a:t> der Nachname des Autors, der den gefundenen Aufsatz (in der </a:t>
            </a:r>
            <a:r>
              <a:rPr lang="de-DE" dirty="0" err="1" smtClean="0"/>
              <a:t>referring</a:t>
            </a:r>
            <a:r>
              <a:rPr lang="de-DE" dirty="0" smtClean="0"/>
              <a:t> </a:t>
            </a:r>
            <a:r>
              <a:rPr lang="de-DE" dirty="0" err="1" smtClean="0"/>
              <a:t>entity</a:t>
            </a:r>
            <a:r>
              <a:rPr lang="de-DE" dirty="0" smtClean="0"/>
              <a:t>) zitiert hat;</a:t>
            </a:r>
          </a:p>
          <a:p>
            <a:pPr eaLnBrk="1" hangingPunct="1">
              <a:spcBef>
                <a:spcPct val="60000"/>
              </a:spcBef>
              <a:defRPr/>
            </a:pPr>
            <a:r>
              <a:rPr lang="de-DE" dirty="0" smtClean="0"/>
              <a:t>in </a:t>
            </a:r>
            <a:r>
              <a:rPr lang="de-DE" dirty="0" err="1" smtClean="0">
                <a:solidFill>
                  <a:srgbClr val="009999"/>
                </a:solidFill>
                <a:effectLst>
                  <a:outerShdw blurRad="38100" dist="38100" dir="2700000" algn="tl">
                    <a:srgbClr val="000000">
                      <a:alpha val="43137"/>
                    </a:srgbClr>
                  </a:outerShdw>
                </a:effectLst>
                <a:cs typeface="Consolas" panose="020B0609020204030204" pitchFamily="49" charset="0"/>
              </a:rPr>
              <a:t>req_id</a:t>
            </a:r>
            <a:r>
              <a:rPr lang="de-DE" dirty="0" smtClean="0"/>
              <a:t> einen Identifier für den Benutzer, der SFX aufgerufen hat (</a:t>
            </a:r>
            <a:r>
              <a:rPr lang="de-DE" dirty="0" err="1" smtClean="0"/>
              <a:t>requester</a:t>
            </a:r>
            <a:r>
              <a:rPr lang="de-DE" dirty="0" smtClean="0"/>
              <a:t>) – etwa seine Mailadresse.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62819">
                                            <p:txEl>
                                              <p:pRg st="1" end="1"/>
                                            </p:txEl>
                                          </p:spTgt>
                                        </p:tgtEl>
                                        <p:attrNameLst>
                                          <p:attrName>style.opacity</p:attrName>
                                        </p:attrNameLst>
                                      </p:cBhvr>
                                      <p:to>
                                        <p:strVal val="0.5"/>
                                      </p:to>
                                    </p:set>
                                    <p:animEffect filter="image" prLst="opacity: 0.5">
                                      <p:cBhvr rctx="IE">
                                        <p:cTn id="11" dur="indefinite"/>
                                        <p:tgtEl>
                                          <p:spTgt spid="162819">
                                            <p:txEl>
                                              <p:pRg st="1" end="1"/>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62819">
                                            <p:txEl>
                                              <p:pRg st="2" end="2"/>
                                            </p:txEl>
                                          </p:spTgt>
                                        </p:tgtEl>
                                        <p:attrNameLst>
                                          <p:attrName>style.opacity</p:attrName>
                                        </p:attrNameLst>
                                      </p:cBhvr>
                                      <p:to>
                                        <p:strVal val="0.5"/>
                                      </p:to>
                                    </p:set>
                                    <p:animEffect filter="image" prLst="opacity: 0.5">
                                      <p:cBhvr rctx="IE">
                                        <p:cTn id="18" dur="indefinite"/>
                                        <p:tgtEl>
                                          <p:spTgt spid="162819">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62819">
                                            <p:txEl>
                                              <p:pRg st="3" end="3"/>
                                            </p:txEl>
                                          </p:spTgt>
                                        </p:tgtEl>
                                        <p:attrNameLst>
                                          <p:attrName>style.opacity</p:attrName>
                                        </p:attrNameLst>
                                      </p:cBhvr>
                                      <p:to>
                                        <p:strVal val="0.5"/>
                                      </p:to>
                                    </p:set>
                                    <p:animEffect filter="image" prLst="opacity: 0.5">
                                      <p:cBhvr rctx="IE">
                                        <p:cTn id="25" dur="indefinite"/>
                                        <p:tgtEl>
                                          <p:spTgt spid="162819">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3"/>
          <p:cNvSpPr>
            <a:spLocks noGrp="1"/>
          </p:cNvSpPr>
          <p:nvPr>
            <p:ph type="sldNum" sz="quarter" idx="10"/>
          </p:nvPr>
        </p:nvSpPr>
        <p:spPr/>
        <p:txBody>
          <a:bodyPr/>
          <a:lstStyle/>
          <a:p>
            <a:pPr>
              <a:defRPr/>
            </a:pPr>
            <a:fld id="{3D0B3DF7-9E00-427A-ACCC-0D8F3E1DE948}" type="slidenum">
              <a:rPr lang="de-DE"/>
              <a:pPr>
                <a:defRPr/>
              </a:pPr>
              <a:t>35</a:t>
            </a:fld>
            <a:endParaRPr lang="de-DE"/>
          </a:p>
        </p:txBody>
      </p:sp>
      <p:sp useBgFill="1">
        <p:nvSpPr>
          <p:cNvPr id="236546" name="Text Box 2"/>
          <p:cNvSpPr txBox="1">
            <a:spLocks noChangeArrowheads="1"/>
          </p:cNvSpPr>
          <p:nvPr/>
        </p:nvSpPr>
        <p:spPr bwMode="auto">
          <a:xfrm>
            <a:off x="7766050" y="4187825"/>
            <a:ext cx="8477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dirty="0">
                <a:solidFill>
                  <a:srgbClr val="FFCC00"/>
                </a:solidFill>
                <a:effectLst>
                  <a:outerShdw blurRad="38100" dist="38100" dir="2700000" algn="tl">
                    <a:srgbClr val="C0C0C0"/>
                  </a:outerShdw>
                </a:effectLst>
                <a:ea typeface="+mn-ea"/>
              </a:rPr>
              <a:t>Wo?</a:t>
            </a:r>
          </a:p>
        </p:txBody>
      </p:sp>
      <p:sp useBgFill="1">
        <p:nvSpPr>
          <p:cNvPr id="236547" name="Text Box 3"/>
          <p:cNvSpPr txBox="1">
            <a:spLocks noChangeArrowheads="1"/>
          </p:cNvSpPr>
          <p:nvPr/>
        </p:nvSpPr>
        <p:spPr bwMode="auto">
          <a:xfrm>
            <a:off x="7627938" y="4567238"/>
            <a:ext cx="98107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dirty="0">
                <a:solidFill>
                  <a:srgbClr val="008000"/>
                </a:solidFill>
                <a:effectLst>
                  <a:outerShdw blurRad="38100" dist="38100" dir="2700000" algn="tl">
                    <a:srgbClr val="C0C0C0"/>
                  </a:outerShdw>
                </a:effectLst>
                <a:ea typeface="+mn-ea"/>
              </a:rPr>
              <a:t>Wer?</a:t>
            </a:r>
          </a:p>
        </p:txBody>
      </p:sp>
      <p:sp useBgFill="1">
        <p:nvSpPr>
          <p:cNvPr id="236548" name="Text Box 4"/>
          <p:cNvSpPr txBox="1">
            <a:spLocks noChangeArrowheads="1"/>
          </p:cNvSpPr>
          <p:nvPr/>
        </p:nvSpPr>
        <p:spPr bwMode="auto">
          <a:xfrm>
            <a:off x="7188200" y="4927600"/>
            <a:ext cx="1427163"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dirty="0">
                <a:solidFill>
                  <a:srgbClr val="008080"/>
                </a:solidFill>
                <a:effectLst>
                  <a:outerShdw blurRad="38100" dist="38100" dir="2700000" algn="tl">
                    <a:srgbClr val="C0C0C0"/>
                  </a:outerShdw>
                </a:effectLst>
                <a:ea typeface="+mn-ea"/>
              </a:rPr>
              <a:t>Warum?</a:t>
            </a:r>
          </a:p>
        </p:txBody>
      </p:sp>
      <p:sp>
        <p:nvSpPr>
          <p:cNvPr id="30726" name="Rectangle 5"/>
          <p:cNvSpPr>
            <a:spLocks noGrp="1" noChangeArrowheads="1"/>
          </p:cNvSpPr>
          <p:nvPr>
            <p:ph type="title"/>
          </p:nvPr>
        </p:nvSpPr>
        <p:spPr/>
        <p:txBody>
          <a:bodyPr/>
          <a:lstStyle/>
          <a:p>
            <a:pPr eaLnBrk="1" hangingPunct="1"/>
            <a:r>
              <a:rPr lang="de-DE" altLang="de-DE" sz="3200" dirty="0" smtClean="0"/>
              <a:t>Nochmal das OpenURL-1.0-Beispiel</a:t>
            </a:r>
            <a:br>
              <a:rPr lang="de-DE" altLang="de-DE" sz="3200" dirty="0" smtClean="0"/>
            </a:br>
            <a:endParaRPr lang="de-DE" altLang="de-DE" sz="3200" dirty="0" smtClean="0"/>
          </a:p>
        </p:txBody>
      </p:sp>
      <p:sp>
        <p:nvSpPr>
          <p:cNvPr id="236550" name="Rectangle 6"/>
          <p:cNvSpPr>
            <a:spLocks noGrp="1" noChangeArrowheads="1"/>
          </p:cNvSpPr>
          <p:nvPr>
            <p:ph type="body" idx="1"/>
          </p:nvPr>
        </p:nvSpPr>
        <p:spPr/>
        <p:txBody>
          <a:bodyPr/>
          <a:lstStyle/>
          <a:p>
            <a:pPr eaLnBrk="1" hangingPunct="1">
              <a:buFont typeface="Wingdings" pitchFamily="2" charset="2"/>
              <a:buNone/>
              <a:defRPr/>
            </a:pPr>
            <a:r>
              <a:rPr lang="de-DE" sz="2000" smtClean="0">
                <a:solidFill>
                  <a:srgbClr val="777777"/>
                </a:solidFill>
              </a:rPr>
              <a:t>http://links.iew.edu/menu?</a:t>
            </a:r>
          </a:p>
          <a:p>
            <a:pPr eaLnBrk="1" hangingPunct="1">
              <a:buFont typeface="Wingdings" pitchFamily="2" charset="2"/>
              <a:buNone/>
              <a:defRPr/>
            </a:pPr>
            <a:r>
              <a:rPr lang="de-DE" sz="2000" smtClean="0">
                <a:solidFill>
                  <a:srgbClr val="777777"/>
                </a:solidFill>
              </a:rPr>
              <a:t>ctx_ver=</a:t>
            </a:r>
            <a:r>
              <a:rPr lang="de-DE" sz="2000" smtClean="0">
                <a:effectLst>
                  <a:outerShdw blurRad="38100" dist="38100" dir="2700000" algn="tl">
                    <a:srgbClr val="C0C0C0"/>
                  </a:outerShdw>
                </a:effectLst>
              </a:rPr>
              <a:t>Z39.88-2004</a:t>
            </a:r>
            <a:r>
              <a:rPr lang="de-DE" sz="2000" smtClean="0">
                <a:solidFill>
                  <a:srgbClr val="777777"/>
                </a:solidFill>
              </a:rPr>
              <a:t>&amp;ctx_tim=</a:t>
            </a:r>
            <a:r>
              <a:rPr lang="de-DE" sz="2000" smtClean="0">
                <a:effectLst>
                  <a:outerShdw blurRad="38100" dist="38100" dir="2700000" algn="tl">
                    <a:srgbClr val="C0C0C0"/>
                  </a:outerShdw>
                </a:effectLst>
              </a:rPr>
              <a:t>…</a:t>
            </a:r>
            <a:r>
              <a:rPr lang="de-DE" sz="2000" smtClean="0">
                <a:solidFill>
                  <a:srgbClr val="777777"/>
                </a:solidFill>
              </a:rPr>
              <a:t>&amp;ctx_enc=</a:t>
            </a:r>
            <a:r>
              <a:rPr lang="de-DE" sz="2000" smtClean="0">
                <a:effectLst>
                  <a:outerShdw blurRad="38100" dist="38100" dir="2700000" algn="tl">
                    <a:srgbClr val="C0C0C0"/>
                  </a:outerShdw>
                </a:effectLst>
              </a:rPr>
              <a:t>…</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rft_id=</a:t>
            </a:r>
            <a:r>
              <a:rPr lang="de-DE" sz="2000" smtClean="0">
                <a:effectLst>
                  <a:outerShdw blurRad="38100" dist="38100" dir="2700000" algn="tl">
                    <a:srgbClr val="C0C0C0"/>
                  </a:outerShdw>
                </a:effectLst>
              </a:rPr>
              <a:t>info</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pmid</a:t>
            </a:r>
            <a:r>
              <a:rPr lang="de-DE" sz="2000" smtClean="0">
                <a:solidFill>
                  <a:schemeClr val="bg1"/>
                </a:solidFill>
                <a:effectLst>
                  <a:outerShdw blurRad="38100" dist="38100" dir="2700000" algn="tl">
                    <a:srgbClr val="C0C0C0"/>
                  </a:outerShdw>
                </a:effectLst>
              </a:rPr>
              <a:t>%2F</a:t>
            </a:r>
            <a:r>
              <a:rPr lang="de-DE" sz="2000" smtClean="0">
                <a:effectLst>
                  <a:outerShdw blurRad="38100" dist="38100" dir="2700000" algn="tl">
                    <a:srgbClr val="C0C0C0"/>
                  </a:outerShdw>
                </a:effectLst>
              </a:rPr>
              <a:t>10101971</a:t>
            </a:r>
            <a:r>
              <a:rPr lang="de-DE" sz="2000" smtClean="0">
                <a:solidFill>
                  <a:srgbClr val="777777"/>
                </a:solidFill>
              </a:rPr>
              <a:t>&amp;rft_dat=</a:t>
            </a:r>
            <a:r>
              <a:rPr lang="de-DE" sz="2000" smtClean="0">
                <a:effectLst>
                  <a:outerShdw blurRad="38100" dist="38100" dir="2700000" algn="tl">
                    <a:srgbClr val="C0C0C0"/>
                  </a:outerShdw>
                </a:effectLst>
              </a:rPr>
              <a:t>citedby</a:t>
            </a:r>
            <a:r>
              <a:rPr lang="de-DE" sz="2000" smtClean="0">
                <a:solidFill>
                  <a:schemeClr val="bg1"/>
                </a:solidFill>
                <a:effectLst>
                  <a:outerShdw blurRad="38100" dist="38100" dir="2700000" algn="tl">
                    <a:srgbClr val="C0C0C0"/>
                  </a:outerShdw>
                </a:effectLst>
              </a:rPr>
              <a:t>%2F</a:t>
            </a:r>
            <a:r>
              <a:rPr lang="de-DE" sz="2000" smtClean="0">
                <a:effectLst>
                  <a:outerShdw blurRad="38100" dist="38100" dir="2700000" algn="tl">
                    <a:srgbClr val="C0C0C0"/>
                  </a:outerShdw>
                </a:effectLst>
              </a:rPr>
              <a:t>8</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rfr_id=</a:t>
            </a:r>
            <a:r>
              <a:rPr lang="de-DE" sz="2000" smtClean="0">
                <a:effectLst>
                  <a:outerShdw blurRad="38100" dist="38100" dir="2700000" algn="tl">
                    <a:srgbClr val="C0C0C0"/>
                  </a:outerShdw>
                </a:effectLst>
              </a:rPr>
              <a:t>info</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sid</a:t>
            </a:r>
            <a:r>
              <a:rPr lang="de-DE" sz="2000" smtClean="0">
                <a:solidFill>
                  <a:schemeClr val="bg1"/>
                </a:solidFill>
                <a:effectLst>
                  <a:outerShdw blurRad="38100" dist="38100" dir="2700000" algn="tl">
                    <a:srgbClr val="C0C0C0"/>
                  </a:outerShdw>
                </a:effectLst>
              </a:rPr>
              <a:t>%2F</a:t>
            </a:r>
            <a:r>
              <a:rPr lang="de-DE" sz="2000" smtClean="0">
                <a:effectLst>
                  <a:outerShdw blurRad="38100" dist="38100" dir="2700000" algn="tl">
                    <a:srgbClr val="C0C0C0"/>
                  </a:outerShdw>
                </a:effectLst>
              </a:rPr>
              <a:t>Elsewhere</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StudentsConnect</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rfe.genre=</a:t>
            </a:r>
            <a:r>
              <a:rPr lang="de-DE" sz="2000" smtClean="0">
                <a:effectLst>
                  <a:outerShdw blurRad="38100" dist="38100" dir="2700000" algn="tl">
                    <a:srgbClr val="C0C0C0"/>
                  </a:outerShdw>
                </a:effectLst>
              </a:rPr>
              <a:t>article</a:t>
            </a:r>
            <a:r>
              <a:rPr lang="de-DE" sz="2000" smtClean="0">
                <a:solidFill>
                  <a:srgbClr val="777777"/>
                </a:solidFill>
              </a:rPr>
              <a:t>&amp;rfe.issn=</a:t>
            </a:r>
            <a:r>
              <a:rPr lang="de-DE" sz="2000" smtClean="0">
                <a:effectLst>
                  <a:outerShdw blurRad="38100" dist="38100" dir="2700000" algn="tl">
                    <a:srgbClr val="C0C0C0"/>
                  </a:outerShdw>
                </a:effectLst>
              </a:rPr>
              <a:t>0412-2009</a:t>
            </a:r>
            <a:r>
              <a:rPr lang="de-DE" sz="2000" smtClean="0">
                <a:solidFill>
                  <a:srgbClr val="777777"/>
                </a:solidFill>
              </a:rPr>
              <a:t>&amp;rfe.date=</a:t>
            </a:r>
            <a:r>
              <a:rPr lang="de-DE" sz="2000" smtClean="0">
                <a:effectLst>
                  <a:outerShdw blurRad="38100" dist="38100" dir="2700000" algn="tl">
                    <a:srgbClr val="C0C0C0"/>
                  </a:outerShdw>
                </a:effectLst>
              </a:rPr>
              <a:t>2007</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rfe.volume=</a:t>
            </a:r>
            <a:r>
              <a:rPr lang="de-DE" sz="2000" smtClean="0">
                <a:effectLst>
                  <a:outerShdw blurRad="38100" dist="38100" dir="2700000" algn="tl">
                    <a:srgbClr val="C0C0C0"/>
                  </a:outerShdw>
                </a:effectLst>
              </a:rPr>
              <a:t>4</a:t>
            </a:r>
            <a:r>
              <a:rPr lang="de-DE" sz="2000" smtClean="0">
                <a:solidFill>
                  <a:srgbClr val="777777"/>
                </a:solidFill>
              </a:rPr>
              <a:t>&amp;rfe.issue=</a:t>
            </a:r>
            <a:r>
              <a:rPr lang="de-DE" sz="2000" smtClean="0">
                <a:effectLst>
                  <a:outerShdw blurRad="38100" dist="38100" dir="2700000" algn="tl">
                    <a:srgbClr val="C0C0C0"/>
                  </a:outerShdw>
                </a:effectLst>
              </a:rPr>
              <a:t>2</a:t>
            </a:r>
            <a:r>
              <a:rPr lang="de-DE" sz="2000" smtClean="0">
                <a:solidFill>
                  <a:srgbClr val="777777"/>
                </a:solidFill>
              </a:rPr>
              <a:t>&amp;rfe.spage=</a:t>
            </a:r>
            <a:r>
              <a:rPr lang="de-DE" sz="2000" smtClean="0">
                <a:effectLst>
                  <a:outerShdw blurRad="38100" dist="38100" dir="2700000" algn="tl">
                    <a:srgbClr val="C0C0C0"/>
                  </a:outerShdw>
                </a:effectLst>
              </a:rPr>
              <a:t>38</a:t>
            </a:r>
            <a:r>
              <a:rPr lang="de-DE" sz="2000" smtClean="0">
                <a:solidFill>
                  <a:srgbClr val="777777"/>
                </a:solidFill>
              </a:rPr>
              <a:t>&amp;rfe.epage=</a:t>
            </a:r>
            <a:r>
              <a:rPr lang="de-DE" sz="2000" smtClean="0">
                <a:effectLst>
                  <a:outerShdw blurRad="38100" dist="38100" dir="2700000" algn="tl">
                    <a:srgbClr val="C0C0C0"/>
                  </a:outerShdw>
                </a:effectLst>
              </a:rPr>
              <a:t>57</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rfe.aulast=</a:t>
            </a:r>
            <a:r>
              <a:rPr lang="de-DE" sz="2000" smtClean="0">
                <a:effectLst>
                  <a:outerShdw blurRad="38100" dist="38100" dir="2700000" algn="tl">
                    <a:srgbClr val="C0C0C0"/>
                  </a:outerShdw>
                </a:effectLst>
              </a:rPr>
              <a:t>Newman</a:t>
            </a:r>
            <a:r>
              <a:rPr lang="de-DE" sz="2000" smtClean="0">
                <a:solidFill>
                  <a:srgbClr val="777777"/>
                </a:solidFill>
              </a:rPr>
              <a:t>&amp;rfe.auinit=</a:t>
            </a:r>
            <a:r>
              <a:rPr lang="de-DE" sz="2000" smtClean="0">
                <a:effectLst>
                  <a:outerShdw blurRad="38100" dist="38100" dir="2700000" algn="tl">
                    <a:srgbClr val="C0C0C0"/>
                  </a:outerShdw>
                </a:effectLst>
              </a:rPr>
              <a:t>AE</a:t>
            </a:r>
            <a:r>
              <a:rPr lang="de-DE" sz="2000" smtClean="0">
                <a:solidFill>
                  <a:srgbClr val="777777"/>
                </a:solidFill>
              </a:rPr>
              <a:t>&amp;rfe.atitle=</a:t>
            </a:r>
            <a:r>
              <a:rPr lang="de-DE" sz="2000" smtClean="0">
                <a:effectLst>
                  <a:outerShdw blurRad="38100" dist="38100" dir="2700000" algn="tl">
                    <a:srgbClr val="C0C0C0"/>
                  </a:outerShdw>
                </a:effectLst>
              </a:rPr>
              <a:t>How</a:t>
            </a:r>
            <a:r>
              <a:rPr lang="de-DE" sz="2000" smtClean="0">
                <a:solidFill>
                  <a:schemeClr val="bg1"/>
                </a:solidFill>
                <a:effectLst>
                  <a:outerShdw blurRad="38100" dist="38100" dir="2700000" algn="tl">
                    <a:srgbClr val="C0C0C0"/>
                  </a:outerShdw>
                </a:effectLst>
              </a:rPr>
              <a:t>%20</a:t>
            </a:r>
          </a:p>
          <a:p>
            <a:pPr eaLnBrk="1" hangingPunct="1">
              <a:buFont typeface="Wingdings" pitchFamily="2" charset="2"/>
              <a:buNone/>
              <a:defRPr/>
            </a:pPr>
            <a:r>
              <a:rPr lang="de-DE" sz="2000" smtClean="0">
                <a:effectLst>
                  <a:outerShdw blurRad="38100" dist="38100" dir="2700000" algn="tl">
                    <a:srgbClr val="C0C0C0"/>
                  </a:outerShdw>
                </a:effectLst>
              </a:rPr>
              <a:t>Google</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happened</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to</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become</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Microsoft</a:t>
            </a:r>
            <a:r>
              <a:rPr lang="de-DE" sz="2000" smtClean="0">
                <a:solidFill>
                  <a:schemeClr val="bg1"/>
                </a:solidFill>
                <a:effectLst>
                  <a:outerShdw blurRad="38100" dist="38100" dir="2700000" algn="tl">
                    <a:srgbClr val="C0C0C0"/>
                  </a:outerShdw>
                </a:effectLst>
              </a:rPr>
              <a:t>%20</a:t>
            </a:r>
          </a:p>
          <a:p>
            <a:pPr eaLnBrk="1" hangingPunct="1">
              <a:buFont typeface="Wingdings" pitchFamily="2" charset="2"/>
              <a:buNone/>
              <a:defRPr/>
            </a:pPr>
            <a:r>
              <a:rPr lang="de-DE" sz="2000" smtClean="0">
                <a:effectLst>
                  <a:outerShdw blurRad="38100" dist="38100" dir="2700000" algn="tl">
                    <a:srgbClr val="C0C0C0"/>
                  </a:outerShdw>
                </a:effectLst>
              </a:rPr>
              <a:t>2.0</a:t>
            </a:r>
            <a:r>
              <a:rPr lang="de-DE" sz="2000" smtClean="0">
                <a:solidFill>
                  <a:srgbClr val="777777"/>
                </a:solidFill>
              </a:rPr>
              <a:t>&amp;rfe.jtitle=</a:t>
            </a:r>
            <a:r>
              <a:rPr lang="de-DE" sz="2000" smtClean="0">
                <a:effectLst>
                  <a:outerShdw blurRad="38100" dist="38100" dir="2700000" algn="tl">
                    <a:srgbClr val="C0C0C0"/>
                  </a:outerShdw>
                </a:effectLst>
              </a:rPr>
              <a:t>Brave</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New</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Cyberspace</a:t>
            </a:r>
            <a:r>
              <a:rPr lang="de-DE" sz="2000" smtClean="0">
                <a:solidFill>
                  <a:schemeClr val="bg1"/>
                </a:solidFill>
                <a:effectLst>
                  <a:outerShdw blurRad="38100" dist="38100" dir="2700000" algn="tl">
                    <a:srgbClr val="C0C0C0"/>
                  </a:outerShdw>
                </a:effectLst>
              </a:rPr>
              <a:t>%20</a:t>
            </a:r>
            <a:r>
              <a:rPr lang="de-DE" sz="2000" smtClean="0">
                <a:effectLst>
                  <a:outerShdw blurRad="38100" dist="38100" dir="2700000" algn="tl">
                    <a:srgbClr val="C0C0C0"/>
                  </a:outerShdw>
                </a:effectLst>
              </a:rPr>
              <a:t>Journal</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req_id=</a:t>
            </a:r>
            <a:r>
              <a:rPr lang="de-DE" sz="2000" smtClean="0">
                <a:effectLst>
                  <a:outerShdw blurRad="38100" dist="38100" dir="2700000" algn="tl">
                    <a:srgbClr val="C0C0C0"/>
                  </a:outerShdw>
                </a:effectLst>
              </a:rPr>
              <a:t>mailto</a:t>
            </a:r>
            <a:r>
              <a:rPr lang="de-DE" sz="2000" smtClean="0">
                <a:solidFill>
                  <a:schemeClr val="bg1"/>
                </a:solidFill>
                <a:effectLst>
                  <a:outerShdw blurRad="38100" dist="38100" dir="2700000" algn="tl">
                    <a:srgbClr val="C0C0C0"/>
                  </a:outerShdw>
                </a:effectLst>
              </a:rPr>
              <a:t>%3A</a:t>
            </a:r>
            <a:r>
              <a:rPr lang="de-DE" sz="2000" smtClean="0">
                <a:effectLst>
                  <a:outerShdw blurRad="38100" dist="38100" dir="2700000" algn="tl">
                    <a:srgbClr val="C0C0C0"/>
                  </a:outerShdw>
                </a:effectLst>
              </a:rPr>
              <a:t>hansi</a:t>
            </a:r>
            <a:r>
              <a:rPr lang="de-DE" sz="2000" smtClean="0">
                <a:solidFill>
                  <a:schemeClr val="bg1"/>
                </a:solidFill>
                <a:effectLst>
                  <a:outerShdw blurRad="38100" dist="38100" dir="2700000" algn="tl">
                    <a:srgbClr val="C0C0C0"/>
                  </a:outerShdw>
                </a:effectLst>
              </a:rPr>
              <a:t>%40</a:t>
            </a:r>
            <a:r>
              <a:rPr lang="de-DE" sz="2000" smtClean="0">
                <a:effectLst>
                  <a:outerShdw blurRad="38100" dist="38100" dir="2700000" algn="tl">
                    <a:srgbClr val="C0C0C0"/>
                  </a:outerShdw>
                </a:effectLst>
              </a:rPr>
              <a:t>iew.edu</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svc_val_fmt=</a:t>
            </a:r>
            <a:r>
              <a:rPr lang="de-DE" sz="2000" smtClean="0">
                <a:effectLst>
                  <a:outerShdw blurRad="38100" dist="38100" dir="2700000" algn="tl">
                    <a:srgbClr val="C0C0C0"/>
                  </a:outerShdw>
                </a:effectLst>
              </a:rPr>
              <a:t>...</a:t>
            </a:r>
            <a:r>
              <a:rPr lang="de-DE" sz="2000" smtClean="0">
                <a:solidFill>
                  <a:srgbClr val="777777"/>
                </a:solidFill>
              </a:rPr>
              <a:t>&amp;svc.fulltext=</a:t>
            </a:r>
            <a:r>
              <a:rPr lang="de-DE" sz="2000" smtClean="0">
                <a:effectLst>
                  <a:outerShdw blurRad="38100" dist="38100" dir="2700000" algn="tl">
                    <a:srgbClr val="C0C0C0"/>
                  </a:outerShdw>
                </a:effectLst>
              </a:rPr>
              <a:t>yes</a:t>
            </a:r>
            <a:r>
              <a:rPr lang="de-DE" sz="2000" smtClean="0">
                <a:solidFill>
                  <a:srgbClr val="777777"/>
                </a:solidFill>
              </a:rPr>
              <a:t>&amp;</a:t>
            </a:r>
          </a:p>
          <a:p>
            <a:pPr eaLnBrk="1" hangingPunct="1">
              <a:buFont typeface="Wingdings" pitchFamily="2" charset="2"/>
              <a:buNone/>
              <a:defRPr/>
            </a:pPr>
            <a:r>
              <a:rPr lang="de-DE" sz="2000" smtClean="0">
                <a:solidFill>
                  <a:srgbClr val="777777"/>
                </a:solidFill>
              </a:rPr>
              <a:t>res_id=</a:t>
            </a:r>
            <a:r>
              <a:rPr lang="de-DE" sz="2000" smtClean="0">
                <a:effectLst>
                  <a:outerShdw blurRad="38100" dist="38100" dir="2700000" algn="tl">
                    <a:srgbClr val="C0C0C0"/>
                  </a:outerShdw>
                </a:effectLst>
              </a:rPr>
              <a:t>http</a:t>
            </a:r>
            <a:r>
              <a:rPr lang="de-DE" sz="2000" smtClean="0">
                <a:solidFill>
                  <a:schemeClr val="bg1"/>
                </a:solidFill>
                <a:effectLst>
                  <a:outerShdw blurRad="38100" dist="38100" dir="2700000" algn="tl">
                    <a:srgbClr val="C0C0C0"/>
                  </a:outerShdw>
                </a:effectLst>
              </a:rPr>
              <a:t>%3A%2F%2F</a:t>
            </a:r>
            <a:r>
              <a:rPr lang="de-DE" sz="2000" smtClean="0">
                <a:effectLst>
                  <a:outerShdw blurRad="38100" dist="38100" dir="2700000" algn="tl">
                    <a:srgbClr val="C0C0C0"/>
                  </a:outerShdw>
                </a:effectLst>
              </a:rPr>
              <a:t>links.iew.edu</a:t>
            </a:r>
            <a:r>
              <a:rPr lang="de-DE" sz="2000" smtClean="0">
                <a:solidFill>
                  <a:schemeClr val="bg1"/>
                </a:solidFill>
                <a:effectLst>
                  <a:outerShdw blurRad="38100" dist="38100" dir="2700000" algn="tl">
                    <a:srgbClr val="C0C0C0"/>
                  </a:outerShdw>
                </a:effectLst>
              </a:rPr>
              <a:t>%2F</a:t>
            </a:r>
            <a:r>
              <a:rPr lang="de-DE" sz="2000" smtClean="0">
                <a:effectLst>
                  <a:outerShdw blurRad="38100" dist="38100" dir="2700000" algn="tl">
                    <a:srgbClr val="C0C0C0"/>
                  </a:outerShdw>
                </a:effectLst>
              </a:rPr>
              <a:t>menu</a:t>
            </a:r>
          </a:p>
        </p:txBody>
      </p:sp>
      <p:sp useBgFill="1">
        <p:nvSpPr>
          <p:cNvPr id="30728" name="Text Box 7"/>
          <p:cNvSpPr txBox="1">
            <a:spLocks noChangeArrowheads="1"/>
          </p:cNvSpPr>
          <p:nvPr/>
        </p:nvSpPr>
        <p:spPr bwMode="auto">
          <a:xfrm>
            <a:off x="7283450" y="5305425"/>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ct val="50000"/>
              </a:spcBef>
            </a:pPr>
            <a:r>
              <a:rPr lang="de-DE" altLang="de-DE" sz="2400" b="1" dirty="0">
                <a:solidFill>
                  <a:srgbClr val="0000FF"/>
                </a:solidFill>
                <a:effectLst>
                  <a:outerShdw blurRad="38100" dist="38100" dir="2700000" algn="tl">
                    <a:srgbClr val="000000">
                      <a:alpha val="43137"/>
                    </a:srgbClr>
                  </a:outerShdw>
                </a:effectLst>
              </a:rPr>
              <a:t>Wohin?</a:t>
            </a:r>
          </a:p>
        </p:txBody>
      </p:sp>
      <p:sp>
        <p:nvSpPr>
          <p:cNvPr id="30729" name="Rectangle 8"/>
          <p:cNvSpPr>
            <a:spLocks noChangeArrowheads="1"/>
          </p:cNvSpPr>
          <p:nvPr/>
        </p:nvSpPr>
        <p:spPr bwMode="auto">
          <a:xfrm>
            <a:off x="531813" y="5378450"/>
            <a:ext cx="8061325" cy="32385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30730" name="Rectangle 9"/>
          <p:cNvSpPr>
            <a:spLocks noChangeArrowheads="1"/>
          </p:cNvSpPr>
          <p:nvPr/>
        </p:nvSpPr>
        <p:spPr bwMode="auto">
          <a:xfrm>
            <a:off x="531813" y="5010150"/>
            <a:ext cx="8061325" cy="323850"/>
          </a:xfrm>
          <a:prstGeom prst="rect">
            <a:avLst/>
          </a:prstGeom>
          <a:noFill/>
          <a:ln w="1905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30731" name="Rectangle 10"/>
          <p:cNvSpPr>
            <a:spLocks noChangeArrowheads="1"/>
          </p:cNvSpPr>
          <p:nvPr/>
        </p:nvSpPr>
        <p:spPr bwMode="auto">
          <a:xfrm>
            <a:off x="531813" y="4643438"/>
            <a:ext cx="8061325" cy="3238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useBgFill="1">
        <p:nvSpPr>
          <p:cNvPr id="236555" name="Text Box 11"/>
          <p:cNvSpPr txBox="1">
            <a:spLocks noChangeArrowheads="1"/>
          </p:cNvSpPr>
          <p:nvPr/>
        </p:nvSpPr>
        <p:spPr bwMode="auto">
          <a:xfrm>
            <a:off x="7291388" y="2347913"/>
            <a:ext cx="13271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FF6600"/>
                </a:solidFill>
                <a:effectLst>
                  <a:outerShdw blurRad="38100" dist="38100" dir="2700000" algn="tl">
                    <a:srgbClr val="C0C0C0"/>
                  </a:outerShdw>
                </a:effectLst>
                <a:ea typeface="+mn-ea"/>
              </a:rPr>
              <a:t>Woher?</a:t>
            </a:r>
          </a:p>
        </p:txBody>
      </p:sp>
      <p:sp>
        <p:nvSpPr>
          <p:cNvPr id="30733" name="Rectangle 12"/>
          <p:cNvSpPr>
            <a:spLocks noChangeArrowheads="1"/>
          </p:cNvSpPr>
          <p:nvPr/>
        </p:nvSpPr>
        <p:spPr bwMode="auto">
          <a:xfrm>
            <a:off x="533400" y="2789238"/>
            <a:ext cx="8061325" cy="1809750"/>
          </a:xfrm>
          <a:prstGeom prst="rect">
            <a:avLst/>
          </a:prstGeom>
          <a:noFill/>
          <a:ln w="1905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useBgFill="1">
        <p:nvSpPr>
          <p:cNvPr id="236557" name="Text Box 13"/>
          <p:cNvSpPr txBox="1">
            <a:spLocks noChangeArrowheads="1"/>
          </p:cNvSpPr>
          <p:nvPr/>
        </p:nvSpPr>
        <p:spPr bwMode="auto">
          <a:xfrm>
            <a:off x="7610475" y="1998663"/>
            <a:ext cx="100330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400" b="1">
                <a:solidFill>
                  <a:srgbClr val="CC0000"/>
                </a:solidFill>
                <a:effectLst>
                  <a:outerShdw blurRad="38100" dist="38100" dir="2700000" algn="tl">
                    <a:srgbClr val="C0C0C0"/>
                  </a:outerShdw>
                </a:effectLst>
                <a:ea typeface="+mn-ea"/>
              </a:rPr>
              <a:t>Was?</a:t>
            </a:r>
          </a:p>
        </p:txBody>
      </p:sp>
      <p:sp>
        <p:nvSpPr>
          <p:cNvPr id="30735" name="Rectangle 14"/>
          <p:cNvSpPr>
            <a:spLocks noChangeArrowheads="1"/>
          </p:cNvSpPr>
          <p:nvPr/>
        </p:nvSpPr>
        <p:spPr bwMode="auto">
          <a:xfrm>
            <a:off x="531813" y="2428875"/>
            <a:ext cx="8061325" cy="323850"/>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30736" name="Rectangle 15"/>
          <p:cNvSpPr>
            <a:spLocks noChangeArrowheads="1"/>
          </p:cNvSpPr>
          <p:nvPr/>
        </p:nvSpPr>
        <p:spPr bwMode="auto">
          <a:xfrm>
            <a:off x="533400" y="2071688"/>
            <a:ext cx="8062913" cy="323850"/>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OpenURLs</a:t>
            </a:r>
            <a:r>
              <a:rPr lang="de-DE" dirty="0" smtClean="0"/>
              <a:t> in freier Wildbahn</a:t>
            </a:r>
            <a:endParaRPr lang="de-DE" dirty="0"/>
          </a:p>
        </p:txBody>
      </p:sp>
      <p:sp>
        <p:nvSpPr>
          <p:cNvPr id="3" name="Inhaltsplatzhalter 2"/>
          <p:cNvSpPr>
            <a:spLocks noGrp="1"/>
          </p:cNvSpPr>
          <p:nvPr>
            <p:ph idx="1"/>
          </p:nvPr>
        </p:nvSpPr>
        <p:spPr/>
        <p:txBody>
          <a:bodyPr/>
          <a:lstStyle/>
          <a:p>
            <a:pPr marL="0" indent="0">
              <a:buNone/>
            </a:pPr>
            <a:r>
              <a:rPr lang="de-DE" dirty="0" smtClean="0"/>
              <a:t>Gehen Sie nun selbst auf „</a:t>
            </a:r>
            <a:r>
              <a:rPr lang="de-DE" dirty="0" err="1" smtClean="0"/>
              <a:t>OpenURL</a:t>
            </a:r>
            <a:r>
              <a:rPr lang="de-DE" dirty="0" smtClean="0"/>
              <a:t>-Jagd“:</a:t>
            </a:r>
          </a:p>
          <a:p>
            <a:pPr marL="457200" indent="-457200">
              <a:buFont typeface="+mj-lt"/>
              <a:buAutoNum type="arabicPeriod"/>
            </a:pPr>
            <a:r>
              <a:rPr lang="de-DE" dirty="0" smtClean="0"/>
              <a:t>Führen Sie in Ihrer Lieblings-Source Ihre übliche </a:t>
            </a:r>
            <a:r>
              <a:rPr lang="de-DE" b="1" dirty="0" smtClean="0"/>
              <a:t>Testrecherche</a:t>
            </a:r>
            <a:r>
              <a:rPr lang="de-DE" dirty="0" smtClean="0"/>
              <a:t> aus,</a:t>
            </a:r>
          </a:p>
          <a:p>
            <a:pPr marL="457200" indent="-457200">
              <a:buFont typeface="+mj-lt"/>
              <a:buAutoNum type="arabicPeriod"/>
            </a:pPr>
            <a:r>
              <a:rPr lang="de-DE" dirty="0"/>
              <a:t>k</a:t>
            </a:r>
            <a:r>
              <a:rPr lang="de-DE" dirty="0" smtClean="0"/>
              <a:t>licken Sie bei einem der Treffer auf den </a:t>
            </a:r>
            <a:r>
              <a:rPr lang="de-DE" b="1" dirty="0" smtClean="0"/>
              <a:t>SFX-Button</a:t>
            </a:r>
            <a:r>
              <a:rPr lang="de-DE" dirty="0" smtClean="0"/>
              <a:t>,</a:t>
            </a:r>
          </a:p>
          <a:p>
            <a:pPr marL="457200" indent="-457200">
              <a:buFont typeface="+mj-lt"/>
              <a:buAutoNum type="arabicPeriod"/>
            </a:pPr>
            <a:r>
              <a:rPr lang="de-DE" dirty="0" smtClean="0"/>
              <a:t>warten Sie, bis das </a:t>
            </a:r>
            <a:r>
              <a:rPr lang="de-DE" b="1" dirty="0" smtClean="0"/>
              <a:t>SFX-Servicemenü</a:t>
            </a:r>
            <a:r>
              <a:rPr lang="de-DE" dirty="0" smtClean="0"/>
              <a:t> erscheint, und</a:t>
            </a:r>
          </a:p>
          <a:p>
            <a:pPr marL="457200" indent="-457200">
              <a:buFont typeface="+mj-lt"/>
              <a:buAutoNum type="arabicPeriod"/>
            </a:pPr>
            <a:r>
              <a:rPr lang="de-DE" dirty="0" smtClean="0"/>
              <a:t>öffnen Sie dann den </a:t>
            </a:r>
            <a:r>
              <a:rPr lang="de-DE" b="1" dirty="0" smtClean="0"/>
              <a:t>Quelltext</a:t>
            </a:r>
            <a:r>
              <a:rPr lang="de-DE" dirty="0" smtClean="0"/>
              <a:t> des SFX-Servicemenüs (im Firefox mit der Tastenkombination &lt;Strg&gt;+U, bei allen Browsern sollte ein Rechtsklick ins Servicemenü die Funktion „Quelltext ansehen“ o.ä. bieten).</a:t>
            </a:r>
          </a:p>
          <a:p>
            <a:pPr marL="0" indent="0">
              <a:buNone/>
            </a:pPr>
            <a:endParaRPr lang="de-DE" dirty="0" smtClean="0"/>
          </a:p>
          <a:p>
            <a:pPr marL="0" indent="0">
              <a:buNone/>
            </a:pPr>
            <a:r>
              <a:rPr lang="de-DE" dirty="0" smtClean="0"/>
              <a:t>Finden Sie den </a:t>
            </a:r>
            <a:r>
              <a:rPr lang="de-DE" dirty="0" err="1" smtClean="0"/>
              <a:t>OpenURL</a:t>
            </a:r>
            <a:r>
              <a:rPr lang="de-DE" dirty="0" smtClean="0"/>
              <a:t>?</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36</a:t>
            </a:fld>
            <a:endParaRPr lang="de-DE"/>
          </a:p>
        </p:txBody>
      </p:sp>
      <p:sp>
        <p:nvSpPr>
          <p:cNvPr id="5" name="Textfeld 4"/>
          <p:cNvSpPr txBox="1"/>
          <p:nvPr/>
        </p:nvSpPr>
        <p:spPr>
          <a:xfrm rot="10800000">
            <a:off x="5210175" y="5667368"/>
            <a:ext cx="3676649" cy="276999"/>
          </a:xfrm>
          <a:prstGeom prst="rect">
            <a:avLst/>
          </a:prstGeom>
          <a:noFill/>
        </p:spPr>
        <p:txBody>
          <a:bodyPr wrap="square" rtlCol="0">
            <a:spAutoFit/>
          </a:bodyPr>
          <a:lstStyle/>
          <a:p>
            <a:r>
              <a:rPr lang="de-DE" sz="1200" dirty="0" smtClean="0"/>
              <a:t>Heißer Tipp: Dritter HMTL-Kommentar von oben ;-)</a:t>
            </a:r>
            <a:endParaRPr lang="de-DE" sz="1200" dirty="0"/>
          </a:p>
        </p:txBody>
      </p:sp>
    </p:spTree>
    <p:extLst>
      <p:ext uri="{BB962C8B-B14F-4D97-AF65-F5344CB8AC3E}">
        <p14:creationId xmlns:p14="http://schemas.microsoft.com/office/powerpoint/2010/main" val="31678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repeatCount="indefinite"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30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8"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3F5C4AF0-6A7F-4B24-8D01-2966D4D87365}" type="slidenum">
              <a:rPr lang="de-DE"/>
              <a:pPr>
                <a:defRPr/>
              </a:pPr>
              <a:t>37</a:t>
            </a:fld>
            <a:endParaRPr lang="de-DE"/>
          </a:p>
        </p:txBody>
      </p:sp>
      <p:sp>
        <p:nvSpPr>
          <p:cNvPr id="31747" name="Rectangle 2"/>
          <p:cNvSpPr>
            <a:spLocks noGrp="1" noChangeArrowheads="1"/>
          </p:cNvSpPr>
          <p:nvPr>
            <p:ph type="title"/>
          </p:nvPr>
        </p:nvSpPr>
        <p:spPr/>
        <p:txBody>
          <a:bodyPr/>
          <a:lstStyle/>
          <a:p>
            <a:pPr eaLnBrk="1" hangingPunct="1"/>
            <a:r>
              <a:rPr lang="de-DE" altLang="de-DE" smtClean="0"/>
              <a:t>ContextObject</a:t>
            </a:r>
          </a:p>
        </p:txBody>
      </p:sp>
      <p:sp>
        <p:nvSpPr>
          <p:cNvPr id="177155" name="Rectangle 3"/>
          <p:cNvSpPr>
            <a:spLocks noGrp="1" noChangeArrowheads="1"/>
          </p:cNvSpPr>
          <p:nvPr>
            <p:ph type="body" idx="1"/>
          </p:nvPr>
        </p:nvSpPr>
        <p:spPr>
          <a:noFill/>
        </p:spPr>
        <p:txBody>
          <a:bodyPr/>
          <a:lstStyle/>
          <a:p>
            <a:pPr eaLnBrk="1" hangingPunct="1">
              <a:spcBef>
                <a:spcPct val="60000"/>
              </a:spcBef>
            </a:pPr>
            <a:r>
              <a:rPr lang="de-DE" altLang="de-DE" dirty="0" smtClean="0"/>
              <a:t>Datenstruktur zur </a:t>
            </a:r>
            <a:r>
              <a:rPr lang="de-DE" altLang="de-DE" b="1" dirty="0" smtClean="0"/>
              <a:t>Kapselung</a:t>
            </a:r>
            <a:r>
              <a:rPr lang="de-DE" altLang="de-DE" dirty="0" smtClean="0"/>
              <a:t> der Kontext-Entitäten</a:t>
            </a:r>
          </a:p>
          <a:p>
            <a:pPr eaLnBrk="1" hangingPunct="1">
              <a:spcBef>
                <a:spcPct val="60000"/>
              </a:spcBef>
            </a:pPr>
            <a:r>
              <a:rPr lang="de-DE" altLang="de-DE" dirty="0" smtClean="0"/>
              <a:t>optisch etwas einfacher lesbar als der bloße </a:t>
            </a:r>
            <a:r>
              <a:rPr lang="de-DE" altLang="de-DE" dirty="0" err="1" smtClean="0"/>
              <a:t>OpenURL</a:t>
            </a:r>
            <a:endParaRPr lang="de-DE" altLang="de-DE" dirty="0" smtClean="0"/>
          </a:p>
          <a:p>
            <a:pPr eaLnBrk="1" hangingPunct="1">
              <a:spcBef>
                <a:spcPct val="60000"/>
              </a:spcBef>
            </a:pPr>
            <a:r>
              <a:rPr lang="de-DE" altLang="de-DE" dirty="0" smtClean="0"/>
              <a:t>enthält u.U. auch mehr Informationen als der </a:t>
            </a:r>
            <a:r>
              <a:rPr lang="de-DE" altLang="de-DE" dirty="0" err="1" smtClean="0"/>
              <a:t>OpenURL</a:t>
            </a:r>
            <a:r>
              <a:rPr lang="de-DE" altLang="de-DE" dirty="0" smtClean="0"/>
              <a:t> (woher diese kommen, wird in Kapitel 3 erklärt)</a:t>
            </a:r>
          </a:p>
          <a:p>
            <a:pPr marL="0" indent="0" eaLnBrk="1" hangingPunct="1">
              <a:spcBef>
                <a:spcPct val="60000"/>
              </a:spcBef>
              <a:buNone/>
            </a:pPr>
            <a:endParaRPr lang="de-DE" altLang="de-DE" dirty="0"/>
          </a:p>
          <a:p>
            <a:pPr marL="0" indent="0" eaLnBrk="1" hangingPunct="1">
              <a:spcBef>
                <a:spcPct val="60000"/>
              </a:spcBef>
              <a:buNone/>
            </a:pPr>
            <a:r>
              <a:rPr lang="de-DE" altLang="de-DE" dirty="0" smtClean="0"/>
              <a:t>Auch das </a:t>
            </a:r>
            <a:r>
              <a:rPr lang="de-DE" altLang="de-DE" dirty="0" err="1" smtClean="0"/>
              <a:t>ContextObject</a:t>
            </a:r>
            <a:r>
              <a:rPr lang="de-DE" altLang="de-DE" dirty="0" smtClean="0"/>
              <a:t> ist im </a:t>
            </a:r>
            <a:r>
              <a:rPr lang="de-DE" altLang="de-DE" b="1" dirty="0" smtClean="0"/>
              <a:t>Quelltext</a:t>
            </a:r>
            <a:r>
              <a:rPr lang="de-DE" altLang="de-DE" dirty="0" smtClean="0"/>
              <a:t> eines jeden SFX-Servicemenüs zu finden: Es beginnt praktischerweise in der Zeile gleich unterhalb des </a:t>
            </a:r>
            <a:r>
              <a:rPr lang="de-DE" altLang="de-DE" dirty="0" err="1" smtClean="0"/>
              <a:t>OpenURL</a:t>
            </a:r>
            <a:r>
              <a:rPr lang="de-DE" altLang="de-DE" dirty="0" smtClean="0"/>
              <a:t>, eingeleitet durch</a:t>
            </a:r>
          </a:p>
          <a:p>
            <a:pPr marL="0" indent="0" algn="ctr" eaLnBrk="1" hangingPunct="1">
              <a:spcBef>
                <a:spcPct val="60000"/>
              </a:spcBef>
              <a:buNone/>
            </a:pPr>
            <a:r>
              <a:rPr lang="de-DE" b="1" dirty="0">
                <a:solidFill>
                  <a:srgbClr val="009900"/>
                </a:solidFill>
                <a:latin typeface="Consolas" panose="020B0609020204030204" pitchFamily="49" charset="0"/>
                <a:cs typeface="Consolas" panose="020B0609020204030204" pitchFamily="49" charset="0"/>
              </a:rPr>
              <a:t>&lt;!-- &lt;ctx_object_1&gt;$VAR1 = </a:t>
            </a:r>
            <a:r>
              <a:rPr lang="de-DE" b="1" dirty="0" err="1">
                <a:solidFill>
                  <a:srgbClr val="009900"/>
                </a:solidFill>
                <a:latin typeface="Consolas" panose="020B0609020204030204" pitchFamily="49" charset="0"/>
                <a:cs typeface="Consolas" panose="020B0609020204030204" pitchFamily="49" charset="0"/>
              </a:rPr>
              <a:t>bless</a:t>
            </a:r>
            <a:r>
              <a:rPr lang="de-DE" b="1" dirty="0">
                <a:solidFill>
                  <a:srgbClr val="009900"/>
                </a:solidFill>
                <a:latin typeface="Consolas" panose="020B0609020204030204" pitchFamily="49" charset="0"/>
                <a:cs typeface="Consolas" panose="020B0609020204030204" pitchFamily="49" charset="0"/>
              </a:rPr>
              <a:t>( </a:t>
            </a:r>
            <a:r>
              <a:rPr lang="de-DE" b="1" dirty="0" smtClean="0">
                <a:solidFill>
                  <a:srgbClr val="009900"/>
                </a:solidFill>
                <a:latin typeface="Consolas" panose="020B0609020204030204" pitchFamily="49" charset="0"/>
                <a:cs typeface="Consolas" panose="020B0609020204030204" pitchFamily="49" charset="0"/>
              </a:rPr>
              <a:t>{ …</a:t>
            </a:r>
            <a:endParaRPr lang="de-DE" altLang="de-DE" b="1" dirty="0" smtClean="0">
              <a:solidFill>
                <a:srgbClr val="009900"/>
              </a:solidFill>
              <a:latin typeface="Consolas" panose="020B0609020204030204" pitchFamily="49" charset="0"/>
              <a:cs typeface="Consolas" panose="020B0609020204030204" pitchFamily="49" charset="0"/>
            </a:endParaRPr>
          </a:p>
          <a:p>
            <a:pPr eaLnBrk="1" hangingPunct="1">
              <a:spcBef>
                <a:spcPct val="60000"/>
              </a:spcBef>
            </a:pPr>
            <a:endParaRPr lang="de-DE" alt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77155">
                                            <p:txEl>
                                              <p:pRg st="0" end="0"/>
                                            </p:txEl>
                                          </p:spTgt>
                                        </p:tgtEl>
                                        <p:attrNameLst>
                                          <p:attrName>style.opacity</p:attrName>
                                        </p:attrNameLst>
                                      </p:cBhvr>
                                      <p:to>
                                        <p:strVal val="0.5"/>
                                      </p:to>
                                    </p:set>
                                    <p:animEffect filter="image" prLst="opacity: 0.5">
                                      <p:cBhvr rctx="IE">
                                        <p:cTn id="11" dur="indefinite"/>
                                        <p:tgtEl>
                                          <p:spTgt spid="177155">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77155">
                                            <p:txEl>
                                              <p:pRg st="1" end="1"/>
                                            </p:txEl>
                                          </p:spTgt>
                                        </p:tgtEl>
                                        <p:attrNameLst>
                                          <p:attrName>style.opacity</p:attrName>
                                        </p:attrNameLst>
                                      </p:cBhvr>
                                      <p:to>
                                        <p:strVal val="0.5"/>
                                      </p:to>
                                    </p:set>
                                    <p:animEffect filter="image" prLst="opacity: 0.5">
                                      <p:cBhvr rctx="IE">
                                        <p:cTn id="18" dur="indefinite"/>
                                        <p:tgtEl>
                                          <p:spTgt spid="177155">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177155">
                                            <p:txEl>
                                              <p:pRg st="2" end="2"/>
                                            </p:txEl>
                                          </p:spTgt>
                                        </p:tgtEl>
                                        <p:attrNameLst>
                                          <p:attrName>style.opacity</p:attrName>
                                        </p:attrNameLst>
                                      </p:cBhvr>
                                      <p:to>
                                        <p:strVal val="0.5"/>
                                      </p:to>
                                    </p:set>
                                    <p:animEffect filter="image" prLst="opacity: 0.5">
                                      <p:cBhvr rctx="IE">
                                        <p:cTn id="25" dur="indefinite"/>
                                        <p:tgtEl>
                                          <p:spTgt spid="177155">
                                            <p:txEl>
                                              <p:pRg st="2" end="2"/>
                                            </p:txEl>
                                          </p:spTgt>
                                        </p:tgtEl>
                                      </p:cBhvr>
                                    </p:animEffec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7715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41AC8AEE-5402-438A-B1CC-F442B5F0FF37}" type="slidenum">
              <a:rPr lang="de-DE"/>
              <a:pPr>
                <a:defRPr/>
              </a:pPr>
              <a:t>38</a:t>
            </a:fld>
            <a:endParaRPr lang="de-DE"/>
          </a:p>
        </p:txBody>
      </p:sp>
      <p:sp>
        <p:nvSpPr>
          <p:cNvPr id="32771" name="Rectangle 2"/>
          <p:cNvSpPr>
            <a:spLocks noGrp="1" noChangeArrowheads="1"/>
          </p:cNvSpPr>
          <p:nvPr>
            <p:ph type="title"/>
          </p:nvPr>
        </p:nvSpPr>
        <p:spPr/>
        <p:txBody>
          <a:bodyPr/>
          <a:lstStyle/>
          <a:p>
            <a:pPr eaLnBrk="1" hangingPunct="1"/>
            <a:r>
              <a:rPr lang="de-DE" altLang="de-DE" smtClean="0"/>
              <a:t>Inhalt</a:t>
            </a:r>
          </a:p>
        </p:txBody>
      </p:sp>
      <p:sp>
        <p:nvSpPr>
          <p:cNvPr id="179203" name="Rectangle 3"/>
          <p:cNvSpPr>
            <a:spLocks noGrp="1" noChangeArrowheads="1"/>
          </p:cNvSpPr>
          <p:nvPr>
            <p:ph type="body" idx="1"/>
          </p:nvPr>
        </p:nvSpPr>
        <p:spPr>
          <a:xfrm>
            <a:off x="941388" y="1298575"/>
            <a:ext cx="7243762" cy="4649788"/>
          </a:xfrm>
        </p:spPr>
        <p:txBody>
          <a:bodyPr/>
          <a:lstStyle/>
          <a:p>
            <a:pPr marL="609600" indent="-609600" eaLnBrk="1" hangingPunct="1">
              <a:lnSpc>
                <a:spcPct val="90000"/>
              </a:lnSpc>
              <a:buFontTx/>
              <a:buAutoNum type="arabicPeriod"/>
            </a:pPr>
            <a:endParaRPr lang="de-DE" altLang="de-DE" sz="1000" b="1" dirty="0" smtClean="0"/>
          </a:p>
          <a:p>
            <a:pPr marL="609600" indent="-609600" eaLnBrk="1" hangingPunct="1">
              <a:lnSpc>
                <a:spcPct val="90000"/>
              </a:lnSpc>
              <a:buFontTx/>
              <a:buAutoNum type="arabicPeriod"/>
            </a:pPr>
            <a:r>
              <a:rPr lang="de-DE" altLang="de-DE" sz="2800" dirty="0" smtClean="0"/>
              <a:t>Wozu dient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p>
          <a:p>
            <a:pPr marL="609600" indent="-609600" eaLnBrk="1" hangingPunct="1">
              <a:lnSpc>
                <a:spcPct val="90000"/>
              </a:lnSpc>
              <a:spcBef>
                <a:spcPct val="60000"/>
              </a:spcBef>
              <a:buFontTx/>
              <a:buAutoNum type="arabicPeriod"/>
            </a:pPr>
            <a:r>
              <a:rPr lang="de-DE" altLang="de-DE" sz="2800" dirty="0" smtClean="0"/>
              <a:t>SFX-Glossar</a:t>
            </a:r>
          </a:p>
          <a:p>
            <a:pPr marL="609600" indent="-609600" eaLnBrk="1" hangingPunct="1">
              <a:lnSpc>
                <a:spcPct val="90000"/>
              </a:lnSpc>
              <a:spcBef>
                <a:spcPct val="60000"/>
              </a:spcBef>
              <a:buFontTx/>
              <a:buAutoNum type="arabicPeriod"/>
            </a:pPr>
            <a:r>
              <a:rPr lang="de-DE" altLang="de-DE" sz="2800" dirty="0"/>
              <a:t>Special </a:t>
            </a:r>
            <a:r>
              <a:rPr lang="de-DE" altLang="de-DE" sz="2800" dirty="0" err="1"/>
              <a:t>Effects</a:t>
            </a:r>
            <a:r>
              <a:rPr lang="de-DE" altLang="de-DE" sz="2800" dirty="0"/>
              <a:t> … </a:t>
            </a:r>
            <a:r>
              <a:rPr lang="de-DE" altLang="de-DE" sz="2800" dirty="0" err="1"/>
              <a:t>uuund</a:t>
            </a:r>
            <a:r>
              <a:rPr lang="de-DE" altLang="de-DE" sz="2800" dirty="0"/>
              <a:t> Action!</a:t>
            </a:r>
            <a:endParaRPr lang="de-DE" altLang="de-DE" sz="2800" dirty="0" smtClean="0"/>
          </a:p>
          <a:p>
            <a:pPr marL="609600" indent="-609600" eaLnBrk="1" hangingPunct="1">
              <a:lnSpc>
                <a:spcPct val="90000"/>
              </a:lnSpc>
              <a:spcBef>
                <a:spcPct val="60000"/>
              </a:spcBef>
              <a:buFontTx/>
              <a:buAutoNum type="arabicPeriod"/>
            </a:pPr>
            <a:r>
              <a:rPr lang="de-DE" altLang="de-DE" sz="2800" dirty="0" smtClean="0"/>
              <a:t>SFX-Aufgabenverteilung im BVB</a:t>
            </a:r>
          </a:p>
          <a:p>
            <a:pPr marL="609600" indent="-609600" eaLnBrk="1" hangingPunct="1">
              <a:lnSpc>
                <a:spcPct val="90000"/>
              </a:lnSpc>
              <a:spcBef>
                <a:spcPct val="60000"/>
              </a:spcBef>
              <a:buFontTx/>
              <a:buAutoNum type="arabicPeriod"/>
            </a:pPr>
            <a:r>
              <a:rPr lang="de-DE" altLang="de-DE" sz="2800" dirty="0" smtClean="0"/>
              <a:t>Troubleshooting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79203">
                                            <p:txEl>
                                              <p:pRg st="1" end="1"/>
                                            </p:txEl>
                                          </p:spTgt>
                                        </p:tgtEl>
                                        <p:attrNameLst>
                                          <p:attrName>style.opacity</p:attrName>
                                        </p:attrNameLst>
                                      </p:cBhvr>
                                      <p:to>
                                        <p:strVal val="0.5"/>
                                      </p:to>
                                    </p:set>
                                    <p:animEffect filter="image" prLst="opacity: 0.5">
                                      <p:cBhvr rctx="IE">
                                        <p:cTn id="7" dur="indefinite"/>
                                        <p:tgtEl>
                                          <p:spTgt spid="179203">
                                            <p:txEl>
                                              <p:pRg st="1" end="1"/>
                                            </p:txEl>
                                          </p:spTgt>
                                        </p:tgtEl>
                                      </p:cBhvr>
                                    </p:animEffect>
                                  </p:childTnLst>
                                </p:cTn>
                              </p:par>
                              <p:par>
                                <p:cTn id="8" presetID="9" presetClass="emph" presetSubtype="0" nodeType="withEffect">
                                  <p:stCondLst>
                                    <p:cond delay="0"/>
                                  </p:stCondLst>
                                  <p:childTnLst>
                                    <p:set>
                                      <p:cBhvr rctx="PPT">
                                        <p:cTn id="9" dur="indefinite"/>
                                        <p:tgtEl>
                                          <p:spTgt spid="179203">
                                            <p:txEl>
                                              <p:pRg st="4" end="4"/>
                                            </p:txEl>
                                          </p:spTgt>
                                        </p:tgtEl>
                                        <p:attrNameLst>
                                          <p:attrName>style.opacity</p:attrName>
                                        </p:attrNameLst>
                                      </p:cBhvr>
                                      <p:to>
                                        <p:strVal val="0.5"/>
                                      </p:to>
                                    </p:set>
                                    <p:animEffect filter="image" prLst="opacity: 0.5">
                                      <p:cBhvr rctx="IE">
                                        <p:cTn id="10" dur="indefinite"/>
                                        <p:tgtEl>
                                          <p:spTgt spid="179203">
                                            <p:txEl>
                                              <p:pRg st="4" end="4"/>
                                            </p:txEl>
                                          </p:spTgt>
                                        </p:tgtEl>
                                      </p:cBhvr>
                                    </p:animEffect>
                                  </p:childTnLst>
                                </p:cTn>
                              </p:par>
                              <p:par>
                                <p:cTn id="11" presetID="9" presetClass="emph" presetSubtype="0" nodeType="withEffect">
                                  <p:stCondLst>
                                    <p:cond delay="0"/>
                                  </p:stCondLst>
                                  <p:childTnLst>
                                    <p:set>
                                      <p:cBhvr rctx="PPT">
                                        <p:cTn id="12" dur="indefinite"/>
                                        <p:tgtEl>
                                          <p:spTgt spid="179203">
                                            <p:txEl>
                                              <p:pRg st="5" end="5"/>
                                            </p:txEl>
                                          </p:spTgt>
                                        </p:tgtEl>
                                        <p:attrNameLst>
                                          <p:attrName>style.opacity</p:attrName>
                                        </p:attrNameLst>
                                      </p:cBhvr>
                                      <p:to>
                                        <p:strVal val="0.5"/>
                                      </p:to>
                                    </p:set>
                                    <p:animEffect filter="image" prLst="opacity: 0.5">
                                      <p:cBhvr rctx="IE">
                                        <p:cTn id="13" dur="indefinite"/>
                                        <p:tgtEl>
                                          <p:spTgt spid="179203">
                                            <p:txEl>
                                              <p:pRg st="5" end="5"/>
                                            </p:txEl>
                                          </p:spTgt>
                                        </p:tgtEl>
                                      </p:cBhvr>
                                    </p:animEffect>
                                  </p:childTnLst>
                                </p:cTn>
                              </p:par>
                              <p:par>
                                <p:cTn id="14" presetID="9" presetClass="emph" presetSubtype="0" nodeType="withEffect">
                                  <p:stCondLst>
                                    <p:cond delay="0"/>
                                  </p:stCondLst>
                                  <p:childTnLst>
                                    <p:set>
                                      <p:cBhvr rctx="PPT">
                                        <p:cTn id="15" dur="indefinite"/>
                                        <p:tgtEl>
                                          <p:spTgt spid="179203">
                                            <p:txEl>
                                              <p:pRg st="6" end="6"/>
                                            </p:txEl>
                                          </p:spTgt>
                                        </p:tgtEl>
                                        <p:attrNameLst>
                                          <p:attrName>style.opacity</p:attrName>
                                        </p:attrNameLst>
                                      </p:cBhvr>
                                      <p:to>
                                        <p:strVal val="0.5"/>
                                      </p:to>
                                    </p:set>
                                    <p:animEffect filter="image" prLst="opacity: 0.5">
                                      <p:cBhvr rctx="IE">
                                        <p:cTn id="16" dur="indefinite"/>
                                        <p:tgtEl>
                                          <p:spTgt spid="179203">
                                            <p:txEl>
                                              <p:pRg st="6" end="6"/>
                                            </p:txEl>
                                          </p:spTgt>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179203">
                                            <p:txEl>
                                              <p:pRg st="3" end="3"/>
                                            </p:txEl>
                                          </p:spTgt>
                                        </p:tgtEl>
                                        <p:attrNameLst>
                                          <p:attrName>style.opacity</p:attrName>
                                        </p:attrNameLst>
                                      </p:cBhvr>
                                      <p:to>
                                        <p:strVal val="0.5"/>
                                      </p:to>
                                    </p:set>
                                    <p:animEffect filter="image" prLst="opacity: 0.5">
                                      <p:cBhvr rctx="IE">
                                        <p:cTn id="19" dur="indefinite"/>
                                        <p:tgtEl>
                                          <p:spTgt spid="17920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179203">
                                            <p:txEl>
                                              <p:pRg st="2" end="2"/>
                                            </p:txEl>
                                          </p:spTgt>
                                        </p:tgtEl>
                                        <p:attrNameLst>
                                          <p:attrName>style.opacity</p:attrName>
                                        </p:attrNameLst>
                                      </p:cBhvr>
                                      <p:to>
                                        <p:strVal val="0.5"/>
                                      </p:to>
                                    </p:set>
                                    <p:animEffect filter="image" prLst="opacity: 0.5">
                                      <p:cBhvr rctx="IE">
                                        <p:cTn id="24" dur="indefinite"/>
                                        <p:tgtEl>
                                          <p:spTgt spid="179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7F81A631-0FC3-4823-9BE8-70C87B785EBC}" type="slidenum">
              <a:rPr lang="de-DE"/>
              <a:pPr>
                <a:defRPr/>
              </a:pPr>
              <a:t>39</a:t>
            </a:fld>
            <a:endParaRPr lang="de-DE"/>
          </a:p>
        </p:txBody>
      </p:sp>
      <p:sp>
        <p:nvSpPr>
          <p:cNvPr id="218114" name="Rectangle 2"/>
          <p:cNvSpPr>
            <a:spLocks noGrp="1" noChangeArrowheads="1"/>
          </p:cNvSpPr>
          <p:nvPr>
            <p:ph type="title"/>
          </p:nvPr>
        </p:nvSpPr>
        <p:spPr>
          <a:xfrm>
            <a:off x="503238" y="365125"/>
            <a:ext cx="8132762" cy="2424113"/>
          </a:xfrm>
        </p:spPr>
        <p:txBody>
          <a:bodyPr>
            <a:spAutoFit/>
          </a:bodyPr>
          <a:lstStyle/>
          <a:p>
            <a:pPr eaLnBrk="1" hangingPunct="1">
              <a:defRPr/>
            </a:pPr>
            <a:r>
              <a:rPr lang="de-DE" sz="11700" dirty="0" smtClean="0">
                <a:effectLst>
                  <a:outerShdw blurRad="38100" dist="38100" dir="2700000" algn="tl">
                    <a:srgbClr val="C0C0C0"/>
                  </a:outerShdw>
                </a:effectLst>
              </a:rPr>
              <a:t>3</a:t>
            </a:r>
            <a:r>
              <a:rPr lang="de-DE" dirty="0" smtClean="0"/>
              <a:t/>
            </a:r>
            <a:br>
              <a:rPr lang="de-DE" dirty="0" smtClean="0"/>
            </a:br>
            <a:r>
              <a:rPr lang="de-DE" dirty="0" smtClean="0"/>
              <a:t>SFX-Glossar</a:t>
            </a:r>
          </a:p>
        </p:txBody>
      </p:sp>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iennummernplatzhalter 3"/>
          <p:cNvSpPr>
            <a:spLocks noGrp="1"/>
          </p:cNvSpPr>
          <p:nvPr>
            <p:ph type="sldNum" sz="quarter" idx="10"/>
          </p:nvPr>
        </p:nvSpPr>
        <p:spPr/>
        <p:txBody>
          <a:bodyPr/>
          <a:lstStyle/>
          <a:p>
            <a:pPr>
              <a:defRPr/>
            </a:pPr>
            <a:fld id="{E470D546-BE46-4F1D-A104-7C86E3DD7B2A}" type="slidenum">
              <a:rPr lang="de-DE"/>
              <a:pPr>
                <a:defRPr/>
              </a:pPr>
              <a:t>4</a:t>
            </a:fld>
            <a:endParaRPr lang="de-DE"/>
          </a:p>
        </p:txBody>
      </p:sp>
      <p:pic>
        <p:nvPicPr>
          <p:cNvPr id="204826"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8" y="2722563"/>
            <a:ext cx="2803525"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2"/>
          <p:cNvSpPr>
            <a:spLocks noGrp="1" noChangeArrowheads="1"/>
          </p:cNvSpPr>
          <p:nvPr>
            <p:ph type="title"/>
          </p:nvPr>
        </p:nvSpPr>
        <p:spPr/>
        <p:txBody>
          <a:bodyPr/>
          <a:lstStyle/>
          <a:p>
            <a:pPr eaLnBrk="1" hangingPunct="1"/>
            <a:r>
              <a:rPr lang="de-DE" altLang="de-DE" smtClean="0"/>
              <a:t>Link zum Volltext</a:t>
            </a:r>
          </a:p>
        </p:txBody>
      </p:sp>
      <p:sp>
        <p:nvSpPr>
          <p:cNvPr id="204804" name="Line 4"/>
          <p:cNvSpPr>
            <a:spLocks noChangeShapeType="1"/>
          </p:cNvSpPr>
          <p:nvPr/>
        </p:nvSpPr>
        <p:spPr bwMode="auto">
          <a:xfrm flipV="1">
            <a:off x="2630488" y="2674938"/>
            <a:ext cx="1220787" cy="15287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05" name="Line 5"/>
          <p:cNvSpPr>
            <a:spLocks noChangeShapeType="1"/>
          </p:cNvSpPr>
          <p:nvPr/>
        </p:nvSpPr>
        <p:spPr bwMode="auto">
          <a:xfrm>
            <a:off x="2632075" y="4200525"/>
            <a:ext cx="1217613" cy="7508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06" name="Line 6"/>
          <p:cNvSpPr>
            <a:spLocks noChangeShapeType="1"/>
          </p:cNvSpPr>
          <p:nvPr/>
        </p:nvSpPr>
        <p:spPr bwMode="auto">
          <a:xfrm flipV="1">
            <a:off x="2630488" y="2670175"/>
            <a:ext cx="2619375" cy="1533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07" name="Line 7"/>
          <p:cNvSpPr>
            <a:spLocks noChangeShapeType="1"/>
          </p:cNvSpPr>
          <p:nvPr/>
        </p:nvSpPr>
        <p:spPr bwMode="auto">
          <a:xfrm>
            <a:off x="2632075" y="4200525"/>
            <a:ext cx="2617788" cy="7397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048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338" y="2659063"/>
            <a:ext cx="1433512"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9" name="Line 9"/>
          <p:cNvSpPr>
            <a:spLocks noChangeShapeType="1"/>
          </p:cNvSpPr>
          <p:nvPr/>
        </p:nvSpPr>
        <p:spPr bwMode="auto">
          <a:xfrm>
            <a:off x="5043488" y="3348038"/>
            <a:ext cx="757237" cy="15621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10" name="Line 10"/>
          <p:cNvSpPr>
            <a:spLocks noChangeShapeType="1"/>
          </p:cNvSpPr>
          <p:nvPr/>
        </p:nvSpPr>
        <p:spPr bwMode="auto">
          <a:xfrm flipV="1">
            <a:off x="5043488" y="2725738"/>
            <a:ext cx="735012" cy="6223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11" name="Line 11"/>
          <p:cNvSpPr>
            <a:spLocks noChangeShapeType="1"/>
          </p:cNvSpPr>
          <p:nvPr/>
        </p:nvSpPr>
        <p:spPr bwMode="auto">
          <a:xfrm flipV="1">
            <a:off x="5043488" y="2732088"/>
            <a:ext cx="3524250" cy="6159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12" name="Line 12"/>
          <p:cNvSpPr>
            <a:spLocks noChangeShapeType="1"/>
          </p:cNvSpPr>
          <p:nvPr/>
        </p:nvSpPr>
        <p:spPr bwMode="auto">
          <a:xfrm>
            <a:off x="5043488" y="3348038"/>
            <a:ext cx="3525837" cy="15557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23" name="Text Box 23"/>
          <p:cNvSpPr txBox="1">
            <a:spLocks noChangeArrowheads="1"/>
          </p:cNvSpPr>
          <p:nvPr/>
        </p:nvSpPr>
        <p:spPr bwMode="auto">
          <a:xfrm>
            <a:off x="836613" y="5186363"/>
            <a:ext cx="7439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3200">
                <a:latin typeface="Tahoma" pitchFamily="34" charset="0"/>
              </a:rPr>
              <a:t>Ein Link-Resolver kann aber </a:t>
            </a:r>
            <a:r>
              <a:rPr lang="de-DE" altLang="de-DE" sz="3200" b="1">
                <a:latin typeface="Tahoma" pitchFamily="34" charset="0"/>
              </a:rPr>
              <a:t>viel</a:t>
            </a:r>
            <a:r>
              <a:rPr lang="de-DE" altLang="de-DE" sz="3200">
                <a:latin typeface="Tahoma" pitchFamily="34" charset="0"/>
              </a:rPr>
              <a:t> mehr!</a:t>
            </a:r>
          </a:p>
        </p:txBody>
      </p:sp>
      <p:pic>
        <p:nvPicPr>
          <p:cNvPr id="204827"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3738" y="2720975"/>
            <a:ext cx="28035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29" name="Group 29"/>
          <p:cNvGrpSpPr>
            <a:grpSpLocks/>
          </p:cNvGrpSpPr>
          <p:nvPr/>
        </p:nvGrpSpPr>
        <p:grpSpPr bwMode="auto">
          <a:xfrm>
            <a:off x="882650" y="1504950"/>
            <a:ext cx="2170113" cy="1087438"/>
            <a:chOff x="376" y="510"/>
            <a:chExt cx="1367" cy="685"/>
          </a:xfrm>
        </p:grpSpPr>
        <p:sp>
          <p:nvSpPr>
            <p:cNvPr id="6167" name="Text Box 16"/>
            <p:cNvSpPr txBox="1">
              <a:spLocks noChangeArrowheads="1"/>
            </p:cNvSpPr>
            <p:nvPr/>
          </p:nvSpPr>
          <p:spPr bwMode="auto">
            <a:xfrm>
              <a:off x="376" y="964"/>
              <a:ext cx="13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a:latin typeface="Tahoma" pitchFamily="34" charset="0"/>
                </a:rPr>
                <a:t>Literatur-Recherche</a:t>
              </a:r>
            </a:p>
          </p:txBody>
        </p:sp>
        <p:sp>
          <p:nvSpPr>
            <p:cNvPr id="204828" name="Oval 28"/>
            <p:cNvSpPr>
              <a:spLocks noChangeArrowheads="1"/>
            </p:cNvSpPr>
            <p:nvPr/>
          </p:nvSpPr>
          <p:spPr bwMode="auto">
            <a:xfrm>
              <a:off x="846" y="510"/>
              <a:ext cx="431" cy="431"/>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sz="4000" b="1">
                  <a:solidFill>
                    <a:srgbClr val="CC0000"/>
                  </a:solidFill>
                  <a:effectLst>
                    <a:outerShdw blurRad="38100" dist="38100" dir="2700000" algn="tl">
                      <a:srgbClr val="C0C0C0"/>
                    </a:outerShdw>
                  </a:effectLst>
                  <a:latin typeface="Impact" pitchFamily="34" charset="0"/>
                  <a:ea typeface="+mn-ea"/>
                </a:rPr>
                <a:t>3</a:t>
              </a:r>
            </a:p>
          </p:txBody>
        </p:sp>
      </p:grpSp>
      <p:grpSp>
        <p:nvGrpSpPr>
          <p:cNvPr id="204833" name="Group 33"/>
          <p:cNvGrpSpPr>
            <a:grpSpLocks/>
          </p:cNvGrpSpPr>
          <p:nvPr/>
        </p:nvGrpSpPr>
        <p:grpSpPr bwMode="auto">
          <a:xfrm>
            <a:off x="3784600" y="1501775"/>
            <a:ext cx="1550988" cy="1087438"/>
            <a:chOff x="2384" y="856"/>
            <a:chExt cx="977" cy="685"/>
          </a:xfrm>
        </p:grpSpPr>
        <p:sp>
          <p:nvSpPr>
            <p:cNvPr id="6165" name="Text Box 31"/>
            <p:cNvSpPr txBox="1">
              <a:spLocks noChangeArrowheads="1"/>
            </p:cNvSpPr>
            <p:nvPr/>
          </p:nvSpPr>
          <p:spPr bwMode="auto">
            <a:xfrm>
              <a:off x="2384" y="1310"/>
              <a:ext cx="9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a:latin typeface="Tahoma" pitchFamily="34" charset="0"/>
                </a:rPr>
                <a:t>Service-Menü</a:t>
              </a:r>
            </a:p>
          </p:txBody>
        </p:sp>
        <p:sp>
          <p:nvSpPr>
            <p:cNvPr id="204832" name="Oval 32"/>
            <p:cNvSpPr>
              <a:spLocks noChangeArrowheads="1"/>
            </p:cNvSpPr>
            <p:nvPr/>
          </p:nvSpPr>
          <p:spPr bwMode="auto">
            <a:xfrm>
              <a:off x="2656" y="856"/>
              <a:ext cx="431" cy="431"/>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de-DE" sz="4000" b="1">
                  <a:solidFill>
                    <a:schemeClr val="accent2"/>
                  </a:solidFill>
                  <a:effectLst>
                    <a:outerShdw blurRad="38100" dist="38100" dir="2700000" algn="tl">
                      <a:srgbClr val="C0C0C0"/>
                    </a:outerShdw>
                  </a:effectLst>
                  <a:latin typeface="Impact" pitchFamily="34" charset="0"/>
                  <a:ea typeface="+mn-ea"/>
                </a:rPr>
                <a:t>2</a:t>
              </a:r>
            </a:p>
          </p:txBody>
        </p:sp>
      </p:grpSp>
      <p:grpSp>
        <p:nvGrpSpPr>
          <p:cNvPr id="204838" name="Group 38"/>
          <p:cNvGrpSpPr>
            <a:grpSpLocks/>
          </p:cNvGrpSpPr>
          <p:nvPr/>
        </p:nvGrpSpPr>
        <p:grpSpPr bwMode="auto">
          <a:xfrm>
            <a:off x="6423025" y="1501775"/>
            <a:ext cx="1522413" cy="1182688"/>
            <a:chOff x="4046" y="874"/>
            <a:chExt cx="959" cy="745"/>
          </a:xfrm>
        </p:grpSpPr>
        <p:sp>
          <p:nvSpPr>
            <p:cNvPr id="204835" name="Text Box 35"/>
            <p:cNvSpPr txBox="1">
              <a:spLocks noChangeArrowheads="1"/>
            </p:cNvSpPr>
            <p:nvPr/>
          </p:nvSpPr>
          <p:spPr bwMode="auto">
            <a:xfrm>
              <a:off x="4046" y="1292"/>
              <a:ext cx="9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2800" b="1">
                  <a:solidFill>
                    <a:schemeClr val="folHlink"/>
                  </a:solidFill>
                  <a:effectLst>
                    <a:outerShdw blurRad="38100" dist="38100" dir="2700000" algn="tl">
                      <a:srgbClr val="C0C0C0"/>
                    </a:outerShdw>
                  </a:effectLst>
                  <a:latin typeface="Tahoma" pitchFamily="34" charset="0"/>
                  <a:ea typeface="+mn-ea"/>
                </a:rPr>
                <a:t>Meins!</a:t>
              </a:r>
            </a:p>
          </p:txBody>
        </p:sp>
        <p:sp>
          <p:nvSpPr>
            <p:cNvPr id="204836" name="Oval 36"/>
            <p:cNvSpPr>
              <a:spLocks noChangeArrowheads="1"/>
            </p:cNvSpPr>
            <p:nvPr/>
          </p:nvSpPr>
          <p:spPr bwMode="auto">
            <a:xfrm>
              <a:off x="4306" y="874"/>
              <a:ext cx="431" cy="431"/>
            </a:xfrm>
            <a:prstGeom prst="ellipse">
              <a:avLst/>
            </a:prstGeom>
            <a:noFill/>
            <a:ln w="381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126000" anchor="ctr"/>
            <a:lstStyle/>
            <a:p>
              <a:pPr algn="ctr">
                <a:defRPr/>
              </a:pPr>
              <a:r>
                <a:rPr lang="de-DE" sz="4000" b="1">
                  <a:solidFill>
                    <a:srgbClr val="FFCC00"/>
                  </a:solidFill>
                  <a:effectLst>
                    <a:outerShdw blurRad="38100" dist="38100" dir="2700000" algn="tl">
                      <a:srgbClr val="C0C0C0"/>
                    </a:outerShdw>
                  </a:effectLst>
                  <a:latin typeface="Impact" pitchFamily="34" charset="0"/>
                  <a:ea typeface="+mn-ea"/>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204826"/>
                                        </p:tgtEl>
                                        <p:attrNameLst>
                                          <p:attrName>style.visibility</p:attrName>
                                        </p:attrNameLst>
                                      </p:cBhvr>
                                      <p:to>
                                        <p:strVal val="visible"/>
                                      </p:to>
                                    </p:set>
                                    <p:animEffect transition="in" filter="slide(fromLeft)">
                                      <p:cBhvr>
                                        <p:cTn id="7" dur="500"/>
                                        <p:tgtEl>
                                          <p:spTgt spid="20482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04829"/>
                                        </p:tgtEl>
                                        <p:attrNameLst>
                                          <p:attrName>style.visibility</p:attrName>
                                        </p:attrNameLst>
                                      </p:cBhvr>
                                      <p:to>
                                        <p:strVal val="visible"/>
                                      </p:to>
                                    </p:set>
                                  </p:childTnLst>
                                </p:cTn>
                              </p:par>
                            </p:childTnLst>
                          </p:cTn>
                        </p:par>
                        <p:par>
                          <p:cTn id="11" fill="hold" nodeType="afterGroup">
                            <p:stCondLst>
                              <p:cond delay="500"/>
                            </p:stCondLst>
                            <p:childTnLst>
                              <p:par>
                                <p:cTn id="12" presetID="18" presetClass="entr" presetSubtype="3" fill="hold" grpId="0" nodeType="afterEffect">
                                  <p:stCondLst>
                                    <p:cond delay="500"/>
                                  </p:stCondLst>
                                  <p:childTnLst>
                                    <p:set>
                                      <p:cBhvr>
                                        <p:cTn id="13" dur="1" fill="hold">
                                          <p:stCondLst>
                                            <p:cond delay="0"/>
                                          </p:stCondLst>
                                        </p:cTn>
                                        <p:tgtEl>
                                          <p:spTgt spid="204804"/>
                                        </p:tgtEl>
                                        <p:attrNameLst>
                                          <p:attrName>style.visibility</p:attrName>
                                        </p:attrNameLst>
                                      </p:cBhvr>
                                      <p:to>
                                        <p:strVal val="visible"/>
                                      </p:to>
                                    </p:set>
                                    <p:animEffect transition="in" filter="strips(upRight)">
                                      <p:cBhvr>
                                        <p:cTn id="14" dur="500"/>
                                        <p:tgtEl>
                                          <p:spTgt spid="204804"/>
                                        </p:tgtEl>
                                      </p:cBhvr>
                                    </p:animEffect>
                                  </p:childTnLst>
                                </p:cTn>
                              </p:par>
                              <p:par>
                                <p:cTn id="15" presetID="18" presetClass="entr" presetSubtype="3" fill="hold" grpId="0" nodeType="withEffect">
                                  <p:stCondLst>
                                    <p:cond delay="500"/>
                                  </p:stCondLst>
                                  <p:childTnLst>
                                    <p:set>
                                      <p:cBhvr>
                                        <p:cTn id="16" dur="1" fill="hold">
                                          <p:stCondLst>
                                            <p:cond delay="0"/>
                                          </p:stCondLst>
                                        </p:cTn>
                                        <p:tgtEl>
                                          <p:spTgt spid="204806"/>
                                        </p:tgtEl>
                                        <p:attrNameLst>
                                          <p:attrName>style.visibility</p:attrName>
                                        </p:attrNameLst>
                                      </p:cBhvr>
                                      <p:to>
                                        <p:strVal val="visible"/>
                                      </p:to>
                                    </p:set>
                                    <p:animEffect transition="in" filter="strips(upRight)">
                                      <p:cBhvr>
                                        <p:cTn id="17" dur="500"/>
                                        <p:tgtEl>
                                          <p:spTgt spid="204806"/>
                                        </p:tgtEl>
                                      </p:cBhvr>
                                    </p:animEffect>
                                  </p:childTnLst>
                                </p:cTn>
                              </p:par>
                              <p:par>
                                <p:cTn id="18" presetID="18" presetClass="entr" presetSubtype="6" fill="hold" grpId="0" nodeType="withEffect">
                                  <p:stCondLst>
                                    <p:cond delay="500"/>
                                  </p:stCondLst>
                                  <p:childTnLst>
                                    <p:set>
                                      <p:cBhvr>
                                        <p:cTn id="19" dur="1" fill="hold">
                                          <p:stCondLst>
                                            <p:cond delay="0"/>
                                          </p:stCondLst>
                                        </p:cTn>
                                        <p:tgtEl>
                                          <p:spTgt spid="204807"/>
                                        </p:tgtEl>
                                        <p:attrNameLst>
                                          <p:attrName>style.visibility</p:attrName>
                                        </p:attrNameLst>
                                      </p:cBhvr>
                                      <p:to>
                                        <p:strVal val="visible"/>
                                      </p:to>
                                    </p:set>
                                    <p:animEffect transition="in" filter="strips(downRight)">
                                      <p:cBhvr>
                                        <p:cTn id="20" dur="500"/>
                                        <p:tgtEl>
                                          <p:spTgt spid="204807"/>
                                        </p:tgtEl>
                                      </p:cBhvr>
                                    </p:animEffect>
                                  </p:childTnLst>
                                </p:cTn>
                              </p:par>
                              <p:par>
                                <p:cTn id="21" presetID="18" presetClass="entr" presetSubtype="6" fill="hold" grpId="0" nodeType="withEffect">
                                  <p:stCondLst>
                                    <p:cond delay="500"/>
                                  </p:stCondLst>
                                  <p:childTnLst>
                                    <p:set>
                                      <p:cBhvr>
                                        <p:cTn id="22" dur="1" fill="hold">
                                          <p:stCondLst>
                                            <p:cond delay="0"/>
                                          </p:stCondLst>
                                        </p:cTn>
                                        <p:tgtEl>
                                          <p:spTgt spid="204805"/>
                                        </p:tgtEl>
                                        <p:attrNameLst>
                                          <p:attrName>style.visibility</p:attrName>
                                        </p:attrNameLst>
                                      </p:cBhvr>
                                      <p:to>
                                        <p:strVal val="visible"/>
                                      </p:to>
                                    </p:set>
                                    <p:animEffect transition="in" filter="strips(downRight)">
                                      <p:cBhvr>
                                        <p:cTn id="23" dur="500"/>
                                        <p:tgtEl>
                                          <p:spTgt spid="204805"/>
                                        </p:tgtEl>
                                      </p:cBhvr>
                                    </p:animEffect>
                                  </p:childTnLst>
                                </p:cTn>
                              </p:par>
                            </p:childTnLst>
                          </p:cTn>
                        </p:par>
                        <p:par>
                          <p:cTn id="24" fill="hold" nodeType="afterGroup">
                            <p:stCondLst>
                              <p:cond delay="1500"/>
                            </p:stCondLst>
                            <p:childTnLst>
                              <p:par>
                                <p:cTn id="25" presetID="1" presetClass="entr" presetSubtype="0" fill="hold" nodeType="afterEffect">
                                  <p:stCondLst>
                                    <p:cond delay="0"/>
                                  </p:stCondLst>
                                  <p:childTnLst>
                                    <p:set>
                                      <p:cBhvr>
                                        <p:cTn id="26" dur="1" fill="hold">
                                          <p:stCondLst>
                                            <p:cond delay="0"/>
                                          </p:stCondLst>
                                        </p:cTn>
                                        <p:tgtEl>
                                          <p:spTgt spid="2048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33"/>
                                        </p:tgtEl>
                                        <p:attrNameLst>
                                          <p:attrName>style.visibility</p:attrName>
                                        </p:attrNameLst>
                                      </p:cBhvr>
                                      <p:to>
                                        <p:strVal val="visible"/>
                                      </p:to>
                                    </p:set>
                                  </p:childTnLst>
                                </p:cTn>
                              </p:par>
                            </p:childTnLst>
                          </p:cTn>
                        </p:par>
                        <p:par>
                          <p:cTn id="29" fill="hold" nodeType="afterGroup">
                            <p:stCondLst>
                              <p:cond delay="1500"/>
                            </p:stCondLst>
                            <p:childTnLst>
                              <p:par>
                                <p:cTn id="30" presetID="18" presetClass="entr" presetSubtype="3" fill="hold" grpId="0" nodeType="afterEffect">
                                  <p:stCondLst>
                                    <p:cond delay="500"/>
                                  </p:stCondLst>
                                  <p:childTnLst>
                                    <p:set>
                                      <p:cBhvr>
                                        <p:cTn id="31" dur="1" fill="hold">
                                          <p:stCondLst>
                                            <p:cond delay="0"/>
                                          </p:stCondLst>
                                        </p:cTn>
                                        <p:tgtEl>
                                          <p:spTgt spid="204810"/>
                                        </p:tgtEl>
                                        <p:attrNameLst>
                                          <p:attrName>style.visibility</p:attrName>
                                        </p:attrNameLst>
                                      </p:cBhvr>
                                      <p:to>
                                        <p:strVal val="visible"/>
                                      </p:to>
                                    </p:set>
                                    <p:animEffect transition="in" filter="strips(upRight)">
                                      <p:cBhvr>
                                        <p:cTn id="32" dur="500"/>
                                        <p:tgtEl>
                                          <p:spTgt spid="204810"/>
                                        </p:tgtEl>
                                      </p:cBhvr>
                                    </p:animEffect>
                                  </p:childTnLst>
                                </p:cTn>
                              </p:par>
                              <p:par>
                                <p:cTn id="33" presetID="18" presetClass="entr" presetSubtype="3" fill="hold" grpId="0" nodeType="withEffect">
                                  <p:stCondLst>
                                    <p:cond delay="500"/>
                                  </p:stCondLst>
                                  <p:childTnLst>
                                    <p:set>
                                      <p:cBhvr>
                                        <p:cTn id="34" dur="1" fill="hold">
                                          <p:stCondLst>
                                            <p:cond delay="0"/>
                                          </p:stCondLst>
                                        </p:cTn>
                                        <p:tgtEl>
                                          <p:spTgt spid="204811"/>
                                        </p:tgtEl>
                                        <p:attrNameLst>
                                          <p:attrName>style.visibility</p:attrName>
                                        </p:attrNameLst>
                                      </p:cBhvr>
                                      <p:to>
                                        <p:strVal val="visible"/>
                                      </p:to>
                                    </p:set>
                                    <p:animEffect transition="in" filter="strips(upRight)">
                                      <p:cBhvr>
                                        <p:cTn id="35" dur="500"/>
                                        <p:tgtEl>
                                          <p:spTgt spid="204811"/>
                                        </p:tgtEl>
                                      </p:cBhvr>
                                    </p:animEffect>
                                  </p:childTnLst>
                                </p:cTn>
                              </p:par>
                              <p:par>
                                <p:cTn id="36" presetID="18" presetClass="entr" presetSubtype="6" fill="hold" grpId="0" nodeType="withEffect">
                                  <p:stCondLst>
                                    <p:cond delay="500"/>
                                  </p:stCondLst>
                                  <p:childTnLst>
                                    <p:set>
                                      <p:cBhvr>
                                        <p:cTn id="37" dur="1" fill="hold">
                                          <p:stCondLst>
                                            <p:cond delay="0"/>
                                          </p:stCondLst>
                                        </p:cTn>
                                        <p:tgtEl>
                                          <p:spTgt spid="204812"/>
                                        </p:tgtEl>
                                        <p:attrNameLst>
                                          <p:attrName>style.visibility</p:attrName>
                                        </p:attrNameLst>
                                      </p:cBhvr>
                                      <p:to>
                                        <p:strVal val="visible"/>
                                      </p:to>
                                    </p:set>
                                    <p:animEffect transition="in" filter="strips(downRight)">
                                      <p:cBhvr>
                                        <p:cTn id="38" dur="500"/>
                                        <p:tgtEl>
                                          <p:spTgt spid="204812"/>
                                        </p:tgtEl>
                                      </p:cBhvr>
                                    </p:animEffect>
                                  </p:childTnLst>
                                </p:cTn>
                              </p:par>
                              <p:par>
                                <p:cTn id="39" presetID="18" presetClass="entr" presetSubtype="6" fill="hold" grpId="0" nodeType="withEffect">
                                  <p:stCondLst>
                                    <p:cond delay="500"/>
                                  </p:stCondLst>
                                  <p:childTnLst>
                                    <p:set>
                                      <p:cBhvr>
                                        <p:cTn id="40" dur="1" fill="hold">
                                          <p:stCondLst>
                                            <p:cond delay="0"/>
                                          </p:stCondLst>
                                        </p:cTn>
                                        <p:tgtEl>
                                          <p:spTgt spid="204809"/>
                                        </p:tgtEl>
                                        <p:attrNameLst>
                                          <p:attrName>style.visibility</p:attrName>
                                        </p:attrNameLst>
                                      </p:cBhvr>
                                      <p:to>
                                        <p:strVal val="visible"/>
                                      </p:to>
                                    </p:set>
                                    <p:animEffect transition="in" filter="strips(downRight)">
                                      <p:cBhvr>
                                        <p:cTn id="41" dur="500"/>
                                        <p:tgtEl>
                                          <p:spTgt spid="204809"/>
                                        </p:tgtEl>
                                      </p:cBhvr>
                                    </p:animEffect>
                                  </p:childTnLst>
                                </p:cTn>
                              </p:par>
                            </p:childTnLst>
                          </p:cTn>
                        </p:par>
                        <p:par>
                          <p:cTn id="42" fill="hold" nodeType="afterGroup">
                            <p:stCondLst>
                              <p:cond delay="2500"/>
                            </p:stCondLst>
                            <p:childTnLst>
                              <p:par>
                                <p:cTn id="43" presetID="1" presetClass="entr" presetSubtype="0" fill="hold" nodeType="afterEffect">
                                  <p:stCondLst>
                                    <p:cond delay="0"/>
                                  </p:stCondLst>
                                  <p:childTnLst>
                                    <p:set>
                                      <p:cBhvr>
                                        <p:cTn id="44" dur="1" fill="hold">
                                          <p:stCondLst>
                                            <p:cond delay="0"/>
                                          </p:stCondLst>
                                        </p:cTn>
                                        <p:tgtEl>
                                          <p:spTgt spid="2048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483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nodeType="clickEffect">
                                  <p:stCondLst>
                                    <p:cond delay="0"/>
                                  </p:stCondLst>
                                  <p:childTnLst>
                                    <p:set>
                                      <p:cBhvr>
                                        <p:cTn id="50" dur="1" fill="hold">
                                          <p:stCondLst>
                                            <p:cond delay="0"/>
                                          </p:stCondLst>
                                        </p:cTn>
                                        <p:tgtEl>
                                          <p:spTgt spid="204823">
                                            <p:txEl>
                                              <p:pRg st="0" end="0"/>
                                            </p:txEl>
                                          </p:spTgt>
                                        </p:tgtEl>
                                        <p:attrNameLst>
                                          <p:attrName>style.visibility</p:attrName>
                                        </p:attrNameLst>
                                      </p:cBhvr>
                                      <p:to>
                                        <p:strVal val="visible"/>
                                      </p:to>
                                    </p:set>
                                    <p:anim calcmode="lin" valueType="num">
                                      <p:cBhvr>
                                        <p:cTn id="51" dur="500" fill="hold"/>
                                        <p:tgtEl>
                                          <p:spTgt spid="20482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048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P spid="204805" grpId="0" animBg="1"/>
      <p:bldP spid="204806" grpId="0" animBg="1"/>
      <p:bldP spid="204807" grpId="0" animBg="1"/>
      <p:bldP spid="204809" grpId="0" animBg="1"/>
      <p:bldP spid="204810" grpId="0" animBg="1"/>
      <p:bldP spid="204811" grpId="0" animBg="1"/>
      <p:bldP spid="2048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40</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Source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a:t>D</a:t>
            </a:r>
            <a:r>
              <a:rPr lang="de-DE" dirty="0" smtClean="0"/>
              <a:t>ie </a:t>
            </a:r>
            <a:r>
              <a:rPr lang="de-DE" b="1" u="sng" dirty="0" smtClean="0"/>
              <a:t>Source</a:t>
            </a:r>
            <a:r>
              <a:rPr lang="de-DE" dirty="0" smtClean="0"/>
              <a:t> ist im </a:t>
            </a:r>
            <a:r>
              <a:rPr lang="de-DE" dirty="0" err="1" smtClean="0"/>
              <a:t>OpenLinking</a:t>
            </a:r>
            <a:r>
              <a:rPr lang="de-DE" dirty="0" smtClean="0"/>
              <a:t>-Modell der Ausgangspunkt aller Nutzeraktionen und damit zugleich die Quelle (engl.: </a:t>
            </a:r>
            <a:r>
              <a:rPr lang="de-DE" dirty="0" err="1" smtClean="0"/>
              <a:t>source</a:t>
            </a:r>
            <a:r>
              <a:rPr lang="de-DE" dirty="0" smtClean="0"/>
              <a:t>) der Metadaten, die an den Link-Resolver geschickt werden.</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Bibliothekskatalog (OPAC) / Discovery System (Primo)</a:t>
            </a:r>
          </a:p>
          <a:p>
            <a:pPr lvl="1" eaLnBrk="1" hangingPunct="1">
              <a:defRPr/>
            </a:pPr>
            <a:r>
              <a:rPr lang="de-DE" dirty="0" smtClean="0"/>
              <a:t>Verbundkatalog (Gateway Bayern)</a:t>
            </a:r>
          </a:p>
          <a:p>
            <a:pPr lvl="1" eaLnBrk="1" hangingPunct="1">
              <a:defRPr/>
            </a:pPr>
            <a:r>
              <a:rPr lang="de-DE" dirty="0" smtClean="0"/>
              <a:t>Fachdatenbank (Web </a:t>
            </a:r>
            <a:r>
              <a:rPr lang="de-DE" dirty="0" err="1" smtClean="0"/>
              <a:t>of</a:t>
            </a:r>
            <a:r>
              <a:rPr lang="de-DE" dirty="0" smtClean="0"/>
              <a:t> Science, </a:t>
            </a:r>
            <a:r>
              <a:rPr lang="de-DE" dirty="0" err="1" smtClean="0"/>
              <a:t>PubMed</a:t>
            </a:r>
            <a:r>
              <a:rPr lang="de-DE" dirty="0" smtClean="0"/>
              <a:t>, …)</a:t>
            </a:r>
          </a:p>
          <a:p>
            <a:pPr eaLnBrk="1" hangingPunct="1">
              <a:defRPr/>
            </a:pPr>
            <a:r>
              <a:rPr lang="de-DE" dirty="0" smtClean="0">
                <a:solidFill>
                  <a:srgbClr val="C00000"/>
                </a:solidFill>
                <a:effectLst>
                  <a:outerShdw blurRad="38100" dist="38100" dir="2700000" algn="tl">
                    <a:srgbClr val="C0C0C0"/>
                  </a:outerShdw>
                </a:effectLst>
              </a:rPr>
              <a:t>Gut zu wissen:</a:t>
            </a:r>
            <a:endParaRPr lang="de-DE" dirty="0"/>
          </a:p>
          <a:p>
            <a:pPr marL="457200" lvl="1" indent="0" eaLnBrk="1" hangingPunct="1">
              <a:buNone/>
              <a:defRPr/>
            </a:pPr>
            <a:r>
              <a:rPr lang="de-DE" dirty="0" smtClean="0"/>
              <a:t>Eine Source muss „</a:t>
            </a:r>
            <a:r>
              <a:rPr lang="de-DE" dirty="0" err="1" smtClean="0"/>
              <a:t>OpenURL</a:t>
            </a:r>
            <a:r>
              <a:rPr lang="de-DE" dirty="0" smtClean="0"/>
              <a:t>-fähig“ sein, d.h. ihre  Metadaten im wahrsten Sinne des Wortes auf Knopfdruck (SFX-Button!) in die </a:t>
            </a:r>
            <a:r>
              <a:rPr lang="de-DE" dirty="0" err="1" smtClean="0"/>
              <a:t>OpenURL</a:t>
            </a:r>
            <a:r>
              <a:rPr lang="de-DE" dirty="0" smtClean="0"/>
              <a:t>-Syntax verpacken können.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Liste aller </a:t>
            </a:r>
            <a:r>
              <a:rPr lang="de-DE" dirty="0" err="1" smtClean="0"/>
              <a:t>Sourcen</a:t>
            </a:r>
            <a:r>
              <a:rPr lang="de-DE" dirty="0" smtClean="0"/>
              <a:t> in der SFX-</a:t>
            </a:r>
            <a:r>
              <a:rPr lang="de-DE" dirty="0" err="1" smtClean="0"/>
              <a:t>KnowledgeBase</a:t>
            </a:r>
            <a:r>
              <a:rPr lang="de-DE" dirty="0" smtClean="0"/>
              <a:t> finden Sie ausgehend von der Homepage des SFX Admin Centers folgendermaßen:</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KBManager</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Sources</a:t>
            </a:r>
            <a:endParaRPr lang="de-DE" sz="2400" dirty="0">
              <a:effectLst>
                <a:outerShdw blurRad="38100" dist="38100" dir="2700000" algn="tl">
                  <a:srgbClr val="000000">
                    <a:alpha val="43137"/>
                  </a:srgbClr>
                </a:outerShdw>
              </a:effectLst>
            </a:endParaRPr>
          </a:p>
          <a:p>
            <a:pPr marL="114300" indent="0">
              <a:buClr>
                <a:srgbClr val="C00000"/>
              </a:buClr>
              <a:buNone/>
            </a:pPr>
            <a:endParaRPr lang="de-DE" dirty="0" smtClean="0">
              <a:effectLst>
                <a:outerShdw blurRad="38100" dist="38100" dir="2700000" algn="tl">
                  <a:srgbClr val="000000">
                    <a:alpha val="43137"/>
                  </a:srgbClr>
                </a:outerShdw>
              </a:effectLst>
            </a:endParaRPr>
          </a:p>
          <a:p>
            <a:pPr marL="0" indent="0">
              <a:buClr>
                <a:srgbClr val="C00000"/>
              </a:buClr>
              <a:buNone/>
            </a:pPr>
            <a:r>
              <a:rPr lang="de-DE" dirty="0"/>
              <a:t>Über </a:t>
            </a:r>
            <a:r>
              <a:rPr lang="de-DE" dirty="0" smtClean="0"/>
              <a:t>das Eingabefeld „Filter Source List:“ lässt sich die Liste durchsuchen bzw. auf </a:t>
            </a:r>
            <a:r>
              <a:rPr lang="de-DE" dirty="0" err="1" smtClean="0"/>
              <a:t>Sourcen</a:t>
            </a:r>
            <a:r>
              <a:rPr lang="de-DE" dirty="0" smtClean="0"/>
              <a:t> bestimmten Namens einschränken.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41</a:t>
            </a:fld>
            <a:endParaRPr lang="de-DE"/>
          </a:p>
        </p:txBody>
      </p:sp>
    </p:spTree>
    <p:extLst>
      <p:ext uri="{BB962C8B-B14F-4D97-AF65-F5344CB8AC3E}">
        <p14:creationId xmlns:p14="http://schemas.microsoft.com/office/powerpoint/2010/main" val="10382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42</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Source </a:t>
            </a:r>
            <a:r>
              <a:rPr lang="de-DE" altLang="de-DE" dirty="0" err="1" smtClean="0"/>
              <a:t>Object</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Als </a:t>
            </a:r>
            <a:r>
              <a:rPr lang="de-DE" b="1" u="sng" dirty="0" smtClean="0"/>
              <a:t>Source </a:t>
            </a:r>
            <a:r>
              <a:rPr lang="de-DE" b="1" u="sng" dirty="0" err="1" smtClean="0"/>
              <a:t>Object</a:t>
            </a:r>
            <a:r>
              <a:rPr lang="de-DE" dirty="0" smtClean="0"/>
              <a:t> bezeichnet man im </a:t>
            </a:r>
            <a:r>
              <a:rPr lang="de-DE" dirty="0" err="1" smtClean="0"/>
              <a:t>OpenLinking</a:t>
            </a:r>
            <a:r>
              <a:rPr lang="de-DE" dirty="0" smtClean="0"/>
              <a:t>-Modell den einzelnen Literaturnachweis, zu dem der Nutzer per Knopfdruck den für ihn zuständigen Link-Resolver befragen kann.</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Eintrag in einer Kurztrefferliste</a:t>
            </a:r>
          </a:p>
          <a:p>
            <a:pPr lvl="1" eaLnBrk="1" hangingPunct="1">
              <a:defRPr/>
            </a:pPr>
            <a:r>
              <a:rPr lang="de-DE" dirty="0" smtClean="0"/>
              <a:t>Treffer-Vollanzeige</a:t>
            </a:r>
          </a:p>
          <a:p>
            <a:pPr lvl="1" eaLnBrk="1" hangingPunct="1">
              <a:defRPr/>
            </a:pPr>
            <a:r>
              <a:rPr lang="de-DE" dirty="0" smtClean="0"/>
              <a:t>Eintrag in einem elektronischen Literaturverzeichnis</a:t>
            </a:r>
          </a:p>
          <a:p>
            <a:pPr eaLnBrk="1" hangingPunct="1">
              <a:defRPr/>
            </a:pPr>
            <a:r>
              <a:rPr lang="de-DE" dirty="0" smtClean="0">
                <a:solidFill>
                  <a:srgbClr val="C00000"/>
                </a:solidFill>
                <a:effectLst>
                  <a:outerShdw blurRad="38100" dist="38100" dir="2700000" algn="tl">
                    <a:srgbClr val="C0C0C0"/>
                  </a:outerShdw>
                </a:effectLst>
              </a:rPr>
              <a:t>Gut zu wissen:</a:t>
            </a:r>
            <a:endParaRPr lang="de-DE" dirty="0"/>
          </a:p>
          <a:p>
            <a:pPr marL="457200" lvl="1" indent="0" eaLnBrk="1" hangingPunct="1">
              <a:buNone/>
              <a:defRPr/>
            </a:pPr>
            <a:r>
              <a:rPr lang="de-DE" dirty="0" smtClean="0"/>
              <a:t>Die beiden zentralen Aufgaben einer Source im </a:t>
            </a:r>
            <a:r>
              <a:rPr lang="de-DE" dirty="0" err="1" smtClean="0"/>
              <a:t>OpenLinking</a:t>
            </a:r>
            <a:r>
              <a:rPr lang="de-DE" dirty="0" smtClean="0"/>
              <a:t>-Modell sind 1. die formal standardisierte Beschreibung von Source Objects und 2. die Zuordnung von Nutzern zu Link-</a:t>
            </a:r>
            <a:r>
              <a:rPr lang="de-DE" dirty="0" err="1" smtClean="0"/>
              <a:t>Resolvern</a:t>
            </a:r>
            <a:r>
              <a:rPr lang="de-DE" dirty="0" smtClean="0"/>
              <a:t>.</a:t>
            </a:r>
          </a:p>
        </p:txBody>
      </p:sp>
    </p:spTree>
    <p:extLst>
      <p:ext uri="{BB962C8B-B14F-4D97-AF65-F5344CB8AC3E}">
        <p14:creationId xmlns:p14="http://schemas.microsoft.com/office/powerpoint/2010/main" val="954975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43</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Target</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smtClean="0"/>
              <a:t>Target</a:t>
            </a:r>
            <a:r>
              <a:rPr lang="de-DE" dirty="0" smtClean="0"/>
              <a:t> ist im </a:t>
            </a:r>
            <a:r>
              <a:rPr lang="de-DE" dirty="0" err="1" smtClean="0"/>
              <a:t>OpenLinking</a:t>
            </a:r>
            <a:r>
              <a:rPr lang="de-DE" dirty="0" smtClean="0"/>
              <a:t>-Modell der Anbieter eines für den Nutzer im Kontext des von ihm in der Source gefundenen Literaturnachweises potentiell relevanten Ziels (engl.: </a:t>
            </a:r>
            <a:r>
              <a:rPr lang="de-DE" dirty="0" err="1" smtClean="0"/>
              <a:t>target</a:t>
            </a:r>
            <a:r>
              <a:rPr lang="de-DE" dirty="0" smtClean="0"/>
              <a: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Volltextanbieter (</a:t>
            </a:r>
            <a:r>
              <a:rPr lang="de-DE" dirty="0" err="1" smtClean="0"/>
              <a:t>Elsevier</a:t>
            </a:r>
            <a:r>
              <a:rPr lang="de-DE" dirty="0" smtClean="0"/>
              <a:t>, Springer, </a:t>
            </a:r>
            <a:r>
              <a:rPr lang="de-DE" dirty="0" err="1" smtClean="0"/>
              <a:t>Wiley</a:t>
            </a:r>
            <a:r>
              <a:rPr lang="de-DE" dirty="0" smtClean="0"/>
              <a:t>, …)</a:t>
            </a:r>
          </a:p>
          <a:p>
            <a:pPr lvl="1" eaLnBrk="1" hangingPunct="1">
              <a:defRPr/>
            </a:pPr>
            <a:r>
              <a:rPr lang="de-DE" dirty="0" smtClean="0"/>
              <a:t>ZFL-Server (vorausgefülltes Fernleihbestellformular)</a:t>
            </a:r>
          </a:p>
          <a:p>
            <a:pPr lvl="1" eaLnBrk="1" hangingPunct="1">
              <a:defRPr/>
            </a:pPr>
            <a:r>
              <a:rPr lang="de-DE" dirty="0" smtClean="0"/>
              <a:t>Suchmaschinen (Anschlussrecherchen in EZB, BASE, …)</a:t>
            </a:r>
          </a:p>
          <a:p>
            <a:pPr eaLnBrk="1" hangingPunct="1">
              <a:defRPr/>
            </a:pPr>
            <a:r>
              <a:rPr lang="de-DE" dirty="0" smtClean="0">
                <a:solidFill>
                  <a:srgbClr val="C00000"/>
                </a:solidFill>
                <a:effectLst>
                  <a:outerShdw blurRad="38100" dist="38100" dir="2700000" algn="tl">
                    <a:srgbClr val="C0C0C0"/>
                  </a:outerShdw>
                </a:effectLst>
              </a:rPr>
              <a:t>Gut zu wissen:</a:t>
            </a:r>
            <a:endParaRPr lang="de-DE" dirty="0"/>
          </a:p>
          <a:p>
            <a:pPr marL="457200" lvl="1" indent="0" eaLnBrk="1" hangingPunct="1">
              <a:buNone/>
              <a:defRPr/>
            </a:pPr>
            <a:r>
              <a:rPr lang="de-DE" dirty="0" smtClean="0"/>
              <a:t>Ein Target muss seine sog. </a:t>
            </a:r>
            <a:r>
              <a:rPr lang="de-DE" b="1" u="sng" dirty="0" err="1" smtClean="0">
                <a:effectLst>
                  <a:outerShdw blurRad="38100" dist="38100" dir="2700000" algn="tl">
                    <a:srgbClr val="000000">
                      <a:alpha val="43137"/>
                    </a:srgbClr>
                  </a:outerShdw>
                </a:effectLst>
              </a:rPr>
              <a:t>inbound</a:t>
            </a:r>
            <a:r>
              <a:rPr lang="de-DE" b="1" u="sng" dirty="0" smtClean="0">
                <a:effectLst>
                  <a:outerShdw blurRad="38100" dist="38100" dir="2700000" algn="tl">
                    <a:srgbClr val="000000">
                      <a:alpha val="43137"/>
                    </a:srgbClr>
                  </a:outerShdw>
                </a:effectLst>
              </a:rPr>
              <a:t> </a:t>
            </a:r>
            <a:r>
              <a:rPr lang="de-DE" b="1" u="sng" dirty="0" err="1" smtClean="0">
                <a:effectLst>
                  <a:outerShdw blurRad="38100" dist="38100" dir="2700000" algn="tl">
                    <a:srgbClr val="000000">
                      <a:alpha val="43137"/>
                    </a:srgbClr>
                  </a:outerShdw>
                </a:effectLst>
              </a:rPr>
              <a:t>linking</a:t>
            </a:r>
            <a:r>
              <a:rPr lang="de-DE" b="1" u="sng" dirty="0" smtClean="0">
                <a:effectLst>
                  <a:outerShdw blurRad="38100" dist="38100" dir="2700000" algn="tl">
                    <a:srgbClr val="000000">
                      <a:alpha val="43137"/>
                    </a:srgbClr>
                  </a:outerShdw>
                </a:effectLst>
              </a:rPr>
              <a:t> </a:t>
            </a:r>
            <a:r>
              <a:rPr lang="de-DE" b="1" u="sng" dirty="0" err="1" smtClean="0">
                <a:effectLst>
                  <a:outerShdw blurRad="38100" dist="38100" dir="2700000" algn="tl">
                    <a:srgbClr val="000000">
                      <a:alpha val="43137"/>
                    </a:srgbClr>
                  </a:outerShdw>
                </a:effectLst>
              </a:rPr>
              <a:t>syntax</a:t>
            </a:r>
            <a:r>
              <a:rPr lang="de-DE" dirty="0" smtClean="0"/>
              <a:t> offenlegen, d.h. bekannt geben, wie man ausgehend von Kontext-Metadaten den URL eines bestimmten Volltexts, Formulars, o.ä. konstruiert. </a:t>
            </a:r>
          </a:p>
        </p:txBody>
      </p:sp>
    </p:spTree>
    <p:extLst>
      <p:ext uri="{BB962C8B-B14F-4D97-AF65-F5344CB8AC3E}">
        <p14:creationId xmlns:p14="http://schemas.microsoft.com/office/powerpoint/2010/main" val="137462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Liste aller Targets in der SFX-</a:t>
            </a:r>
            <a:r>
              <a:rPr lang="de-DE" dirty="0" err="1" smtClean="0"/>
              <a:t>KnowledgeBase</a:t>
            </a:r>
            <a:r>
              <a:rPr lang="de-DE" dirty="0" smtClean="0"/>
              <a:t> finden Sie ausgehend von der Homepage des SFX Admin Centers folgendermaßen:</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KBManager</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Targets</a:t>
            </a: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Über </a:t>
            </a:r>
            <a:r>
              <a:rPr lang="de-DE" dirty="0">
                <a:solidFill>
                  <a:srgbClr val="000000"/>
                </a:solidFill>
              </a:rPr>
              <a:t>das Eingabefeld „Filter </a:t>
            </a:r>
            <a:r>
              <a:rPr lang="de-DE" dirty="0" smtClean="0">
                <a:solidFill>
                  <a:srgbClr val="000000"/>
                </a:solidFill>
              </a:rPr>
              <a:t>Target </a:t>
            </a:r>
            <a:r>
              <a:rPr lang="de-DE" dirty="0">
                <a:solidFill>
                  <a:srgbClr val="000000"/>
                </a:solidFill>
              </a:rPr>
              <a:t>List:“ lässt sich die Liste durchsuchen bzw. auf </a:t>
            </a:r>
            <a:r>
              <a:rPr lang="de-DE" dirty="0" smtClean="0">
                <a:solidFill>
                  <a:srgbClr val="000000"/>
                </a:solidFill>
              </a:rPr>
              <a:t>Targets </a:t>
            </a:r>
            <a:r>
              <a:rPr lang="de-DE" dirty="0">
                <a:solidFill>
                  <a:srgbClr val="000000"/>
                </a:solidFill>
              </a:rPr>
              <a:t>bestimmten Namens einschränken.</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44</a:t>
            </a:fld>
            <a:endParaRPr lang="de-DE"/>
          </a:p>
        </p:txBody>
      </p:sp>
    </p:spTree>
    <p:extLst>
      <p:ext uri="{BB962C8B-B14F-4D97-AF65-F5344CB8AC3E}">
        <p14:creationId xmlns:p14="http://schemas.microsoft.com/office/powerpoint/2010/main" val="28272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45</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Target </a:t>
            </a:r>
            <a:r>
              <a:rPr lang="de-DE" altLang="de-DE" dirty="0" err="1" smtClean="0"/>
              <a:t>Object</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Als </a:t>
            </a:r>
            <a:r>
              <a:rPr lang="de-DE" b="1" u="sng" dirty="0" smtClean="0"/>
              <a:t>Target </a:t>
            </a:r>
            <a:r>
              <a:rPr lang="de-DE" b="1" u="sng" dirty="0" err="1" smtClean="0"/>
              <a:t>Object</a:t>
            </a:r>
            <a:r>
              <a:rPr lang="de-DE" dirty="0" smtClean="0"/>
              <a:t> bezeichnet man im </a:t>
            </a:r>
            <a:r>
              <a:rPr lang="de-DE" dirty="0" err="1" smtClean="0"/>
              <a:t>OpenLinking</a:t>
            </a:r>
            <a:r>
              <a:rPr lang="de-DE" dirty="0" smtClean="0"/>
              <a:t>-Modell den Endpunkt eines vom Link-Resolver konstruierten Links.</a:t>
            </a:r>
          </a:p>
          <a:p>
            <a:pPr marL="457200" lvl="1" indent="0" eaLnBrk="1" hangingPunct="1">
              <a:buNone/>
              <a:defRPr/>
            </a:pPr>
            <a:endParaRPr lang="de-DE" dirty="0" smtClean="0"/>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elektronischer Volltext des vom Nutzer gesuchten Aufsatzes</a:t>
            </a:r>
          </a:p>
          <a:p>
            <a:pPr lvl="1" eaLnBrk="1" hangingPunct="1">
              <a:defRPr/>
            </a:pPr>
            <a:r>
              <a:rPr lang="de-DE" dirty="0" smtClean="0"/>
              <a:t>vorausgefülltes Fernleihbestellformular</a:t>
            </a:r>
          </a:p>
          <a:p>
            <a:pPr lvl="1" eaLnBrk="1" hangingPunct="1">
              <a:defRPr/>
            </a:pPr>
            <a:r>
              <a:rPr lang="de-DE" dirty="0" smtClean="0"/>
              <a:t>EZB-Vollanzeige zur betreffenden Online-Zeitschrift</a:t>
            </a:r>
          </a:p>
          <a:p>
            <a:pPr eaLnBrk="1" hangingPunct="1">
              <a:defRPr/>
            </a:pPr>
            <a:r>
              <a:rPr lang="de-DE" dirty="0" smtClean="0">
                <a:solidFill>
                  <a:srgbClr val="C00000"/>
                </a:solidFill>
                <a:effectLst>
                  <a:outerShdw blurRad="38100" dist="38100" dir="2700000" algn="tl">
                    <a:srgbClr val="C0C0C0"/>
                  </a:outerShdw>
                </a:effectLst>
              </a:rPr>
              <a:t>Gut zu wissen:</a:t>
            </a:r>
            <a:endParaRPr lang="de-DE" dirty="0"/>
          </a:p>
          <a:p>
            <a:pPr marL="457200" lvl="1" indent="0" eaLnBrk="1" hangingPunct="1">
              <a:buNone/>
              <a:defRPr/>
            </a:pPr>
            <a:r>
              <a:rPr lang="de-DE" dirty="0" smtClean="0"/>
              <a:t>Target Objects werden i.d.R. durch „herkömmliche“ (meint Nicht-Open)URLs adressiert. Einige Targets haben die </a:t>
            </a:r>
            <a:r>
              <a:rPr lang="de-DE" dirty="0" err="1" smtClean="0"/>
              <a:t>OpenURL</a:t>
            </a:r>
            <a:r>
              <a:rPr lang="de-DE" dirty="0" smtClean="0"/>
              <a:t>-Syntax jedoch als leicht </a:t>
            </a:r>
            <a:r>
              <a:rPr lang="de-DE" dirty="0" err="1" smtClean="0"/>
              <a:t>erratbare</a:t>
            </a:r>
            <a:r>
              <a:rPr lang="de-DE" dirty="0" smtClean="0"/>
              <a:t> </a:t>
            </a:r>
            <a:r>
              <a:rPr lang="de-DE" dirty="0" err="1" smtClean="0"/>
              <a:t>inbound</a:t>
            </a:r>
            <a:r>
              <a:rPr lang="de-DE" dirty="0" smtClean="0"/>
              <a:t> </a:t>
            </a:r>
            <a:r>
              <a:rPr lang="de-DE" dirty="0" err="1" smtClean="0"/>
              <a:t>linking</a:t>
            </a:r>
            <a:r>
              <a:rPr lang="de-DE" dirty="0" smtClean="0"/>
              <a:t> </a:t>
            </a:r>
            <a:r>
              <a:rPr lang="de-DE" dirty="0" err="1" smtClean="0"/>
              <a:t>syntax</a:t>
            </a:r>
            <a:r>
              <a:rPr lang="de-DE" dirty="0" smtClean="0"/>
              <a:t> adaptiert.</a:t>
            </a:r>
          </a:p>
        </p:txBody>
      </p:sp>
    </p:spTree>
    <p:extLst>
      <p:ext uri="{BB962C8B-B14F-4D97-AF65-F5344CB8AC3E}">
        <p14:creationId xmlns:p14="http://schemas.microsoft.com/office/powerpoint/2010/main" val="1653603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46</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Service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Die Verlinkung von einem Source </a:t>
            </a:r>
            <a:r>
              <a:rPr lang="de-DE" dirty="0" err="1" smtClean="0"/>
              <a:t>Object</a:t>
            </a:r>
            <a:r>
              <a:rPr lang="de-DE" dirty="0" smtClean="0"/>
              <a:t> auf ein im Kontext relevantes Target </a:t>
            </a:r>
            <a:r>
              <a:rPr lang="de-DE" dirty="0" err="1" smtClean="0"/>
              <a:t>Object</a:t>
            </a:r>
            <a:r>
              <a:rPr lang="de-DE" dirty="0" smtClean="0"/>
              <a:t> ist die originäre Dienstleistung eines Link-</a:t>
            </a:r>
            <a:r>
              <a:rPr lang="de-DE" dirty="0" err="1" smtClean="0"/>
              <a:t>Resolvers</a:t>
            </a:r>
            <a:r>
              <a:rPr lang="de-DE" dirty="0" smtClean="0"/>
              <a:t> und wird abstrahierend als </a:t>
            </a:r>
            <a:r>
              <a:rPr lang="de-DE" b="1" u="sng" dirty="0" smtClean="0"/>
              <a:t>Service</a:t>
            </a:r>
            <a:r>
              <a:rPr lang="de-DE" dirty="0" smtClean="0"/>
              <a:t> bezeichnet.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Verlinkung auf den elektronischen Volltext / Abstract</a:t>
            </a:r>
          </a:p>
          <a:p>
            <a:pPr lvl="1" eaLnBrk="1" hangingPunct="1">
              <a:defRPr/>
            </a:pPr>
            <a:r>
              <a:rPr lang="de-DE" dirty="0" smtClean="0"/>
              <a:t>Verlinkung auf einen Dokumentlieferdienst (im weitesten Sinne)</a:t>
            </a:r>
          </a:p>
          <a:p>
            <a:pPr lvl="1" eaLnBrk="1" hangingPunct="1">
              <a:defRPr/>
            </a:pPr>
            <a:r>
              <a:rPr lang="de-DE" dirty="0" smtClean="0"/>
              <a:t>Anstoß einer Anschlussrecherche nach Titeln, Autorennamen,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Die SFX-</a:t>
            </a:r>
            <a:r>
              <a:rPr lang="de-DE" dirty="0" err="1" smtClean="0"/>
              <a:t>KnowledgeBase</a:t>
            </a:r>
            <a:r>
              <a:rPr lang="de-DE" dirty="0" smtClean="0"/>
              <a:t> unterscheidet 24 </a:t>
            </a:r>
            <a:r>
              <a:rPr lang="de-DE" b="1" u="sng" dirty="0" smtClean="0"/>
              <a:t>Servicetypen</a:t>
            </a:r>
            <a:r>
              <a:rPr lang="de-DE" dirty="0" smtClean="0">
                <a:effectLst>
                  <a:outerShdw blurRad="38100" dist="38100" dir="2700000" algn="tl">
                    <a:srgbClr val="000000">
                      <a:alpha val="43137"/>
                    </a:srgbClr>
                  </a:outerShdw>
                </a:effectLst>
              </a:rPr>
              <a:t> </a:t>
            </a:r>
            <a:r>
              <a:rPr lang="de-DE" dirty="0" smtClean="0"/>
              <a:t>von </a:t>
            </a:r>
            <a:r>
              <a:rPr lang="de-DE" dirty="0" err="1" smtClean="0">
                <a:solidFill>
                  <a:srgbClr val="009999"/>
                </a:solidFill>
                <a:effectLst>
                  <a:outerShdw blurRad="38100" dist="38100" dir="2700000" algn="tl">
                    <a:srgbClr val="000000">
                      <a:alpha val="43137"/>
                    </a:srgbClr>
                  </a:outerShdw>
                </a:effectLst>
              </a:rPr>
              <a:t>getAbstract</a:t>
            </a:r>
            <a:r>
              <a:rPr lang="de-DE" dirty="0" smtClean="0"/>
              <a:t> über </a:t>
            </a:r>
            <a:r>
              <a:rPr lang="de-DE" dirty="0" err="1" smtClean="0">
                <a:solidFill>
                  <a:srgbClr val="009999"/>
                </a:solidFill>
                <a:effectLst>
                  <a:outerShdw blurRad="38100" dist="38100" dir="2700000" algn="tl">
                    <a:srgbClr val="000000">
                      <a:alpha val="43137"/>
                    </a:srgbClr>
                  </a:outerShdw>
                </a:effectLst>
              </a:rPr>
              <a:t>getDocumentDelivery</a:t>
            </a:r>
            <a:r>
              <a:rPr lang="de-DE" dirty="0" smtClean="0"/>
              <a:t> und </a:t>
            </a:r>
            <a:r>
              <a:rPr lang="de-DE" dirty="0" err="1" smtClean="0">
                <a:solidFill>
                  <a:srgbClr val="009999"/>
                </a:solidFill>
                <a:effectLst>
                  <a:outerShdw blurRad="38100" dist="38100" dir="2700000" algn="tl">
                    <a:srgbClr val="000000">
                      <a:alpha val="43137"/>
                    </a:srgbClr>
                  </a:outerShdw>
                </a:effectLst>
              </a:rPr>
              <a:t>getFullTxt</a:t>
            </a:r>
            <a:r>
              <a:rPr lang="de-DE" dirty="0" smtClean="0"/>
              <a:t> bis hin zu </a:t>
            </a:r>
            <a:r>
              <a:rPr lang="de-DE" dirty="0" err="1" smtClean="0">
                <a:solidFill>
                  <a:srgbClr val="009999"/>
                </a:solidFill>
                <a:effectLst>
                  <a:outerShdw blurRad="38100" dist="38100" dir="2700000" algn="tl">
                    <a:srgbClr val="000000">
                      <a:alpha val="43137"/>
                    </a:srgbClr>
                  </a:outerShdw>
                </a:effectLst>
              </a:rPr>
              <a:t>getWebSearch</a:t>
            </a:r>
            <a:r>
              <a:rPr lang="de-DE" dirty="0" smtClean="0"/>
              <a:t> und </a:t>
            </a:r>
            <a:r>
              <a:rPr lang="de-DE" dirty="0" err="1" smtClean="0">
                <a:solidFill>
                  <a:srgbClr val="009999"/>
                </a:solidFill>
                <a:effectLst>
                  <a:outerShdw blurRad="38100" dist="38100" dir="2700000" algn="tl">
                    <a:srgbClr val="000000">
                      <a:alpha val="43137"/>
                    </a:srgbClr>
                  </a:outerShdw>
                </a:effectLst>
              </a:rPr>
              <a:t>getWebService</a:t>
            </a:r>
            <a:r>
              <a:rPr lang="de-DE" dirty="0" smtClean="0"/>
              <a:t>.</a:t>
            </a:r>
          </a:p>
        </p:txBody>
      </p:sp>
    </p:spTree>
    <p:extLst>
      <p:ext uri="{BB962C8B-B14F-4D97-AF65-F5344CB8AC3E}">
        <p14:creationId xmlns:p14="http://schemas.microsoft.com/office/powerpoint/2010/main" val="3057032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47</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Target Service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smtClean="0"/>
              <a:t>Target Service</a:t>
            </a:r>
            <a:r>
              <a:rPr lang="de-DE" dirty="0" smtClean="0"/>
              <a:t> ist eine Entität der SFX-</a:t>
            </a:r>
            <a:r>
              <a:rPr lang="de-DE" dirty="0" err="1" smtClean="0"/>
              <a:t>KnowledgeBase</a:t>
            </a:r>
            <a:r>
              <a:rPr lang="de-DE" dirty="0" smtClean="0"/>
              <a:t>, in der alle anbieterspezifischen, aber titelunabhängigen Details über einen Service gespeichert sind bzw. verwaltet werden.</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OVID_PSYCARTICLES-</a:t>
            </a:r>
            <a:r>
              <a:rPr lang="de-DE" dirty="0" err="1" smtClean="0"/>
              <a:t>getFullTxt</a:t>
            </a:r>
            <a:endParaRPr lang="de-DE" dirty="0" smtClean="0"/>
          </a:p>
          <a:p>
            <a:pPr lvl="1" eaLnBrk="1" hangingPunct="1">
              <a:defRPr/>
            </a:pPr>
            <a:r>
              <a:rPr lang="de-DE" dirty="0" smtClean="0"/>
              <a:t>BVB_LCL-</a:t>
            </a:r>
            <a:r>
              <a:rPr lang="de-DE" dirty="0" err="1" smtClean="0"/>
              <a:t>getDocumentDelivery</a:t>
            </a:r>
            <a:endParaRPr lang="de-DE" dirty="0" smtClean="0"/>
          </a:p>
          <a:p>
            <a:pPr lvl="1" eaLnBrk="1" hangingPunct="1">
              <a:defRPr/>
            </a:pPr>
            <a:r>
              <a:rPr lang="de-DE" dirty="0" smtClean="0"/>
              <a:t>ISI_WEB_OF_SCIENCE-</a:t>
            </a:r>
            <a:r>
              <a:rPr lang="de-DE" dirty="0" err="1" smtClean="0"/>
              <a:t>getAuthor</a:t>
            </a:r>
            <a:endParaRPr lang="de-DE" dirty="0" smtClean="0"/>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Zu ein und demselben Target der SFX-</a:t>
            </a:r>
            <a:r>
              <a:rPr lang="de-DE" dirty="0" err="1" smtClean="0"/>
              <a:t>KnowledgeBase</a:t>
            </a:r>
            <a:r>
              <a:rPr lang="de-DE" dirty="0" smtClean="0"/>
              <a:t> gibt es  manchmal mehrere Target Services, z.B. EBSCOHOST_CINAHL-</a:t>
            </a:r>
            <a:r>
              <a:rPr lang="de-DE" dirty="0" err="1" smtClean="0"/>
              <a:t>getFullTxt</a:t>
            </a:r>
            <a:r>
              <a:rPr lang="de-DE" dirty="0" smtClean="0"/>
              <a:t> und EBSCOHOST_CINAHL-</a:t>
            </a:r>
            <a:r>
              <a:rPr lang="de-DE" dirty="0" err="1" smtClean="0"/>
              <a:t>getTOC</a:t>
            </a:r>
            <a:r>
              <a:rPr lang="de-DE" dirty="0" smtClean="0"/>
              <a:t>  </a:t>
            </a:r>
          </a:p>
        </p:txBody>
      </p:sp>
    </p:spTree>
    <p:extLst>
      <p:ext uri="{BB962C8B-B14F-4D97-AF65-F5344CB8AC3E}">
        <p14:creationId xmlns:p14="http://schemas.microsoft.com/office/powerpoint/2010/main" val="1567563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Liste aller Target Services eines Targets in der SFX-</a:t>
            </a:r>
            <a:r>
              <a:rPr lang="de-DE" dirty="0" err="1" smtClean="0"/>
              <a:t>KnowledgeBase</a:t>
            </a:r>
            <a:r>
              <a:rPr lang="de-DE" dirty="0" smtClean="0"/>
              <a:t> lässt sich aus der entsprechenden Zeile der Target-Liste heraus mit dem Button</a:t>
            </a:r>
          </a:p>
          <a:p>
            <a:pPr marL="0" indent="0">
              <a:buNone/>
            </a:pPr>
            <a:endParaRPr lang="de-DE" dirty="0"/>
          </a:p>
          <a:p>
            <a:pPr marL="0" lvl="0" indent="0">
              <a:buClr>
                <a:srgbClr val="C00000"/>
              </a:buClr>
              <a:buNone/>
            </a:pPr>
            <a:endParaRPr lang="de-DE" dirty="0" smtClean="0">
              <a:solidFill>
                <a:srgbClr val="000000"/>
              </a:solidFill>
            </a:endParaRPr>
          </a:p>
          <a:p>
            <a:pPr marL="0" lvl="0" indent="0">
              <a:buClr>
                <a:srgbClr val="C00000"/>
              </a:buClr>
              <a:buNone/>
            </a:pPr>
            <a:endParaRPr lang="de-DE" dirty="0">
              <a:solidFill>
                <a:srgbClr val="000000"/>
              </a:solidFill>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aufrufen.</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48</a:t>
            </a:fld>
            <a:endParaRPr lang="de-DE"/>
          </a:p>
        </p:txBody>
      </p:sp>
      <p:sp>
        <p:nvSpPr>
          <p:cNvPr id="5" name="Rechteck 4"/>
          <p:cNvSpPr/>
          <p:nvPr/>
        </p:nvSpPr>
        <p:spPr bwMode="auto">
          <a:xfrm>
            <a:off x="4022475" y="2879475"/>
            <a:ext cx="1080000" cy="108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4400" dirty="0"/>
              <a:t>S</a:t>
            </a:r>
            <a:endParaRPr kumimoji="0" lang="de-DE"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229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49</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Object</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Die bibliografischen </a:t>
            </a:r>
            <a:r>
              <a:rPr lang="de-DE" dirty="0"/>
              <a:t>Entitäten </a:t>
            </a:r>
            <a:r>
              <a:rPr lang="de-DE" dirty="0" smtClean="0"/>
              <a:t>(relativ rudimentäre Titelaufnahmen </a:t>
            </a:r>
            <a:r>
              <a:rPr lang="de-DE" dirty="0"/>
              <a:t>von E-Journals und </a:t>
            </a:r>
            <a:r>
              <a:rPr lang="de-DE" dirty="0" smtClean="0"/>
              <a:t>E-Books) der SFX-</a:t>
            </a:r>
            <a:r>
              <a:rPr lang="de-DE" dirty="0" err="1" smtClean="0"/>
              <a:t>KnowledgeBase</a:t>
            </a:r>
            <a:r>
              <a:rPr lang="de-DE" dirty="0" smtClean="0"/>
              <a:t> werden als </a:t>
            </a:r>
            <a:r>
              <a:rPr lang="de-DE" b="1" u="sng" dirty="0" smtClean="0"/>
              <a:t>Objects</a:t>
            </a:r>
            <a:r>
              <a:rPr lang="de-DE" dirty="0" smtClean="0"/>
              <a:t> bezeichnet. </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Psychological Review [ISSN: 0033-295X]</a:t>
            </a:r>
          </a:p>
          <a:p>
            <a:pPr lvl="1" eaLnBrk="1" hangingPunct="1">
              <a:defRPr/>
            </a:pPr>
            <a:r>
              <a:rPr lang="de-DE" dirty="0" smtClean="0"/>
              <a:t>Nature [ISSN: 0028-0836]</a:t>
            </a:r>
          </a:p>
          <a:p>
            <a:pPr lvl="1" eaLnBrk="1" hangingPunct="1">
              <a:defRPr/>
            </a:pPr>
            <a:r>
              <a:rPr lang="de-DE" dirty="0" smtClean="0"/>
              <a:t>Perl </a:t>
            </a:r>
            <a:r>
              <a:rPr lang="de-DE" dirty="0" err="1" smtClean="0"/>
              <a:t>and</a:t>
            </a:r>
            <a:r>
              <a:rPr lang="de-DE" dirty="0" smtClean="0"/>
              <a:t> XML [ISBN-13: 978-0-596-51640-6]</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Im Idealfall kennt die SFX-</a:t>
            </a:r>
            <a:r>
              <a:rPr lang="de-DE" dirty="0" err="1" smtClean="0"/>
              <a:t>KnowledgeBase</a:t>
            </a:r>
            <a:r>
              <a:rPr lang="de-DE" dirty="0" smtClean="0"/>
              <a:t> sämtliche Identifier eines Objects (10-/13-stellig, PRINT, ELECTRONIC, INCORRECT, PRINT_HBK, PRINT_PBK) und kann zwischen ihnen „übersetzen“.  </a:t>
            </a:r>
          </a:p>
        </p:txBody>
      </p:sp>
    </p:spTree>
    <p:extLst>
      <p:ext uri="{BB962C8B-B14F-4D97-AF65-F5344CB8AC3E}">
        <p14:creationId xmlns:p14="http://schemas.microsoft.com/office/powerpoint/2010/main" val="18547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liennummernplatzhalter 2"/>
          <p:cNvSpPr>
            <a:spLocks noGrp="1"/>
          </p:cNvSpPr>
          <p:nvPr>
            <p:ph type="sldNum" sz="quarter" idx="10"/>
          </p:nvPr>
        </p:nvSpPr>
        <p:spPr/>
        <p:txBody>
          <a:bodyPr/>
          <a:lstStyle/>
          <a:p>
            <a:pPr>
              <a:defRPr/>
            </a:pPr>
            <a:fld id="{F19455CD-ACC2-4C04-BF6F-8425E4DE7D37}" type="slidenum">
              <a:rPr lang="de-DE"/>
              <a:pPr>
                <a:defRPr/>
              </a:pPr>
              <a:t>5</a:t>
            </a:fld>
            <a:endParaRPr lang="de-DE"/>
          </a:p>
        </p:txBody>
      </p:sp>
      <p:sp>
        <p:nvSpPr>
          <p:cNvPr id="7171" name="Rectangle 2"/>
          <p:cNvSpPr>
            <a:spLocks noGrp="1" noChangeArrowheads="1"/>
          </p:cNvSpPr>
          <p:nvPr>
            <p:ph type="title"/>
          </p:nvPr>
        </p:nvSpPr>
        <p:spPr/>
        <p:txBody>
          <a:bodyPr/>
          <a:lstStyle/>
          <a:p>
            <a:pPr eaLnBrk="1" hangingPunct="1"/>
            <a:r>
              <a:rPr lang="de-DE" altLang="de-DE" smtClean="0"/>
              <a:t>Klassisches Linking</a:t>
            </a:r>
          </a:p>
        </p:txBody>
      </p:sp>
      <p:grpSp>
        <p:nvGrpSpPr>
          <p:cNvPr id="222221" name="Group 13"/>
          <p:cNvGrpSpPr>
            <a:grpSpLocks/>
          </p:cNvGrpSpPr>
          <p:nvPr/>
        </p:nvGrpSpPr>
        <p:grpSpPr bwMode="auto">
          <a:xfrm>
            <a:off x="890588" y="2770188"/>
            <a:ext cx="2803525" cy="2192337"/>
            <a:chOff x="357" y="1715"/>
            <a:chExt cx="1766" cy="1381"/>
          </a:xfrm>
        </p:grpSpPr>
        <p:pic>
          <p:nvPicPr>
            <p:cNvPr id="719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1" name="Rectangle 11"/>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a:t>Lorem ipsum dolor sit amet, consectetur adipisici elit, sed eiusmod tempor incidunt ut </a:t>
              </a:r>
              <a:r>
                <a:rPr lang="de-DE" altLang="de-DE" sz="800" u="sng">
                  <a:solidFill>
                    <a:srgbClr val="CC0000"/>
                  </a:solidFill>
                </a:rPr>
                <a:t>labore</a:t>
              </a:r>
              <a:r>
                <a:rPr lang="de-DE" altLang="de-DE" sz="800"/>
                <a:t> et dolore magna aliqua. Ut enim ad minim veniam, quis nostrud exercitation ullamco laboris nisi ut aliquid ex ea commodi consequat. Quis aute </a:t>
              </a:r>
              <a:r>
                <a:rPr lang="de-DE" altLang="de-DE" sz="800" u="sng">
                  <a:solidFill>
                    <a:srgbClr val="CC0000"/>
                  </a:solidFill>
                </a:rPr>
                <a:t>iure reprehenderit</a:t>
              </a:r>
              <a:r>
                <a:rPr lang="de-DE" altLang="de-DE" sz="800"/>
                <a:t> in voluptate velit esse cillum dolore eu fugiat nulla pariatur. Excepteur sint obcaecat cupiditat non proident, sunt in </a:t>
              </a:r>
              <a:r>
                <a:rPr lang="de-DE" altLang="de-DE" sz="800" u="sng">
                  <a:solidFill>
                    <a:srgbClr val="CC0000"/>
                  </a:solidFill>
                </a:rPr>
                <a:t>culpa</a:t>
              </a:r>
              <a:r>
                <a:rPr lang="de-DE" altLang="de-DE" sz="800"/>
                <a:t> qui officia deserunt mollit anim id est laborum.</a:t>
              </a:r>
            </a:p>
            <a:p>
              <a:r>
                <a:rPr lang="de-DE" altLang="de-DE" sz="800"/>
                <a:t>--</a:t>
              </a:r>
            </a:p>
            <a:p>
              <a:r>
                <a:rPr lang="de-DE" altLang="de-DE" sz="800"/>
                <a:t>Duis autem vel eum iriure dolor in hendrerit in vulputate velit esse molestie consequat, vel illum </a:t>
              </a:r>
              <a:r>
                <a:rPr lang="de-DE" altLang="de-DE" sz="800" u="sng">
                  <a:solidFill>
                    <a:srgbClr val="CC0000"/>
                  </a:solidFill>
                </a:rPr>
                <a:t>dolore</a:t>
              </a:r>
              <a:r>
                <a:rPr lang="de-DE" altLang="de-DE" sz="800"/>
                <a:t> eu feugiat </a:t>
              </a:r>
              <a:r>
                <a:rPr lang="de-DE" altLang="de-DE" sz="800" u="sng">
                  <a:solidFill>
                    <a:srgbClr val="CC0000"/>
                  </a:solidFill>
                </a:rPr>
                <a:t>nulla facilisis</a:t>
              </a:r>
              <a:r>
                <a:rPr lang="de-DE" altLang="de-DE" sz="800"/>
                <a:t> at vero eros et accumsan et iusto odio dignissim qui blandit praesent luptatum ...</a:t>
              </a:r>
            </a:p>
          </p:txBody>
        </p:sp>
      </p:grpSp>
      <p:sp>
        <p:nvSpPr>
          <p:cNvPr id="222222" name="Text Box 14"/>
          <p:cNvSpPr txBox="1">
            <a:spLocks noChangeArrowheads="1"/>
          </p:cNvSpPr>
          <p:nvPr/>
        </p:nvSpPr>
        <p:spPr bwMode="auto">
          <a:xfrm>
            <a:off x="723900" y="1377950"/>
            <a:ext cx="314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2400">
                <a:latin typeface="Tahoma" pitchFamily="34" charset="0"/>
                <a:ea typeface="+mn-ea"/>
              </a:rPr>
              <a:t>Quelle (engl.: </a:t>
            </a:r>
            <a:r>
              <a:rPr lang="de-DE" sz="2400">
                <a:solidFill>
                  <a:schemeClr val="hlink"/>
                </a:solidFill>
                <a:effectLst>
                  <a:outerShdw blurRad="38100" dist="38100" dir="2700000" algn="tl">
                    <a:srgbClr val="C0C0C0"/>
                  </a:outerShdw>
                </a:effectLst>
                <a:latin typeface="Tahoma" pitchFamily="34" charset="0"/>
                <a:ea typeface="+mn-ea"/>
              </a:rPr>
              <a:t>Source</a:t>
            </a:r>
            <a:r>
              <a:rPr lang="de-DE" sz="2400">
                <a:latin typeface="Tahoma" pitchFamily="34" charset="0"/>
                <a:ea typeface="+mn-ea"/>
              </a:rPr>
              <a:t>)</a:t>
            </a:r>
          </a:p>
        </p:txBody>
      </p:sp>
      <p:sp>
        <p:nvSpPr>
          <p:cNvPr id="222223" name="AutoShape 15"/>
          <p:cNvSpPr>
            <a:spLocks noChangeArrowheads="1"/>
          </p:cNvSpPr>
          <p:nvPr/>
        </p:nvSpPr>
        <p:spPr bwMode="auto">
          <a:xfrm>
            <a:off x="557371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222224" name="Text Box 16"/>
          <p:cNvSpPr txBox="1">
            <a:spLocks noChangeArrowheads="1"/>
          </p:cNvSpPr>
          <p:nvPr/>
        </p:nvSpPr>
        <p:spPr bwMode="auto">
          <a:xfrm>
            <a:off x="5397500" y="1377950"/>
            <a:ext cx="302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2400">
                <a:latin typeface="Tahoma" pitchFamily="34" charset="0"/>
                <a:ea typeface="+mn-ea"/>
              </a:rPr>
              <a:t>Ziele (engl.: </a:t>
            </a:r>
            <a:r>
              <a:rPr lang="de-DE" sz="2400">
                <a:solidFill>
                  <a:schemeClr val="hlink"/>
                </a:solidFill>
                <a:effectLst>
                  <a:outerShdw blurRad="38100" dist="38100" dir="2700000" algn="tl">
                    <a:srgbClr val="C0C0C0"/>
                  </a:outerShdw>
                </a:effectLst>
                <a:latin typeface="Tahoma" pitchFamily="34" charset="0"/>
                <a:ea typeface="+mn-ea"/>
              </a:rPr>
              <a:t>Targets</a:t>
            </a:r>
            <a:r>
              <a:rPr lang="de-DE" sz="2400">
                <a:latin typeface="Tahoma" pitchFamily="34" charset="0"/>
                <a:ea typeface="+mn-ea"/>
              </a:rPr>
              <a:t>)</a:t>
            </a:r>
          </a:p>
        </p:txBody>
      </p:sp>
      <p:sp>
        <p:nvSpPr>
          <p:cNvPr id="222225" name="AutoShape 17"/>
          <p:cNvSpPr>
            <a:spLocks noChangeArrowheads="1"/>
          </p:cNvSpPr>
          <p:nvPr/>
        </p:nvSpPr>
        <p:spPr bwMode="auto">
          <a:xfrm>
            <a:off x="557371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222226" name="AutoShape 18"/>
          <p:cNvSpPr>
            <a:spLocks noChangeArrowheads="1"/>
          </p:cNvSpPr>
          <p:nvPr/>
        </p:nvSpPr>
        <p:spPr bwMode="auto">
          <a:xfrm>
            <a:off x="557371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Fernleihbestellung</a:t>
            </a:r>
          </a:p>
        </p:txBody>
      </p:sp>
      <p:sp>
        <p:nvSpPr>
          <p:cNvPr id="222227" name="AutoShape 19"/>
          <p:cNvSpPr>
            <a:spLocks noChangeArrowheads="1"/>
          </p:cNvSpPr>
          <p:nvPr/>
        </p:nvSpPr>
        <p:spPr bwMode="auto">
          <a:xfrm>
            <a:off x="557371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222228" name="AutoShape 20"/>
          <p:cNvSpPr>
            <a:spLocks noChangeArrowheads="1"/>
          </p:cNvSpPr>
          <p:nvPr/>
        </p:nvSpPr>
        <p:spPr bwMode="auto">
          <a:xfrm>
            <a:off x="557371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Anschlussrecherche</a:t>
            </a:r>
          </a:p>
        </p:txBody>
      </p:sp>
      <p:sp>
        <p:nvSpPr>
          <p:cNvPr id="222230" name="Rectangle 22"/>
          <p:cNvSpPr>
            <a:spLocks noChangeArrowheads="1"/>
          </p:cNvSpPr>
          <p:nvPr/>
        </p:nvSpPr>
        <p:spPr bwMode="auto">
          <a:xfrm>
            <a:off x="1743075" y="3987800"/>
            <a:ext cx="276225" cy="144463"/>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22231" name="Rectangle 23"/>
          <p:cNvSpPr>
            <a:spLocks noChangeArrowheads="1"/>
          </p:cNvSpPr>
          <p:nvPr/>
        </p:nvSpPr>
        <p:spPr bwMode="auto">
          <a:xfrm>
            <a:off x="2435225" y="3254375"/>
            <a:ext cx="314325" cy="144463"/>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22232" name="Rectangle 24"/>
          <p:cNvSpPr>
            <a:spLocks noChangeArrowheads="1"/>
          </p:cNvSpPr>
          <p:nvPr/>
        </p:nvSpPr>
        <p:spPr bwMode="auto">
          <a:xfrm>
            <a:off x="2422525" y="3625850"/>
            <a:ext cx="841375" cy="144463"/>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22233" name="Rectangle 25"/>
          <p:cNvSpPr>
            <a:spLocks noChangeArrowheads="1"/>
          </p:cNvSpPr>
          <p:nvPr/>
        </p:nvSpPr>
        <p:spPr bwMode="auto">
          <a:xfrm>
            <a:off x="2774950" y="4476750"/>
            <a:ext cx="317500" cy="144463"/>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222234" name="Rectangle 26"/>
          <p:cNvSpPr>
            <a:spLocks noChangeArrowheads="1"/>
          </p:cNvSpPr>
          <p:nvPr/>
        </p:nvSpPr>
        <p:spPr bwMode="auto">
          <a:xfrm>
            <a:off x="1320800" y="4603750"/>
            <a:ext cx="606425" cy="144463"/>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cxnSp>
        <p:nvCxnSpPr>
          <p:cNvPr id="222235" name="AutoShape 27"/>
          <p:cNvCxnSpPr>
            <a:cxnSpLocks noChangeShapeType="1"/>
            <a:stCxn id="222233" idx="3"/>
            <a:endCxn id="222225" idx="1"/>
          </p:cNvCxnSpPr>
          <p:nvPr/>
        </p:nvCxnSpPr>
        <p:spPr bwMode="auto">
          <a:xfrm flipV="1">
            <a:off x="3105150" y="3125788"/>
            <a:ext cx="2468563" cy="1423987"/>
          </a:xfrm>
          <a:prstGeom prst="bentConnector3">
            <a:avLst>
              <a:gd name="adj1" fmla="val 61991"/>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36" name="AutoShape 28"/>
          <p:cNvCxnSpPr>
            <a:cxnSpLocks noChangeShapeType="1"/>
            <a:stCxn id="222234" idx="3"/>
            <a:endCxn id="222223" idx="1"/>
          </p:cNvCxnSpPr>
          <p:nvPr/>
        </p:nvCxnSpPr>
        <p:spPr bwMode="auto">
          <a:xfrm flipV="1">
            <a:off x="1939925" y="2376488"/>
            <a:ext cx="3633788" cy="2300287"/>
          </a:xfrm>
          <a:prstGeom prst="bentConnector3">
            <a:avLst>
              <a:gd name="adj1" fmla="val 5631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37" name="AutoShape 29"/>
          <p:cNvCxnSpPr>
            <a:cxnSpLocks noChangeShapeType="1"/>
            <a:stCxn id="222232" idx="3"/>
            <a:endCxn id="222227" idx="1"/>
          </p:cNvCxnSpPr>
          <p:nvPr/>
        </p:nvCxnSpPr>
        <p:spPr bwMode="auto">
          <a:xfrm>
            <a:off x="3276600" y="3698875"/>
            <a:ext cx="2297113" cy="925513"/>
          </a:xfrm>
          <a:prstGeom prst="bentConnector3">
            <a:avLst>
              <a:gd name="adj1" fmla="val 87421"/>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38" name="AutoShape 30"/>
          <p:cNvCxnSpPr>
            <a:cxnSpLocks noChangeShapeType="1"/>
            <a:stCxn id="222230" idx="3"/>
            <a:endCxn id="222228" idx="1"/>
          </p:cNvCxnSpPr>
          <p:nvPr/>
        </p:nvCxnSpPr>
        <p:spPr bwMode="auto">
          <a:xfrm>
            <a:off x="2032000" y="4060825"/>
            <a:ext cx="3541713" cy="1312863"/>
          </a:xfrm>
          <a:prstGeom prst="bentConnector3">
            <a:avLst>
              <a:gd name="adj1" fmla="val 8288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39" name="AutoShape 31"/>
          <p:cNvCxnSpPr>
            <a:cxnSpLocks noChangeShapeType="1"/>
            <a:stCxn id="222231" idx="3"/>
            <a:endCxn id="222226" idx="1"/>
          </p:cNvCxnSpPr>
          <p:nvPr/>
        </p:nvCxnSpPr>
        <p:spPr bwMode="auto">
          <a:xfrm>
            <a:off x="2762250" y="3327400"/>
            <a:ext cx="2811463" cy="547688"/>
          </a:xfrm>
          <a:prstGeom prst="bentConnector3">
            <a:avLst>
              <a:gd name="adj1" fmla="val 5516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222221"/>
                                        </p:tgtEl>
                                        <p:attrNameLst>
                                          <p:attrName>style.visibility</p:attrName>
                                        </p:attrNameLst>
                                      </p:cBhvr>
                                      <p:to>
                                        <p:strVal val="visible"/>
                                      </p:to>
                                    </p:set>
                                    <p:animEffect transition="in" filter="slide(fromLeft)">
                                      <p:cBhvr>
                                        <p:cTn id="7" dur="500"/>
                                        <p:tgtEl>
                                          <p:spTgt spid="222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222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22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22234"/>
                                        </p:tgtEl>
                                        <p:attrNameLst>
                                          <p:attrName>style.visibility</p:attrName>
                                        </p:attrNameLst>
                                      </p:cBhvr>
                                      <p:to>
                                        <p:strVal val="visible"/>
                                      </p:to>
                                    </p:set>
                                    <p:animEffect transition="in" filter="strips(upRight)">
                                      <p:cBhvr>
                                        <p:cTn id="20" dur="500"/>
                                        <p:tgtEl>
                                          <p:spTgt spid="222234"/>
                                        </p:tgtEl>
                                      </p:cBhvr>
                                    </p:animEffect>
                                  </p:childTnLst>
                                </p:cTn>
                              </p:par>
                            </p:childTnLst>
                          </p:cTn>
                        </p:par>
                        <p:par>
                          <p:cTn id="21" fill="hold" nodeType="afterGroup">
                            <p:stCondLst>
                              <p:cond delay="500"/>
                            </p:stCondLst>
                            <p:childTnLst>
                              <p:par>
                                <p:cTn id="22" presetID="18" presetClass="entr" presetSubtype="3" fill="hold" nodeType="afterEffect">
                                  <p:stCondLst>
                                    <p:cond delay="0"/>
                                  </p:stCondLst>
                                  <p:childTnLst>
                                    <p:set>
                                      <p:cBhvr>
                                        <p:cTn id="23" dur="1" fill="hold">
                                          <p:stCondLst>
                                            <p:cond delay="0"/>
                                          </p:stCondLst>
                                        </p:cTn>
                                        <p:tgtEl>
                                          <p:spTgt spid="222236"/>
                                        </p:tgtEl>
                                        <p:attrNameLst>
                                          <p:attrName>style.visibility</p:attrName>
                                        </p:attrNameLst>
                                      </p:cBhvr>
                                      <p:to>
                                        <p:strVal val="visible"/>
                                      </p:to>
                                    </p:set>
                                    <p:animEffect transition="in" filter="strips(upRight)">
                                      <p:cBhvr>
                                        <p:cTn id="24" dur="1000"/>
                                        <p:tgtEl>
                                          <p:spTgt spid="222236"/>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2223"/>
                                        </p:tgtEl>
                                        <p:attrNameLst>
                                          <p:attrName>style.visibility</p:attrName>
                                        </p:attrNameLst>
                                      </p:cBhvr>
                                      <p:to>
                                        <p:strVal val="visible"/>
                                      </p:to>
                                    </p:set>
                                    <p:animEffect transition="in" filter="wipe(left)">
                                      <p:cBhvr>
                                        <p:cTn id="28" dur="500"/>
                                        <p:tgtEl>
                                          <p:spTgt spid="2222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222233"/>
                                        </p:tgtEl>
                                        <p:attrNameLst>
                                          <p:attrName>style.visibility</p:attrName>
                                        </p:attrNameLst>
                                      </p:cBhvr>
                                      <p:to>
                                        <p:strVal val="visible"/>
                                      </p:to>
                                    </p:set>
                                    <p:animEffect transition="in" filter="strips(upRight)">
                                      <p:cBhvr>
                                        <p:cTn id="33" dur="500"/>
                                        <p:tgtEl>
                                          <p:spTgt spid="222233"/>
                                        </p:tgtEl>
                                      </p:cBhvr>
                                    </p:animEffect>
                                  </p:childTnLst>
                                </p:cTn>
                              </p:par>
                            </p:childTnLst>
                          </p:cTn>
                        </p:par>
                        <p:par>
                          <p:cTn id="34" fill="hold" nodeType="afterGroup">
                            <p:stCondLst>
                              <p:cond delay="500"/>
                            </p:stCondLst>
                            <p:childTnLst>
                              <p:par>
                                <p:cTn id="35" presetID="18" presetClass="entr" presetSubtype="3" fill="hold" nodeType="afterEffect">
                                  <p:stCondLst>
                                    <p:cond delay="0"/>
                                  </p:stCondLst>
                                  <p:childTnLst>
                                    <p:set>
                                      <p:cBhvr>
                                        <p:cTn id="36" dur="1" fill="hold">
                                          <p:stCondLst>
                                            <p:cond delay="0"/>
                                          </p:stCondLst>
                                        </p:cTn>
                                        <p:tgtEl>
                                          <p:spTgt spid="222235"/>
                                        </p:tgtEl>
                                        <p:attrNameLst>
                                          <p:attrName>style.visibility</p:attrName>
                                        </p:attrNameLst>
                                      </p:cBhvr>
                                      <p:to>
                                        <p:strVal val="visible"/>
                                      </p:to>
                                    </p:set>
                                    <p:animEffect transition="in" filter="strips(upRight)">
                                      <p:cBhvr>
                                        <p:cTn id="37" dur="1000"/>
                                        <p:tgtEl>
                                          <p:spTgt spid="222235"/>
                                        </p:tgtEl>
                                      </p:cBhvr>
                                    </p:animEffect>
                                  </p:childTnLst>
                                </p:cTn>
                              </p:par>
                            </p:childTnLst>
                          </p:cTn>
                        </p:par>
                        <p:par>
                          <p:cTn id="38" fill="hold" nodeType="afterGroup">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2225"/>
                                        </p:tgtEl>
                                        <p:attrNameLst>
                                          <p:attrName>style.visibility</p:attrName>
                                        </p:attrNameLst>
                                      </p:cBhvr>
                                      <p:to>
                                        <p:strVal val="visible"/>
                                      </p:to>
                                    </p:set>
                                    <p:animEffect transition="in" filter="wipe(left)">
                                      <p:cBhvr>
                                        <p:cTn id="41" dur="500"/>
                                        <p:tgtEl>
                                          <p:spTgt spid="2222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222231"/>
                                        </p:tgtEl>
                                        <p:attrNameLst>
                                          <p:attrName>style.visibility</p:attrName>
                                        </p:attrNameLst>
                                      </p:cBhvr>
                                      <p:to>
                                        <p:strVal val="visible"/>
                                      </p:to>
                                    </p:set>
                                    <p:animEffect transition="in" filter="strips(downRight)">
                                      <p:cBhvr>
                                        <p:cTn id="46" dur="500"/>
                                        <p:tgtEl>
                                          <p:spTgt spid="222231"/>
                                        </p:tgtEl>
                                      </p:cBhvr>
                                    </p:animEffect>
                                  </p:childTnLst>
                                </p:cTn>
                              </p:par>
                            </p:childTnLst>
                          </p:cTn>
                        </p:par>
                        <p:par>
                          <p:cTn id="47" fill="hold" nodeType="afterGroup">
                            <p:stCondLst>
                              <p:cond delay="500"/>
                            </p:stCondLst>
                            <p:childTnLst>
                              <p:par>
                                <p:cTn id="48" presetID="18" presetClass="entr" presetSubtype="6" fill="hold" nodeType="afterEffect">
                                  <p:stCondLst>
                                    <p:cond delay="0"/>
                                  </p:stCondLst>
                                  <p:childTnLst>
                                    <p:set>
                                      <p:cBhvr>
                                        <p:cTn id="49" dur="1" fill="hold">
                                          <p:stCondLst>
                                            <p:cond delay="0"/>
                                          </p:stCondLst>
                                        </p:cTn>
                                        <p:tgtEl>
                                          <p:spTgt spid="222239"/>
                                        </p:tgtEl>
                                        <p:attrNameLst>
                                          <p:attrName>style.visibility</p:attrName>
                                        </p:attrNameLst>
                                      </p:cBhvr>
                                      <p:to>
                                        <p:strVal val="visible"/>
                                      </p:to>
                                    </p:set>
                                    <p:animEffect transition="in" filter="strips(downRight)">
                                      <p:cBhvr>
                                        <p:cTn id="50" dur="1000"/>
                                        <p:tgtEl>
                                          <p:spTgt spid="222239"/>
                                        </p:tgtEl>
                                      </p:cBhvr>
                                    </p:animEffect>
                                  </p:childTnLst>
                                </p:cTn>
                              </p:par>
                            </p:childTnLst>
                          </p:cTn>
                        </p:par>
                        <p:par>
                          <p:cTn id="51" fill="hold" nodeType="afterGroup">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22226"/>
                                        </p:tgtEl>
                                        <p:attrNameLst>
                                          <p:attrName>style.visibility</p:attrName>
                                        </p:attrNameLst>
                                      </p:cBhvr>
                                      <p:to>
                                        <p:strVal val="visible"/>
                                      </p:to>
                                    </p:set>
                                    <p:animEffect transition="in" filter="wipe(left)">
                                      <p:cBhvr>
                                        <p:cTn id="54" dur="500"/>
                                        <p:tgtEl>
                                          <p:spTgt spid="22222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222232"/>
                                        </p:tgtEl>
                                        <p:attrNameLst>
                                          <p:attrName>style.visibility</p:attrName>
                                        </p:attrNameLst>
                                      </p:cBhvr>
                                      <p:to>
                                        <p:strVal val="visible"/>
                                      </p:to>
                                    </p:set>
                                    <p:animEffect transition="in" filter="strips(downRight)">
                                      <p:cBhvr>
                                        <p:cTn id="59" dur="500"/>
                                        <p:tgtEl>
                                          <p:spTgt spid="222232"/>
                                        </p:tgtEl>
                                      </p:cBhvr>
                                    </p:animEffect>
                                  </p:childTnLst>
                                </p:cTn>
                              </p:par>
                            </p:childTnLst>
                          </p:cTn>
                        </p:par>
                        <p:par>
                          <p:cTn id="60" fill="hold" nodeType="afterGroup">
                            <p:stCondLst>
                              <p:cond delay="500"/>
                            </p:stCondLst>
                            <p:childTnLst>
                              <p:par>
                                <p:cTn id="61" presetID="18" presetClass="entr" presetSubtype="6" fill="hold" nodeType="afterEffect">
                                  <p:stCondLst>
                                    <p:cond delay="0"/>
                                  </p:stCondLst>
                                  <p:childTnLst>
                                    <p:set>
                                      <p:cBhvr>
                                        <p:cTn id="62" dur="1" fill="hold">
                                          <p:stCondLst>
                                            <p:cond delay="0"/>
                                          </p:stCondLst>
                                        </p:cTn>
                                        <p:tgtEl>
                                          <p:spTgt spid="222237"/>
                                        </p:tgtEl>
                                        <p:attrNameLst>
                                          <p:attrName>style.visibility</p:attrName>
                                        </p:attrNameLst>
                                      </p:cBhvr>
                                      <p:to>
                                        <p:strVal val="visible"/>
                                      </p:to>
                                    </p:set>
                                    <p:animEffect transition="in" filter="strips(downRight)">
                                      <p:cBhvr>
                                        <p:cTn id="63" dur="1000"/>
                                        <p:tgtEl>
                                          <p:spTgt spid="222237"/>
                                        </p:tgtEl>
                                      </p:cBhvr>
                                    </p:animEffect>
                                  </p:childTnLst>
                                </p:cTn>
                              </p:par>
                            </p:childTnLst>
                          </p:cTn>
                        </p:par>
                        <p:par>
                          <p:cTn id="64" fill="hold" nodeType="afterGroup">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22227"/>
                                        </p:tgtEl>
                                        <p:attrNameLst>
                                          <p:attrName>style.visibility</p:attrName>
                                        </p:attrNameLst>
                                      </p:cBhvr>
                                      <p:to>
                                        <p:strVal val="visible"/>
                                      </p:to>
                                    </p:set>
                                    <p:animEffect transition="in" filter="wipe(left)">
                                      <p:cBhvr>
                                        <p:cTn id="67" dur="500"/>
                                        <p:tgtEl>
                                          <p:spTgt spid="2222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22230"/>
                                        </p:tgtEl>
                                        <p:attrNameLst>
                                          <p:attrName>style.visibility</p:attrName>
                                        </p:attrNameLst>
                                      </p:cBhvr>
                                      <p:to>
                                        <p:strVal val="visible"/>
                                      </p:to>
                                    </p:set>
                                    <p:animEffect transition="in" filter="strips(downRight)">
                                      <p:cBhvr>
                                        <p:cTn id="72" dur="500"/>
                                        <p:tgtEl>
                                          <p:spTgt spid="222230"/>
                                        </p:tgtEl>
                                      </p:cBhvr>
                                    </p:animEffect>
                                  </p:childTnLst>
                                </p:cTn>
                              </p:par>
                            </p:childTnLst>
                          </p:cTn>
                        </p:par>
                        <p:par>
                          <p:cTn id="73" fill="hold" nodeType="afterGroup">
                            <p:stCondLst>
                              <p:cond delay="500"/>
                            </p:stCondLst>
                            <p:childTnLst>
                              <p:par>
                                <p:cTn id="74" presetID="18" presetClass="entr" presetSubtype="6" fill="hold" nodeType="afterEffect">
                                  <p:stCondLst>
                                    <p:cond delay="0"/>
                                  </p:stCondLst>
                                  <p:childTnLst>
                                    <p:set>
                                      <p:cBhvr>
                                        <p:cTn id="75" dur="1" fill="hold">
                                          <p:stCondLst>
                                            <p:cond delay="0"/>
                                          </p:stCondLst>
                                        </p:cTn>
                                        <p:tgtEl>
                                          <p:spTgt spid="222238"/>
                                        </p:tgtEl>
                                        <p:attrNameLst>
                                          <p:attrName>style.visibility</p:attrName>
                                        </p:attrNameLst>
                                      </p:cBhvr>
                                      <p:to>
                                        <p:strVal val="visible"/>
                                      </p:to>
                                    </p:set>
                                    <p:animEffect transition="in" filter="strips(downRight)">
                                      <p:cBhvr>
                                        <p:cTn id="76" dur="1000"/>
                                        <p:tgtEl>
                                          <p:spTgt spid="222238"/>
                                        </p:tgtEl>
                                      </p:cBhvr>
                                    </p:animEffect>
                                  </p:childTnLst>
                                </p:cTn>
                              </p:par>
                            </p:childTnLst>
                          </p:cTn>
                        </p:par>
                        <p:par>
                          <p:cTn id="77" fill="hold" nodeType="afterGroup">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22228"/>
                                        </p:tgtEl>
                                        <p:attrNameLst>
                                          <p:attrName>style.visibility</p:attrName>
                                        </p:attrNameLst>
                                      </p:cBhvr>
                                      <p:to>
                                        <p:strVal val="visible"/>
                                      </p:to>
                                    </p:set>
                                    <p:animEffect transition="in" filter="wipe(left)">
                                      <p:cBhvr>
                                        <p:cTn id="80" dur="500"/>
                                        <p:tgtEl>
                                          <p:spTgt spid="22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2" grpId="0"/>
      <p:bldP spid="222223" grpId="0" animBg="1"/>
      <p:bldP spid="222224" grpId="0"/>
      <p:bldP spid="222225" grpId="0" animBg="1"/>
      <p:bldP spid="222226" grpId="0" animBg="1"/>
      <p:bldP spid="222227" grpId="0" animBg="1"/>
      <p:bldP spid="222228" grpId="0" animBg="1"/>
      <p:bldP spid="222230" grpId="0" animBg="1"/>
      <p:bldP spid="222231" grpId="0" animBg="1"/>
      <p:bldP spid="222232" grpId="0" animBg="1"/>
      <p:bldP spid="222233" grpId="0" animBg="1"/>
      <p:bldP spid="2222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a:t>
            </a:r>
            <a:r>
              <a:rPr lang="de-DE" dirty="0" err="1" smtClean="0"/>
              <a:t>Object</a:t>
            </a:r>
            <a:r>
              <a:rPr lang="de-DE" dirty="0" smtClean="0"/>
              <a:t>-Suche in der SFX-</a:t>
            </a:r>
            <a:r>
              <a:rPr lang="de-DE" dirty="0" err="1" smtClean="0"/>
              <a:t>KnowledgeBase</a:t>
            </a:r>
            <a:r>
              <a:rPr lang="de-DE" dirty="0" smtClean="0"/>
              <a:t> finden Sie ausgehend von der Homepage des SFX Admin Centers folgendermaßen:</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KBManager</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Objects</a:t>
            </a:r>
          </a:p>
          <a:p>
            <a:pPr marL="0" lvl="0" indent="0">
              <a:buClr>
                <a:srgbClr val="C00000"/>
              </a:buClr>
              <a:buNone/>
            </a:pPr>
            <a:endParaRPr lang="de-DE" dirty="0" smtClean="0">
              <a:solidFill>
                <a:srgbClr val="000000"/>
              </a:solidFill>
            </a:endParaRPr>
          </a:p>
          <a:p>
            <a:pPr marL="0" lvl="0" indent="0">
              <a:buClr>
                <a:srgbClr val="C00000"/>
              </a:buClr>
              <a:buNone/>
            </a:pPr>
            <a:r>
              <a:rPr lang="de-DE" dirty="0">
                <a:solidFill>
                  <a:srgbClr val="000000"/>
                </a:solidFill>
              </a:rPr>
              <a:t>D</a:t>
            </a:r>
            <a:r>
              <a:rPr lang="de-DE" dirty="0" smtClean="0">
                <a:solidFill>
                  <a:srgbClr val="000000"/>
                </a:solidFill>
              </a:rPr>
              <a:t>ie Suche lässt sich nicht nur mit dem „Search“-Button, sondern auch mit der ENTER- bzw. RETURN-Taste starten!</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50</a:t>
            </a:fld>
            <a:endParaRPr lang="de-DE"/>
          </a:p>
        </p:txBody>
      </p:sp>
    </p:spTree>
    <p:extLst>
      <p:ext uri="{BB962C8B-B14F-4D97-AF65-F5344CB8AC3E}">
        <p14:creationId xmlns:p14="http://schemas.microsoft.com/office/powerpoint/2010/main" val="10372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51</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Object</a:t>
            </a:r>
            <a:r>
              <a:rPr lang="de-DE" altLang="de-DE" dirty="0" smtClean="0"/>
              <a:t> Portfolio</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err="1" smtClean="0"/>
              <a:t>Object</a:t>
            </a:r>
            <a:r>
              <a:rPr lang="de-DE" b="1" u="sng" dirty="0" smtClean="0"/>
              <a:t> Portfolio</a:t>
            </a:r>
            <a:r>
              <a:rPr lang="de-DE" dirty="0" smtClean="0"/>
              <a:t> ist eine Entität der SFX-</a:t>
            </a:r>
            <a:r>
              <a:rPr lang="de-DE" dirty="0" err="1" smtClean="0"/>
              <a:t>KnowledgeBase</a:t>
            </a:r>
            <a:r>
              <a:rPr lang="de-DE" dirty="0" smtClean="0"/>
              <a:t>, in der alle Details gespeichert sind bzw. verwaltet werden, die für einen Titel im Zusammenhang mit einem Anbieter spezifisch sind. </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marL="457200" lvl="1" indent="0" eaLnBrk="1" hangingPunct="1">
              <a:buNone/>
              <a:defRPr/>
            </a:pPr>
            <a:r>
              <a:rPr lang="de-DE" dirty="0" smtClean="0"/>
              <a:t>… sind im SFX Admin Center für jeden Target Service vom Typ </a:t>
            </a:r>
            <a:r>
              <a:rPr lang="de-DE" dirty="0" err="1" smtClean="0"/>
              <a:t>getFullTxt</a:t>
            </a:r>
            <a:r>
              <a:rPr lang="de-DE" dirty="0" smtClean="0"/>
              <a:t>, </a:t>
            </a:r>
            <a:r>
              <a:rPr lang="de-DE" dirty="0" err="1" smtClean="0"/>
              <a:t>getAbstract</a:t>
            </a:r>
            <a:r>
              <a:rPr lang="de-DE" dirty="0" smtClean="0"/>
              <a:t> oder </a:t>
            </a:r>
            <a:r>
              <a:rPr lang="de-DE" dirty="0" err="1" smtClean="0"/>
              <a:t>getTOC</a:t>
            </a:r>
            <a:r>
              <a:rPr lang="de-DE" dirty="0" smtClean="0"/>
              <a:t> und aus jeder Trefferliste zu einer </a:t>
            </a:r>
            <a:r>
              <a:rPr lang="de-DE" dirty="0" err="1" smtClean="0"/>
              <a:t>Object</a:t>
            </a:r>
            <a:r>
              <a:rPr lang="de-DE" dirty="0" smtClean="0"/>
              <a:t>-Suche </a:t>
            </a:r>
            <a:r>
              <a:rPr lang="de-DE" dirty="0" smtClean="0">
                <a:hlinkClick r:id="rId2" action="ppaction://hlinksldjump"/>
              </a:rPr>
              <a:t>aufrufbar</a:t>
            </a:r>
            <a:r>
              <a:rPr lang="de-DE" dirty="0" smtClean="0"/>
              <a: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Entsprechend der obigen Definition ist jedes </a:t>
            </a:r>
            <a:r>
              <a:rPr lang="de-DE" dirty="0" err="1" smtClean="0"/>
              <a:t>Object</a:t>
            </a:r>
            <a:r>
              <a:rPr lang="de-DE" dirty="0" smtClean="0"/>
              <a:t> Portfolio der SFX-</a:t>
            </a:r>
            <a:r>
              <a:rPr lang="de-DE" dirty="0" err="1" smtClean="0"/>
              <a:t>KnowledgeBase</a:t>
            </a:r>
            <a:r>
              <a:rPr lang="de-DE" dirty="0" smtClean="0"/>
              <a:t> mit genau einem Target Service und genau einem </a:t>
            </a:r>
            <a:r>
              <a:rPr lang="de-DE" dirty="0" err="1" smtClean="0"/>
              <a:t>Object</a:t>
            </a:r>
            <a:r>
              <a:rPr lang="de-DE" dirty="0" smtClean="0"/>
              <a:t> verknüpft, siehe Diagramm auf der nächsten Folie!  </a:t>
            </a:r>
          </a:p>
        </p:txBody>
      </p:sp>
    </p:spTree>
    <p:extLst>
      <p:ext uri="{BB962C8B-B14F-4D97-AF65-F5344CB8AC3E}">
        <p14:creationId xmlns:p14="http://schemas.microsoft.com/office/powerpoint/2010/main" val="4025027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10"/>
          </p:nvPr>
        </p:nvSpPr>
        <p:spPr/>
        <p:txBody>
          <a:bodyPr/>
          <a:lstStyle/>
          <a:p>
            <a:pPr>
              <a:defRPr/>
            </a:pPr>
            <a:fld id="{F39B9DBF-1965-443F-B2D6-ADD9CA121F2E}" type="slidenum">
              <a:rPr lang="de-DE"/>
              <a:pPr>
                <a:defRPr/>
              </a:pPr>
              <a:t>52</a:t>
            </a:fld>
            <a:endParaRPr lang="de-DE"/>
          </a:p>
        </p:txBody>
      </p:sp>
      <p:sp>
        <p:nvSpPr>
          <p:cNvPr id="36867" name="Rectangle 2"/>
          <p:cNvSpPr>
            <a:spLocks noGrp="1" noChangeArrowheads="1"/>
          </p:cNvSpPr>
          <p:nvPr>
            <p:ph type="title"/>
          </p:nvPr>
        </p:nvSpPr>
        <p:spPr/>
        <p:txBody>
          <a:bodyPr/>
          <a:lstStyle/>
          <a:p>
            <a:pPr eaLnBrk="1" hangingPunct="1"/>
            <a:r>
              <a:rPr lang="de-DE" altLang="de-DE" dirty="0" smtClean="0"/>
              <a:t>Was die SFX-Welt im Innersten …</a:t>
            </a:r>
          </a:p>
        </p:txBody>
      </p:sp>
      <p:sp>
        <p:nvSpPr>
          <p:cNvPr id="167941" name="Text Box 5"/>
          <p:cNvSpPr txBox="1">
            <a:spLocks noChangeArrowheads="1"/>
          </p:cNvSpPr>
          <p:nvPr/>
        </p:nvSpPr>
        <p:spPr bwMode="auto">
          <a:xfrm>
            <a:off x="887413" y="1770063"/>
            <a:ext cx="2030412" cy="40640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000" b="1">
                <a:solidFill>
                  <a:srgbClr val="CCECFF"/>
                </a:solidFill>
                <a:latin typeface="Tahoma" pitchFamily="34" charset="0"/>
              </a:rPr>
              <a:t>Target Service</a:t>
            </a:r>
          </a:p>
        </p:txBody>
      </p:sp>
      <p:sp>
        <p:nvSpPr>
          <p:cNvPr id="167942" name="Text Box 6"/>
          <p:cNvSpPr txBox="1">
            <a:spLocks noChangeArrowheads="1"/>
          </p:cNvSpPr>
          <p:nvPr/>
        </p:nvSpPr>
        <p:spPr bwMode="auto">
          <a:xfrm>
            <a:off x="1390650" y="4819650"/>
            <a:ext cx="1030288" cy="4064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000" b="1">
                <a:solidFill>
                  <a:srgbClr val="FFFFCC"/>
                </a:solidFill>
                <a:latin typeface="Tahoma" pitchFamily="34" charset="0"/>
              </a:rPr>
              <a:t>Object</a:t>
            </a:r>
          </a:p>
        </p:txBody>
      </p:sp>
      <p:sp>
        <p:nvSpPr>
          <p:cNvPr id="167943" name="Text Box 7"/>
          <p:cNvSpPr txBox="1">
            <a:spLocks noChangeArrowheads="1"/>
          </p:cNvSpPr>
          <p:nvPr/>
        </p:nvSpPr>
        <p:spPr bwMode="auto">
          <a:xfrm>
            <a:off x="803275" y="3294063"/>
            <a:ext cx="220662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000" b="1">
                <a:solidFill>
                  <a:schemeClr val="hlink"/>
                </a:solidFill>
                <a:latin typeface="Tahoma" pitchFamily="34" charset="0"/>
              </a:rPr>
              <a:t>Object Portfolio</a:t>
            </a:r>
          </a:p>
        </p:txBody>
      </p:sp>
      <p:sp>
        <p:nvSpPr>
          <p:cNvPr id="167964" name="Text Box 28"/>
          <p:cNvSpPr txBox="1">
            <a:spLocks noChangeArrowheads="1"/>
          </p:cNvSpPr>
          <p:nvPr/>
        </p:nvSpPr>
        <p:spPr bwMode="auto">
          <a:xfrm>
            <a:off x="3298825" y="1185863"/>
            <a:ext cx="5011308" cy="1600438"/>
          </a:xfrm>
          <a:prstGeom prst="rect">
            <a:avLst/>
          </a:prstGeom>
          <a:solidFill>
            <a:srgbClr val="CCECFF"/>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1400" b="1" dirty="0" smtClean="0">
                <a:solidFill>
                  <a:srgbClr val="003366"/>
                </a:solidFill>
              </a:rPr>
              <a:t>anbieterspezifische</a:t>
            </a:r>
            <a:r>
              <a:rPr lang="de-DE" altLang="de-DE" sz="1400" b="1" dirty="0">
                <a:solidFill>
                  <a:srgbClr val="003366"/>
                </a:solidFill>
              </a:rPr>
              <a:t> </a:t>
            </a:r>
            <a:r>
              <a:rPr lang="de-DE" altLang="de-DE" sz="1400" b="1" dirty="0" smtClean="0">
                <a:solidFill>
                  <a:srgbClr val="003366"/>
                </a:solidFill>
              </a:rPr>
              <a:t>&amp; titelunabhängige </a:t>
            </a:r>
            <a:r>
              <a:rPr lang="de-DE" altLang="de-DE" sz="1400" b="1" dirty="0">
                <a:solidFill>
                  <a:srgbClr val="003366"/>
                </a:solidFill>
              </a:rPr>
              <a:t>Informationen:</a:t>
            </a:r>
          </a:p>
          <a:p>
            <a:r>
              <a:rPr lang="de-DE" altLang="de-DE" sz="1200" b="1" dirty="0"/>
              <a:t>Target</a:t>
            </a:r>
            <a:r>
              <a:rPr lang="de-DE" altLang="de-DE" sz="1200" dirty="0"/>
              <a:t>		</a:t>
            </a:r>
            <a:r>
              <a:rPr lang="de-DE" altLang="de-DE" sz="1200" dirty="0" smtClean="0"/>
              <a:t>OVID_PSYCARTICLES</a:t>
            </a:r>
          </a:p>
          <a:p>
            <a:r>
              <a:rPr lang="de-DE" altLang="de-DE" sz="1200" b="1" dirty="0" smtClean="0"/>
              <a:t>Target Service ID</a:t>
            </a:r>
            <a:r>
              <a:rPr lang="de-DE" altLang="de-DE" sz="1200" dirty="0" smtClean="0"/>
              <a:t>	111093036398001</a:t>
            </a:r>
            <a:endParaRPr lang="de-DE" altLang="de-DE" sz="1200" dirty="0"/>
          </a:p>
          <a:p>
            <a:r>
              <a:rPr lang="de-DE" altLang="de-DE" sz="1200" b="1" dirty="0" smtClean="0"/>
              <a:t>Service Type</a:t>
            </a:r>
            <a:r>
              <a:rPr lang="de-DE" altLang="de-DE" sz="1200" dirty="0" smtClean="0"/>
              <a:t>	</a:t>
            </a:r>
            <a:r>
              <a:rPr lang="de-DE" altLang="de-DE" sz="1200" dirty="0" err="1" smtClean="0"/>
              <a:t>getFullTxt</a:t>
            </a:r>
            <a:endParaRPr lang="de-DE" altLang="de-DE" sz="1200" dirty="0"/>
          </a:p>
          <a:p>
            <a:r>
              <a:rPr lang="de-DE" altLang="de-DE" sz="1200" b="1" dirty="0" err="1"/>
              <a:t>Object</a:t>
            </a:r>
            <a:r>
              <a:rPr lang="de-DE" altLang="de-DE" sz="1200" b="1" dirty="0"/>
              <a:t> Lookup (global)</a:t>
            </a:r>
            <a:r>
              <a:rPr lang="de-DE" altLang="de-DE" sz="1200" dirty="0"/>
              <a:t>	Yes</a:t>
            </a:r>
          </a:p>
          <a:p>
            <a:r>
              <a:rPr lang="de-DE" altLang="de-DE" sz="1200" b="1" dirty="0"/>
              <a:t>Parser (global)</a:t>
            </a:r>
            <a:r>
              <a:rPr lang="de-DE" altLang="de-DE" sz="1200" dirty="0"/>
              <a:t>	OVID::Journals</a:t>
            </a:r>
          </a:p>
          <a:p>
            <a:r>
              <a:rPr lang="de-DE" altLang="de-DE" sz="1200" b="1" dirty="0"/>
              <a:t>Parse </a:t>
            </a:r>
            <a:r>
              <a:rPr lang="de-DE" altLang="de-DE" sz="1200" b="1" dirty="0" err="1"/>
              <a:t>Param</a:t>
            </a:r>
            <a:r>
              <a:rPr lang="de-DE" altLang="de-DE" sz="1200" b="1" dirty="0"/>
              <a:t> (global)</a:t>
            </a:r>
            <a:r>
              <a:rPr lang="de-DE" altLang="de-DE" sz="1200" dirty="0"/>
              <a:t>	</a:t>
            </a:r>
            <a:r>
              <a:rPr lang="de-DE" altLang="de-DE" sz="1200" dirty="0" err="1"/>
              <a:t>url</a:t>
            </a:r>
            <a:r>
              <a:rPr lang="de-DE" altLang="de-DE" sz="1200" dirty="0"/>
              <a:t>=http://ovidsp.ovid.com &amp; </a:t>
            </a:r>
            <a:r>
              <a:rPr lang="de-DE" altLang="de-DE" sz="1200" dirty="0" err="1"/>
              <a:t>ipauth</a:t>
            </a:r>
            <a:r>
              <a:rPr lang="de-DE" altLang="de-DE" sz="1200" dirty="0"/>
              <a:t>=</a:t>
            </a:r>
            <a:r>
              <a:rPr lang="de-DE" altLang="de-DE" sz="1200" dirty="0" err="1"/>
              <a:t>yes</a:t>
            </a:r>
            <a:endParaRPr lang="de-DE" altLang="de-DE" sz="1200" dirty="0"/>
          </a:p>
          <a:p>
            <a:r>
              <a:rPr lang="de-DE" altLang="de-DE" sz="1200" b="1" dirty="0" err="1"/>
              <a:t>Activation</a:t>
            </a:r>
            <a:r>
              <a:rPr lang="de-DE" altLang="de-DE" sz="1200" b="1" dirty="0"/>
              <a:t> S</a:t>
            </a:r>
            <a:r>
              <a:rPr lang="de-DE" altLang="de-DE" sz="1200" b="1" dirty="0" smtClean="0"/>
              <a:t>tatus</a:t>
            </a:r>
            <a:r>
              <a:rPr lang="de-DE" altLang="de-DE" sz="1200" dirty="0"/>
              <a:t>	ACTIVE</a:t>
            </a:r>
          </a:p>
        </p:txBody>
      </p:sp>
      <p:sp>
        <p:nvSpPr>
          <p:cNvPr id="167965" name="Text Box 29"/>
          <p:cNvSpPr txBox="1">
            <a:spLocks noChangeArrowheads="1"/>
          </p:cNvSpPr>
          <p:nvPr/>
        </p:nvSpPr>
        <p:spPr bwMode="auto">
          <a:xfrm>
            <a:off x="3303588" y="4321175"/>
            <a:ext cx="5006545" cy="1415772"/>
          </a:xfrm>
          <a:prstGeom prst="rect">
            <a:avLst/>
          </a:prstGeom>
          <a:solidFill>
            <a:srgbClr val="FFFFCC"/>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1400" b="1" dirty="0" smtClean="0">
                <a:solidFill>
                  <a:srgbClr val="FF6600"/>
                </a:solidFill>
              </a:rPr>
              <a:t>titelspezifische &amp; anbieterunabhängige </a:t>
            </a:r>
            <a:r>
              <a:rPr lang="de-DE" altLang="de-DE" sz="1400" b="1" dirty="0">
                <a:solidFill>
                  <a:srgbClr val="FF6600"/>
                </a:solidFill>
              </a:rPr>
              <a:t>Informationen:</a:t>
            </a:r>
          </a:p>
          <a:p>
            <a:r>
              <a:rPr lang="de-DE" altLang="de-DE" sz="1200" b="1" dirty="0" err="1"/>
              <a:t>Object</a:t>
            </a:r>
            <a:r>
              <a:rPr lang="de-DE" altLang="de-DE" sz="1200" b="1" dirty="0"/>
              <a:t> ID</a:t>
            </a:r>
            <a:r>
              <a:rPr lang="de-DE" altLang="de-DE" sz="1200" dirty="0"/>
              <a:t>		954925436473</a:t>
            </a:r>
          </a:p>
          <a:p>
            <a:r>
              <a:rPr lang="de-DE" altLang="de-DE" sz="1200" b="1" dirty="0" err="1"/>
              <a:t>Object</a:t>
            </a:r>
            <a:r>
              <a:rPr lang="de-DE" altLang="de-DE" sz="1200" b="1" dirty="0"/>
              <a:t> </a:t>
            </a:r>
            <a:r>
              <a:rPr lang="de-DE" altLang="de-DE" sz="1200" b="1" dirty="0" smtClean="0"/>
              <a:t>Type</a:t>
            </a:r>
            <a:r>
              <a:rPr lang="de-DE" altLang="de-DE" sz="1200" dirty="0"/>
              <a:t>		JOURNAL</a:t>
            </a:r>
          </a:p>
          <a:p>
            <a:r>
              <a:rPr lang="de-DE" altLang="de-DE" sz="1200" b="1" dirty="0"/>
              <a:t>Title – MAIN</a:t>
            </a:r>
            <a:r>
              <a:rPr lang="de-DE" altLang="de-DE" sz="1200" dirty="0"/>
              <a:t>		Psychological Review </a:t>
            </a:r>
          </a:p>
          <a:p>
            <a:r>
              <a:rPr lang="de-DE" altLang="de-DE" sz="1200" b="1" dirty="0"/>
              <a:t>ISSN (PRINT)</a:t>
            </a:r>
            <a:r>
              <a:rPr lang="de-DE" altLang="de-DE" sz="1200" dirty="0"/>
              <a:t>	0033-295X	</a:t>
            </a:r>
          </a:p>
          <a:p>
            <a:r>
              <a:rPr lang="de-DE" altLang="de-DE" sz="1200" b="1" dirty="0"/>
              <a:t>ISSN (ELECTRONIC)</a:t>
            </a:r>
            <a:r>
              <a:rPr lang="de-DE" altLang="de-DE" sz="1200" dirty="0"/>
              <a:t>	1939-1471</a:t>
            </a:r>
          </a:p>
          <a:p>
            <a:r>
              <a:rPr lang="de-DE" altLang="de-DE" sz="1200" b="1" dirty="0"/>
              <a:t>CODEN</a:t>
            </a:r>
            <a:r>
              <a:rPr lang="de-DE" altLang="de-DE" sz="1200" dirty="0"/>
              <a:t>		PSRVAX</a:t>
            </a:r>
          </a:p>
        </p:txBody>
      </p:sp>
      <p:sp>
        <p:nvSpPr>
          <p:cNvPr id="167966" name="Text Box 30"/>
          <p:cNvSpPr txBox="1">
            <a:spLocks noChangeArrowheads="1"/>
          </p:cNvSpPr>
          <p:nvPr/>
        </p:nvSpPr>
        <p:spPr bwMode="auto">
          <a:xfrm>
            <a:off x="3303588" y="2901950"/>
            <a:ext cx="5006545" cy="1231106"/>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1400" b="1" dirty="0">
                <a:solidFill>
                  <a:schemeClr val="hlink"/>
                </a:solidFill>
              </a:rPr>
              <a:t>kombinationsspezifische Informationen:</a:t>
            </a:r>
          </a:p>
          <a:p>
            <a:r>
              <a:rPr lang="de-DE" altLang="de-DE" sz="1200" b="1" dirty="0" smtClean="0"/>
              <a:t>Target Service ID</a:t>
            </a:r>
            <a:r>
              <a:rPr lang="de-DE" altLang="de-DE" sz="1200" dirty="0"/>
              <a:t>	111093036398001</a:t>
            </a:r>
          </a:p>
          <a:p>
            <a:r>
              <a:rPr lang="de-DE" altLang="de-DE" sz="1200" b="1" dirty="0" err="1"/>
              <a:t>Object</a:t>
            </a:r>
            <a:r>
              <a:rPr lang="de-DE" altLang="de-DE" sz="1200" b="1" dirty="0"/>
              <a:t> ID</a:t>
            </a:r>
            <a:r>
              <a:rPr lang="de-DE" altLang="de-DE" sz="1200" dirty="0"/>
              <a:t>		954925436473</a:t>
            </a:r>
          </a:p>
          <a:p>
            <a:r>
              <a:rPr lang="de-DE" altLang="de-DE" sz="1200" b="1" dirty="0"/>
              <a:t>Parse </a:t>
            </a:r>
            <a:r>
              <a:rPr lang="de-DE" altLang="de-DE" sz="1200" b="1" dirty="0" err="1"/>
              <a:t>Param</a:t>
            </a:r>
            <a:r>
              <a:rPr lang="de-DE" altLang="de-DE" sz="1200" b="1" dirty="0"/>
              <a:t> (global)</a:t>
            </a:r>
            <a:r>
              <a:rPr lang="de-DE" altLang="de-DE" sz="1200" dirty="0"/>
              <a:t>	</a:t>
            </a:r>
            <a:r>
              <a:rPr lang="de-DE" altLang="de-DE" sz="1200" dirty="0" err="1"/>
              <a:t>jkey</a:t>
            </a:r>
            <a:r>
              <a:rPr lang="de-DE" altLang="de-DE" sz="1200" dirty="0"/>
              <a:t>=00006832</a:t>
            </a:r>
          </a:p>
          <a:p>
            <a:r>
              <a:rPr lang="de-DE" altLang="de-DE" sz="1200" b="1" dirty="0" err="1"/>
              <a:t>Threshold</a:t>
            </a:r>
            <a:r>
              <a:rPr lang="de-DE" altLang="de-DE" sz="1200" b="1" dirty="0"/>
              <a:t> (global)</a:t>
            </a:r>
            <a:r>
              <a:rPr lang="de-DE" altLang="de-DE" sz="1200" dirty="0"/>
              <a:t>	$</a:t>
            </a:r>
            <a:r>
              <a:rPr lang="de-DE" altLang="de-DE" sz="1200" dirty="0" err="1"/>
              <a:t>obj</a:t>
            </a:r>
            <a:r>
              <a:rPr lang="de-DE" altLang="de-DE" sz="1200" dirty="0"/>
              <a:t>-&gt;</a:t>
            </a:r>
            <a:r>
              <a:rPr lang="de-DE" altLang="de-DE" sz="1200" dirty="0" err="1"/>
              <a:t>parsedDate</a:t>
            </a:r>
            <a:r>
              <a:rPr lang="de-DE" altLang="de-DE" sz="1200" dirty="0"/>
              <a:t>('&gt;=','1894','1','undef')</a:t>
            </a:r>
          </a:p>
          <a:p>
            <a:r>
              <a:rPr lang="de-DE" altLang="de-DE" sz="1200" b="1" dirty="0" err="1"/>
              <a:t>Activation</a:t>
            </a:r>
            <a:r>
              <a:rPr lang="de-DE" altLang="de-DE" sz="1200" b="1" dirty="0"/>
              <a:t> S</a:t>
            </a:r>
            <a:r>
              <a:rPr lang="de-DE" altLang="de-DE" sz="1200" b="1" dirty="0" smtClean="0"/>
              <a:t>tatus</a:t>
            </a:r>
            <a:r>
              <a:rPr lang="de-DE" altLang="de-DE" sz="1200" dirty="0"/>
              <a:t>	ACTIVE</a:t>
            </a:r>
          </a:p>
        </p:txBody>
      </p:sp>
      <p:cxnSp>
        <p:nvCxnSpPr>
          <p:cNvPr id="167968" name="AutoShape 32"/>
          <p:cNvCxnSpPr>
            <a:cxnSpLocks noChangeShapeType="1"/>
            <a:stCxn id="167941" idx="2"/>
            <a:endCxn id="167943" idx="0"/>
          </p:cNvCxnSpPr>
          <p:nvPr/>
        </p:nvCxnSpPr>
        <p:spPr bwMode="auto">
          <a:xfrm>
            <a:off x="1903413" y="2176463"/>
            <a:ext cx="3175" cy="1117600"/>
          </a:xfrm>
          <a:prstGeom prst="straightConnector1">
            <a:avLst/>
          </a:prstGeom>
          <a:noFill/>
          <a:ln w="25400">
            <a:solidFill>
              <a:schemeClr val="tx1"/>
            </a:solidFill>
            <a:round/>
            <a:headEnd/>
            <a:tailEnd type="diamo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69" name="AutoShape 33"/>
          <p:cNvCxnSpPr>
            <a:cxnSpLocks noChangeShapeType="1"/>
            <a:stCxn id="167942" idx="0"/>
            <a:endCxn id="167943" idx="2"/>
          </p:cNvCxnSpPr>
          <p:nvPr/>
        </p:nvCxnSpPr>
        <p:spPr bwMode="auto">
          <a:xfrm flipV="1">
            <a:off x="1906588" y="3700463"/>
            <a:ext cx="0" cy="1119187"/>
          </a:xfrm>
          <a:prstGeom prst="straightConnector1">
            <a:avLst/>
          </a:prstGeom>
          <a:noFill/>
          <a:ln w="25400">
            <a:solidFill>
              <a:schemeClr val="tx1"/>
            </a:solidFill>
            <a:round/>
            <a:headEnd/>
            <a:tailEnd type="diamo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slide(fromTop)">
                                      <p:cBhvr>
                                        <p:cTn id="7" dur="500"/>
                                        <p:tgtEl>
                                          <p:spTgt spid="167941"/>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7964"/>
                                        </p:tgtEl>
                                        <p:attrNameLst>
                                          <p:attrName>style.visibility</p:attrName>
                                        </p:attrNameLst>
                                      </p:cBhvr>
                                      <p:to>
                                        <p:strVal val="visible"/>
                                      </p:to>
                                    </p:set>
                                    <p:animEffect transition="in" filter="slide(fromLeft)">
                                      <p:cBhvr>
                                        <p:cTn id="11" dur="500"/>
                                        <p:tgtEl>
                                          <p:spTgt spid="167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67942"/>
                                        </p:tgtEl>
                                        <p:attrNameLst>
                                          <p:attrName>style.visibility</p:attrName>
                                        </p:attrNameLst>
                                      </p:cBhvr>
                                      <p:to>
                                        <p:strVal val="visible"/>
                                      </p:to>
                                    </p:set>
                                    <p:animEffect transition="in" filter="slide(fromBottom)">
                                      <p:cBhvr>
                                        <p:cTn id="16" dur="500"/>
                                        <p:tgtEl>
                                          <p:spTgt spid="167942"/>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67965"/>
                                        </p:tgtEl>
                                        <p:attrNameLst>
                                          <p:attrName>style.visibility</p:attrName>
                                        </p:attrNameLst>
                                      </p:cBhvr>
                                      <p:to>
                                        <p:strVal val="visible"/>
                                      </p:to>
                                    </p:set>
                                    <p:animEffect transition="in" filter="slide(fromLeft)">
                                      <p:cBhvr>
                                        <p:cTn id="20" dur="500"/>
                                        <p:tgtEl>
                                          <p:spTgt spid="1679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67968"/>
                                        </p:tgtEl>
                                        <p:attrNameLst>
                                          <p:attrName>style.visibility</p:attrName>
                                        </p:attrNameLst>
                                      </p:cBhvr>
                                      <p:to>
                                        <p:strVal val="visible"/>
                                      </p:to>
                                    </p:set>
                                    <p:animEffect transition="in" filter="strips(downRight)">
                                      <p:cBhvr>
                                        <p:cTn id="25" dur="500"/>
                                        <p:tgtEl>
                                          <p:spTgt spid="167968"/>
                                        </p:tgtEl>
                                      </p:cBhvr>
                                    </p:animEffect>
                                  </p:childTnLst>
                                </p:cTn>
                              </p:par>
                              <p:par>
                                <p:cTn id="26" presetID="18" presetClass="entr" presetSubtype="3" fill="hold" nodeType="withEffect">
                                  <p:stCondLst>
                                    <p:cond delay="0"/>
                                  </p:stCondLst>
                                  <p:childTnLst>
                                    <p:set>
                                      <p:cBhvr>
                                        <p:cTn id="27" dur="1" fill="hold">
                                          <p:stCondLst>
                                            <p:cond delay="0"/>
                                          </p:stCondLst>
                                        </p:cTn>
                                        <p:tgtEl>
                                          <p:spTgt spid="167969"/>
                                        </p:tgtEl>
                                        <p:attrNameLst>
                                          <p:attrName>style.visibility</p:attrName>
                                        </p:attrNameLst>
                                      </p:cBhvr>
                                      <p:to>
                                        <p:strVal val="visible"/>
                                      </p:to>
                                    </p:set>
                                    <p:animEffect transition="in" filter="strips(upRight)">
                                      <p:cBhvr>
                                        <p:cTn id="28" dur="500"/>
                                        <p:tgtEl>
                                          <p:spTgt spid="167969"/>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67943"/>
                                        </p:tgtEl>
                                        <p:attrNameLst>
                                          <p:attrName>style.visibility</p:attrName>
                                        </p:attrNameLst>
                                      </p:cBhvr>
                                      <p:to>
                                        <p:strVal val="visible"/>
                                      </p:to>
                                    </p:set>
                                  </p:childTnLst>
                                </p:cTn>
                              </p:par>
                            </p:childTnLst>
                          </p:cTn>
                        </p:par>
                        <p:par>
                          <p:cTn id="32" fill="hold" nodeType="afterGroup">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167966"/>
                                        </p:tgtEl>
                                        <p:attrNameLst>
                                          <p:attrName>style.visibility</p:attrName>
                                        </p:attrNameLst>
                                      </p:cBhvr>
                                      <p:to>
                                        <p:strVal val="visible"/>
                                      </p:to>
                                    </p:set>
                                    <p:animEffect transition="in" filter="barn(inHorizontal)">
                                      <p:cBhvr>
                                        <p:cTn id="35" dur="500"/>
                                        <p:tgtEl>
                                          <p:spTgt spid="167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3" grpId="0" animBg="1"/>
      <p:bldP spid="167964" grpId="0" animBg="1"/>
      <p:bldP spid="167965" grpId="0" animBg="1"/>
      <p:bldP spid="16796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Liste aller mit einem Target bzw. einem </a:t>
            </a:r>
            <a:r>
              <a:rPr lang="de-DE" dirty="0" err="1" smtClean="0"/>
              <a:t>Object</a:t>
            </a:r>
            <a:r>
              <a:rPr lang="de-DE" dirty="0" smtClean="0"/>
              <a:t> der SFX-</a:t>
            </a:r>
            <a:r>
              <a:rPr lang="de-DE" dirty="0" err="1" smtClean="0"/>
              <a:t>KnowledgeBase</a:t>
            </a:r>
            <a:r>
              <a:rPr lang="de-DE" dirty="0" smtClean="0"/>
              <a:t> verknüpften </a:t>
            </a:r>
            <a:r>
              <a:rPr lang="de-DE" dirty="0" err="1" smtClean="0"/>
              <a:t>Object</a:t>
            </a:r>
            <a:r>
              <a:rPr lang="de-DE" dirty="0" smtClean="0"/>
              <a:t> Portfolios lässt sich aus der entsprechenden Zeile der Target- bzw. einer </a:t>
            </a:r>
            <a:r>
              <a:rPr lang="de-DE" dirty="0" err="1" smtClean="0"/>
              <a:t>Object</a:t>
            </a:r>
            <a:r>
              <a:rPr lang="de-DE" dirty="0" smtClean="0"/>
              <a:t>-Liste heraus mit dem Button</a:t>
            </a:r>
          </a:p>
          <a:p>
            <a:pPr marL="0" indent="0">
              <a:buNone/>
            </a:pPr>
            <a:endParaRPr lang="de-DE" dirty="0"/>
          </a:p>
          <a:p>
            <a:pPr marL="0" lvl="0" indent="0">
              <a:buClr>
                <a:srgbClr val="C00000"/>
              </a:buClr>
              <a:buNone/>
            </a:pPr>
            <a:endParaRPr lang="de-DE" dirty="0" smtClean="0">
              <a:solidFill>
                <a:srgbClr val="000000"/>
              </a:solidFill>
            </a:endParaRPr>
          </a:p>
          <a:p>
            <a:pPr marL="0" lvl="0" indent="0">
              <a:buClr>
                <a:srgbClr val="C00000"/>
              </a:buClr>
              <a:buNone/>
            </a:pPr>
            <a:endParaRPr lang="de-DE" dirty="0">
              <a:solidFill>
                <a:srgbClr val="000000"/>
              </a:solidFill>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aufrufen.</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53</a:t>
            </a:fld>
            <a:endParaRPr lang="de-DE"/>
          </a:p>
        </p:txBody>
      </p:sp>
      <p:sp>
        <p:nvSpPr>
          <p:cNvPr id="5" name="Rechteck 4"/>
          <p:cNvSpPr/>
          <p:nvPr/>
        </p:nvSpPr>
        <p:spPr bwMode="auto">
          <a:xfrm>
            <a:off x="4022475" y="3231900"/>
            <a:ext cx="1080000" cy="108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4400" dirty="0" smtClean="0"/>
              <a:t>P</a:t>
            </a:r>
            <a:endParaRPr kumimoji="0" lang="de-DE"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138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54</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Aktivierungsstatus</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Target, Target Service bzw. </a:t>
            </a:r>
            <a:r>
              <a:rPr lang="de-DE" dirty="0" err="1" smtClean="0"/>
              <a:t>Object</a:t>
            </a:r>
            <a:r>
              <a:rPr lang="de-DE" dirty="0" smtClean="0"/>
              <a:t> Portfolio zu </a:t>
            </a:r>
            <a:r>
              <a:rPr lang="de-DE" b="1" u="sng" dirty="0" smtClean="0"/>
              <a:t>aktivieren</a:t>
            </a:r>
            <a:r>
              <a:rPr lang="de-DE" dirty="0" smtClean="0"/>
              <a:t> bedeutet, es/ihn/es als „grundsätzlich relevant“ für die Nutzer der Bibliothek einzustufen.</a:t>
            </a:r>
          </a:p>
          <a:p>
            <a:pPr eaLnBrk="1" hangingPunct="1">
              <a:defRPr/>
            </a:pPr>
            <a:r>
              <a:rPr lang="de-DE" dirty="0" smtClean="0">
                <a:solidFill>
                  <a:srgbClr val="C00000"/>
                </a:solidFill>
                <a:effectLst>
                  <a:outerShdw blurRad="38100" dist="38100" dir="2700000" algn="tl">
                    <a:srgbClr val="C0C0C0"/>
                  </a:outerShdw>
                </a:effectLst>
              </a:rPr>
              <a:t>Beispiel:</a:t>
            </a:r>
            <a:endParaRPr lang="de-DE" dirty="0"/>
          </a:p>
          <a:p>
            <a:pPr marL="457200" lvl="1" indent="0" eaLnBrk="1" hangingPunct="1">
              <a:buNone/>
              <a:defRPr/>
            </a:pPr>
            <a:r>
              <a:rPr lang="de-DE" dirty="0" smtClean="0"/>
              <a:t>Ihre Bibliothek hat bei Ovid Zugriff auf „Psychological Review“ lizenziert? Dann </a:t>
            </a:r>
            <a:r>
              <a:rPr lang="de-DE" b="1" dirty="0" smtClean="0"/>
              <a:t>kann</a:t>
            </a:r>
            <a:r>
              <a:rPr lang="de-DE" dirty="0" smtClean="0"/>
              <a:t> jedes OVID_...-Target, dessen jeweiliger </a:t>
            </a:r>
            <a:r>
              <a:rPr lang="de-DE" dirty="0" err="1" smtClean="0"/>
              <a:t>getFullTxt</a:t>
            </a:r>
            <a:r>
              <a:rPr lang="de-DE" dirty="0" smtClean="0"/>
              <a:t>-Target-Service und das damit wiederum verknüpfte </a:t>
            </a:r>
            <a:r>
              <a:rPr lang="de-DE" dirty="0" err="1" smtClean="0"/>
              <a:t>Object</a:t>
            </a:r>
            <a:r>
              <a:rPr lang="de-DE" dirty="0"/>
              <a:t> Portfolio zu ISSN </a:t>
            </a:r>
            <a:r>
              <a:rPr lang="de-DE" dirty="0" smtClean="0"/>
              <a:t>0033-295X „grundsätzlich relevant“ sein.</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Damit ein Link im SFX-Servicemenü erscheinen kann, müssen </a:t>
            </a:r>
            <a:r>
              <a:rPr lang="de-DE" b="1" dirty="0" smtClean="0"/>
              <a:t>alle drei Ebenen </a:t>
            </a:r>
            <a:r>
              <a:rPr lang="de-DE" dirty="0" smtClean="0"/>
              <a:t>= das zugehörige Target, der zugehörige Target Service und ggf. das zugehörige </a:t>
            </a:r>
            <a:r>
              <a:rPr lang="de-DE" dirty="0" err="1" smtClean="0"/>
              <a:t>Object</a:t>
            </a:r>
            <a:r>
              <a:rPr lang="de-DE" dirty="0" smtClean="0"/>
              <a:t> Portfolio </a:t>
            </a:r>
            <a:r>
              <a:rPr lang="de-DE" b="1" dirty="0" smtClean="0"/>
              <a:t>aktiviert</a:t>
            </a:r>
            <a:r>
              <a:rPr lang="de-DE" dirty="0" smtClean="0"/>
              <a:t> sein! </a:t>
            </a:r>
          </a:p>
        </p:txBody>
      </p:sp>
    </p:spTree>
    <p:extLst>
      <p:ext uri="{BB962C8B-B14F-4D97-AF65-F5344CB8AC3E}">
        <p14:creationId xmlns:p14="http://schemas.microsoft.com/office/powerpoint/2010/main" val="1421349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Der Aktivierungsstatus eines Targets, Target Services oder </a:t>
            </a:r>
            <a:r>
              <a:rPr lang="de-DE" dirty="0" err="1" smtClean="0"/>
              <a:t>Object</a:t>
            </a:r>
            <a:r>
              <a:rPr lang="de-DE" dirty="0" smtClean="0"/>
              <a:t> Portfolios lässt sich manuell mit einem Klick auf das Häkchen-Icon in der entsprechenden Listen-Zeile ändern:</a:t>
            </a:r>
          </a:p>
          <a:p>
            <a:pPr marL="0" indent="0">
              <a:buNone/>
            </a:pPr>
            <a:endParaRPr lang="de-DE" dirty="0" smtClean="0"/>
          </a:p>
          <a:p>
            <a:pPr marL="0" indent="0">
              <a:buNone/>
            </a:pPr>
            <a:r>
              <a:rPr lang="de-DE" dirty="0" smtClean="0"/>
              <a:t>      bedeutet „aktiv“</a:t>
            </a:r>
          </a:p>
          <a:p>
            <a:pPr marL="0" indent="0">
              <a:buNone/>
            </a:pPr>
            <a:endParaRPr lang="de-DE" dirty="0" smtClean="0"/>
          </a:p>
          <a:p>
            <a:pPr marL="0" indent="0">
              <a:buNone/>
            </a:pPr>
            <a:r>
              <a:rPr lang="de-DE" dirty="0" smtClean="0"/>
              <a:t>      bedeutet „nicht aktiv“</a:t>
            </a:r>
            <a:endParaRPr lang="de-DE" dirty="0"/>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Die meisten der erforderlichen Aktivierungen müssen Sie aber gar nicht manuell vornehmen. Dazu später mehr …</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55</a:t>
            </a:fld>
            <a:endParaRPr lang="de-DE"/>
          </a:p>
        </p:txBody>
      </p:sp>
      <p:pic>
        <p:nvPicPr>
          <p:cNvPr id="1026" name="Picture 2" descr="https://sfx.bib-bvb.de/sfx_bsb/img/sfxadmin/active_Y.g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973" y="3003550"/>
            <a:ext cx="2857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fx.bib-bvb.de/sfx_bsb/img/sfxadmin/active_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00" y="3876675"/>
            <a:ext cx="28575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left)">
                                      <p:cBhvr>
                                        <p:cTn id="15" dur="500"/>
                                        <p:tgtEl>
                                          <p:spTgt spid="102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56</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Subtargets und Interfaces</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Verschiedene E-Journal- bzw. E-Book-Pakete desselben Anbieters sind in der SFX-</a:t>
            </a:r>
            <a:r>
              <a:rPr lang="de-DE" dirty="0" err="1" smtClean="0"/>
              <a:t>KnowledgeBase</a:t>
            </a:r>
            <a:r>
              <a:rPr lang="de-DE" dirty="0" smtClean="0"/>
              <a:t> mit zunehmender Häufigkeit als </a:t>
            </a:r>
            <a:r>
              <a:rPr lang="de-DE" b="1" u="sng" dirty="0" smtClean="0"/>
              <a:t>Subtargets</a:t>
            </a:r>
            <a:r>
              <a:rPr lang="de-DE" dirty="0" smtClean="0"/>
              <a:t> ein und desselben </a:t>
            </a:r>
            <a:r>
              <a:rPr lang="de-DE" b="1" u="sng" dirty="0" smtClean="0"/>
              <a:t>Interfaces</a:t>
            </a:r>
            <a:r>
              <a:rPr lang="de-DE" dirty="0" smtClean="0"/>
              <a:t> modelliert.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OVID</a:t>
            </a:r>
            <a:r>
              <a:rPr lang="de-DE" dirty="0"/>
              <a:t> </a:t>
            </a:r>
            <a:r>
              <a:rPr lang="de-DE" dirty="0" smtClean="0"/>
              <a:t>ist ein Interface mit 74 Subtargets (Stand: KW40/2019).</a:t>
            </a:r>
          </a:p>
          <a:p>
            <a:pPr lvl="1" eaLnBrk="1" hangingPunct="1">
              <a:defRPr/>
            </a:pPr>
            <a:r>
              <a:rPr lang="de-DE" dirty="0" smtClean="0"/>
              <a:t>OVID_PSYCARTICLES ist ein Subtarget dieses Interfaces, …</a:t>
            </a:r>
          </a:p>
          <a:p>
            <a:pPr lvl="1" eaLnBrk="1" hangingPunct="1">
              <a:defRPr/>
            </a:pPr>
            <a:r>
              <a:rPr lang="de-DE" dirty="0" smtClean="0"/>
              <a:t>… OVID_JOURNALS_AT_OVID ist ein weiteres.</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Welches von ggf. mehreren Subtargets „grundsätzlich relevant“ für die Nutzer Ihrer Bibliothek </a:t>
            </a:r>
            <a:r>
              <a:rPr lang="de-DE" b="1" dirty="0" smtClean="0"/>
              <a:t>ist</a:t>
            </a:r>
            <a:r>
              <a:rPr lang="de-DE" dirty="0" smtClean="0"/>
              <a:t> (und nicht nur: sein kann), ist mitunter vom konkreten Lizenzvertrag mit dem Anbieter abhängig</a:t>
            </a:r>
            <a:r>
              <a:rPr lang="de-DE" dirty="0"/>
              <a:t>!</a:t>
            </a:r>
            <a:endParaRPr lang="de-DE" dirty="0" smtClean="0"/>
          </a:p>
        </p:txBody>
      </p:sp>
    </p:spTree>
    <p:extLst>
      <p:ext uri="{BB962C8B-B14F-4D97-AF65-F5344CB8AC3E}">
        <p14:creationId xmlns:p14="http://schemas.microsoft.com/office/powerpoint/2010/main" val="3404968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Ein Interface der SFX-</a:t>
            </a:r>
            <a:r>
              <a:rPr lang="de-DE" dirty="0" err="1" smtClean="0"/>
              <a:t>KnowledgeBase</a:t>
            </a:r>
            <a:r>
              <a:rPr lang="de-DE" dirty="0" smtClean="0"/>
              <a:t> erkennen Sie in der Target-Liste an dem vorangestellten Icon</a:t>
            </a:r>
          </a:p>
          <a:p>
            <a:pPr marL="0" indent="0">
              <a:buNone/>
            </a:pPr>
            <a:endParaRPr lang="de-DE" dirty="0"/>
          </a:p>
          <a:p>
            <a:pPr marL="0" lvl="0" indent="0">
              <a:buClr>
                <a:srgbClr val="C00000"/>
              </a:buClr>
              <a:buNone/>
            </a:pPr>
            <a:r>
              <a:rPr lang="de-DE" dirty="0" smtClean="0">
                <a:solidFill>
                  <a:srgbClr val="000000"/>
                </a:solidFill>
              </a:rPr>
              <a:t>                                       bzw.</a:t>
            </a:r>
          </a:p>
          <a:p>
            <a:pPr marL="0" lvl="0" indent="0">
              <a:buClr>
                <a:srgbClr val="C00000"/>
              </a:buClr>
              <a:buNone/>
            </a:pPr>
            <a:endParaRPr lang="de-DE" dirty="0">
              <a:solidFill>
                <a:srgbClr val="000000"/>
              </a:solidFill>
            </a:endParaRPr>
          </a:p>
          <a:p>
            <a:pPr marL="0" lvl="0" indent="0">
              <a:buClr>
                <a:srgbClr val="C00000"/>
              </a:buClr>
              <a:buNone/>
            </a:pPr>
            <a:r>
              <a:rPr lang="de-DE" dirty="0" smtClean="0">
                <a:solidFill>
                  <a:srgbClr val="000000"/>
                </a:solidFill>
              </a:rPr>
              <a:t>und der hinter dem Namen in Klammern angegebenen Zahl zugehöriger Subtargets.</a:t>
            </a:r>
          </a:p>
          <a:p>
            <a:pPr marL="0" lvl="0" indent="0">
              <a:buClr>
                <a:srgbClr val="C00000"/>
              </a:buClr>
              <a:buNone/>
            </a:pPr>
            <a:r>
              <a:rPr lang="de-DE" dirty="0" smtClean="0">
                <a:solidFill>
                  <a:srgbClr val="000000"/>
                </a:solidFill>
              </a:rPr>
              <a:t>Ein Klick auf das Icon vor dem Interface-Namen lässt die (im aufgeklappten Zustand ein wenig eingerückte) Liste der zugehörigen Subtargets auf- bzw. zuklappen. </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57</a:t>
            </a:fld>
            <a:endParaRPr lang="de-DE"/>
          </a:p>
        </p:txBody>
      </p:sp>
      <p:sp>
        <p:nvSpPr>
          <p:cNvPr id="5" name="Rechteck 4"/>
          <p:cNvSpPr/>
          <p:nvPr/>
        </p:nvSpPr>
        <p:spPr bwMode="auto">
          <a:xfrm>
            <a:off x="2993775" y="2374650"/>
            <a:ext cx="720000" cy="72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7200" dirty="0"/>
              <a:t>-</a:t>
            </a:r>
            <a:endParaRPr kumimoji="0" lang="de-DE" sz="7200" b="0" i="0" u="none" strike="noStrike" cap="none" normalizeH="0" baseline="0" dirty="0" smtClean="0">
              <a:ln>
                <a:noFill/>
              </a:ln>
              <a:solidFill>
                <a:schemeClr val="tx1"/>
              </a:solidFill>
              <a:effectLst/>
            </a:endParaRPr>
          </a:p>
        </p:txBody>
      </p:sp>
      <p:sp>
        <p:nvSpPr>
          <p:cNvPr id="6" name="Rechteck 5"/>
          <p:cNvSpPr/>
          <p:nvPr/>
        </p:nvSpPr>
        <p:spPr bwMode="auto">
          <a:xfrm>
            <a:off x="5403600" y="2374650"/>
            <a:ext cx="720000" cy="72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5400" dirty="0" smtClean="0"/>
              <a:t>+</a:t>
            </a:r>
            <a:endParaRPr kumimoji="0" lang="de-DE" sz="5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037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3000"/>
                            </p:stCondLst>
                            <p:childTnLst>
                              <p:par>
                                <p:cTn id="13" presetID="12" presetClass="entr" presetSubtype="4"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p:tgtEl>
                                          <p:spTgt spid="6"/>
                                        </p:tgtEl>
                                        <p:attrNameLst>
                                          <p:attrName>ppt_y</p:attrName>
                                        </p:attrNameLst>
                                      </p:cBhvr>
                                      <p:tavLst>
                                        <p:tav tm="0">
                                          <p:val>
                                            <p:strVal val="#ppt_y+#ppt_h*1.125000"/>
                                          </p:val>
                                        </p:tav>
                                        <p:tav tm="100000">
                                          <p:val>
                                            <p:strVal val="#ppt_y"/>
                                          </p:val>
                                        </p:tav>
                                      </p:tavLst>
                                    </p:anim>
                                    <p:animEffect transition="in" filter="wipe(up)">
                                      <p:cBhvr>
                                        <p:cTn id="16" dur="1000"/>
                                        <p:tgtEl>
                                          <p:spTgt spid="6"/>
                                        </p:tgtEl>
                                      </p:cBhvr>
                                    </p:animEffect>
                                  </p:childTnLst>
                                </p:cTn>
                              </p:par>
                            </p:childTnLst>
                          </p:cTn>
                        </p:par>
                        <p:par>
                          <p:cTn id="17" fill="hold">
                            <p:stCondLst>
                              <p:cond delay="4500"/>
                            </p:stCondLst>
                            <p:childTnLst>
                              <p:par>
                                <p:cTn id="18" presetID="1" presetClass="entr" presetSubtype="0" fill="hold"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58</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(Target) Parser</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smtClean="0"/>
              <a:t>(Target) Parser</a:t>
            </a:r>
            <a:r>
              <a:rPr lang="de-DE" dirty="0" smtClean="0"/>
              <a:t> ist ein in der </a:t>
            </a:r>
            <a:r>
              <a:rPr lang="de-DE" dirty="0" smtClean="0">
                <a:hlinkClick r:id="rId2"/>
              </a:rPr>
              <a:t>Programmiersprache Perl</a:t>
            </a:r>
            <a:r>
              <a:rPr lang="de-DE" dirty="0" smtClean="0"/>
              <a:t> geschriebenes Skript, das entweder für einen Service oder für ein einzelnes </a:t>
            </a:r>
            <a:r>
              <a:rPr lang="de-DE" dirty="0" err="1" smtClean="0"/>
              <a:t>Object</a:t>
            </a:r>
            <a:r>
              <a:rPr lang="de-DE" dirty="0" smtClean="0"/>
              <a:t> Portfolio den URL des Target Objects konstruiert.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OVID::Journals</a:t>
            </a:r>
          </a:p>
          <a:p>
            <a:pPr lvl="1" eaLnBrk="1" hangingPunct="1">
              <a:defRPr/>
            </a:pPr>
            <a:r>
              <a:rPr lang="de-DE" dirty="0" err="1" smtClean="0"/>
              <a:t>Bulk</a:t>
            </a:r>
            <a:r>
              <a:rPr lang="de-DE" dirty="0" smtClean="0"/>
              <a:t>::BULK</a:t>
            </a:r>
          </a:p>
          <a:p>
            <a:pPr lvl="1" eaLnBrk="1" hangingPunct="1">
              <a:defRPr/>
            </a:pPr>
            <a:r>
              <a:rPr lang="de-DE" dirty="0" smtClean="0"/>
              <a:t>Springer::BOOKS</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Der doppelte Doppelpunkt („::“) in den Target-Parser-Namen ist ein typisches Syntax-Element im Namen von eigenständigen, in sich gekapselten Perl-Programmen, sog. „Modulen“.</a:t>
            </a:r>
          </a:p>
        </p:txBody>
      </p:sp>
    </p:spTree>
    <p:extLst>
      <p:ext uri="{BB962C8B-B14F-4D97-AF65-F5344CB8AC3E}">
        <p14:creationId xmlns:p14="http://schemas.microsoft.com/office/powerpoint/2010/main" val="287997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Welcher Parser für einen bestimmten Target Service bzw. für ein einzelnes </a:t>
            </a:r>
            <a:r>
              <a:rPr lang="de-DE" dirty="0" err="1" smtClean="0"/>
              <a:t>Object</a:t>
            </a:r>
            <a:r>
              <a:rPr lang="de-DE" dirty="0" smtClean="0"/>
              <a:t> Portfolio genutzt wird, sieht man nach einem Klick auf den Button</a:t>
            </a:r>
          </a:p>
          <a:p>
            <a:pPr marL="0" indent="0">
              <a:buNone/>
            </a:pPr>
            <a:endParaRPr lang="de-DE" dirty="0"/>
          </a:p>
          <a:p>
            <a:pPr marL="0" lvl="0" indent="0">
              <a:buClr>
                <a:srgbClr val="C00000"/>
              </a:buClr>
              <a:buNone/>
            </a:pPr>
            <a:endParaRPr lang="de-DE" dirty="0" smtClean="0">
              <a:solidFill>
                <a:srgbClr val="000000"/>
              </a:solidFill>
            </a:endParaRPr>
          </a:p>
          <a:p>
            <a:pPr marL="0" lvl="0" indent="0">
              <a:buClr>
                <a:srgbClr val="C00000"/>
              </a:buClr>
              <a:buNone/>
            </a:pPr>
            <a:endParaRPr lang="de-DE" dirty="0">
              <a:solidFill>
                <a:srgbClr val="000000"/>
              </a:solidFill>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(wie „View“) dieses Target Services bzw. </a:t>
            </a:r>
            <a:r>
              <a:rPr lang="de-DE" dirty="0" err="1" smtClean="0">
                <a:solidFill>
                  <a:srgbClr val="000000"/>
                </a:solidFill>
              </a:rPr>
              <a:t>Object</a:t>
            </a:r>
            <a:r>
              <a:rPr lang="de-DE" dirty="0" smtClean="0">
                <a:solidFill>
                  <a:srgbClr val="000000"/>
                </a:solidFill>
              </a:rPr>
              <a:t> Portfolios.</a:t>
            </a:r>
          </a:p>
          <a:p>
            <a:pPr marL="0" lvl="0" indent="0">
              <a:buClr>
                <a:srgbClr val="C00000"/>
              </a:buClr>
              <a:buNone/>
            </a:pPr>
            <a:r>
              <a:rPr lang="de-DE" dirty="0" smtClean="0">
                <a:solidFill>
                  <a:srgbClr val="000000"/>
                </a:solidFill>
              </a:rPr>
              <a:t>In dieser Ansicht werden Ihnen noch eine ganze Menge anderer u.U. wichtiger Details mit angezeigt, die auf den nachfolgenden Folien näher erklärt werden. Zuvor aber … </a:t>
            </a:r>
          </a:p>
          <a:p>
            <a:pPr marL="0" lvl="0" indent="0">
              <a:buClr>
                <a:srgbClr val="C00000"/>
              </a:buClr>
              <a:buNone/>
            </a:pPr>
            <a:endParaRPr lang="de-DE" dirty="0" smtClean="0">
              <a:solidFill>
                <a:srgbClr val="000000"/>
              </a:solidFill>
            </a:endParaRP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59</a:t>
            </a:fld>
            <a:endParaRPr lang="de-DE"/>
          </a:p>
        </p:txBody>
      </p:sp>
      <p:sp>
        <p:nvSpPr>
          <p:cNvPr id="5" name="Rechteck 4"/>
          <p:cNvSpPr/>
          <p:nvPr/>
        </p:nvSpPr>
        <p:spPr bwMode="auto">
          <a:xfrm>
            <a:off x="4022475" y="2879475"/>
            <a:ext cx="1080000" cy="108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4400" dirty="0"/>
              <a:t>V</a:t>
            </a:r>
            <a:endParaRPr kumimoji="0" lang="de-DE"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76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152459BB-49F0-43D4-AFC0-CD1D7F2FD61E}" type="slidenum">
              <a:rPr lang="de-DE"/>
              <a:pPr>
                <a:defRPr/>
              </a:pPr>
              <a:t>6</a:t>
            </a:fld>
            <a:endParaRPr lang="de-DE"/>
          </a:p>
        </p:txBody>
      </p:sp>
      <p:sp>
        <p:nvSpPr>
          <p:cNvPr id="8195" name="Rectangle 2"/>
          <p:cNvSpPr>
            <a:spLocks noGrp="1" noChangeArrowheads="1"/>
          </p:cNvSpPr>
          <p:nvPr>
            <p:ph type="title"/>
          </p:nvPr>
        </p:nvSpPr>
        <p:spPr/>
        <p:txBody>
          <a:bodyPr/>
          <a:lstStyle/>
          <a:p>
            <a:pPr eaLnBrk="1" hangingPunct="1"/>
            <a:r>
              <a:rPr lang="de-DE" altLang="de-DE" smtClean="0"/>
              <a:t>Schwächen</a:t>
            </a:r>
          </a:p>
        </p:txBody>
      </p:sp>
      <p:sp>
        <p:nvSpPr>
          <p:cNvPr id="138243" name="Rectangle 3"/>
          <p:cNvSpPr>
            <a:spLocks noGrp="1" noChangeArrowheads="1"/>
          </p:cNvSpPr>
          <p:nvPr>
            <p:ph type="body" idx="1"/>
          </p:nvPr>
        </p:nvSpPr>
        <p:spPr>
          <a:xfrm>
            <a:off x="503238" y="1308100"/>
            <a:ext cx="8132762" cy="4649788"/>
          </a:xfrm>
        </p:spPr>
        <p:txBody>
          <a:bodyPr/>
          <a:lstStyle/>
          <a:p>
            <a:pPr eaLnBrk="1" hangingPunct="1">
              <a:spcBef>
                <a:spcPct val="60000"/>
              </a:spcBef>
              <a:buClr>
                <a:schemeClr val="tx1"/>
              </a:buClr>
              <a:buFontTx/>
              <a:buBlip>
                <a:blip r:embed="rId2"/>
              </a:buBlip>
            </a:pPr>
            <a:r>
              <a:rPr lang="de-DE" altLang="de-DE" smtClean="0"/>
              <a:t>Verlinkung vollständig von der Source kontrolliert</a:t>
            </a:r>
          </a:p>
          <a:p>
            <a:pPr eaLnBrk="1" hangingPunct="1">
              <a:spcBef>
                <a:spcPct val="60000"/>
              </a:spcBef>
              <a:buClr>
                <a:schemeClr val="tx1"/>
              </a:buClr>
              <a:buFontTx/>
              <a:buBlip>
                <a:blip r:embed="rId2"/>
              </a:buBlip>
            </a:pPr>
            <a:r>
              <a:rPr lang="de-DE" altLang="de-DE" smtClean="0"/>
              <a:t>viele bilaterale Vereinbarungen nötig</a:t>
            </a:r>
          </a:p>
          <a:p>
            <a:pPr eaLnBrk="1" hangingPunct="1">
              <a:spcBef>
                <a:spcPct val="60000"/>
              </a:spcBef>
              <a:buClr>
                <a:schemeClr val="tx1"/>
              </a:buClr>
              <a:buFontTx/>
              <a:buBlip>
                <a:blip r:embed="rId2"/>
              </a:buBlip>
            </a:pPr>
            <a:r>
              <a:rPr lang="de-DE" altLang="de-DE" smtClean="0"/>
              <a:t>hoher Pflegeaufwand</a:t>
            </a:r>
          </a:p>
          <a:p>
            <a:pPr eaLnBrk="1" hangingPunct="1">
              <a:spcBef>
                <a:spcPct val="60000"/>
              </a:spcBef>
              <a:buClr>
                <a:schemeClr val="tx1"/>
              </a:buClr>
              <a:buFontTx/>
              <a:buBlip>
                <a:blip r:embed="rId2"/>
              </a:buBlip>
            </a:pPr>
            <a:r>
              <a:rPr lang="de-DE" altLang="de-DE" smtClean="0"/>
              <a:t>typischerweise limitiert auf wenige Dienstleistungen</a:t>
            </a:r>
          </a:p>
          <a:p>
            <a:pPr eaLnBrk="1" hangingPunct="1">
              <a:spcBef>
                <a:spcPct val="60000"/>
              </a:spcBef>
              <a:buClr>
                <a:schemeClr val="tx1"/>
              </a:buClr>
              <a:buFontTx/>
              <a:buBlip>
                <a:blip r:embed="rId2"/>
              </a:buBlip>
            </a:pPr>
            <a:r>
              <a:rPr lang="de-DE" altLang="de-DE" smtClean="0"/>
              <a:t>kaum auf konkrete Verfügbarkeit bezogen</a:t>
            </a:r>
          </a:p>
          <a:p>
            <a:pPr eaLnBrk="1" hangingPunct="1">
              <a:spcBef>
                <a:spcPct val="60000"/>
              </a:spcBef>
              <a:buClr>
                <a:schemeClr val="tx1"/>
              </a:buClr>
              <a:buFontTx/>
              <a:buBlip>
                <a:blip r:embed="rId2"/>
              </a:buBlip>
            </a:pPr>
            <a:r>
              <a:rPr lang="de-DE" altLang="de-DE" smtClean="0"/>
              <a:t>in jeder Umgebung anders implementiert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38243">
                                            <p:txEl>
                                              <p:pRg st="0" end="0"/>
                                            </p:txEl>
                                          </p:spTgt>
                                        </p:tgtEl>
                                        <p:attrNameLst>
                                          <p:attrName>style.opacity</p:attrName>
                                        </p:attrNameLst>
                                      </p:cBhvr>
                                      <p:to>
                                        <p:strVal val="0.5"/>
                                      </p:to>
                                    </p:set>
                                    <p:animEffect filter="image" prLst="opacity: 0.5">
                                      <p:cBhvr rctx="IE">
                                        <p:cTn id="11" dur="indefinite"/>
                                        <p:tgtEl>
                                          <p:spTgt spid="13824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38243">
                                            <p:txEl>
                                              <p:pRg st="1" end="1"/>
                                            </p:txEl>
                                          </p:spTgt>
                                        </p:tgtEl>
                                        <p:attrNameLst>
                                          <p:attrName>style.opacity</p:attrName>
                                        </p:attrNameLst>
                                      </p:cBhvr>
                                      <p:to>
                                        <p:strVal val="0.5"/>
                                      </p:to>
                                    </p:set>
                                    <p:animEffect filter="image" prLst="opacity: 0.5">
                                      <p:cBhvr rctx="IE">
                                        <p:cTn id="18" dur="indefinite"/>
                                        <p:tgtEl>
                                          <p:spTgt spid="13824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38243">
                                            <p:txEl>
                                              <p:pRg st="2" end="2"/>
                                            </p:txEl>
                                          </p:spTgt>
                                        </p:tgtEl>
                                        <p:attrNameLst>
                                          <p:attrName>style.opacity</p:attrName>
                                        </p:attrNameLst>
                                      </p:cBhvr>
                                      <p:to>
                                        <p:strVal val="0.5"/>
                                      </p:to>
                                    </p:set>
                                    <p:animEffect filter="image" prLst="opacity: 0.5">
                                      <p:cBhvr rctx="IE">
                                        <p:cTn id="25" dur="indefinite"/>
                                        <p:tgtEl>
                                          <p:spTgt spid="13824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38243">
                                            <p:txEl>
                                              <p:pRg st="3" end="3"/>
                                            </p:txEl>
                                          </p:spTgt>
                                        </p:tgtEl>
                                        <p:attrNameLst>
                                          <p:attrName>style.opacity</p:attrName>
                                        </p:attrNameLst>
                                      </p:cBhvr>
                                      <p:to>
                                        <p:strVal val="0.5"/>
                                      </p:to>
                                    </p:set>
                                    <p:animEffect filter="image" prLst="opacity: 0.5">
                                      <p:cBhvr rctx="IE">
                                        <p:cTn id="32" dur="indefinite"/>
                                        <p:tgtEl>
                                          <p:spTgt spid="138243">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nodeType="clickEffect">
                                  <p:stCondLst>
                                    <p:cond delay="0"/>
                                  </p:stCondLst>
                                  <p:childTnLst>
                                    <p:set>
                                      <p:cBhvr rctx="PPT">
                                        <p:cTn id="38" dur="indefinite"/>
                                        <p:tgtEl>
                                          <p:spTgt spid="138243">
                                            <p:txEl>
                                              <p:pRg st="4" end="4"/>
                                            </p:txEl>
                                          </p:spTgt>
                                        </p:tgtEl>
                                        <p:attrNameLst>
                                          <p:attrName>style.opacity</p:attrName>
                                        </p:attrNameLst>
                                      </p:cBhvr>
                                      <p:to>
                                        <p:strVal val="0.5"/>
                                      </p:to>
                                    </p:set>
                                    <p:animEffect filter="image" prLst="opacity: 0.5">
                                      <p:cBhvr rctx="IE">
                                        <p:cTn id="39" dur="indefinite"/>
                                        <p:tgtEl>
                                          <p:spTgt spid="138243">
                                            <p:txEl>
                                              <p:pRg st="4" end="4"/>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 möchten Sie vielleicht gerne noch wissen, was es mit dem Button</a:t>
            </a:r>
          </a:p>
          <a:p>
            <a:pPr marL="0" indent="0">
              <a:buNone/>
            </a:pPr>
            <a:endParaRPr lang="de-DE" dirty="0"/>
          </a:p>
          <a:p>
            <a:pPr marL="0" lvl="0" indent="0">
              <a:buClr>
                <a:srgbClr val="C00000"/>
              </a:buClr>
              <a:buNone/>
            </a:pPr>
            <a:endParaRPr lang="de-DE" dirty="0" smtClean="0">
              <a:solidFill>
                <a:srgbClr val="000000"/>
              </a:solidFill>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(wie „Edit“) vor jedem Target Service bzw. </a:t>
            </a:r>
            <a:r>
              <a:rPr lang="de-DE" dirty="0" err="1" smtClean="0">
                <a:solidFill>
                  <a:srgbClr val="000000"/>
                </a:solidFill>
              </a:rPr>
              <a:t>Object</a:t>
            </a:r>
            <a:r>
              <a:rPr lang="de-DE" dirty="0" smtClean="0">
                <a:solidFill>
                  <a:srgbClr val="000000"/>
                </a:solidFill>
              </a:rPr>
              <a:t> Portfolio auf sich hat: Er öffnet eine Ansicht, in der die einzelnen Angaben bei Bedarf geändert werden können.</a:t>
            </a:r>
          </a:p>
          <a:p>
            <a:pPr marL="0" lvl="0" indent="0">
              <a:buClr>
                <a:srgbClr val="C00000"/>
              </a:buClr>
              <a:buNone/>
            </a:pPr>
            <a:endParaRPr lang="de-DE" sz="1800" b="1" dirty="0" smtClean="0">
              <a:solidFill>
                <a:srgbClr val="FF0000"/>
              </a:solidFill>
            </a:endParaRPr>
          </a:p>
          <a:p>
            <a:pPr marL="0" lvl="0" indent="0">
              <a:buClr>
                <a:srgbClr val="C00000"/>
              </a:buClr>
              <a:buNone/>
            </a:pPr>
            <a:r>
              <a:rPr lang="de-DE" sz="1800" b="1" dirty="0" smtClean="0">
                <a:solidFill>
                  <a:srgbClr val="FF0000"/>
                </a:solidFill>
              </a:rPr>
              <a:t>Achtung:</a:t>
            </a:r>
            <a:r>
              <a:rPr lang="de-DE" sz="1800" dirty="0" smtClean="0">
                <a:solidFill>
                  <a:srgbClr val="000000"/>
                </a:solidFill>
              </a:rPr>
              <a:t> Sie </a:t>
            </a:r>
            <a:r>
              <a:rPr lang="de-DE" sz="1800" b="1" dirty="0" smtClean="0">
                <a:solidFill>
                  <a:srgbClr val="000000"/>
                </a:solidFill>
              </a:rPr>
              <a:t>dürfen und sollen </a:t>
            </a:r>
            <a:r>
              <a:rPr lang="de-DE" sz="1800" dirty="0" smtClean="0">
                <a:solidFill>
                  <a:srgbClr val="000000"/>
                </a:solidFill>
              </a:rPr>
              <a:t>Änderungen hier selbst vornehmen, aber informieren Sie bitte stets auch das SFX-Team der Verbundzentrale darüber, denn die Änderung kann u.U. für alle SFX-Bibliotheken weltweit relevant sein!</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60</a:t>
            </a:fld>
            <a:endParaRPr lang="de-DE"/>
          </a:p>
        </p:txBody>
      </p:sp>
      <p:sp>
        <p:nvSpPr>
          <p:cNvPr id="6" name="Rechteck 5"/>
          <p:cNvSpPr/>
          <p:nvPr/>
        </p:nvSpPr>
        <p:spPr bwMode="auto">
          <a:xfrm>
            <a:off x="4022475" y="2060325"/>
            <a:ext cx="1080000" cy="108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4400" dirty="0" smtClean="0"/>
              <a:t>E</a:t>
            </a:r>
            <a:endParaRPr kumimoji="0" lang="de-DE"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214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2500"/>
                            </p:stCondLst>
                            <p:childTnLst>
                              <p:par>
                                <p:cTn id="10" presetID="1" presetClass="entr" presetSubtype="0"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61</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Vererbungsprinzip</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Innerhalb der Verknüpfungshierarchie der SFX-</a:t>
            </a:r>
            <a:r>
              <a:rPr lang="de-DE" dirty="0" err="1" smtClean="0"/>
              <a:t>KnoweldgeBase</a:t>
            </a:r>
            <a:r>
              <a:rPr lang="de-DE" dirty="0" smtClean="0"/>
              <a:t> werden bestimmte Einstellungen von Target auf Target Service bzw. von Target Service auf </a:t>
            </a:r>
            <a:r>
              <a:rPr lang="de-DE" dirty="0" err="1" smtClean="0"/>
              <a:t>Object</a:t>
            </a:r>
            <a:r>
              <a:rPr lang="de-DE" dirty="0" smtClean="0"/>
              <a:t> Portfolio </a:t>
            </a:r>
            <a:r>
              <a:rPr lang="de-DE" b="1" u="sng" dirty="0" smtClean="0"/>
              <a:t>vererbt</a:t>
            </a:r>
            <a:r>
              <a:rPr lang="de-DE" dirty="0" smtClean="0"/>
              <a:t>.</a:t>
            </a:r>
          </a:p>
          <a:p>
            <a:pPr eaLnBrk="1" hangingPunct="1">
              <a:defRPr/>
            </a:pPr>
            <a:r>
              <a:rPr lang="de-DE" dirty="0" smtClean="0">
                <a:solidFill>
                  <a:srgbClr val="C00000"/>
                </a:solidFill>
                <a:effectLst>
                  <a:outerShdw blurRad="38100" dist="38100" dir="2700000" algn="tl">
                    <a:srgbClr val="C0C0C0"/>
                  </a:outerShdw>
                </a:effectLst>
              </a:rPr>
              <a:t>Beispiel:</a:t>
            </a:r>
            <a:endParaRPr lang="de-DE" dirty="0" smtClean="0"/>
          </a:p>
          <a:p>
            <a:pPr marL="457200" lvl="1" indent="0" eaLnBrk="1" hangingPunct="1">
              <a:buNone/>
              <a:defRPr/>
            </a:pPr>
            <a:r>
              <a:rPr lang="de-DE" dirty="0" smtClean="0">
                <a:solidFill>
                  <a:srgbClr val="000000"/>
                </a:solidFill>
              </a:rPr>
              <a:t>Ein </a:t>
            </a:r>
            <a:r>
              <a:rPr lang="de-DE" dirty="0" err="1">
                <a:solidFill>
                  <a:srgbClr val="000000"/>
                </a:solidFill>
              </a:rPr>
              <a:t>Object</a:t>
            </a:r>
            <a:r>
              <a:rPr lang="de-DE" dirty="0">
                <a:solidFill>
                  <a:srgbClr val="000000"/>
                </a:solidFill>
              </a:rPr>
              <a:t> Portfolio ohne Eintrag im Feld „Parser (global)“ nutzt </a:t>
            </a:r>
            <a:r>
              <a:rPr lang="de-DE" dirty="0" smtClean="0">
                <a:solidFill>
                  <a:srgbClr val="000000"/>
                </a:solidFill>
              </a:rPr>
              <a:t>automatisch den </a:t>
            </a:r>
            <a:r>
              <a:rPr lang="de-DE" dirty="0">
                <a:solidFill>
                  <a:srgbClr val="000000"/>
                </a:solidFill>
              </a:rPr>
              <a:t>Parser </a:t>
            </a:r>
            <a:r>
              <a:rPr lang="de-DE" dirty="0" smtClean="0">
                <a:solidFill>
                  <a:srgbClr val="000000"/>
                </a:solidFill>
              </a:rPr>
              <a:t>desjenigen </a:t>
            </a:r>
            <a:r>
              <a:rPr lang="de-DE" dirty="0">
                <a:solidFill>
                  <a:srgbClr val="000000"/>
                </a:solidFill>
              </a:rPr>
              <a:t>Target </a:t>
            </a:r>
            <a:r>
              <a:rPr lang="de-DE" dirty="0" smtClean="0">
                <a:solidFill>
                  <a:srgbClr val="000000"/>
                </a:solidFill>
              </a:rPr>
              <a:t>Services, </a:t>
            </a:r>
            <a:r>
              <a:rPr lang="de-DE" dirty="0">
                <a:solidFill>
                  <a:srgbClr val="000000"/>
                </a:solidFill>
              </a:rPr>
              <a:t>mit </a:t>
            </a:r>
            <a:r>
              <a:rPr lang="de-DE" dirty="0" smtClean="0">
                <a:solidFill>
                  <a:srgbClr val="000000"/>
                </a:solidFill>
              </a:rPr>
              <a:t>welchem </a:t>
            </a:r>
            <a:r>
              <a:rPr lang="de-DE" dirty="0">
                <a:solidFill>
                  <a:srgbClr val="000000"/>
                </a:solidFill>
              </a:rPr>
              <a:t>es verknüpft ist</a:t>
            </a:r>
            <a:r>
              <a:rPr lang="de-DE" dirty="0" smtClean="0">
                <a:solidFill>
                  <a:srgbClr val="000000"/>
                </a:solidFill>
              </a:rPr>
              <a:t>.</a:t>
            </a:r>
            <a:endParaRPr lang="de-DE" dirty="0" smtClean="0"/>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Dieses Prinzip ermöglicht es, dass Dinge, die für alle verknüpften Entitäten in gleicher Weise gelten nur an einer Stelle konfiguriert und bei Bedarf geändert werden müssen. </a:t>
            </a:r>
          </a:p>
        </p:txBody>
      </p:sp>
    </p:spTree>
    <p:extLst>
      <p:ext uri="{BB962C8B-B14F-4D97-AF65-F5344CB8AC3E}">
        <p14:creationId xmlns:p14="http://schemas.microsoft.com/office/powerpoint/2010/main" val="820158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62</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Parse </a:t>
            </a:r>
            <a:r>
              <a:rPr lang="de-DE" altLang="de-DE" dirty="0" err="1" smtClean="0"/>
              <a:t>Param</a:t>
            </a:r>
            <a:r>
              <a:rPr lang="de-DE" altLang="de-DE" dirty="0" smtClean="0"/>
              <a:t>(</a:t>
            </a:r>
            <a:r>
              <a:rPr lang="de-DE" altLang="de-DE" dirty="0" err="1" smtClean="0"/>
              <a:t>eter</a:t>
            </a:r>
            <a:r>
              <a:rPr lang="de-DE" altLang="de-DE" dirty="0" smtClean="0"/>
              <a:t>)</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smtClean="0"/>
              <a:t>Parse </a:t>
            </a:r>
            <a:r>
              <a:rPr lang="de-DE" b="1" u="sng" dirty="0" err="1" smtClean="0"/>
              <a:t>Param</a:t>
            </a:r>
            <a:r>
              <a:rPr lang="de-DE" b="1" u="sng" dirty="0" smtClean="0"/>
              <a:t>(</a:t>
            </a:r>
            <a:r>
              <a:rPr lang="de-DE" b="1" u="sng" dirty="0" err="1" smtClean="0"/>
              <a:t>eter</a:t>
            </a:r>
            <a:r>
              <a:rPr lang="de-DE" b="1" u="sng" dirty="0" smtClean="0"/>
              <a:t>)</a:t>
            </a:r>
            <a:r>
              <a:rPr lang="de-DE" dirty="0" smtClean="0"/>
              <a:t> ist ein frei konfigurierbares, zusätzliches Eingabeparameter-Wert-Paar für Target Parser, das auf Ebene eines Target Service oder eines </a:t>
            </a:r>
            <a:r>
              <a:rPr lang="de-DE" dirty="0" err="1" smtClean="0"/>
              <a:t>Object</a:t>
            </a:r>
            <a:r>
              <a:rPr lang="de-DE" dirty="0" smtClean="0"/>
              <a:t> Portfolios hinterlegt wird.</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altLang="de-DE" dirty="0" err="1"/>
              <a:t>url</a:t>
            </a:r>
            <a:r>
              <a:rPr lang="de-DE" altLang="de-DE" dirty="0"/>
              <a:t>=http://</a:t>
            </a:r>
            <a:r>
              <a:rPr lang="de-DE" altLang="de-DE" dirty="0" smtClean="0"/>
              <a:t>ovidsp.ovid.com , um einen Hostnamen festzulegen</a:t>
            </a:r>
            <a:endParaRPr lang="de-DE" dirty="0" smtClean="0"/>
          </a:p>
          <a:p>
            <a:pPr lvl="1" eaLnBrk="1" hangingPunct="1">
              <a:defRPr/>
            </a:pPr>
            <a:r>
              <a:rPr lang="de-DE" dirty="0" err="1" smtClean="0"/>
              <a:t>ipauth</a:t>
            </a:r>
            <a:r>
              <a:rPr lang="de-DE" dirty="0" smtClean="0"/>
              <a:t>=</a:t>
            </a:r>
            <a:r>
              <a:rPr lang="de-DE" dirty="0" err="1" smtClean="0"/>
              <a:t>yes</a:t>
            </a:r>
            <a:r>
              <a:rPr lang="de-DE" dirty="0" smtClean="0"/>
              <a:t> , um ein Target um IP-Authentifizierung zu bitten</a:t>
            </a:r>
          </a:p>
          <a:p>
            <a:pPr lvl="1" eaLnBrk="1" hangingPunct="1">
              <a:defRPr/>
            </a:pPr>
            <a:r>
              <a:rPr lang="de-DE" dirty="0" err="1" smtClean="0"/>
              <a:t>jkey</a:t>
            </a:r>
            <a:r>
              <a:rPr lang="de-DE" dirty="0" smtClean="0"/>
              <a:t>=00006832 , um </a:t>
            </a:r>
            <a:r>
              <a:rPr lang="de-DE" dirty="0" err="1" smtClean="0"/>
              <a:t>targetspezifische</a:t>
            </a:r>
            <a:r>
              <a:rPr lang="de-DE" dirty="0" smtClean="0"/>
              <a:t> Journal-IDs zu speichern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Mehrere Parse </a:t>
            </a:r>
            <a:r>
              <a:rPr lang="de-DE" dirty="0" err="1" smtClean="0"/>
              <a:t>Params</a:t>
            </a:r>
            <a:r>
              <a:rPr lang="de-DE" dirty="0" smtClean="0"/>
              <a:t> sind durch „ &amp; “ zu separieren. Das Set der </a:t>
            </a:r>
            <a:r>
              <a:rPr lang="de-DE" b="1" u="sng" dirty="0" smtClean="0"/>
              <a:t>globalen</a:t>
            </a:r>
            <a:r>
              <a:rPr lang="de-DE" dirty="0" smtClean="0"/>
              <a:t> (= von Ex </a:t>
            </a:r>
            <a:r>
              <a:rPr lang="de-DE" dirty="0" err="1" smtClean="0"/>
              <a:t>Libris</a:t>
            </a:r>
            <a:r>
              <a:rPr lang="de-DE" dirty="0" smtClean="0"/>
              <a:t> festgelegten) Parse </a:t>
            </a:r>
            <a:r>
              <a:rPr lang="de-DE" dirty="0" err="1" smtClean="0"/>
              <a:t>Params</a:t>
            </a:r>
            <a:r>
              <a:rPr lang="de-DE" dirty="0" smtClean="0"/>
              <a:t> kann durch </a:t>
            </a:r>
            <a:r>
              <a:rPr lang="de-DE" b="1" u="sng" dirty="0" smtClean="0"/>
              <a:t>lokale</a:t>
            </a:r>
            <a:r>
              <a:rPr lang="de-DE" dirty="0" smtClean="0"/>
              <a:t> (z.B. temporär korrigierte) überblendet werden.</a:t>
            </a:r>
          </a:p>
        </p:txBody>
      </p:sp>
    </p:spTree>
    <p:extLst>
      <p:ext uri="{BB962C8B-B14F-4D97-AF65-F5344CB8AC3E}">
        <p14:creationId xmlns:p14="http://schemas.microsoft.com/office/powerpoint/2010/main" val="2880260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63</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Threshold</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err="1" smtClean="0"/>
              <a:t>Threshold</a:t>
            </a:r>
            <a:r>
              <a:rPr lang="de-DE" dirty="0" smtClean="0"/>
              <a:t> ist ein Relevanzkriterium an ein komplettes Target, einen Target Service oder ein einzelnes </a:t>
            </a:r>
            <a:r>
              <a:rPr lang="de-DE" dirty="0" err="1" smtClean="0"/>
              <a:t>Object</a:t>
            </a:r>
            <a:r>
              <a:rPr lang="de-DE" dirty="0" smtClean="0"/>
              <a:t> Portfolio.</a:t>
            </a:r>
          </a:p>
          <a:p>
            <a:pPr marL="457200" lvl="1" indent="0" eaLnBrk="1" hangingPunct="1">
              <a:buNone/>
              <a:defRPr/>
            </a:pPr>
            <a:r>
              <a:rPr lang="de-DE" b="1" u="sng" dirty="0" smtClean="0"/>
              <a:t>Globale</a:t>
            </a:r>
            <a:r>
              <a:rPr lang="de-DE" dirty="0" smtClean="0"/>
              <a:t> </a:t>
            </a:r>
            <a:r>
              <a:rPr lang="de-DE" dirty="0" err="1" smtClean="0"/>
              <a:t>Thresholds</a:t>
            </a:r>
            <a:r>
              <a:rPr lang="de-DE" dirty="0" smtClean="0"/>
              <a:t> (z.B. der erste online erschienene Jahrgang einer Zeitschrift) pflegt Ex </a:t>
            </a:r>
            <a:r>
              <a:rPr lang="de-DE" dirty="0" err="1" smtClean="0"/>
              <a:t>Libris</a:t>
            </a:r>
            <a:r>
              <a:rPr lang="de-DE" dirty="0" smtClean="0"/>
              <a:t>, </a:t>
            </a:r>
            <a:r>
              <a:rPr lang="de-DE" b="1" u="sng" dirty="0" smtClean="0"/>
              <a:t>lokale</a:t>
            </a:r>
            <a:r>
              <a:rPr lang="de-DE" dirty="0" smtClean="0"/>
              <a:t> (z.B. Laufzeit </a:t>
            </a:r>
            <a:r>
              <a:rPr lang="de-DE" dirty="0"/>
              <a:t>d</a:t>
            </a:r>
            <a:r>
              <a:rPr lang="de-DE" dirty="0" smtClean="0"/>
              <a:t>er Lizenz für Zugriff auf eine Online-Zeitschrift) sind bibliotheksspezifisch.</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marL="457200" lvl="1" indent="0" eaLnBrk="1" hangingPunct="1">
              <a:buNone/>
              <a:defRPr/>
            </a:pPr>
            <a:r>
              <a:rPr lang="de-DE" dirty="0" smtClean="0"/>
              <a:t>… folgen auf den nächsten sechs Folien noch zu Hauf.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Tippfehler können </a:t>
            </a:r>
            <a:r>
              <a:rPr lang="de-DE" dirty="0" err="1" smtClean="0"/>
              <a:t>Thresholds</a:t>
            </a:r>
            <a:r>
              <a:rPr lang="de-DE" dirty="0" smtClean="0"/>
              <a:t> syntaktisch falsch (merkt SFX beim Speichern) oder logisch unerfüllbar („lizenziert sind alle Jahrgänge zwischen 2002 und 1996“) werden lassen – erhöhte Vorsicht!</a:t>
            </a:r>
          </a:p>
        </p:txBody>
      </p:sp>
    </p:spTree>
    <p:extLst>
      <p:ext uri="{BB962C8B-B14F-4D97-AF65-F5344CB8AC3E}">
        <p14:creationId xmlns:p14="http://schemas.microsoft.com/office/powerpoint/2010/main" val="3305176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64</a:t>
            </a:fld>
            <a:endParaRPr lang="de-DE"/>
          </a:p>
        </p:txBody>
      </p:sp>
      <p:sp>
        <p:nvSpPr>
          <p:cNvPr id="35843" name="Rectangle 2"/>
          <p:cNvSpPr>
            <a:spLocks noGrp="1" noChangeArrowheads="1"/>
          </p:cNvSpPr>
          <p:nvPr>
            <p:ph type="title"/>
          </p:nvPr>
        </p:nvSpPr>
        <p:spPr/>
        <p:txBody>
          <a:bodyPr/>
          <a:lstStyle/>
          <a:p>
            <a:pPr eaLnBrk="1" hangingPunct="1"/>
            <a:r>
              <a:rPr lang="de-DE" altLang="de-DE" dirty="0" err="1"/>
              <a:t>p</a:t>
            </a:r>
            <a:r>
              <a:rPr lang="de-DE" altLang="de-DE" dirty="0" err="1" smtClean="0"/>
              <a:t>arsedDate-Threshold</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err="1" smtClean="0">
                <a:solidFill>
                  <a:srgbClr val="C00000"/>
                </a:solidFill>
                <a:effectLst>
                  <a:outerShdw blurRad="38100" dist="38100" dir="2700000" algn="tl">
                    <a:srgbClr val="C0C0C0"/>
                  </a:outerShdw>
                </a:effectLst>
              </a:rPr>
              <a:t>Zweck</a:t>
            </a:r>
            <a:r>
              <a:rPr lang="en-US" dirty="0" smtClean="0">
                <a:solidFill>
                  <a:srgbClr val="C00000"/>
                </a:solidFill>
                <a:effectLst>
                  <a:outerShdw blurRad="38100" dist="38100" dir="2700000" algn="tl">
                    <a:srgbClr val="C0C0C0"/>
                  </a:outerShdw>
                </a:effectLst>
              </a:rPr>
              <a:t>:</a:t>
            </a:r>
            <a:endParaRPr lang="de-DE" dirty="0" smtClean="0">
              <a:solidFill>
                <a:srgbClr val="C00000"/>
              </a:solidFill>
            </a:endParaRPr>
          </a:p>
          <a:p>
            <a:pPr marL="457200" lvl="1" indent="0" eaLnBrk="1" hangingPunct="1">
              <a:buNone/>
              <a:defRPr/>
            </a:pPr>
            <a:r>
              <a:rPr lang="de-DE" dirty="0" smtClean="0"/>
              <a:t>Der </a:t>
            </a:r>
            <a:r>
              <a:rPr lang="de-DE" b="1" u="sng" dirty="0" err="1"/>
              <a:t>p</a:t>
            </a:r>
            <a:r>
              <a:rPr lang="de-DE" b="1" u="sng" dirty="0" err="1" smtClean="0"/>
              <a:t>arsedDate-Threshold</a:t>
            </a:r>
            <a:r>
              <a:rPr lang="de-DE" dirty="0" smtClean="0"/>
              <a:t> wird benutzt, um den Erscheinungs-zeitraum festzulegen, innerhalb dessen ein Target bzw. ein Target Service bzw. ein </a:t>
            </a:r>
            <a:r>
              <a:rPr lang="de-DE" dirty="0" err="1" smtClean="0"/>
              <a:t>Object</a:t>
            </a:r>
            <a:r>
              <a:rPr lang="de-DE" dirty="0" smtClean="0"/>
              <a:t> Portfolio als relevant erachtet werden soll.</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smtClean="0"/>
          </a:p>
          <a:p>
            <a:pPr lvl="1" eaLnBrk="1" hangingPunct="1">
              <a:defRPr/>
            </a:pP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parsedDate</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('&gt;=',1923,15,4)</a:t>
            </a:r>
            <a:b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br>
            <a:r>
              <a:rPr lang="de-DE" dirty="0" smtClean="0"/>
              <a:t>ist erfüllt, wenn der Beschreibungsgegenstand des </a:t>
            </a:r>
            <a:r>
              <a:rPr lang="de-DE" dirty="0" err="1" smtClean="0"/>
              <a:t>OpenURL</a:t>
            </a:r>
            <a:r>
              <a:rPr lang="de-DE" dirty="0" smtClean="0"/>
              <a:t> in Heft 4 von Band 15 (1923) oder später erschienen ist.</a:t>
            </a:r>
          </a:p>
          <a:p>
            <a:pPr lvl="1" eaLnBrk="1" hangingPunct="1">
              <a:defRPr/>
            </a:pP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parsedDate</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('&lt;=',2016,42,8)</a:t>
            </a:r>
            <a:r>
              <a:rPr lang="de-DE" dirty="0" smtClean="0"/>
              <a:t/>
            </a:r>
            <a:br>
              <a:rPr lang="de-DE" dirty="0" smtClean="0"/>
            </a:br>
            <a:r>
              <a:rPr lang="de-DE" dirty="0" smtClean="0"/>
              <a:t>ist erfüllt, wenn der Beschreibungsgegenstand der </a:t>
            </a:r>
            <a:r>
              <a:rPr lang="de-DE" dirty="0" err="1" smtClean="0"/>
              <a:t>OpenURL</a:t>
            </a:r>
            <a:r>
              <a:rPr lang="de-DE" dirty="0" smtClean="0"/>
              <a:t> in Heft 8 von Band 42 (2016) oder früher erschienen ist.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err="1" smtClean="0"/>
              <a:t>Threshold</a:t>
            </a:r>
            <a:r>
              <a:rPr lang="de-DE" dirty="0" smtClean="0"/>
              <a:t> können UND- (</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&amp;&amp;</a:t>
            </a:r>
            <a:r>
              <a:rPr lang="de-DE" dirty="0" smtClean="0"/>
              <a:t>) und ODER-verknüpft (</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smtClean="0"/>
              <a:t>) werden!</a:t>
            </a:r>
          </a:p>
        </p:txBody>
      </p:sp>
    </p:spTree>
    <p:extLst>
      <p:ext uri="{BB962C8B-B14F-4D97-AF65-F5344CB8AC3E}">
        <p14:creationId xmlns:p14="http://schemas.microsoft.com/office/powerpoint/2010/main" val="1065834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65</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Moving</a:t>
            </a:r>
            <a:r>
              <a:rPr lang="de-DE" altLang="de-DE" dirty="0"/>
              <a:t> </a:t>
            </a:r>
            <a:r>
              <a:rPr lang="de-DE" altLang="de-DE" dirty="0" smtClean="0"/>
              <a:t>Wall / Embargo</a:t>
            </a:r>
          </a:p>
        </p:txBody>
      </p:sp>
      <p:sp>
        <p:nvSpPr>
          <p:cNvPr id="154627" name="Rectangle 3"/>
          <p:cNvSpPr>
            <a:spLocks noGrp="1" noChangeArrowheads="1"/>
          </p:cNvSpPr>
          <p:nvPr>
            <p:ph type="body" idx="1"/>
          </p:nvPr>
        </p:nvSpPr>
        <p:spPr/>
        <p:txBody>
          <a:bodyPr/>
          <a:lstStyle/>
          <a:p>
            <a:pPr eaLnBrk="1" hangingPunct="1">
              <a:defRPr/>
            </a:pPr>
            <a:r>
              <a:rPr lang="en-US" dirty="0" err="1" smtClean="0">
                <a:solidFill>
                  <a:srgbClr val="C00000"/>
                </a:solidFill>
                <a:effectLst>
                  <a:outerShdw blurRad="38100" dist="38100" dir="2700000" algn="tl">
                    <a:srgbClr val="C0C0C0"/>
                  </a:outerShdw>
                </a:effectLst>
              </a:rPr>
              <a:t>Zweck</a:t>
            </a:r>
            <a:r>
              <a:rPr lang="en-US" dirty="0" smtClean="0">
                <a:solidFill>
                  <a:srgbClr val="C00000"/>
                </a:solidFill>
                <a:effectLst>
                  <a:outerShdw blurRad="38100" dist="38100" dir="2700000" algn="tl">
                    <a:srgbClr val="C0C0C0"/>
                  </a:outerShdw>
                </a:effectLst>
              </a:rPr>
              <a:t>:</a:t>
            </a:r>
            <a:endParaRPr lang="de-DE" dirty="0" smtClean="0">
              <a:solidFill>
                <a:srgbClr val="C00000"/>
              </a:solidFill>
            </a:endParaRPr>
          </a:p>
          <a:p>
            <a:pPr marL="457200" lvl="1" indent="0" eaLnBrk="1" hangingPunct="1">
              <a:buNone/>
              <a:defRPr/>
            </a:pPr>
            <a:r>
              <a:rPr lang="de-DE" dirty="0" smtClean="0"/>
              <a:t>Der </a:t>
            </a:r>
            <a:r>
              <a:rPr lang="de-DE" b="1" u="sng" dirty="0" err="1"/>
              <a:t>t</a:t>
            </a:r>
            <a:r>
              <a:rPr lang="de-DE" b="1" u="sng" dirty="0" err="1" smtClean="0"/>
              <a:t>imediff-Threshold</a:t>
            </a:r>
            <a:r>
              <a:rPr lang="de-DE" dirty="0" smtClean="0"/>
              <a:t> wird benutzt, um </a:t>
            </a:r>
            <a:r>
              <a:rPr lang="de-DE" dirty="0" err="1" smtClean="0"/>
              <a:t>Moving</a:t>
            </a:r>
            <a:r>
              <a:rPr lang="de-DE" dirty="0" smtClean="0"/>
              <a:t>-Wall- bzw. Embargozeiträume für Targets, Target Services oder einzelne </a:t>
            </a:r>
            <a:r>
              <a:rPr lang="de-DE" dirty="0" err="1" smtClean="0"/>
              <a:t>Object</a:t>
            </a:r>
            <a:r>
              <a:rPr lang="de-DE" dirty="0" smtClean="0"/>
              <a:t> Portfolios festzulegen.</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smtClean="0"/>
          </a:p>
          <a:p>
            <a:pPr lvl="1" eaLnBrk="1" hangingPunct="1">
              <a:defRPr/>
            </a:pP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timediff</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('&lt;=','2y')</a:t>
            </a:r>
            <a:b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br>
            <a:r>
              <a:rPr lang="de-DE" dirty="0" smtClean="0"/>
              <a:t>ist erfüllt, wenn der Beschreibungsgegenstand des </a:t>
            </a:r>
            <a:r>
              <a:rPr lang="de-DE" dirty="0" err="1" smtClean="0"/>
              <a:t>OpenURL</a:t>
            </a:r>
            <a:r>
              <a:rPr lang="de-DE" dirty="0" smtClean="0"/>
              <a:t>  innerhalb der letzten beiden Jahre (</a:t>
            </a:r>
            <a:r>
              <a:rPr lang="de-DE" dirty="0" err="1" smtClean="0"/>
              <a:t>Moving</a:t>
            </a:r>
            <a:r>
              <a:rPr lang="de-DE" dirty="0" smtClean="0"/>
              <a:t> Wall) erschienen ist.</a:t>
            </a:r>
          </a:p>
          <a:p>
            <a:pPr lvl="1" eaLnBrk="1" hangingPunct="1">
              <a:defRPr/>
            </a:pP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timediff</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('&gt;','18m')</a:t>
            </a:r>
            <a:r>
              <a:rPr lang="de-DE" dirty="0" smtClean="0"/>
              <a:t/>
            </a:r>
            <a:br>
              <a:rPr lang="de-DE" dirty="0" smtClean="0"/>
            </a:br>
            <a:r>
              <a:rPr lang="de-DE" dirty="0" smtClean="0"/>
              <a:t>ist erfüllt, wenn der Beschreibungsgegenstand des </a:t>
            </a:r>
            <a:r>
              <a:rPr lang="de-DE" dirty="0" err="1" smtClean="0"/>
              <a:t>OpenURL</a:t>
            </a:r>
            <a:r>
              <a:rPr lang="de-DE" dirty="0" smtClean="0"/>
              <a:t> nicht innerhalb der letzten 18 Monate (Embargo) erschienen ist.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Statt der Angabe </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'18m'</a:t>
            </a:r>
            <a:r>
              <a:rPr lang="de-DE" dirty="0" smtClean="0"/>
              <a:t> ist auch die Angabe </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'1y6m'</a:t>
            </a:r>
            <a:r>
              <a:rPr lang="de-DE" dirty="0" smtClean="0"/>
              <a:t> erlaubt.</a:t>
            </a:r>
          </a:p>
        </p:txBody>
      </p:sp>
    </p:spTree>
    <p:extLst>
      <p:ext uri="{BB962C8B-B14F-4D97-AF65-F5344CB8AC3E}">
        <p14:creationId xmlns:p14="http://schemas.microsoft.com/office/powerpoint/2010/main" val="109828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66</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Need-Attribute-</a:t>
            </a:r>
            <a:r>
              <a:rPr lang="de-DE" altLang="de-DE" dirty="0" err="1" smtClean="0"/>
              <a:t>Threshold</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err="1" smtClean="0">
                <a:solidFill>
                  <a:srgbClr val="C00000"/>
                </a:solidFill>
                <a:effectLst>
                  <a:outerShdw blurRad="38100" dist="38100" dir="2700000" algn="tl">
                    <a:srgbClr val="C0C0C0"/>
                  </a:outerShdw>
                </a:effectLst>
              </a:rPr>
              <a:t>Zweck</a:t>
            </a:r>
            <a:r>
              <a:rPr lang="en-US" dirty="0" smtClean="0">
                <a:solidFill>
                  <a:srgbClr val="C00000"/>
                </a:solidFill>
                <a:effectLst>
                  <a:outerShdw blurRad="38100" dist="38100" dir="2700000" algn="tl">
                    <a:srgbClr val="C0C0C0"/>
                  </a:outerShdw>
                </a:effectLst>
              </a:rPr>
              <a:t>:</a:t>
            </a:r>
            <a:endParaRPr lang="de-DE" dirty="0" smtClean="0">
              <a:solidFill>
                <a:srgbClr val="C00000"/>
              </a:solidFill>
            </a:endParaRPr>
          </a:p>
          <a:p>
            <a:pPr marL="457200" lvl="1" indent="0" eaLnBrk="1" hangingPunct="1">
              <a:buNone/>
              <a:defRPr/>
            </a:pPr>
            <a:r>
              <a:rPr lang="de-DE" dirty="0" smtClean="0"/>
              <a:t>Der </a:t>
            </a:r>
            <a:r>
              <a:rPr lang="de-DE" b="1" u="sng" dirty="0" err="1" smtClean="0"/>
              <a:t>need</a:t>
            </a:r>
            <a:r>
              <a:rPr lang="de-DE" b="1" u="sng" dirty="0" smtClean="0"/>
              <a:t>-(Attribute-)</a:t>
            </a:r>
            <a:r>
              <a:rPr lang="de-DE" b="1" u="sng" dirty="0" err="1" smtClean="0"/>
              <a:t>Threshold</a:t>
            </a:r>
            <a:r>
              <a:rPr lang="de-DE" dirty="0" smtClean="0"/>
              <a:t> wird benutzt, um festzulegen, welche Metadaten bekannt sein müssen, damit ein Target bzw. ein Target Service bzw. ein </a:t>
            </a:r>
            <a:r>
              <a:rPr lang="de-DE" dirty="0" err="1" smtClean="0"/>
              <a:t>Object</a:t>
            </a:r>
            <a:r>
              <a:rPr lang="de-DE" dirty="0" smtClean="0"/>
              <a:t> Portfolios als relevant gilt.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smtClean="0"/>
          </a:p>
          <a:p>
            <a:pPr lvl="1" eaLnBrk="1" hangingPunct="1">
              <a:defRPr/>
            </a:pP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need</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rft.aulast</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b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br>
            <a:r>
              <a:rPr lang="de-DE" dirty="0" smtClean="0"/>
              <a:t>ist erfüllt, wenn das </a:t>
            </a:r>
            <a:r>
              <a:rPr lang="de-DE" dirty="0" err="1" smtClean="0"/>
              <a:t>ContextObject</a:t>
            </a:r>
            <a:r>
              <a:rPr lang="de-DE" dirty="0" smtClean="0"/>
              <a:t> Autorennachnamen enthält.</a:t>
            </a:r>
          </a:p>
          <a:p>
            <a:pPr lvl="1" eaLnBrk="1" hangingPunct="1">
              <a:defRPr/>
            </a:pP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need</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is_illable</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','=',1)</a:t>
            </a:r>
            <a:r>
              <a:rPr lang="de-DE" dirty="0" smtClean="0"/>
              <a:t/>
            </a:r>
            <a:br>
              <a:rPr lang="de-DE" dirty="0" smtClean="0"/>
            </a:br>
            <a:r>
              <a:rPr lang="de-DE" dirty="0" smtClean="0"/>
              <a:t>ist erfüllt, wenn im </a:t>
            </a:r>
            <a:r>
              <a:rPr lang="de-DE" dirty="0" err="1" smtClean="0"/>
              <a:t>ContextObject</a:t>
            </a:r>
            <a:r>
              <a:rPr lang="de-DE" dirty="0" smtClean="0"/>
              <a:t> ein Attribut „</a:t>
            </a:r>
            <a:r>
              <a:rPr lang="de-DE" dirty="0" err="1" smtClean="0"/>
              <a:t>is_illable</a:t>
            </a:r>
            <a:r>
              <a:rPr lang="de-DE" dirty="0" smtClean="0"/>
              <a:t>“ (dt.: „ist fernleihbar?“) existiert und dessen Wert gleich 1 ist.</a:t>
            </a:r>
          </a:p>
          <a:p>
            <a:pPr lvl="1" eaLnBrk="1" hangingPunct="1">
              <a:defRPr/>
            </a:pP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need</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sfx.sid</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infoguide|picaIG</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smtClean="0"/>
              <a:t/>
            </a:r>
            <a:br>
              <a:rPr lang="de-DE" dirty="0" smtClean="0"/>
            </a:br>
            <a:r>
              <a:rPr lang="de-DE" dirty="0" smtClean="0"/>
              <a:t>ist erfüllt, wenn die Herkunftskennung (</a:t>
            </a:r>
            <a:r>
              <a:rPr lang="de-DE" dirty="0" err="1" smtClean="0"/>
              <a:t>sid</a:t>
            </a:r>
            <a:r>
              <a:rPr lang="de-DE" dirty="0" smtClean="0"/>
              <a:t> = Source ID) des </a:t>
            </a:r>
            <a:r>
              <a:rPr lang="de-DE" dirty="0" err="1" smtClean="0"/>
              <a:t>OpenURL</a:t>
            </a:r>
            <a:r>
              <a:rPr lang="de-DE" dirty="0" smtClean="0"/>
              <a:t> nicht mit „</a:t>
            </a:r>
            <a:r>
              <a:rPr lang="de-DE" dirty="0" err="1" smtClean="0"/>
              <a:t>infoguide</a:t>
            </a:r>
            <a:r>
              <a:rPr lang="de-DE" dirty="0" smtClean="0"/>
              <a:t>“ oder „</a:t>
            </a:r>
            <a:r>
              <a:rPr lang="de-DE" dirty="0" err="1" smtClean="0"/>
              <a:t>picaIG</a:t>
            </a:r>
            <a:r>
              <a:rPr lang="de-DE" dirty="0" smtClean="0"/>
              <a:t>“ beginnt.</a:t>
            </a:r>
          </a:p>
          <a:p>
            <a:pPr marL="0" indent="0" eaLnBrk="1" hangingPunct="1">
              <a:buNone/>
              <a:defRPr/>
            </a:pPr>
            <a:endParaRPr lang="de-DE" dirty="0" smtClean="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1112326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67</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Object</a:t>
            </a:r>
            <a:r>
              <a:rPr lang="de-DE" altLang="de-DE" dirty="0" smtClean="0"/>
              <a:t> Lookup</a:t>
            </a:r>
          </a:p>
        </p:txBody>
      </p:sp>
      <p:sp>
        <p:nvSpPr>
          <p:cNvPr id="154627" name="Rectangle 3"/>
          <p:cNvSpPr>
            <a:spLocks noGrp="1" noChangeArrowheads="1"/>
          </p:cNvSpPr>
          <p:nvPr>
            <p:ph type="body" idx="1"/>
          </p:nvPr>
        </p:nvSpPr>
        <p:spPr/>
        <p:txBody>
          <a:bodyPr/>
          <a:lstStyle/>
          <a:p>
            <a:pPr eaLnBrk="1" hangingPunct="1">
              <a:defRPr/>
            </a:pPr>
            <a:r>
              <a:rPr lang="en-US" dirty="0" err="1" smtClean="0">
                <a:solidFill>
                  <a:srgbClr val="C00000"/>
                </a:solidFill>
                <a:effectLst>
                  <a:outerShdw blurRad="38100" dist="38100" dir="2700000" algn="tl">
                    <a:srgbClr val="C0C0C0"/>
                  </a:outerShdw>
                </a:effectLst>
              </a:rPr>
              <a:t>Zweck</a:t>
            </a:r>
            <a:r>
              <a:rPr lang="en-US" dirty="0" smtClean="0">
                <a:solidFill>
                  <a:srgbClr val="C00000"/>
                </a:solidFill>
                <a:effectLst>
                  <a:outerShdw blurRad="38100" dist="38100" dir="2700000" algn="tl">
                    <a:srgbClr val="C0C0C0"/>
                  </a:outerShdw>
                </a:effectLst>
              </a:rPr>
              <a:t>:</a:t>
            </a:r>
            <a:endParaRPr lang="de-DE" dirty="0" smtClean="0">
              <a:solidFill>
                <a:srgbClr val="C00000"/>
              </a:solidFill>
            </a:endParaRPr>
          </a:p>
          <a:p>
            <a:pPr marL="457200" lvl="1" indent="0" eaLnBrk="1" hangingPunct="1">
              <a:buNone/>
              <a:defRPr/>
            </a:pPr>
            <a:r>
              <a:rPr lang="de-DE" dirty="0" smtClean="0"/>
              <a:t>Der </a:t>
            </a:r>
            <a:r>
              <a:rPr lang="de-DE" b="1" u="sng" dirty="0" err="1" smtClean="0"/>
              <a:t>Object</a:t>
            </a:r>
            <a:r>
              <a:rPr lang="de-DE" b="1" u="sng" dirty="0" smtClean="0"/>
              <a:t> Lookup</a:t>
            </a:r>
            <a:r>
              <a:rPr lang="de-DE" dirty="0" smtClean="0"/>
              <a:t> ist eine Relevanzbedingung, die nur an einen Target Service gestellt werden kann. Sie ist erfüllt, falls der Target Service mit einem zum </a:t>
            </a:r>
            <a:r>
              <a:rPr lang="de-DE" dirty="0" err="1" smtClean="0"/>
              <a:t>ContextObject</a:t>
            </a:r>
            <a:r>
              <a:rPr lang="de-DE" dirty="0" smtClean="0"/>
              <a:t> qua Identifier passenden </a:t>
            </a:r>
            <a:r>
              <a:rPr lang="de-DE" dirty="0" err="1" smtClean="0"/>
              <a:t>Object</a:t>
            </a:r>
            <a:r>
              <a:rPr lang="de-DE" dirty="0" smtClean="0"/>
              <a:t> Portfolio verknüpft ist.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smtClean="0"/>
          </a:p>
          <a:p>
            <a:pPr marL="457200" lvl="1" indent="0" eaLnBrk="1" hangingPunct="1">
              <a:buNone/>
              <a:defRPr/>
            </a:pPr>
            <a:r>
              <a:rPr lang="de-DE" dirty="0" smtClean="0"/>
              <a:t>Die Relevanz ausnahmslos aller Target Services in der SFX-</a:t>
            </a:r>
            <a:r>
              <a:rPr lang="de-DE" dirty="0" err="1" smtClean="0"/>
              <a:t>KnowledgeBase</a:t>
            </a:r>
            <a:r>
              <a:rPr lang="de-DE" dirty="0" smtClean="0"/>
              <a:t> vom Typ </a:t>
            </a:r>
            <a:r>
              <a:rPr lang="de-DE" dirty="0" err="1" smtClean="0"/>
              <a:t>getFullTxt</a:t>
            </a:r>
            <a:r>
              <a:rPr lang="de-DE" dirty="0" smtClean="0"/>
              <a:t>, </a:t>
            </a:r>
            <a:r>
              <a:rPr lang="de-DE" dirty="0" err="1" smtClean="0"/>
              <a:t>getAbstract</a:t>
            </a:r>
            <a:r>
              <a:rPr lang="de-DE" dirty="0" smtClean="0"/>
              <a:t> oder </a:t>
            </a:r>
            <a:r>
              <a:rPr lang="de-DE" dirty="0" err="1" smtClean="0"/>
              <a:t>getTOC</a:t>
            </a:r>
            <a:r>
              <a:rPr lang="de-DE" dirty="0" smtClean="0"/>
              <a:t> ist an einen erfolgreichen </a:t>
            </a:r>
            <a:r>
              <a:rPr lang="de-DE" dirty="0" err="1" smtClean="0"/>
              <a:t>Object</a:t>
            </a:r>
            <a:r>
              <a:rPr lang="de-DE" dirty="0" smtClean="0"/>
              <a:t> Lookup gebunden.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Wenn man den </a:t>
            </a:r>
            <a:r>
              <a:rPr lang="de-DE" dirty="0" err="1" smtClean="0"/>
              <a:t>Object</a:t>
            </a:r>
            <a:r>
              <a:rPr lang="de-DE" dirty="0" smtClean="0"/>
              <a:t> Lookup eines Target Services von „Yes“ auf „</a:t>
            </a:r>
            <a:r>
              <a:rPr lang="de-DE" dirty="0" err="1" smtClean="0"/>
              <a:t>No</a:t>
            </a:r>
            <a:r>
              <a:rPr lang="de-DE" dirty="0" smtClean="0"/>
              <a:t>“ umstellt, verschwindet der „P“-Button des Target Service. Die Verknüpfung zu seinen </a:t>
            </a:r>
            <a:r>
              <a:rPr lang="de-DE" dirty="0" err="1" smtClean="0"/>
              <a:t>Object</a:t>
            </a:r>
            <a:r>
              <a:rPr lang="de-DE" dirty="0" smtClean="0"/>
              <a:t> Portfolios bleibt aber bestehen.</a:t>
            </a:r>
          </a:p>
        </p:txBody>
      </p:sp>
    </p:spTree>
    <p:extLst>
      <p:ext uri="{BB962C8B-B14F-4D97-AF65-F5344CB8AC3E}">
        <p14:creationId xmlns:p14="http://schemas.microsoft.com/office/powerpoint/2010/main" val="280512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68</a:t>
            </a:fld>
            <a:endParaRPr lang="de-DE"/>
          </a:p>
        </p:txBody>
      </p:sp>
      <p:sp>
        <p:nvSpPr>
          <p:cNvPr id="35843" name="Rectangle 2"/>
          <p:cNvSpPr>
            <a:spLocks noGrp="1" noChangeArrowheads="1"/>
          </p:cNvSpPr>
          <p:nvPr>
            <p:ph type="title"/>
          </p:nvPr>
        </p:nvSpPr>
        <p:spPr/>
        <p:txBody>
          <a:bodyPr/>
          <a:lstStyle/>
          <a:p>
            <a:pPr eaLnBrk="1" hangingPunct="1"/>
            <a:r>
              <a:rPr lang="de-DE" altLang="de-DE" dirty="0" err="1" smtClean="0"/>
              <a:t>plugIn-Threshold</a:t>
            </a:r>
            <a:endParaRPr lang="de-DE" altLang="de-DE" dirty="0" smtClean="0"/>
          </a:p>
        </p:txBody>
      </p:sp>
      <p:sp>
        <p:nvSpPr>
          <p:cNvPr id="154627" name="Rectangle 3"/>
          <p:cNvSpPr>
            <a:spLocks noGrp="1" noChangeArrowheads="1"/>
          </p:cNvSpPr>
          <p:nvPr>
            <p:ph type="body" idx="1"/>
          </p:nvPr>
        </p:nvSpPr>
        <p:spPr/>
        <p:txBody>
          <a:bodyPr/>
          <a:lstStyle/>
          <a:p>
            <a:pPr eaLnBrk="1" hangingPunct="1">
              <a:defRPr/>
            </a:pPr>
            <a:r>
              <a:rPr lang="en-US" dirty="0" err="1" smtClean="0">
                <a:solidFill>
                  <a:srgbClr val="C00000"/>
                </a:solidFill>
                <a:effectLst>
                  <a:outerShdw blurRad="38100" dist="38100" dir="2700000" algn="tl">
                    <a:srgbClr val="C0C0C0"/>
                  </a:outerShdw>
                </a:effectLst>
              </a:rPr>
              <a:t>Zweck</a:t>
            </a:r>
            <a:r>
              <a:rPr lang="en-US" dirty="0" smtClean="0">
                <a:solidFill>
                  <a:srgbClr val="C00000"/>
                </a:solidFill>
                <a:effectLst>
                  <a:outerShdw blurRad="38100" dist="38100" dir="2700000" algn="tl">
                    <a:srgbClr val="C0C0C0"/>
                  </a:outerShdw>
                </a:effectLst>
              </a:rPr>
              <a:t>:</a:t>
            </a:r>
            <a:endParaRPr lang="de-DE" dirty="0" smtClean="0">
              <a:solidFill>
                <a:srgbClr val="C00000"/>
              </a:solidFill>
            </a:endParaRPr>
          </a:p>
          <a:p>
            <a:pPr marL="457200" lvl="1" indent="0" eaLnBrk="1" hangingPunct="1">
              <a:buNone/>
              <a:defRPr/>
            </a:pPr>
            <a:r>
              <a:rPr lang="de-DE" dirty="0" smtClean="0"/>
              <a:t>Der </a:t>
            </a:r>
            <a:r>
              <a:rPr lang="de-DE" b="1" u="sng" dirty="0" err="1" smtClean="0"/>
              <a:t>plugIn-Threshold</a:t>
            </a:r>
            <a:r>
              <a:rPr lang="de-DE" dirty="0" smtClean="0"/>
              <a:t> wird benutzt, wenn Relevanzbedingungen sich mit Hilfe der anderen Arten von </a:t>
            </a:r>
            <a:r>
              <a:rPr lang="de-DE" dirty="0" err="1" smtClean="0"/>
              <a:t>Thresholds</a:t>
            </a:r>
            <a:r>
              <a:rPr lang="de-DE" dirty="0" smtClean="0"/>
              <a:t> entweder gar nicht oder nicht in weniger als 2049 Zeichen ausdrücken lassen.</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smtClean="0"/>
          </a:p>
          <a:p>
            <a:pPr lvl="1" eaLnBrk="1" hangingPunct="1">
              <a:defRPr/>
            </a:pP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plugIn</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is_EoDable</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b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br>
            <a:r>
              <a:rPr lang="de-DE" dirty="0" smtClean="0"/>
              <a:t>ist erfüllt, wenn der Beschreibungsgegenstand des </a:t>
            </a:r>
            <a:r>
              <a:rPr lang="de-DE" dirty="0" err="1" smtClean="0"/>
              <a:t>OpenURL</a:t>
            </a:r>
            <a:r>
              <a:rPr lang="de-DE" dirty="0" smtClean="0"/>
              <a:t> den Rahmenbedingungen von „E-Books on Demand“ genügt.</a:t>
            </a:r>
          </a:p>
          <a:p>
            <a:pPr lvl="1" eaLnBrk="1" hangingPunct="1">
              <a:defRPr/>
            </a:pP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obj</a:t>
            </a:r>
            <a:r>
              <a:rPr lang="de-DE" dirty="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-&gt;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plugIn</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err="1"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has_holdings</a:t>
            </a:r>
            <a:r>
              <a:rPr lang="de-DE" dirty="0" smtClean="0">
                <a:solidFill>
                  <a:schemeClr val="accent2"/>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de-DE" dirty="0" smtClean="0"/>
              <a:t/>
            </a:r>
            <a:br>
              <a:rPr lang="de-DE" dirty="0" smtClean="0"/>
            </a:br>
            <a:r>
              <a:rPr lang="de-DE" dirty="0" smtClean="0"/>
              <a:t>ist erfüllt, wenn am Beschreibungsgegenstand des </a:t>
            </a:r>
            <a:r>
              <a:rPr lang="de-DE" dirty="0" err="1" smtClean="0"/>
              <a:t>OpenURL</a:t>
            </a:r>
            <a:r>
              <a:rPr lang="de-DE" dirty="0" smtClean="0"/>
              <a:t> im B3Kat mindestens ein Besitznachweis hängt.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Laufzeit von </a:t>
            </a:r>
            <a:r>
              <a:rPr lang="de-DE" dirty="0" err="1" smtClean="0"/>
              <a:t>plugIn</a:t>
            </a:r>
            <a:r>
              <a:rPr lang="de-DE" dirty="0" smtClean="0"/>
              <a:t>-Prüfungen = Wartezeit für den SFX-Nutzer! </a:t>
            </a:r>
          </a:p>
        </p:txBody>
      </p:sp>
    </p:spTree>
    <p:extLst>
      <p:ext uri="{BB962C8B-B14F-4D97-AF65-F5344CB8AC3E}">
        <p14:creationId xmlns:p14="http://schemas.microsoft.com/office/powerpoint/2010/main" val="57763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503238" y="1298575"/>
            <a:ext cx="8132762" cy="4649788"/>
          </a:xfrm>
        </p:spPr>
        <p:txBody>
          <a:bodyPr/>
          <a:lstStyle/>
          <a:p>
            <a:pPr marL="0" indent="0">
              <a:buNone/>
            </a:pPr>
            <a:r>
              <a:rPr lang="de-DE" dirty="0" smtClean="0"/>
              <a:t>Welche Relevanzbedingungen prüfen folgende </a:t>
            </a:r>
            <a:r>
              <a:rPr lang="de-DE" dirty="0" err="1" smtClean="0"/>
              <a:t>Thresholds</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EE9B9E70-8F34-411F-9EF3-7BE363F2669D}" type="slidenum">
              <a:rPr lang="de-DE"/>
              <a:pPr>
                <a:defRPr/>
              </a:pPr>
              <a:t>69</a:t>
            </a:fld>
            <a:endParaRPr lang="de-DE"/>
          </a:p>
        </p:txBody>
      </p:sp>
      <p:sp>
        <p:nvSpPr>
          <p:cNvPr id="45059" name="Rectangle 2"/>
          <p:cNvSpPr>
            <a:spLocks noGrp="1" noChangeArrowheads="1"/>
          </p:cNvSpPr>
          <p:nvPr>
            <p:ph type="title"/>
          </p:nvPr>
        </p:nvSpPr>
        <p:spPr/>
        <p:txBody>
          <a:bodyPr/>
          <a:lstStyle/>
          <a:p>
            <a:pPr eaLnBrk="1" hangingPunct="1"/>
            <a:r>
              <a:rPr lang="de-DE" altLang="de-DE" smtClean="0"/>
              <a:t>Threshold-Quiz</a:t>
            </a:r>
          </a:p>
        </p:txBody>
      </p:sp>
      <p:sp>
        <p:nvSpPr>
          <p:cNvPr id="181252" name="Rectangle 4"/>
          <p:cNvSpPr>
            <a:spLocks noChangeArrowheads="1"/>
          </p:cNvSpPr>
          <p:nvPr/>
        </p:nvSpPr>
        <p:spPr bwMode="auto">
          <a:xfrm>
            <a:off x="676275" y="1866899"/>
            <a:ext cx="7772400" cy="3571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timediff</a:t>
            </a:r>
            <a:r>
              <a:rPr lang="de-DE" sz="1400" b="1" dirty="0"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('&lt;=','1y8m')</a:t>
            </a:r>
            <a:endPar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endParaRPr>
          </a:p>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2002,36,4) &amp;&amp;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timediff</a:t>
            </a:r>
            <a:r>
              <a:rPr lang="de-DE" sz="1400" b="1" dirty="0"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('&gt;','12m')</a:t>
            </a:r>
            <a:endPar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endParaRPr>
          </a:p>
          <a:p>
            <a:pPr>
              <a:spcBef>
                <a:spcPct val="60000"/>
              </a:spcBef>
              <a:defRPr/>
            </a:pPr>
            <a:r>
              <a:rPr lang="de-DE" sz="1400" b="1" dirty="0" smtClean="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('&gt;=',1876,1,undef) &amp;&amp;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('&lt;=',2004,129,undef)</a:t>
            </a:r>
          </a:p>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('&lt;=',1997,undef,12) ||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('&gt;=',2001,1,1)</a:t>
            </a:r>
          </a:p>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('&gt;=',2001,1,1) &amp;&amp;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parsedDate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('&lt;=',1997,undef,12)</a:t>
            </a:r>
          </a:p>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plugIn</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is_EoDable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p>
          <a:p>
            <a:pPr>
              <a:spcBef>
                <a:spcPct val="60000"/>
              </a:spcBef>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need</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is_illable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','==',1)</a:t>
            </a:r>
          </a:p>
          <a:p>
            <a:pPr>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 (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need</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bvnummer</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p>
          <a:p>
            <a:pPr>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     &amp;&amp; (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need</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('sfx.sid','eq','BVBTOC:BVB04')</a:t>
            </a:r>
          </a:p>
          <a:p>
            <a:pPr>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          || $</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obj</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-&gt;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plugIn</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r>
              <a:rPr lang="de-DE" sz="1400" b="1" dirty="0" err="1">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is_ILLable</a:t>
            </a: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p>
          <a:p>
            <a:pPr>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     )</a:t>
            </a:r>
          </a:p>
          <a:p>
            <a:pPr>
              <a:defRPr/>
            </a:pPr>
            <a:r>
              <a:rPr lang="de-DE" sz="1400" b="1" dirty="0">
                <a:solidFill>
                  <a:schemeClr val="accent2"/>
                </a:solidFill>
                <a:effectLst>
                  <a:outerShdw blurRad="38100" dist="38100" dir="2700000" algn="tl">
                    <a:srgbClr val="C0C0C0"/>
                  </a:outerShdw>
                </a:effectLst>
                <a:latin typeface="Consolas" panose="020B0609020204030204" pitchFamily="49" charset="0"/>
                <a:ea typeface="+mn-ea"/>
                <a:cs typeface="Consolas" panose="020B0609020204030204" pitchFamily="49" charset="0"/>
              </a:rPr>
              <a:t>)</a:t>
            </a:r>
          </a:p>
        </p:txBody>
      </p:sp>
    </p:spTree>
    <p:extLst>
      <p:ext uri="{BB962C8B-B14F-4D97-AF65-F5344CB8AC3E}">
        <p14:creationId xmlns:p14="http://schemas.microsoft.com/office/powerpoint/2010/main" val="3367320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1252">
                                            <p:bg/>
                                          </p:spTgt>
                                        </p:tgtEl>
                                        <p:attrNameLst>
                                          <p:attrName>style.visibility</p:attrName>
                                        </p:attrNameLst>
                                      </p:cBhvr>
                                      <p:to>
                                        <p:strVal val="visible"/>
                                      </p:to>
                                    </p:set>
                                    <p:animEffect transition="in" filter="slide(fromBottom)">
                                      <p:cBhvr>
                                        <p:cTn id="7" dur="1000"/>
                                        <p:tgtEl>
                                          <p:spTgt spid="181252">
                                            <p:bg/>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81252">
                                            <p:txEl>
                                              <p:pRg st="0" end="0"/>
                                            </p:txEl>
                                          </p:spTgt>
                                        </p:tgtEl>
                                        <p:attrNameLst>
                                          <p:attrName>style.visibility</p:attrName>
                                        </p:attrNameLst>
                                      </p:cBhvr>
                                      <p:to>
                                        <p:strVal val="visible"/>
                                      </p:to>
                                    </p:set>
                                    <p:animEffect transition="in" filter="wipe(left)">
                                      <p:cBhvr>
                                        <p:cTn id="11" dur="2000"/>
                                        <p:tgtEl>
                                          <p:spTgt spid="18125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181252">
                                            <p:txEl>
                                              <p:pRg st="0" end="0"/>
                                            </p:txEl>
                                          </p:spTgt>
                                        </p:tgtEl>
                                        <p:attrNameLst>
                                          <p:attrName>style.opacity</p:attrName>
                                        </p:attrNameLst>
                                      </p:cBhvr>
                                      <p:to>
                                        <p:strVal val="0.5"/>
                                      </p:to>
                                    </p:set>
                                    <p:animEffect filter="image" prLst="opacity: 0.5">
                                      <p:cBhvr rctx="IE">
                                        <p:cTn id="16" dur="indefinite"/>
                                        <p:tgtEl>
                                          <p:spTgt spid="181252">
                                            <p:txEl>
                                              <p:pRg st="0" end="0"/>
                                            </p:txEl>
                                          </p:spTgt>
                                        </p:tgtEl>
                                      </p:cBhvr>
                                    </p:animEffect>
                                  </p:childTnLst>
                                </p:cTn>
                              </p:par>
                            </p:childTnLst>
                          </p:cTn>
                        </p:par>
                        <p:par>
                          <p:cTn id="17" fill="hold" nodeType="afterGroup">
                            <p:stCondLst>
                              <p:cond delay="0"/>
                            </p:stCondLst>
                            <p:childTnLst>
                              <p:par>
                                <p:cTn id="18" presetID="22" presetClass="entr" presetSubtype="8" fill="hold" nodeType="afterEffect">
                                  <p:stCondLst>
                                    <p:cond delay="0"/>
                                  </p:stCondLst>
                                  <p:childTnLst>
                                    <p:set>
                                      <p:cBhvr>
                                        <p:cTn id="19" dur="1" fill="hold">
                                          <p:stCondLst>
                                            <p:cond delay="0"/>
                                          </p:stCondLst>
                                        </p:cTn>
                                        <p:tgtEl>
                                          <p:spTgt spid="181252">
                                            <p:txEl>
                                              <p:pRg st="1" end="1"/>
                                            </p:txEl>
                                          </p:spTgt>
                                        </p:tgtEl>
                                        <p:attrNameLst>
                                          <p:attrName>style.visibility</p:attrName>
                                        </p:attrNameLst>
                                      </p:cBhvr>
                                      <p:to>
                                        <p:strVal val="visible"/>
                                      </p:to>
                                    </p:set>
                                    <p:animEffect transition="in" filter="wipe(left)">
                                      <p:cBhvr>
                                        <p:cTn id="20" dur="5000"/>
                                        <p:tgtEl>
                                          <p:spTgt spid="18125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81252">
                                            <p:txEl>
                                              <p:pRg st="1" end="1"/>
                                            </p:txEl>
                                          </p:spTgt>
                                        </p:tgtEl>
                                        <p:attrNameLst>
                                          <p:attrName>style.opacity</p:attrName>
                                        </p:attrNameLst>
                                      </p:cBhvr>
                                      <p:to>
                                        <p:strVal val="0.5"/>
                                      </p:to>
                                    </p:set>
                                    <p:animEffect filter="image" prLst="opacity: 0.5">
                                      <p:cBhvr rctx="IE">
                                        <p:cTn id="25" dur="indefinite"/>
                                        <p:tgtEl>
                                          <p:spTgt spid="181252">
                                            <p:txEl>
                                              <p:pRg st="1" end="1"/>
                                            </p:txEl>
                                          </p:spTgt>
                                        </p:tgtEl>
                                      </p:cBhvr>
                                    </p:animEffect>
                                  </p:childTnLst>
                                </p:cTn>
                              </p:par>
                            </p:childTnLst>
                          </p:cTn>
                        </p:par>
                        <p:par>
                          <p:cTn id="26" fill="hold" nodeType="afterGroup">
                            <p:stCondLst>
                              <p:cond delay="0"/>
                            </p:stCondLst>
                            <p:childTnLst>
                              <p:par>
                                <p:cTn id="27" presetID="22" presetClass="entr" presetSubtype="8" fill="hold" nodeType="afterEffect">
                                  <p:stCondLst>
                                    <p:cond delay="0"/>
                                  </p:stCondLst>
                                  <p:childTnLst>
                                    <p:set>
                                      <p:cBhvr>
                                        <p:cTn id="28" dur="1" fill="hold">
                                          <p:stCondLst>
                                            <p:cond delay="0"/>
                                          </p:stCondLst>
                                        </p:cTn>
                                        <p:tgtEl>
                                          <p:spTgt spid="181252">
                                            <p:txEl>
                                              <p:pRg st="2" end="2"/>
                                            </p:txEl>
                                          </p:spTgt>
                                        </p:tgtEl>
                                        <p:attrNameLst>
                                          <p:attrName>style.visibility</p:attrName>
                                        </p:attrNameLst>
                                      </p:cBhvr>
                                      <p:to>
                                        <p:strVal val="visible"/>
                                      </p:to>
                                    </p:set>
                                    <p:animEffect transition="in" filter="wipe(left)">
                                      <p:cBhvr>
                                        <p:cTn id="29" dur="5000"/>
                                        <p:tgtEl>
                                          <p:spTgt spid="18125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mph" presetSubtype="0" nodeType="clickEffect">
                                  <p:stCondLst>
                                    <p:cond delay="0"/>
                                  </p:stCondLst>
                                  <p:childTnLst>
                                    <p:set>
                                      <p:cBhvr rctx="PPT">
                                        <p:cTn id="33" dur="indefinite"/>
                                        <p:tgtEl>
                                          <p:spTgt spid="181252">
                                            <p:txEl>
                                              <p:pRg st="2" end="2"/>
                                            </p:txEl>
                                          </p:spTgt>
                                        </p:tgtEl>
                                        <p:attrNameLst>
                                          <p:attrName>style.opacity</p:attrName>
                                        </p:attrNameLst>
                                      </p:cBhvr>
                                      <p:to>
                                        <p:strVal val="0.5"/>
                                      </p:to>
                                    </p:set>
                                    <p:animEffect filter="image" prLst="opacity: 0.5">
                                      <p:cBhvr rctx="IE">
                                        <p:cTn id="34" dur="indefinite"/>
                                        <p:tgtEl>
                                          <p:spTgt spid="181252">
                                            <p:txEl>
                                              <p:pRg st="2" end="2"/>
                                            </p:txEl>
                                          </p:spTgt>
                                        </p:tgtEl>
                                      </p:cBhvr>
                                    </p:animEffect>
                                  </p:childTnLst>
                                </p:cTn>
                              </p:par>
                            </p:childTnLst>
                          </p:cTn>
                        </p:par>
                        <p:par>
                          <p:cTn id="35" fill="hold" nodeType="afterGroup">
                            <p:stCondLst>
                              <p:cond delay="0"/>
                            </p:stCondLst>
                            <p:childTnLst>
                              <p:par>
                                <p:cTn id="36" presetID="22" presetClass="entr" presetSubtype="8" fill="hold" nodeType="afterEffect">
                                  <p:stCondLst>
                                    <p:cond delay="0"/>
                                  </p:stCondLst>
                                  <p:childTnLst>
                                    <p:set>
                                      <p:cBhvr>
                                        <p:cTn id="37" dur="1" fill="hold">
                                          <p:stCondLst>
                                            <p:cond delay="0"/>
                                          </p:stCondLst>
                                        </p:cTn>
                                        <p:tgtEl>
                                          <p:spTgt spid="181252">
                                            <p:txEl>
                                              <p:pRg st="3" end="3"/>
                                            </p:txEl>
                                          </p:spTgt>
                                        </p:tgtEl>
                                        <p:attrNameLst>
                                          <p:attrName>style.visibility</p:attrName>
                                        </p:attrNameLst>
                                      </p:cBhvr>
                                      <p:to>
                                        <p:strVal val="visible"/>
                                      </p:to>
                                    </p:set>
                                    <p:animEffect transition="in" filter="wipe(left)">
                                      <p:cBhvr>
                                        <p:cTn id="38" dur="5000"/>
                                        <p:tgtEl>
                                          <p:spTgt spid="181252">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181252">
                                            <p:txEl>
                                              <p:pRg st="3" end="3"/>
                                            </p:txEl>
                                          </p:spTgt>
                                        </p:tgtEl>
                                        <p:attrNameLst>
                                          <p:attrName>style.opacity</p:attrName>
                                        </p:attrNameLst>
                                      </p:cBhvr>
                                      <p:to>
                                        <p:strVal val="0.5"/>
                                      </p:to>
                                    </p:set>
                                    <p:animEffect filter="image" prLst="opacity: 0.5">
                                      <p:cBhvr rctx="IE">
                                        <p:cTn id="43" dur="indefinite"/>
                                        <p:tgtEl>
                                          <p:spTgt spid="181252">
                                            <p:txEl>
                                              <p:pRg st="3" end="3"/>
                                            </p:txEl>
                                          </p:spTgt>
                                        </p:tgtEl>
                                      </p:cBhvr>
                                    </p:animEffect>
                                  </p:childTnLst>
                                </p:cTn>
                              </p:par>
                            </p:childTnLst>
                          </p:cTn>
                        </p:par>
                        <p:par>
                          <p:cTn id="44" fill="hold" nodeType="afterGroup">
                            <p:stCondLst>
                              <p:cond delay="0"/>
                            </p:stCondLst>
                            <p:childTnLst>
                              <p:par>
                                <p:cTn id="45" presetID="22" presetClass="entr" presetSubtype="8" fill="hold" nodeType="afterEffect">
                                  <p:stCondLst>
                                    <p:cond delay="0"/>
                                  </p:stCondLst>
                                  <p:childTnLst>
                                    <p:set>
                                      <p:cBhvr>
                                        <p:cTn id="46" dur="1" fill="hold">
                                          <p:stCondLst>
                                            <p:cond delay="0"/>
                                          </p:stCondLst>
                                        </p:cTn>
                                        <p:tgtEl>
                                          <p:spTgt spid="181252">
                                            <p:txEl>
                                              <p:pRg st="4" end="4"/>
                                            </p:txEl>
                                          </p:spTgt>
                                        </p:tgtEl>
                                        <p:attrNameLst>
                                          <p:attrName>style.visibility</p:attrName>
                                        </p:attrNameLst>
                                      </p:cBhvr>
                                      <p:to>
                                        <p:strVal val="visible"/>
                                      </p:to>
                                    </p:set>
                                    <p:animEffect transition="in" filter="wipe(left)">
                                      <p:cBhvr>
                                        <p:cTn id="47" dur="5000"/>
                                        <p:tgtEl>
                                          <p:spTgt spid="18125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mph" presetSubtype="0" nodeType="clickEffect">
                                  <p:stCondLst>
                                    <p:cond delay="0"/>
                                  </p:stCondLst>
                                  <p:childTnLst>
                                    <p:set>
                                      <p:cBhvr rctx="PPT">
                                        <p:cTn id="51" dur="indefinite"/>
                                        <p:tgtEl>
                                          <p:spTgt spid="181252">
                                            <p:txEl>
                                              <p:pRg st="4" end="4"/>
                                            </p:txEl>
                                          </p:spTgt>
                                        </p:tgtEl>
                                        <p:attrNameLst>
                                          <p:attrName>style.opacity</p:attrName>
                                        </p:attrNameLst>
                                      </p:cBhvr>
                                      <p:to>
                                        <p:strVal val="0.5"/>
                                      </p:to>
                                    </p:set>
                                    <p:animEffect filter="image" prLst="opacity: 0.5">
                                      <p:cBhvr rctx="IE">
                                        <p:cTn id="52" dur="indefinite"/>
                                        <p:tgtEl>
                                          <p:spTgt spid="181252">
                                            <p:txEl>
                                              <p:pRg st="4" end="4"/>
                                            </p:txEl>
                                          </p:spTgt>
                                        </p:tgtEl>
                                      </p:cBhvr>
                                    </p:animEffect>
                                  </p:childTnLst>
                                </p:cTn>
                              </p:par>
                            </p:childTnLst>
                          </p:cTn>
                        </p:par>
                        <p:par>
                          <p:cTn id="53" fill="hold" nodeType="afterGroup">
                            <p:stCondLst>
                              <p:cond delay="0"/>
                            </p:stCondLst>
                            <p:childTnLst>
                              <p:par>
                                <p:cTn id="54" presetID="22" presetClass="entr" presetSubtype="8" fill="hold" nodeType="afterEffect">
                                  <p:stCondLst>
                                    <p:cond delay="0"/>
                                  </p:stCondLst>
                                  <p:childTnLst>
                                    <p:set>
                                      <p:cBhvr>
                                        <p:cTn id="55" dur="1" fill="hold">
                                          <p:stCondLst>
                                            <p:cond delay="0"/>
                                          </p:stCondLst>
                                        </p:cTn>
                                        <p:tgtEl>
                                          <p:spTgt spid="181252">
                                            <p:txEl>
                                              <p:pRg st="5" end="5"/>
                                            </p:txEl>
                                          </p:spTgt>
                                        </p:tgtEl>
                                        <p:attrNameLst>
                                          <p:attrName>style.visibility</p:attrName>
                                        </p:attrNameLst>
                                      </p:cBhvr>
                                      <p:to>
                                        <p:strVal val="visible"/>
                                      </p:to>
                                    </p:set>
                                    <p:animEffect transition="in" filter="wipe(left)">
                                      <p:cBhvr>
                                        <p:cTn id="56" dur="2000"/>
                                        <p:tgtEl>
                                          <p:spTgt spid="181252">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mph" presetSubtype="0" nodeType="clickEffect">
                                  <p:stCondLst>
                                    <p:cond delay="0"/>
                                  </p:stCondLst>
                                  <p:childTnLst>
                                    <p:set>
                                      <p:cBhvr rctx="PPT">
                                        <p:cTn id="60" dur="indefinite"/>
                                        <p:tgtEl>
                                          <p:spTgt spid="181252">
                                            <p:txEl>
                                              <p:pRg st="5" end="5"/>
                                            </p:txEl>
                                          </p:spTgt>
                                        </p:tgtEl>
                                        <p:attrNameLst>
                                          <p:attrName>style.opacity</p:attrName>
                                        </p:attrNameLst>
                                      </p:cBhvr>
                                      <p:to>
                                        <p:strVal val="0.5"/>
                                      </p:to>
                                    </p:set>
                                    <p:animEffect filter="image" prLst="opacity: 0.5">
                                      <p:cBhvr rctx="IE">
                                        <p:cTn id="61" dur="indefinite"/>
                                        <p:tgtEl>
                                          <p:spTgt spid="181252">
                                            <p:txEl>
                                              <p:pRg st="5" end="5"/>
                                            </p:txEl>
                                          </p:spTgt>
                                        </p:tgtEl>
                                      </p:cBhvr>
                                    </p:animEffect>
                                  </p:childTnLst>
                                </p:cTn>
                              </p:par>
                            </p:childTnLst>
                          </p:cTn>
                        </p:par>
                        <p:par>
                          <p:cTn id="62" fill="hold" nodeType="afterGroup">
                            <p:stCondLst>
                              <p:cond delay="0"/>
                            </p:stCondLst>
                            <p:childTnLst>
                              <p:par>
                                <p:cTn id="63" presetID="22" presetClass="entr" presetSubtype="8" fill="hold" nodeType="afterEffect">
                                  <p:stCondLst>
                                    <p:cond delay="0"/>
                                  </p:stCondLst>
                                  <p:childTnLst>
                                    <p:set>
                                      <p:cBhvr>
                                        <p:cTn id="64" dur="1" fill="hold">
                                          <p:stCondLst>
                                            <p:cond delay="0"/>
                                          </p:stCondLst>
                                        </p:cTn>
                                        <p:tgtEl>
                                          <p:spTgt spid="181252">
                                            <p:txEl>
                                              <p:pRg st="6" end="6"/>
                                            </p:txEl>
                                          </p:spTgt>
                                        </p:tgtEl>
                                        <p:attrNameLst>
                                          <p:attrName>style.visibility</p:attrName>
                                        </p:attrNameLst>
                                      </p:cBhvr>
                                      <p:to>
                                        <p:strVal val="visible"/>
                                      </p:to>
                                    </p:set>
                                    <p:animEffect transition="in" filter="wipe(left)">
                                      <p:cBhvr>
                                        <p:cTn id="65" dur="2000"/>
                                        <p:tgtEl>
                                          <p:spTgt spid="181252">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181252">
                                            <p:txEl>
                                              <p:pRg st="7" end="7"/>
                                            </p:txEl>
                                          </p:spTgt>
                                        </p:tgtEl>
                                        <p:attrNameLst>
                                          <p:attrName>style.visibility</p:attrName>
                                        </p:attrNameLst>
                                      </p:cBhvr>
                                      <p:to>
                                        <p:strVal val="visible"/>
                                      </p:to>
                                    </p:set>
                                    <p:animEffect transition="in" filter="wipe(left)">
                                      <p:cBhvr>
                                        <p:cTn id="70" dur="2000"/>
                                        <p:tgtEl>
                                          <p:spTgt spid="181252">
                                            <p:txEl>
                                              <p:pRg st="7" end="7"/>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181252">
                                            <p:txEl>
                                              <p:pRg st="11" end="11"/>
                                            </p:txEl>
                                          </p:spTgt>
                                        </p:tgtEl>
                                        <p:attrNameLst>
                                          <p:attrName>style.visibility</p:attrName>
                                        </p:attrNameLst>
                                      </p:cBhvr>
                                      <p:to>
                                        <p:strVal val="visible"/>
                                      </p:to>
                                    </p:set>
                                    <p:animEffect transition="in" filter="wipe(left)">
                                      <p:cBhvr>
                                        <p:cTn id="73" dur="2000"/>
                                        <p:tgtEl>
                                          <p:spTgt spid="181252">
                                            <p:txEl>
                                              <p:pRg st="11" end="1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181252">
                                            <p:txEl>
                                              <p:pRg st="8" end="8"/>
                                            </p:txEl>
                                          </p:spTgt>
                                        </p:tgtEl>
                                        <p:attrNameLst>
                                          <p:attrName>style.visibility</p:attrName>
                                        </p:attrNameLst>
                                      </p:cBhvr>
                                      <p:to>
                                        <p:strVal val="visible"/>
                                      </p:to>
                                    </p:set>
                                    <p:animEffect transition="in" filter="wipe(left)">
                                      <p:cBhvr>
                                        <p:cTn id="78" dur="3000"/>
                                        <p:tgtEl>
                                          <p:spTgt spid="181252">
                                            <p:txEl>
                                              <p:pRg st="8" end="8"/>
                                            </p:txEl>
                                          </p:spTgt>
                                        </p:tgtEl>
                                      </p:cBhvr>
                                    </p:animEffect>
                                  </p:childTnLst>
                                </p:cTn>
                              </p:par>
                              <p:par>
                                <p:cTn id="79" presetID="22" presetClass="entr" presetSubtype="8" fill="hold" nodeType="withEffect">
                                  <p:stCondLst>
                                    <p:cond delay="0"/>
                                  </p:stCondLst>
                                  <p:childTnLst>
                                    <p:set>
                                      <p:cBhvr>
                                        <p:cTn id="80" dur="1" fill="hold">
                                          <p:stCondLst>
                                            <p:cond delay="0"/>
                                          </p:stCondLst>
                                        </p:cTn>
                                        <p:tgtEl>
                                          <p:spTgt spid="181252">
                                            <p:txEl>
                                              <p:pRg st="10" end="10"/>
                                            </p:txEl>
                                          </p:spTgt>
                                        </p:tgtEl>
                                        <p:attrNameLst>
                                          <p:attrName>style.visibility</p:attrName>
                                        </p:attrNameLst>
                                      </p:cBhvr>
                                      <p:to>
                                        <p:strVal val="visible"/>
                                      </p:to>
                                    </p:set>
                                    <p:animEffect transition="in" filter="wipe(left)">
                                      <p:cBhvr>
                                        <p:cTn id="81" dur="2000"/>
                                        <p:tgtEl>
                                          <p:spTgt spid="181252">
                                            <p:txEl>
                                              <p:pRg st="10" end="1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81252">
                                            <p:txEl>
                                              <p:pRg st="9" end="9"/>
                                            </p:txEl>
                                          </p:spTgt>
                                        </p:tgtEl>
                                        <p:attrNameLst>
                                          <p:attrName>style.visibility</p:attrName>
                                        </p:attrNameLst>
                                      </p:cBhvr>
                                      <p:to>
                                        <p:strVal val="visible"/>
                                      </p:to>
                                    </p:set>
                                    <p:animEffect transition="in" filter="wipe(left)">
                                      <p:cBhvr>
                                        <p:cTn id="86" dur="2000"/>
                                        <p:tgtEl>
                                          <p:spTgt spid="1812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iennummernplatzhalter 2"/>
          <p:cNvSpPr>
            <a:spLocks noGrp="1"/>
          </p:cNvSpPr>
          <p:nvPr>
            <p:ph type="sldNum" sz="quarter" idx="10"/>
          </p:nvPr>
        </p:nvSpPr>
        <p:spPr/>
        <p:txBody>
          <a:bodyPr/>
          <a:lstStyle/>
          <a:p>
            <a:pPr>
              <a:defRPr/>
            </a:pPr>
            <a:fld id="{5E2FB210-2211-4779-9087-893249055687}" type="slidenum">
              <a:rPr lang="de-DE"/>
              <a:pPr>
                <a:defRPr/>
              </a:pPr>
              <a:t>7</a:t>
            </a:fld>
            <a:endParaRPr lang="de-DE"/>
          </a:p>
        </p:txBody>
      </p:sp>
      <p:sp>
        <p:nvSpPr>
          <p:cNvPr id="9219" name="Rectangle 2"/>
          <p:cNvSpPr>
            <a:spLocks noGrp="1" noChangeArrowheads="1"/>
          </p:cNvSpPr>
          <p:nvPr>
            <p:ph type="title"/>
          </p:nvPr>
        </p:nvSpPr>
        <p:spPr/>
        <p:txBody>
          <a:bodyPr/>
          <a:lstStyle/>
          <a:p>
            <a:pPr eaLnBrk="1" hangingPunct="1"/>
            <a:r>
              <a:rPr lang="de-DE" altLang="de-DE" dirty="0" smtClean="0"/>
              <a:t>Open Linking</a:t>
            </a:r>
          </a:p>
        </p:txBody>
      </p:sp>
      <p:grpSp>
        <p:nvGrpSpPr>
          <p:cNvPr id="9220" name="Group 3"/>
          <p:cNvGrpSpPr>
            <a:grpSpLocks/>
          </p:cNvGrpSpPr>
          <p:nvPr/>
        </p:nvGrpSpPr>
        <p:grpSpPr bwMode="auto">
          <a:xfrm>
            <a:off x="528638" y="2770188"/>
            <a:ext cx="2803525" cy="2192337"/>
            <a:chOff x="357" y="1715"/>
            <a:chExt cx="1766" cy="1381"/>
          </a:xfrm>
        </p:grpSpPr>
        <p:pic>
          <p:nvPicPr>
            <p:cNvPr id="92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0" name="Rectangle 5"/>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dirty="0" err="1"/>
                <a:t>Lorem</a:t>
              </a:r>
              <a:r>
                <a:rPr lang="de-DE" altLang="de-DE" sz="800" dirty="0"/>
                <a:t> </a:t>
              </a:r>
              <a:r>
                <a:rPr lang="de-DE" altLang="de-DE" sz="800" dirty="0" err="1"/>
                <a:t>ipsum</a:t>
              </a:r>
              <a:r>
                <a:rPr lang="de-DE" altLang="de-DE" sz="800" dirty="0"/>
                <a:t> </a:t>
              </a:r>
              <a:r>
                <a:rPr lang="de-DE" altLang="de-DE" sz="800" dirty="0" err="1"/>
                <a:t>dolor</a:t>
              </a:r>
              <a:r>
                <a:rPr lang="de-DE" altLang="de-DE" sz="800" dirty="0"/>
                <a:t> </a:t>
              </a:r>
              <a:r>
                <a:rPr lang="de-DE" altLang="de-DE" sz="800" dirty="0" err="1"/>
                <a:t>sit</a:t>
              </a:r>
              <a:r>
                <a:rPr lang="de-DE" altLang="de-DE" sz="800" dirty="0"/>
                <a:t> </a:t>
              </a:r>
              <a:r>
                <a:rPr lang="de-DE" altLang="de-DE" sz="800" dirty="0" err="1"/>
                <a:t>amet</a:t>
              </a:r>
              <a:r>
                <a:rPr lang="de-DE" altLang="de-DE" sz="800" dirty="0"/>
                <a:t>, </a:t>
              </a:r>
              <a:r>
                <a:rPr lang="de-DE" altLang="de-DE" sz="800" dirty="0" err="1"/>
                <a:t>consectetur</a:t>
              </a:r>
              <a:r>
                <a:rPr lang="de-DE" altLang="de-DE" sz="800" dirty="0"/>
                <a:t> </a:t>
              </a:r>
              <a:r>
                <a:rPr lang="de-DE" altLang="de-DE" sz="800" dirty="0" err="1"/>
                <a:t>adipisici</a:t>
              </a:r>
              <a:r>
                <a:rPr lang="de-DE" altLang="de-DE" sz="800" dirty="0"/>
                <a:t> </a:t>
              </a:r>
              <a:r>
                <a:rPr lang="de-DE" altLang="de-DE" sz="800" dirty="0" err="1"/>
                <a:t>elit</a:t>
              </a:r>
              <a:r>
                <a:rPr lang="de-DE" altLang="de-DE" sz="800" dirty="0"/>
                <a:t>, </a:t>
              </a:r>
              <a:r>
                <a:rPr lang="de-DE" altLang="de-DE" sz="800" dirty="0" err="1"/>
                <a:t>sed</a:t>
              </a:r>
              <a:r>
                <a:rPr lang="de-DE" altLang="de-DE" sz="800" dirty="0"/>
                <a:t> </a:t>
              </a:r>
              <a:r>
                <a:rPr lang="de-DE" altLang="de-DE" sz="800" dirty="0" err="1"/>
                <a:t>eiusmod</a:t>
              </a:r>
              <a:r>
                <a:rPr lang="de-DE" altLang="de-DE" sz="800" dirty="0"/>
                <a:t> </a:t>
              </a:r>
              <a:r>
                <a:rPr lang="de-DE" altLang="de-DE" sz="800" dirty="0" err="1"/>
                <a:t>tempor</a:t>
              </a:r>
              <a:r>
                <a:rPr lang="de-DE" altLang="de-DE" sz="800" dirty="0"/>
                <a:t> </a:t>
              </a:r>
              <a:r>
                <a:rPr lang="de-DE" altLang="de-DE" sz="800" dirty="0" err="1"/>
                <a:t>incidunt</a:t>
              </a:r>
              <a:r>
                <a:rPr lang="de-DE" altLang="de-DE" sz="800" dirty="0"/>
                <a:t> </a:t>
              </a:r>
              <a:r>
                <a:rPr lang="de-DE" altLang="de-DE" sz="800" dirty="0" err="1"/>
                <a:t>ut</a:t>
              </a:r>
              <a:r>
                <a:rPr lang="de-DE" altLang="de-DE" sz="800" dirty="0"/>
                <a:t> </a:t>
              </a:r>
              <a:r>
                <a:rPr lang="de-DE" altLang="de-DE" sz="800" dirty="0" err="1"/>
                <a:t>labore</a:t>
              </a:r>
              <a:r>
                <a:rPr lang="de-DE" altLang="de-DE" sz="800" dirty="0"/>
                <a:t> et </a:t>
              </a:r>
              <a:r>
                <a:rPr lang="de-DE" altLang="de-DE" sz="800" dirty="0" err="1"/>
                <a:t>dolore</a:t>
              </a:r>
              <a:r>
                <a:rPr lang="de-DE" altLang="de-DE" sz="800" dirty="0"/>
                <a:t> magna </a:t>
              </a:r>
              <a:r>
                <a:rPr lang="de-DE" altLang="de-DE" sz="800" dirty="0" err="1"/>
                <a:t>aliqua</a:t>
              </a:r>
              <a:r>
                <a:rPr lang="de-DE" altLang="de-DE" sz="800" dirty="0"/>
                <a:t>. </a:t>
              </a:r>
              <a:r>
                <a:rPr lang="de-DE" altLang="de-DE" sz="800" dirty="0" err="1"/>
                <a:t>Ut</a:t>
              </a:r>
              <a:r>
                <a:rPr lang="de-DE" altLang="de-DE" sz="800" dirty="0"/>
                <a:t> </a:t>
              </a:r>
              <a:r>
                <a:rPr lang="de-DE" altLang="de-DE" sz="800" dirty="0" err="1"/>
                <a:t>enim</a:t>
              </a:r>
              <a:r>
                <a:rPr lang="de-DE" altLang="de-DE" sz="800" dirty="0"/>
                <a:t> ad minim </a:t>
              </a:r>
              <a:r>
                <a:rPr lang="de-DE" altLang="de-DE" sz="800" dirty="0" err="1"/>
                <a:t>veniam</a:t>
              </a:r>
              <a:r>
                <a:rPr lang="de-DE" altLang="de-DE" sz="800" dirty="0"/>
                <a:t>, </a:t>
              </a:r>
              <a:r>
                <a:rPr lang="de-DE" altLang="de-DE" sz="800" dirty="0" err="1"/>
                <a:t>quis</a:t>
              </a:r>
              <a:r>
                <a:rPr lang="de-DE" altLang="de-DE" sz="800" dirty="0"/>
                <a:t> </a:t>
              </a:r>
              <a:r>
                <a:rPr lang="de-DE" altLang="de-DE" sz="800" dirty="0" err="1"/>
                <a:t>nostrud</a:t>
              </a:r>
              <a:r>
                <a:rPr lang="de-DE" altLang="de-DE" sz="800" dirty="0"/>
                <a:t> </a:t>
              </a:r>
              <a:r>
                <a:rPr lang="de-DE" altLang="de-DE" sz="800" dirty="0" err="1"/>
                <a:t>exercitation</a:t>
              </a:r>
              <a:r>
                <a:rPr lang="de-DE" altLang="de-DE" sz="800" dirty="0"/>
                <a:t> </a:t>
              </a:r>
              <a:r>
                <a:rPr lang="de-DE" altLang="de-DE" sz="800" dirty="0" err="1"/>
                <a:t>ullamco</a:t>
              </a:r>
              <a:r>
                <a:rPr lang="de-DE" altLang="de-DE" sz="800" dirty="0"/>
                <a:t> </a:t>
              </a:r>
              <a:r>
                <a:rPr lang="de-DE" altLang="de-DE" sz="800" dirty="0" err="1"/>
                <a:t>laboris</a:t>
              </a:r>
              <a:r>
                <a:rPr lang="de-DE" altLang="de-DE" sz="800" dirty="0"/>
                <a:t> </a:t>
              </a:r>
              <a:r>
                <a:rPr lang="de-DE" altLang="de-DE" sz="800" dirty="0" err="1"/>
                <a:t>nisi</a:t>
              </a:r>
              <a:r>
                <a:rPr lang="de-DE" altLang="de-DE" sz="800" dirty="0"/>
                <a:t> </a:t>
              </a:r>
              <a:r>
                <a:rPr lang="de-DE" altLang="de-DE" sz="800" dirty="0" err="1"/>
                <a:t>ut</a:t>
              </a:r>
              <a:r>
                <a:rPr lang="de-DE" altLang="de-DE" sz="800" dirty="0"/>
                <a:t> </a:t>
              </a:r>
              <a:r>
                <a:rPr lang="de-DE" altLang="de-DE" sz="800" dirty="0" err="1"/>
                <a:t>aliquid</a:t>
              </a:r>
              <a:r>
                <a:rPr lang="de-DE" altLang="de-DE" sz="800" dirty="0"/>
                <a:t> ex </a:t>
              </a:r>
              <a:r>
                <a:rPr lang="de-DE" altLang="de-DE" sz="800" dirty="0" err="1"/>
                <a:t>ea</a:t>
              </a:r>
              <a:r>
                <a:rPr lang="de-DE" altLang="de-DE" sz="800" dirty="0"/>
                <a:t> </a:t>
              </a:r>
              <a:r>
                <a:rPr lang="de-DE" altLang="de-DE" sz="800" dirty="0" err="1"/>
                <a:t>commodi</a:t>
              </a:r>
              <a:r>
                <a:rPr lang="de-DE" altLang="de-DE" sz="800" dirty="0"/>
                <a:t> </a:t>
              </a:r>
              <a:r>
                <a:rPr lang="de-DE" altLang="de-DE" sz="800" dirty="0" err="1"/>
                <a:t>consequat</a:t>
              </a:r>
              <a:r>
                <a:rPr lang="de-DE" altLang="de-DE" sz="800" dirty="0"/>
                <a:t>. </a:t>
              </a:r>
              <a:r>
                <a:rPr lang="de-DE" altLang="de-DE" sz="800" dirty="0" err="1"/>
                <a:t>Quis</a:t>
              </a:r>
              <a:r>
                <a:rPr lang="de-DE" altLang="de-DE" sz="800" dirty="0"/>
                <a:t> </a:t>
              </a:r>
              <a:r>
                <a:rPr lang="de-DE" altLang="de-DE" sz="800" dirty="0" err="1"/>
                <a:t>aute</a:t>
              </a:r>
              <a:r>
                <a:rPr lang="de-DE" altLang="de-DE" sz="800" dirty="0"/>
                <a:t> </a:t>
              </a:r>
              <a:r>
                <a:rPr lang="de-DE" altLang="de-DE" sz="800" dirty="0" err="1"/>
                <a:t>iure</a:t>
              </a:r>
              <a:r>
                <a:rPr lang="de-DE" altLang="de-DE" sz="800" dirty="0"/>
                <a:t> </a:t>
              </a:r>
              <a:r>
                <a:rPr lang="de-DE" altLang="de-DE" sz="800" dirty="0" err="1"/>
                <a:t>reprehenderit</a:t>
              </a:r>
              <a:r>
                <a:rPr lang="de-DE" altLang="de-DE" sz="800" dirty="0"/>
                <a:t> in </a:t>
              </a:r>
              <a:r>
                <a:rPr lang="de-DE" altLang="de-DE" sz="800" dirty="0" err="1"/>
                <a:t>voluptate</a:t>
              </a:r>
              <a:r>
                <a:rPr lang="de-DE" altLang="de-DE" sz="800" dirty="0"/>
                <a:t> </a:t>
              </a:r>
              <a:r>
                <a:rPr lang="de-DE" altLang="de-DE" sz="800" dirty="0" err="1"/>
                <a:t>velit</a:t>
              </a:r>
              <a:r>
                <a:rPr lang="de-DE" altLang="de-DE" sz="800" dirty="0"/>
                <a:t> esse </a:t>
              </a:r>
              <a:r>
                <a:rPr lang="de-DE" altLang="de-DE" sz="800" dirty="0" err="1"/>
                <a:t>cillum</a:t>
              </a:r>
              <a:r>
                <a:rPr lang="de-DE" altLang="de-DE" sz="800" dirty="0"/>
                <a:t> </a:t>
              </a:r>
              <a:r>
                <a:rPr lang="de-DE" altLang="de-DE" sz="800" dirty="0" err="1"/>
                <a:t>dolore</a:t>
              </a:r>
              <a:r>
                <a:rPr lang="de-DE" altLang="de-DE" sz="800" dirty="0"/>
                <a:t> </a:t>
              </a:r>
              <a:r>
                <a:rPr lang="de-DE" altLang="de-DE" sz="800" dirty="0" err="1"/>
                <a:t>eu</a:t>
              </a:r>
              <a:r>
                <a:rPr lang="de-DE" altLang="de-DE" sz="800" dirty="0"/>
                <a:t> </a:t>
              </a:r>
              <a:r>
                <a:rPr lang="de-DE" altLang="de-DE" sz="800" dirty="0" err="1"/>
                <a:t>fugiat</a:t>
              </a:r>
              <a:r>
                <a:rPr lang="de-DE" altLang="de-DE" sz="800" dirty="0"/>
                <a:t> </a:t>
              </a:r>
              <a:r>
                <a:rPr lang="de-DE" altLang="de-DE" sz="800" dirty="0" err="1"/>
                <a:t>nulla</a:t>
              </a:r>
              <a:r>
                <a:rPr lang="de-DE" altLang="de-DE" sz="800" dirty="0"/>
                <a:t> </a:t>
              </a:r>
              <a:r>
                <a:rPr lang="de-DE" altLang="de-DE" sz="800" dirty="0" err="1"/>
                <a:t>pariatur</a:t>
              </a:r>
              <a:r>
                <a:rPr lang="de-DE" altLang="de-DE" sz="800" dirty="0"/>
                <a:t>.</a:t>
              </a:r>
            </a:p>
            <a:p>
              <a:endParaRPr lang="de-DE" altLang="de-DE" sz="800" dirty="0"/>
            </a:p>
            <a:p>
              <a:r>
                <a:rPr lang="de-DE" altLang="de-DE" sz="800" dirty="0"/>
                <a:t>--</a:t>
              </a:r>
            </a:p>
            <a:p>
              <a:r>
                <a:rPr lang="de-DE" altLang="de-DE" sz="800" dirty="0"/>
                <a:t>Duis </a:t>
              </a:r>
              <a:r>
                <a:rPr lang="de-DE" altLang="de-DE" sz="800" dirty="0" err="1"/>
                <a:t>autem</a:t>
              </a:r>
              <a:r>
                <a:rPr lang="de-DE" altLang="de-DE" sz="800" dirty="0"/>
                <a:t> </a:t>
              </a:r>
              <a:r>
                <a:rPr lang="de-DE" altLang="de-DE" sz="800" dirty="0" err="1"/>
                <a:t>vel</a:t>
              </a:r>
              <a:r>
                <a:rPr lang="de-DE" altLang="de-DE" sz="800" dirty="0"/>
                <a:t> </a:t>
              </a:r>
              <a:r>
                <a:rPr lang="de-DE" altLang="de-DE" sz="800" dirty="0" err="1"/>
                <a:t>eum</a:t>
              </a:r>
              <a:r>
                <a:rPr lang="de-DE" altLang="de-DE" sz="800" dirty="0"/>
                <a:t> </a:t>
              </a:r>
              <a:r>
                <a:rPr lang="de-DE" altLang="de-DE" sz="800" dirty="0" err="1"/>
                <a:t>iriure</a:t>
              </a:r>
              <a:r>
                <a:rPr lang="de-DE" altLang="de-DE" sz="800" dirty="0"/>
                <a:t> </a:t>
              </a:r>
              <a:r>
                <a:rPr lang="de-DE" altLang="de-DE" sz="800" dirty="0" err="1"/>
                <a:t>dolor</a:t>
              </a:r>
              <a:r>
                <a:rPr lang="de-DE" altLang="de-DE" sz="800" dirty="0"/>
                <a:t> in </a:t>
              </a:r>
              <a:r>
                <a:rPr lang="de-DE" altLang="de-DE" sz="800" dirty="0" err="1"/>
                <a:t>hendrerit</a:t>
              </a:r>
              <a:r>
                <a:rPr lang="de-DE" altLang="de-DE" sz="800" dirty="0"/>
                <a:t> in </a:t>
              </a:r>
              <a:r>
                <a:rPr lang="de-DE" altLang="de-DE" sz="800" dirty="0" err="1"/>
                <a:t>vulputate</a:t>
              </a:r>
              <a:r>
                <a:rPr lang="de-DE" altLang="de-DE" sz="800" dirty="0"/>
                <a:t> </a:t>
              </a:r>
              <a:r>
                <a:rPr lang="de-DE" altLang="de-DE" sz="800" dirty="0" err="1"/>
                <a:t>velit</a:t>
              </a:r>
              <a:r>
                <a:rPr lang="de-DE" altLang="de-DE" sz="800" dirty="0"/>
                <a:t> esse </a:t>
              </a:r>
              <a:r>
                <a:rPr lang="de-DE" altLang="de-DE" sz="800" dirty="0" err="1"/>
                <a:t>molestie</a:t>
              </a:r>
              <a:r>
                <a:rPr lang="de-DE" altLang="de-DE" sz="800" dirty="0"/>
                <a:t> </a:t>
              </a:r>
              <a:r>
                <a:rPr lang="de-DE" altLang="de-DE" sz="800" dirty="0" err="1"/>
                <a:t>consequat</a:t>
              </a:r>
              <a:r>
                <a:rPr lang="de-DE" altLang="de-DE" sz="800" dirty="0"/>
                <a:t>, </a:t>
              </a:r>
              <a:r>
                <a:rPr lang="de-DE" altLang="de-DE" sz="800" dirty="0" err="1"/>
                <a:t>vel</a:t>
              </a:r>
              <a:r>
                <a:rPr lang="de-DE" altLang="de-DE" sz="800" dirty="0"/>
                <a:t> </a:t>
              </a:r>
              <a:r>
                <a:rPr lang="de-DE" altLang="de-DE" sz="800" dirty="0" err="1"/>
                <a:t>illum</a:t>
              </a:r>
              <a:r>
                <a:rPr lang="de-DE" altLang="de-DE" sz="800" dirty="0"/>
                <a:t> </a:t>
              </a:r>
              <a:r>
                <a:rPr lang="de-DE" altLang="de-DE" sz="800" dirty="0" err="1"/>
                <a:t>dolore</a:t>
              </a:r>
              <a:r>
                <a:rPr lang="de-DE" altLang="de-DE" sz="800" dirty="0"/>
                <a:t> </a:t>
              </a:r>
              <a:r>
                <a:rPr lang="de-DE" altLang="de-DE" sz="800" dirty="0" err="1"/>
                <a:t>eu</a:t>
              </a:r>
              <a:r>
                <a:rPr lang="de-DE" altLang="de-DE" sz="800" dirty="0"/>
                <a:t> </a:t>
              </a:r>
              <a:r>
                <a:rPr lang="de-DE" altLang="de-DE" sz="800" dirty="0" err="1"/>
                <a:t>feugiat</a:t>
              </a:r>
              <a:r>
                <a:rPr lang="de-DE" altLang="de-DE" sz="800" dirty="0"/>
                <a:t> </a:t>
              </a:r>
              <a:r>
                <a:rPr lang="de-DE" altLang="de-DE" sz="800" dirty="0" err="1"/>
                <a:t>nulla</a:t>
              </a:r>
              <a:r>
                <a:rPr lang="de-DE" altLang="de-DE" sz="800" dirty="0"/>
                <a:t> </a:t>
              </a:r>
              <a:r>
                <a:rPr lang="de-DE" altLang="de-DE" sz="800" dirty="0" err="1"/>
                <a:t>facilisis</a:t>
              </a:r>
              <a:r>
                <a:rPr lang="de-DE" altLang="de-DE" sz="800" dirty="0"/>
                <a:t> at </a:t>
              </a:r>
              <a:r>
                <a:rPr lang="de-DE" altLang="de-DE" sz="800" dirty="0" err="1"/>
                <a:t>vero</a:t>
              </a:r>
              <a:r>
                <a:rPr lang="de-DE" altLang="de-DE" sz="800" dirty="0"/>
                <a:t> </a:t>
              </a:r>
              <a:r>
                <a:rPr lang="de-DE" altLang="de-DE" sz="800" dirty="0" err="1"/>
                <a:t>eros</a:t>
              </a:r>
              <a:r>
                <a:rPr lang="de-DE" altLang="de-DE" sz="800" dirty="0"/>
                <a:t> et </a:t>
              </a:r>
              <a:r>
                <a:rPr lang="de-DE" altLang="de-DE" sz="800" dirty="0" err="1"/>
                <a:t>accumsan</a:t>
              </a:r>
              <a:r>
                <a:rPr lang="de-DE" altLang="de-DE" sz="800" dirty="0"/>
                <a:t> et </a:t>
              </a:r>
              <a:r>
                <a:rPr lang="de-DE" altLang="de-DE" sz="800" dirty="0" err="1"/>
                <a:t>iusto</a:t>
              </a:r>
              <a:r>
                <a:rPr lang="de-DE" altLang="de-DE" sz="800" dirty="0"/>
                <a:t> </a:t>
              </a:r>
              <a:r>
                <a:rPr lang="de-DE" altLang="de-DE" sz="800" dirty="0" err="1"/>
                <a:t>odio</a:t>
              </a:r>
              <a:r>
                <a:rPr lang="de-DE" altLang="de-DE" sz="800" dirty="0"/>
                <a:t> </a:t>
              </a:r>
              <a:r>
                <a:rPr lang="de-DE" altLang="de-DE" sz="800" dirty="0" err="1"/>
                <a:t>dignissim</a:t>
              </a:r>
              <a:r>
                <a:rPr lang="de-DE" altLang="de-DE" sz="800" dirty="0"/>
                <a:t> </a:t>
              </a:r>
              <a:r>
                <a:rPr lang="de-DE" altLang="de-DE" sz="800" dirty="0" err="1"/>
                <a:t>qui</a:t>
              </a:r>
              <a:r>
                <a:rPr lang="de-DE" altLang="de-DE" sz="800" dirty="0"/>
                <a:t> </a:t>
              </a:r>
              <a:r>
                <a:rPr lang="de-DE" altLang="de-DE" sz="800" dirty="0" err="1"/>
                <a:t>blandit</a:t>
              </a:r>
              <a:r>
                <a:rPr lang="de-DE" altLang="de-DE" sz="800" dirty="0"/>
                <a:t> </a:t>
              </a:r>
              <a:r>
                <a:rPr lang="de-DE" altLang="de-DE" sz="800" dirty="0" err="1"/>
                <a:t>praesent</a:t>
              </a:r>
              <a:r>
                <a:rPr lang="de-DE" altLang="de-DE" sz="800" dirty="0"/>
                <a:t> </a:t>
              </a:r>
              <a:r>
                <a:rPr lang="de-DE" altLang="de-DE" sz="800" dirty="0" err="1"/>
                <a:t>luptatum</a:t>
              </a:r>
              <a:r>
                <a:rPr lang="de-DE" altLang="de-DE" sz="800" dirty="0"/>
                <a:t>.</a:t>
              </a:r>
            </a:p>
            <a:p>
              <a:endParaRPr lang="de-DE" altLang="de-DE" sz="800" dirty="0"/>
            </a:p>
          </p:txBody>
        </p:sp>
      </p:grpSp>
      <p:sp>
        <p:nvSpPr>
          <p:cNvPr id="9221" name="Text Box 6"/>
          <p:cNvSpPr txBox="1">
            <a:spLocks noChangeArrowheads="1"/>
          </p:cNvSpPr>
          <p:nvPr/>
        </p:nvSpPr>
        <p:spPr bwMode="auto">
          <a:xfrm>
            <a:off x="419100" y="1377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Source</a:t>
            </a:r>
          </a:p>
        </p:txBody>
      </p:sp>
      <p:sp>
        <p:nvSpPr>
          <p:cNvPr id="9222" name="AutoShape 7"/>
          <p:cNvSpPr>
            <a:spLocks noChangeArrowheads="1"/>
          </p:cNvSpPr>
          <p:nvPr/>
        </p:nvSpPr>
        <p:spPr bwMode="auto">
          <a:xfrm>
            <a:off x="593566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9223" name="Text Box 8"/>
          <p:cNvSpPr txBox="1">
            <a:spLocks noChangeArrowheads="1"/>
          </p:cNvSpPr>
          <p:nvPr/>
        </p:nvSpPr>
        <p:spPr bwMode="auto">
          <a:xfrm>
            <a:off x="7407275" y="137795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Targets</a:t>
            </a:r>
          </a:p>
        </p:txBody>
      </p:sp>
      <p:sp>
        <p:nvSpPr>
          <p:cNvPr id="224265" name="AutoShape 9"/>
          <p:cNvSpPr>
            <a:spLocks noChangeArrowheads="1"/>
          </p:cNvSpPr>
          <p:nvPr/>
        </p:nvSpPr>
        <p:spPr bwMode="auto">
          <a:xfrm>
            <a:off x="593566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224266" name="AutoShape 10"/>
          <p:cNvSpPr>
            <a:spLocks noChangeArrowheads="1"/>
          </p:cNvSpPr>
          <p:nvPr/>
        </p:nvSpPr>
        <p:spPr bwMode="auto">
          <a:xfrm>
            <a:off x="593566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dirty="0"/>
              <a:t>Fernleihbestellung</a:t>
            </a:r>
          </a:p>
        </p:txBody>
      </p:sp>
      <p:sp>
        <p:nvSpPr>
          <p:cNvPr id="224267" name="AutoShape 11"/>
          <p:cNvSpPr>
            <a:spLocks noChangeArrowheads="1"/>
          </p:cNvSpPr>
          <p:nvPr/>
        </p:nvSpPr>
        <p:spPr bwMode="auto">
          <a:xfrm>
            <a:off x="593566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9227" name="AutoShape 12"/>
          <p:cNvSpPr>
            <a:spLocks noChangeArrowheads="1"/>
          </p:cNvSpPr>
          <p:nvPr/>
        </p:nvSpPr>
        <p:spPr bwMode="auto">
          <a:xfrm>
            <a:off x="593566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dirty="0"/>
              <a:t>Anschlussrecherche</a:t>
            </a:r>
          </a:p>
        </p:txBody>
      </p:sp>
      <p:pic>
        <p:nvPicPr>
          <p:cNvPr id="224279" name="Picture 23"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3910013"/>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80" name="Picture 24"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4649788"/>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92" name="Text Box 36"/>
          <p:cNvSpPr txBox="1">
            <a:spLocks noChangeArrowheads="1"/>
          </p:cNvSpPr>
          <p:nvPr/>
        </p:nvSpPr>
        <p:spPr bwMode="auto">
          <a:xfrm>
            <a:off x="3568700" y="1168400"/>
            <a:ext cx="19907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de-DE" sz="2400" dirty="0" smtClean="0">
                <a:latin typeface="Tahoma" pitchFamily="34" charset="0"/>
                <a:ea typeface="+mn-ea"/>
              </a:rPr>
              <a:t>Vermittler-Komponente</a:t>
            </a:r>
            <a:endParaRPr lang="de-DE" sz="2400" dirty="0">
              <a:latin typeface="Tahoma" pitchFamily="34" charset="0"/>
              <a:ea typeface="+mn-ea"/>
            </a:endParaRPr>
          </a:p>
        </p:txBody>
      </p:sp>
      <p:sp>
        <p:nvSpPr>
          <p:cNvPr id="2" name="Flussdiagramm: Magnetplattenspeicher 1"/>
          <p:cNvSpPr/>
          <p:nvPr/>
        </p:nvSpPr>
        <p:spPr bwMode="auto">
          <a:xfrm>
            <a:off x="3771900" y="3038475"/>
            <a:ext cx="1597025" cy="1562100"/>
          </a:xfrm>
          <a:prstGeom prst="flowChartMagneticDisk">
            <a:avLst/>
          </a:prstGeom>
          <a:gradFill flip="none" rotWithShape="1">
            <a:gsLst>
              <a:gs pos="0">
                <a:schemeClr val="bg2"/>
              </a:gs>
              <a:gs pos="50000">
                <a:schemeClr val="bg1">
                  <a:lumMod val="75000"/>
                </a:schemeClr>
              </a:gs>
              <a:gs pos="100000">
                <a:schemeClr val="bg1">
                  <a:lumMod val="95000"/>
                </a:schemeClr>
              </a:gs>
            </a:gsLst>
            <a:lin ang="0" scaled="1"/>
            <a:tileRect/>
          </a:grad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i="0" u="none" strike="noStrike" cap="none" normalizeH="0" baseline="0" dirty="0" smtClean="0">
              <a:ln>
                <a:noFill/>
              </a:ln>
              <a:solidFill>
                <a:srgbClr val="1A427C"/>
              </a:solidFill>
              <a:effectLst>
                <a:outerShdw blurRad="38100" dist="38100" dir="2700000" algn="tl">
                  <a:srgbClr val="000000">
                    <a:alpha val="43137"/>
                  </a:srgbClr>
                </a:outerShdw>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800" i="0" u="none" strike="noStrike" cap="none" normalizeH="0" baseline="0" dirty="0" smtClean="0">
                <a:ln>
                  <a:noFill/>
                </a:ln>
                <a:solidFill>
                  <a:srgbClr val="1A427C"/>
                </a:solidFill>
                <a:effectLst>
                  <a:outerShdw blurRad="38100" dist="38100" dir="2700000" algn="tl">
                    <a:srgbClr val="000000">
                      <a:alpha val="43137"/>
                    </a:srgbClr>
                  </a:outerShdw>
                </a:effectLst>
                <a:latin typeface="Arial" charset="0"/>
              </a:rPr>
              <a:t>Link-</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800" i="0" u="none" strike="noStrike" cap="none" normalizeH="0" baseline="0" dirty="0" smtClean="0">
                <a:ln>
                  <a:noFill/>
                </a:ln>
                <a:solidFill>
                  <a:srgbClr val="1A427C"/>
                </a:solidFill>
                <a:effectLst>
                  <a:outerShdw blurRad="38100" dist="38100" dir="2700000" algn="tl">
                    <a:srgbClr val="000000">
                      <a:alpha val="43137"/>
                    </a:srgbClr>
                  </a:outerShdw>
                </a:effectLst>
                <a:latin typeface="Arial" charset="0"/>
              </a:rPr>
              <a:t>Resolver</a:t>
            </a:r>
          </a:p>
        </p:txBody>
      </p:sp>
      <p:sp>
        <p:nvSpPr>
          <p:cNvPr id="5" name="Gleichschenkliges Dreieck 4"/>
          <p:cNvSpPr/>
          <p:nvPr/>
        </p:nvSpPr>
        <p:spPr bwMode="auto">
          <a:xfrm rot="5400000">
            <a:off x="3349625" y="3760787"/>
            <a:ext cx="419100" cy="228600"/>
          </a:xfrm>
          <a:prstGeom prst="triangl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5367337" y="3459587"/>
            <a:ext cx="414338" cy="830997"/>
          </a:xfrm>
          <a:prstGeom prst="rect">
            <a:avLst/>
          </a:prstGeom>
          <a:noFill/>
        </p:spPr>
        <p:txBody>
          <a:bodyPr wrap="square" rtlCol="0">
            <a:spAutoFit/>
          </a:bodyPr>
          <a:lstStyle/>
          <a:p>
            <a:r>
              <a:rPr lang="de-DE" sz="4800" b="1" dirty="0" smtClean="0">
                <a:solidFill>
                  <a:srgbClr val="C00000"/>
                </a:solidFill>
                <a:effectLst>
                  <a:outerShdw blurRad="38100" dist="38100" dir="2700000" algn="tl">
                    <a:srgbClr val="000000">
                      <a:alpha val="43137"/>
                    </a:srgbClr>
                  </a:outerShdw>
                </a:effectLst>
              </a:rPr>
              <a:t>?</a:t>
            </a:r>
            <a:endParaRPr lang="de-DE" b="1" dirty="0">
              <a:solidFill>
                <a:srgbClr val="C00000"/>
              </a:solidFill>
              <a:effectLst>
                <a:outerShdw blurRad="38100" dist="38100" dir="2700000" algn="tl">
                  <a:srgbClr val="000000">
                    <a:alpha val="43137"/>
                  </a:srgbClr>
                </a:outerShdw>
              </a:effectLst>
            </a:endParaRPr>
          </a:p>
        </p:txBody>
      </p:sp>
      <p:sp>
        <p:nvSpPr>
          <p:cNvPr id="30" name="Textfeld 29"/>
          <p:cNvSpPr txBox="1"/>
          <p:nvPr/>
        </p:nvSpPr>
        <p:spPr>
          <a:xfrm>
            <a:off x="5357812" y="4202964"/>
            <a:ext cx="414338" cy="830997"/>
          </a:xfrm>
          <a:prstGeom prst="rect">
            <a:avLst/>
          </a:prstGeom>
          <a:noFill/>
        </p:spPr>
        <p:txBody>
          <a:bodyPr wrap="square" rtlCol="0">
            <a:spAutoFit/>
          </a:bodyPr>
          <a:lstStyle/>
          <a:p>
            <a:r>
              <a:rPr lang="de-DE" sz="4800" b="1" dirty="0" smtClean="0">
                <a:solidFill>
                  <a:srgbClr val="C00000"/>
                </a:solidFill>
                <a:effectLst>
                  <a:outerShdw blurRad="38100" dist="38100" dir="2700000" algn="tl">
                    <a:srgbClr val="000000">
                      <a:alpha val="43137"/>
                    </a:srgbClr>
                  </a:outerShdw>
                </a:effectLst>
              </a:rPr>
              <a:t>?</a:t>
            </a:r>
            <a:endParaRPr lang="de-DE" b="1" dirty="0">
              <a:solidFill>
                <a:srgbClr val="C00000"/>
              </a:solidFill>
              <a:effectLst>
                <a:outerShdw blurRad="38100" dist="38100" dir="2700000" algn="tl">
                  <a:srgbClr val="000000">
                    <a:alpha val="43137"/>
                  </a:srgbClr>
                </a:outerShdw>
              </a:effectLst>
            </a:endParaRPr>
          </a:p>
        </p:txBody>
      </p:sp>
      <p:sp>
        <p:nvSpPr>
          <p:cNvPr id="31" name="Textfeld 30"/>
          <p:cNvSpPr txBox="1"/>
          <p:nvPr/>
        </p:nvSpPr>
        <p:spPr>
          <a:xfrm>
            <a:off x="5357812" y="4917339"/>
            <a:ext cx="414338" cy="830997"/>
          </a:xfrm>
          <a:prstGeom prst="rect">
            <a:avLst/>
          </a:prstGeom>
          <a:noFill/>
        </p:spPr>
        <p:txBody>
          <a:bodyPr wrap="square" rtlCol="0">
            <a:spAutoFit/>
          </a:bodyPr>
          <a:lstStyle/>
          <a:p>
            <a:r>
              <a:rPr lang="de-DE" sz="4800" b="1" dirty="0" smtClean="0">
                <a:solidFill>
                  <a:srgbClr val="C00000"/>
                </a:solidFill>
                <a:effectLst>
                  <a:outerShdw blurRad="38100" dist="38100" dir="2700000" algn="tl">
                    <a:srgbClr val="000000">
                      <a:alpha val="43137"/>
                    </a:srgbClr>
                  </a:outerShdw>
                </a:effectLst>
              </a:rPr>
              <a:t>?</a:t>
            </a:r>
            <a:endParaRPr lang="de-DE" b="1" dirty="0">
              <a:solidFill>
                <a:srgbClr val="C00000"/>
              </a:solidFill>
              <a:effectLst>
                <a:outerShdw blurRad="38100" dist="38100" dir="2700000" algn="tl">
                  <a:srgbClr val="000000">
                    <a:alpha val="43137"/>
                  </a:srgbClr>
                </a:outerShdw>
              </a:effectLst>
            </a:endParaRPr>
          </a:p>
        </p:txBody>
      </p:sp>
      <p:sp>
        <p:nvSpPr>
          <p:cNvPr id="32" name="Textfeld 31"/>
          <p:cNvSpPr txBox="1"/>
          <p:nvPr/>
        </p:nvSpPr>
        <p:spPr>
          <a:xfrm>
            <a:off x="5367337" y="2698014"/>
            <a:ext cx="414338" cy="830997"/>
          </a:xfrm>
          <a:prstGeom prst="rect">
            <a:avLst/>
          </a:prstGeom>
          <a:noFill/>
        </p:spPr>
        <p:txBody>
          <a:bodyPr wrap="square" rtlCol="0">
            <a:spAutoFit/>
          </a:bodyPr>
          <a:lstStyle/>
          <a:p>
            <a:r>
              <a:rPr lang="de-DE" sz="4800" b="1" dirty="0" smtClean="0">
                <a:solidFill>
                  <a:srgbClr val="C00000"/>
                </a:solidFill>
                <a:effectLst>
                  <a:outerShdw blurRad="38100" dist="38100" dir="2700000" algn="tl">
                    <a:srgbClr val="000000">
                      <a:alpha val="43137"/>
                    </a:srgbClr>
                  </a:outerShdw>
                </a:effectLst>
              </a:rPr>
              <a:t>?</a:t>
            </a:r>
            <a:endParaRPr lang="de-DE" b="1" dirty="0">
              <a:solidFill>
                <a:srgbClr val="C00000"/>
              </a:solidFill>
              <a:effectLst>
                <a:outerShdw blurRad="38100" dist="38100" dir="2700000" algn="tl">
                  <a:srgbClr val="000000">
                    <a:alpha val="43137"/>
                  </a:srgbClr>
                </a:outerShdw>
              </a:effectLst>
            </a:endParaRPr>
          </a:p>
        </p:txBody>
      </p:sp>
      <p:sp>
        <p:nvSpPr>
          <p:cNvPr id="33" name="Textfeld 32"/>
          <p:cNvSpPr txBox="1"/>
          <p:nvPr/>
        </p:nvSpPr>
        <p:spPr>
          <a:xfrm>
            <a:off x="5367337" y="1936014"/>
            <a:ext cx="414338" cy="830997"/>
          </a:xfrm>
          <a:prstGeom prst="rect">
            <a:avLst/>
          </a:prstGeom>
          <a:noFill/>
        </p:spPr>
        <p:txBody>
          <a:bodyPr wrap="square" rtlCol="0">
            <a:spAutoFit/>
          </a:bodyPr>
          <a:lstStyle/>
          <a:p>
            <a:r>
              <a:rPr lang="de-DE" sz="4800" b="1" dirty="0" smtClean="0">
                <a:solidFill>
                  <a:srgbClr val="C00000"/>
                </a:solidFill>
                <a:effectLst>
                  <a:outerShdw blurRad="38100" dist="38100" dir="2700000" algn="tl">
                    <a:srgbClr val="000000">
                      <a:alpha val="43137"/>
                    </a:srgbClr>
                  </a:outerShdw>
                </a:effectLst>
              </a:rPr>
              <a:t>?</a:t>
            </a:r>
            <a:endParaRPr lang="de-DE" b="1" dirty="0">
              <a:solidFill>
                <a:srgbClr val="C00000"/>
              </a:solidFill>
              <a:effectLst>
                <a:outerShdw blurRad="38100" dist="38100" dir="2700000" algn="tl">
                  <a:srgbClr val="000000">
                    <a:alpha val="43137"/>
                  </a:srgbClr>
                </a:outerShdw>
              </a:effectLst>
            </a:endParaRPr>
          </a:p>
        </p:txBody>
      </p:sp>
      <p:sp>
        <p:nvSpPr>
          <p:cNvPr id="7" name="Explosion 1 6"/>
          <p:cNvSpPr/>
          <p:nvPr/>
        </p:nvSpPr>
        <p:spPr bwMode="auto">
          <a:xfrm rot="20373654">
            <a:off x="2332038" y="3609975"/>
            <a:ext cx="1277937" cy="838200"/>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nodeType="withEffect">
                                  <p:stCondLst>
                                    <p:cond delay="500"/>
                                  </p:stCondLst>
                                  <p:childTnLst>
                                    <p:set>
                                      <p:cBhvr>
                                        <p:cTn id="13" dur="1" fill="hold">
                                          <p:stCondLst>
                                            <p:cond delay="0"/>
                                          </p:stCondLst>
                                        </p:cTn>
                                        <p:tgtEl>
                                          <p:spTgt spid="224292">
                                            <p:txEl>
                                              <p:pRg st="0" end="0"/>
                                            </p:txEl>
                                          </p:spTgt>
                                        </p:tgtEl>
                                        <p:attrNameLst>
                                          <p:attrName>style.visibility</p:attrName>
                                        </p:attrNameLst>
                                      </p:cBhvr>
                                      <p:to>
                                        <p:strVal val="visible"/>
                                      </p:to>
                                    </p:set>
                                    <p:animEffect transition="in" filter="fade">
                                      <p:cBhvr>
                                        <p:cTn id="14" dur="1000"/>
                                        <p:tgtEl>
                                          <p:spTgt spid="224292">
                                            <p:txEl>
                                              <p:pRg st="0" end="0"/>
                                            </p:txEl>
                                          </p:spTgt>
                                        </p:tgtEl>
                                      </p:cBhvr>
                                    </p:animEffect>
                                    <p:anim calcmode="lin" valueType="num">
                                      <p:cBhvr>
                                        <p:cTn id="15" dur="1000" fill="hold"/>
                                        <p:tgtEl>
                                          <p:spTgt spid="22429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42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nodeType="clickEffect">
                                  <p:stCondLst>
                                    <p:cond delay="0"/>
                                  </p:stCondLst>
                                  <p:childTnLst>
                                    <p:set>
                                      <p:cBhvr>
                                        <p:cTn id="20" dur="1" fill="hold">
                                          <p:stCondLst>
                                            <p:cond delay="0"/>
                                          </p:stCondLst>
                                        </p:cTn>
                                        <p:tgtEl>
                                          <p:spTgt spid="224279"/>
                                        </p:tgtEl>
                                        <p:attrNameLst>
                                          <p:attrName>style.visibility</p:attrName>
                                        </p:attrNameLst>
                                      </p:cBhvr>
                                      <p:to>
                                        <p:strVal val="visible"/>
                                      </p:to>
                                    </p:set>
                                    <p:anim calcmode="lin" valueType="num">
                                      <p:cBhvr>
                                        <p:cTn id="21" dur="500" fill="hold"/>
                                        <p:tgtEl>
                                          <p:spTgt spid="224279"/>
                                        </p:tgtEl>
                                        <p:attrNameLst>
                                          <p:attrName>ppt_w</p:attrName>
                                        </p:attrNameLst>
                                      </p:cBhvr>
                                      <p:tavLst>
                                        <p:tav tm="0">
                                          <p:val>
                                            <p:strVal val="(6*min(max(#ppt_w*#ppt_h,.3),1)-7.4)/-.7*#ppt_w"/>
                                          </p:val>
                                        </p:tav>
                                        <p:tav tm="100000">
                                          <p:val>
                                            <p:strVal val="#ppt_w"/>
                                          </p:val>
                                        </p:tav>
                                      </p:tavLst>
                                    </p:anim>
                                    <p:anim calcmode="lin" valueType="num">
                                      <p:cBhvr>
                                        <p:cTn id="22" dur="500" fill="hold"/>
                                        <p:tgtEl>
                                          <p:spTgt spid="224279"/>
                                        </p:tgtEl>
                                        <p:attrNameLst>
                                          <p:attrName>ppt_h</p:attrName>
                                        </p:attrNameLst>
                                      </p:cBhvr>
                                      <p:tavLst>
                                        <p:tav tm="0">
                                          <p:val>
                                            <p:strVal val="(6*min(max(#ppt_w*#ppt_h,.3),1)-7.4)/-.7*#ppt_h"/>
                                          </p:val>
                                        </p:tav>
                                        <p:tav tm="100000">
                                          <p:val>
                                            <p:strVal val="#ppt_h"/>
                                          </p:val>
                                        </p:tav>
                                      </p:tavLst>
                                    </p:anim>
                                    <p:anim calcmode="lin" valueType="num">
                                      <p:cBhvr>
                                        <p:cTn id="23" dur="500" fill="hold"/>
                                        <p:tgtEl>
                                          <p:spTgt spid="224279"/>
                                        </p:tgtEl>
                                        <p:attrNameLst>
                                          <p:attrName>ppt_x</p:attrName>
                                        </p:attrNameLst>
                                      </p:cBhvr>
                                      <p:tavLst>
                                        <p:tav tm="0">
                                          <p:val>
                                            <p:fltVal val="0.5"/>
                                          </p:val>
                                        </p:tav>
                                        <p:tav tm="100000">
                                          <p:val>
                                            <p:strVal val="#ppt_x"/>
                                          </p:val>
                                        </p:tav>
                                      </p:tavLst>
                                    </p:anim>
                                    <p:anim calcmode="lin" valueType="num">
                                      <p:cBhvr>
                                        <p:cTn id="24" dur="500" fill="hold"/>
                                        <p:tgtEl>
                                          <p:spTgt spid="224279"/>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500"/>
                            </p:stCondLst>
                            <p:childTnLst>
                              <p:par>
                                <p:cTn id="26" presetID="23" presetClass="entr" presetSubtype="36" fill="hold" nodeType="afterEffect">
                                  <p:stCondLst>
                                    <p:cond delay="0"/>
                                  </p:stCondLst>
                                  <p:childTnLst>
                                    <p:set>
                                      <p:cBhvr>
                                        <p:cTn id="27" dur="1" fill="hold">
                                          <p:stCondLst>
                                            <p:cond delay="0"/>
                                          </p:stCondLst>
                                        </p:cTn>
                                        <p:tgtEl>
                                          <p:spTgt spid="224280"/>
                                        </p:tgtEl>
                                        <p:attrNameLst>
                                          <p:attrName>style.visibility</p:attrName>
                                        </p:attrNameLst>
                                      </p:cBhvr>
                                      <p:to>
                                        <p:strVal val="visible"/>
                                      </p:to>
                                    </p:set>
                                    <p:anim calcmode="lin" valueType="num">
                                      <p:cBhvr>
                                        <p:cTn id="28" dur="500" fill="hold"/>
                                        <p:tgtEl>
                                          <p:spTgt spid="224280"/>
                                        </p:tgtEl>
                                        <p:attrNameLst>
                                          <p:attrName>ppt_w</p:attrName>
                                        </p:attrNameLst>
                                      </p:cBhvr>
                                      <p:tavLst>
                                        <p:tav tm="0">
                                          <p:val>
                                            <p:strVal val="(6*min(max(#ppt_w*#ppt_h,.3),1)-7.4)/-.7*#ppt_w"/>
                                          </p:val>
                                        </p:tav>
                                        <p:tav tm="100000">
                                          <p:val>
                                            <p:strVal val="#ppt_w"/>
                                          </p:val>
                                        </p:tav>
                                      </p:tavLst>
                                    </p:anim>
                                    <p:anim calcmode="lin" valueType="num">
                                      <p:cBhvr>
                                        <p:cTn id="29" dur="500" fill="hold"/>
                                        <p:tgtEl>
                                          <p:spTgt spid="224280"/>
                                        </p:tgtEl>
                                        <p:attrNameLst>
                                          <p:attrName>ppt_h</p:attrName>
                                        </p:attrNameLst>
                                      </p:cBhvr>
                                      <p:tavLst>
                                        <p:tav tm="0">
                                          <p:val>
                                            <p:strVal val="(6*min(max(#ppt_w*#ppt_h,.3),1)-7.4)/-.7*#ppt_h"/>
                                          </p:val>
                                        </p:tav>
                                        <p:tav tm="100000">
                                          <p:val>
                                            <p:strVal val="#ppt_h"/>
                                          </p:val>
                                        </p:tav>
                                      </p:tavLst>
                                    </p:anim>
                                    <p:anim calcmode="lin" valueType="num">
                                      <p:cBhvr>
                                        <p:cTn id="30" dur="500" fill="hold"/>
                                        <p:tgtEl>
                                          <p:spTgt spid="224280"/>
                                        </p:tgtEl>
                                        <p:attrNameLst>
                                          <p:attrName>ppt_x</p:attrName>
                                        </p:attrNameLst>
                                      </p:cBhvr>
                                      <p:tavLst>
                                        <p:tav tm="0">
                                          <p:val>
                                            <p:fltVal val="0.5"/>
                                          </p:val>
                                        </p:tav>
                                        <p:tav tm="100000">
                                          <p:val>
                                            <p:strVal val="#ppt_x"/>
                                          </p:val>
                                        </p:tav>
                                      </p:tavLst>
                                    </p:anim>
                                    <p:anim calcmode="lin" valueType="num">
                                      <p:cBhvr>
                                        <p:cTn id="31" dur="500" fill="hold"/>
                                        <p:tgtEl>
                                          <p:spTgt spid="224280"/>
                                        </p:tgtEl>
                                        <p:attrNameLst>
                                          <p:attrName>ppt_y</p:attrName>
                                        </p:attrNameLst>
                                      </p:cBhvr>
                                      <p:tavLst>
                                        <p:tav tm="0">
                                          <p:val>
                                            <p:strVal val="1+(6*min(max(#ppt_w*#ppt_h,.3),1)-7.4)/-.7*#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1" nodeType="afterEffect">
                                  <p:stCondLst>
                                    <p:cond delay="200"/>
                                  </p:stCondLst>
                                  <p:childTnLst>
                                    <p:set>
                                      <p:cBhvr>
                                        <p:cTn id="38" dur="1" fill="hold">
                                          <p:stCondLst>
                                            <p:cond delay="0"/>
                                          </p:stCondLst>
                                        </p:cTn>
                                        <p:tgtEl>
                                          <p:spTgt spid="7"/>
                                        </p:tgtEl>
                                        <p:attrNameLst>
                                          <p:attrName>style.visibility</p:attrName>
                                        </p:attrNameLst>
                                      </p:cBhvr>
                                      <p:to>
                                        <p:strVal val="hidden"/>
                                      </p:to>
                                    </p:set>
                                  </p:childTnLst>
                                </p:cTn>
                              </p:par>
                            </p:childTnLst>
                          </p:cTn>
                        </p:par>
                        <p:par>
                          <p:cTn id="39" fill="hold">
                            <p:stCondLst>
                              <p:cond delay="2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500"/>
                                  </p:stCondLst>
                                  <p:childTnLst>
                                    <p:set>
                                      <p:cBhvr>
                                        <p:cTn id="49" dur="1" fill="hold">
                                          <p:stCondLst>
                                            <p:cond delay="0"/>
                                          </p:stCondLst>
                                        </p:cTn>
                                        <p:tgtEl>
                                          <p:spTgt spid="32">
                                            <p:txEl>
                                              <p:pRg st="0" end="0"/>
                                            </p:txEl>
                                          </p:spTgt>
                                        </p:tgtEl>
                                        <p:attrNameLst>
                                          <p:attrName>style.visibility</p:attrName>
                                        </p:attrNameLst>
                                      </p:cBhvr>
                                      <p:to>
                                        <p:strVal val="visible"/>
                                      </p:to>
                                    </p:set>
                                  </p:childTnLst>
                                </p:cTn>
                              </p:par>
                              <p:par>
                                <p:cTn id="50" presetID="1" presetClass="entr" presetSubtype="0" fill="hold" nodeType="withEffect">
                                  <p:stCondLst>
                                    <p:cond delay="500"/>
                                  </p:stCondLst>
                                  <p:childTnLst>
                                    <p:set>
                                      <p:cBhvr>
                                        <p:cTn id="51" dur="1" fill="hold">
                                          <p:stCondLst>
                                            <p:cond delay="0"/>
                                          </p:stCondLst>
                                        </p:cTn>
                                        <p:tgtEl>
                                          <p:spTgt spid="30">
                                            <p:txEl>
                                              <p:pRg st="0" end="0"/>
                                            </p:txEl>
                                          </p:spTgt>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nodeType="afterEffect">
                                  <p:stCondLst>
                                    <p:cond delay="500"/>
                                  </p:stCondLst>
                                  <p:childTnLst>
                                    <p:set>
                                      <p:cBhvr>
                                        <p:cTn id="54" dur="1" fill="hold">
                                          <p:stCondLst>
                                            <p:cond delay="0"/>
                                          </p:stCondLst>
                                        </p:cTn>
                                        <p:tgtEl>
                                          <p:spTgt spid="33">
                                            <p:txEl>
                                              <p:pRg st="0" end="0"/>
                                            </p:txEl>
                                          </p:spTgt>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7"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70</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Indikatorfeld „</a:t>
            </a:r>
            <a:r>
              <a:rPr lang="de-DE" altLang="de-DE" dirty="0" err="1" smtClean="0"/>
              <a:t>Is</a:t>
            </a:r>
            <a:r>
              <a:rPr lang="de-DE" altLang="de-DE" dirty="0" smtClean="0"/>
              <a:t> </a:t>
            </a:r>
            <a:r>
              <a:rPr lang="de-DE" altLang="de-DE" dirty="0" err="1" smtClean="0"/>
              <a:t>free</a:t>
            </a:r>
            <a:r>
              <a:rPr lang="de-DE" altLang="de-DE" dirty="0" smtClean="0"/>
              <a:t> ?“</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Bei Target Services, deren Links auf Inhalte/Dienste führen, die prinzipiell für jeden Nutzer kostenfrei zugänglich sind, steht im </a:t>
            </a:r>
            <a:r>
              <a:rPr lang="de-DE" b="1" u="sng" dirty="0" smtClean="0"/>
              <a:t>Indikatorfeld „</a:t>
            </a:r>
            <a:r>
              <a:rPr lang="de-DE" b="1" u="sng" dirty="0" err="1" smtClean="0"/>
              <a:t>Is</a:t>
            </a:r>
            <a:r>
              <a:rPr lang="de-DE" b="1" u="sng" dirty="0" smtClean="0"/>
              <a:t> </a:t>
            </a:r>
            <a:r>
              <a:rPr lang="de-DE" b="1" u="sng" dirty="0" err="1" smtClean="0"/>
              <a:t>free</a:t>
            </a:r>
            <a:r>
              <a:rPr lang="de-DE" b="1" u="sng" dirty="0" smtClean="0"/>
              <a:t> ?“</a:t>
            </a:r>
            <a:r>
              <a:rPr lang="de-DE" dirty="0" smtClean="0"/>
              <a:t> der Wert „YES“, ansonsten „NO“.</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EUROPEAN_UNION_PUBLICATIONS_FREE-</a:t>
            </a:r>
            <a:r>
              <a:rPr lang="de-DE" dirty="0" err="1" smtClean="0"/>
              <a:t>getFullTxt</a:t>
            </a:r>
            <a:endParaRPr lang="de-DE" dirty="0" smtClean="0"/>
          </a:p>
          <a:p>
            <a:pPr lvl="1" eaLnBrk="1" hangingPunct="1">
              <a:defRPr/>
            </a:pPr>
            <a:r>
              <a:rPr lang="de-DE" dirty="0" smtClean="0"/>
              <a:t>MANUSCRIPTA_MEDIAEVALIA_LCL-</a:t>
            </a:r>
            <a:r>
              <a:rPr lang="de-DE" dirty="0" err="1" smtClean="0"/>
              <a:t>getCitedRecord</a:t>
            </a:r>
            <a:endParaRPr lang="de-DE" dirty="0" smtClean="0"/>
          </a:p>
          <a:p>
            <a:pPr lvl="1" eaLnBrk="1" hangingPunct="1">
              <a:defRPr/>
            </a:pPr>
            <a:r>
              <a:rPr lang="de-DE" dirty="0" smtClean="0"/>
              <a:t>NCBI_PUBMED_FREE-</a:t>
            </a:r>
            <a:r>
              <a:rPr lang="de-DE" dirty="0" err="1" smtClean="0"/>
              <a:t>getAbstract</a:t>
            </a:r>
            <a:endParaRPr lang="de-DE" dirty="0" smtClean="0"/>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Prinzipiell für jeden Nutzer kostenfrei zugängliche Target Services werden im BVB nach Möglichkeit zentral, d.h. über die sogenannte SFX-Gastinstanz bereitgestellt. Mehr dazu in Abschnitt 5.   </a:t>
            </a:r>
          </a:p>
        </p:txBody>
      </p:sp>
    </p:spTree>
    <p:extLst>
      <p:ext uri="{BB962C8B-B14F-4D97-AF65-F5344CB8AC3E}">
        <p14:creationId xmlns:p14="http://schemas.microsoft.com/office/powerpoint/2010/main" val="683868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71</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Indikatorfeld „Aggregator ?“</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err="1" smtClean="0"/>
              <a:t>Aggregatoren</a:t>
            </a:r>
            <a:r>
              <a:rPr lang="de-DE" dirty="0" smtClean="0"/>
              <a:t> werden in der SFX-</a:t>
            </a:r>
            <a:r>
              <a:rPr lang="de-DE" dirty="0" err="1" smtClean="0"/>
              <a:t>KnowledgeBase</a:t>
            </a:r>
            <a:r>
              <a:rPr lang="de-DE" dirty="0" smtClean="0"/>
              <a:t> durch Targets repräsentiert, die im </a:t>
            </a:r>
            <a:r>
              <a:rPr lang="de-DE" b="1" u="sng" dirty="0" smtClean="0"/>
              <a:t>Indikatorfeld „Aggregator ?“</a:t>
            </a:r>
            <a:r>
              <a:rPr lang="de-DE" dirty="0" smtClean="0"/>
              <a:t> den Wert „Yes“ stehen haben (bei Nicht-</a:t>
            </a:r>
            <a:r>
              <a:rPr lang="de-DE" dirty="0" err="1" smtClean="0"/>
              <a:t>Aggregatoren</a:t>
            </a:r>
            <a:r>
              <a:rPr lang="de-DE" dirty="0" smtClean="0"/>
              <a:t>: „</a:t>
            </a:r>
            <a:r>
              <a:rPr lang="de-DE" dirty="0" err="1" smtClean="0"/>
              <a:t>No</a:t>
            </a:r>
            <a:r>
              <a:rPr lang="de-DE" dirty="0" smtClean="0"/>
              <a: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a:t>EBSCOHOST_ACADEMIC_SEARCH_COMPLETE </a:t>
            </a:r>
            <a:endParaRPr lang="de-DE" dirty="0" smtClean="0"/>
          </a:p>
          <a:p>
            <a:pPr lvl="1" eaLnBrk="1" hangingPunct="1">
              <a:defRPr/>
            </a:pPr>
            <a:r>
              <a:rPr lang="de-DE" dirty="0"/>
              <a:t>GALEGROUP_IT_BUSINESS_ASAP </a:t>
            </a:r>
            <a:endParaRPr lang="de-DE" dirty="0" smtClean="0"/>
          </a:p>
          <a:p>
            <a:pPr lvl="1" eaLnBrk="1" hangingPunct="1">
              <a:defRPr/>
            </a:pPr>
            <a:r>
              <a:rPr lang="de-DE" dirty="0"/>
              <a:t>PROQUEST_SAFARI_TECH_BOOKS_ONLINE</a:t>
            </a:r>
            <a:endParaRPr lang="de-DE" dirty="0" smtClean="0"/>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err="1" smtClean="0"/>
              <a:t>Aggregatoren</a:t>
            </a:r>
            <a:r>
              <a:rPr lang="de-DE" dirty="0" smtClean="0"/>
              <a:t> stellen Inhaltspakete von laufend aktualisiertem Zuschnitt bereit. Im Rahmen eines KB-Updates neu hinzugefügte </a:t>
            </a:r>
            <a:r>
              <a:rPr lang="de-DE" dirty="0" err="1" smtClean="0"/>
              <a:t>Object</a:t>
            </a:r>
            <a:r>
              <a:rPr lang="de-DE" dirty="0" smtClean="0"/>
              <a:t> Portfolios sollten deshalb automatisch aktiviert werden …     </a:t>
            </a:r>
          </a:p>
        </p:txBody>
      </p:sp>
    </p:spTree>
    <p:extLst>
      <p:ext uri="{BB962C8B-B14F-4D97-AF65-F5344CB8AC3E}">
        <p14:creationId xmlns:p14="http://schemas.microsoft.com/office/powerpoint/2010/main" val="580475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72</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 Option „</a:t>
            </a:r>
            <a:r>
              <a:rPr lang="de-DE" altLang="de-DE" dirty="0" err="1" smtClean="0"/>
              <a:t>AutoActive</a:t>
            </a:r>
            <a:r>
              <a:rPr lang="de-DE" altLang="de-DE" dirty="0" smtClean="0"/>
              <a:t>“</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Ist für einen Target Service die </a:t>
            </a:r>
            <a:r>
              <a:rPr lang="de-DE" b="1" u="sng" dirty="0" smtClean="0"/>
              <a:t>Option „</a:t>
            </a:r>
            <a:r>
              <a:rPr lang="de-DE" b="1" u="sng" dirty="0" err="1" smtClean="0"/>
              <a:t>AutoActive</a:t>
            </a:r>
            <a:r>
              <a:rPr lang="de-DE" b="1" u="sng" dirty="0" smtClean="0"/>
              <a:t>“</a:t>
            </a:r>
            <a:r>
              <a:rPr lang="de-DE" dirty="0" smtClean="0"/>
              <a:t> aktiviert, so werden diesem Target Service durch ein KB-Update neu hinzugefügte </a:t>
            </a:r>
            <a:r>
              <a:rPr lang="de-DE" dirty="0" err="1" smtClean="0"/>
              <a:t>Object</a:t>
            </a:r>
            <a:r>
              <a:rPr lang="de-DE" dirty="0" smtClean="0"/>
              <a:t> </a:t>
            </a:r>
            <a:r>
              <a:rPr lang="de-DE" dirty="0"/>
              <a:t>Portfolios </a:t>
            </a:r>
            <a:r>
              <a:rPr lang="de-DE" dirty="0" smtClean="0"/>
              <a:t>stets auch gleich noch aktiviert.</a:t>
            </a:r>
          </a:p>
          <a:p>
            <a:pPr eaLnBrk="1" hangingPunct="1">
              <a:defRPr/>
            </a:pPr>
            <a:r>
              <a:rPr lang="de-DE" dirty="0" smtClean="0">
                <a:solidFill>
                  <a:srgbClr val="C00000"/>
                </a:solidFill>
                <a:effectLst>
                  <a:outerShdw blurRad="38100" dist="38100" dir="2700000" algn="tl">
                    <a:srgbClr val="C0C0C0"/>
                  </a:outerShdw>
                </a:effectLst>
              </a:rPr>
              <a:t>Einstellungsspektrum:</a:t>
            </a:r>
            <a:endParaRPr lang="de-DE" dirty="0"/>
          </a:p>
          <a:p>
            <a:pPr lvl="1" eaLnBrk="1" hangingPunct="1">
              <a:defRPr/>
            </a:pPr>
            <a:r>
              <a:rPr lang="de-DE" dirty="0" smtClean="0"/>
              <a:t>„Yes“/YES bzw. „</a:t>
            </a:r>
            <a:r>
              <a:rPr lang="de-DE" dirty="0" err="1" smtClean="0"/>
              <a:t>No</a:t>
            </a:r>
            <a:r>
              <a:rPr lang="de-DE" dirty="0" smtClean="0"/>
              <a:t>“/NO = </a:t>
            </a:r>
            <a:r>
              <a:rPr lang="de-DE" dirty="0" err="1" smtClean="0"/>
              <a:t>AutoActive</a:t>
            </a:r>
            <a:r>
              <a:rPr lang="de-DE" dirty="0" smtClean="0"/>
              <a:t> aktiviert bzw. deaktiviert</a:t>
            </a:r>
          </a:p>
          <a:p>
            <a:pPr lvl="1" eaLnBrk="1" hangingPunct="1">
              <a:defRPr/>
            </a:pPr>
            <a:r>
              <a:rPr lang="de-DE" dirty="0" smtClean="0"/>
              <a:t>„Aggregator Settings“/INHERIT = </a:t>
            </a:r>
            <a:r>
              <a:rPr lang="de-DE" dirty="0" err="1" smtClean="0"/>
              <a:t>AutoActive</a:t>
            </a:r>
            <a:r>
              <a:rPr lang="de-DE" dirty="0" smtClean="0"/>
              <a:t> gilt als aktiviert, wenn </a:t>
            </a:r>
            <a:r>
              <a:rPr lang="de-DE" dirty="0"/>
              <a:t>„Aggregator ?“ beim </a:t>
            </a:r>
            <a:r>
              <a:rPr lang="de-DE" dirty="0" smtClean="0"/>
              <a:t>zugehörigen Target auf „Yes“ steht.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err="1" smtClean="0"/>
              <a:t>Aggregatorentargets</a:t>
            </a:r>
            <a:r>
              <a:rPr lang="de-DE" dirty="0" smtClean="0"/>
              <a:t> sollte man streng genommen nur komplett (also inkl. Target Service und allen </a:t>
            </a:r>
            <a:r>
              <a:rPr lang="de-DE" dirty="0" err="1" smtClean="0"/>
              <a:t>Object</a:t>
            </a:r>
            <a:r>
              <a:rPr lang="de-DE" dirty="0" smtClean="0"/>
              <a:t> Portfolios) oder gar nicht aktivieren. Alles andere „riecht“ nach einem Fehler!</a:t>
            </a:r>
          </a:p>
        </p:txBody>
      </p:sp>
    </p:spTree>
    <p:extLst>
      <p:ext uri="{BB962C8B-B14F-4D97-AF65-F5344CB8AC3E}">
        <p14:creationId xmlns:p14="http://schemas.microsoft.com/office/powerpoint/2010/main" val="1907883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73</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 Option „</a:t>
            </a:r>
            <a:r>
              <a:rPr lang="de-DE" altLang="de-DE" dirty="0" err="1" smtClean="0"/>
              <a:t>AutoUpdate</a:t>
            </a:r>
            <a:r>
              <a:rPr lang="de-DE" altLang="de-DE" dirty="0" smtClean="0"/>
              <a:t>“</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Ist für einen Target Service die </a:t>
            </a:r>
            <a:r>
              <a:rPr lang="de-DE" b="1" u="sng" dirty="0" smtClean="0"/>
              <a:t>Option „</a:t>
            </a:r>
            <a:r>
              <a:rPr lang="de-DE" b="1" u="sng" dirty="0" err="1" smtClean="0"/>
              <a:t>AutoUpdate</a:t>
            </a:r>
            <a:r>
              <a:rPr lang="de-DE" b="1" u="sng" dirty="0" smtClean="0"/>
              <a:t>“</a:t>
            </a:r>
            <a:r>
              <a:rPr lang="de-DE" dirty="0" smtClean="0"/>
              <a:t> aktiviert, entfernt das nächste KB-Update dieses Target Service bzw. eines damit verknüpften </a:t>
            </a:r>
            <a:r>
              <a:rPr lang="de-DE" dirty="0" err="1" smtClean="0"/>
              <a:t>Object</a:t>
            </a:r>
            <a:r>
              <a:rPr lang="de-DE" dirty="0" smtClean="0"/>
              <a:t> Portfolios alle dort vorgenommenen lokalen Anpassungen.</a:t>
            </a:r>
          </a:p>
          <a:p>
            <a:pPr eaLnBrk="1" hangingPunct="1">
              <a:defRPr/>
            </a:pPr>
            <a:r>
              <a:rPr lang="de-DE" dirty="0" smtClean="0">
                <a:solidFill>
                  <a:srgbClr val="C00000"/>
                </a:solidFill>
                <a:effectLst>
                  <a:outerShdw blurRad="38100" dist="38100" dir="2700000" algn="tl">
                    <a:srgbClr val="C0C0C0"/>
                  </a:outerShdw>
                </a:effectLst>
              </a:rPr>
              <a:t>Einstellungsspektrum:</a:t>
            </a:r>
            <a:endParaRPr lang="de-DE" dirty="0"/>
          </a:p>
          <a:p>
            <a:pPr lvl="1" eaLnBrk="1" hangingPunct="1">
              <a:defRPr/>
            </a:pPr>
            <a:r>
              <a:rPr lang="de-DE" dirty="0" smtClean="0"/>
              <a:t>angekreuzt/Yes = </a:t>
            </a:r>
            <a:r>
              <a:rPr lang="de-DE" dirty="0" err="1" smtClean="0"/>
              <a:t>AutoUpdate</a:t>
            </a:r>
            <a:r>
              <a:rPr lang="de-DE" dirty="0" smtClean="0"/>
              <a:t> aktiviert</a:t>
            </a:r>
          </a:p>
          <a:p>
            <a:pPr lvl="1" eaLnBrk="1" hangingPunct="1">
              <a:defRPr/>
            </a:pPr>
            <a:r>
              <a:rPr lang="de-DE" dirty="0" smtClean="0"/>
              <a:t>nicht angekreuzt/</a:t>
            </a:r>
            <a:r>
              <a:rPr lang="de-DE" dirty="0" err="1" smtClean="0"/>
              <a:t>No</a:t>
            </a:r>
            <a:r>
              <a:rPr lang="de-DE" dirty="0" smtClean="0"/>
              <a:t> = </a:t>
            </a:r>
            <a:r>
              <a:rPr lang="de-DE" dirty="0" err="1" smtClean="0"/>
              <a:t>AutoUpdate</a:t>
            </a:r>
            <a:r>
              <a:rPr lang="de-DE" dirty="0" smtClean="0"/>
              <a:t> nicht aktiviert (Default)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err="1" smtClean="0"/>
              <a:t>AutoUpdate</a:t>
            </a:r>
            <a:r>
              <a:rPr lang="de-DE" dirty="0" smtClean="0"/>
              <a:t> wird typischerweise aktiviert, wenn zur Behebung eines akuten Linking-Problems temporär Parser und/oder Parse Parameter lokal korrigiert werden müssen!</a:t>
            </a:r>
          </a:p>
        </p:txBody>
      </p:sp>
    </p:spTree>
    <p:extLst>
      <p:ext uri="{BB962C8B-B14F-4D97-AF65-F5344CB8AC3E}">
        <p14:creationId xmlns:p14="http://schemas.microsoft.com/office/powerpoint/2010/main" val="3784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74</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Authentication Note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Die </a:t>
            </a:r>
            <a:r>
              <a:rPr lang="de-DE" b="1" u="sng" dirty="0" smtClean="0"/>
              <a:t>Authentication Note</a:t>
            </a:r>
            <a:r>
              <a:rPr lang="de-DE" dirty="0" smtClean="0"/>
              <a:t> soll den Nutzer darauf hinweisen, welche Authentifizierungsmethode ggf. vom Target verwendet wird, wenn er den zugehörigen Service-Link anklickt.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Username/Passwort-Abfrage (Werte z.B. als Teil des Hinweises)</a:t>
            </a:r>
          </a:p>
          <a:p>
            <a:pPr lvl="1" eaLnBrk="1" hangingPunct="1">
              <a:defRPr/>
            </a:pPr>
            <a:r>
              <a:rPr lang="de-DE" dirty="0" smtClean="0"/>
              <a:t>institutionelle Authentifizierung anhand der IP-Adresse</a:t>
            </a:r>
          </a:p>
          <a:p>
            <a:pPr lvl="1" eaLnBrk="1" hangingPunct="1">
              <a:defRPr/>
            </a:pPr>
            <a:r>
              <a:rPr lang="de-DE" dirty="0" smtClean="0"/>
              <a:t>persönliche Authentifizierung via Shibboleth Identity Provider</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SFX selbst ist </a:t>
            </a:r>
            <a:r>
              <a:rPr lang="de-DE" b="1" dirty="0" smtClean="0"/>
              <a:t>kein</a:t>
            </a:r>
            <a:r>
              <a:rPr lang="de-DE" dirty="0" smtClean="0"/>
              <a:t> Authentifizierungssystem! Es braucht also niemand zu befürchten, dass er durch fehlerhafte Aktivierungen oder </a:t>
            </a:r>
            <a:r>
              <a:rPr lang="de-DE" dirty="0" err="1" smtClean="0"/>
              <a:t>Thresholds</a:t>
            </a:r>
            <a:r>
              <a:rPr lang="de-DE" dirty="0" smtClean="0"/>
              <a:t> Nutzern zu unberechtigtem Zugriff verhilft.   </a:t>
            </a:r>
          </a:p>
        </p:txBody>
      </p:sp>
    </p:spTree>
    <p:extLst>
      <p:ext uri="{BB962C8B-B14F-4D97-AF65-F5344CB8AC3E}">
        <p14:creationId xmlns:p14="http://schemas.microsoft.com/office/powerpoint/2010/main" val="2558030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75</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General Note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Die </a:t>
            </a:r>
            <a:r>
              <a:rPr lang="de-DE" b="1" u="sng" dirty="0" smtClean="0"/>
              <a:t>General Note</a:t>
            </a:r>
            <a:r>
              <a:rPr lang="de-DE" dirty="0" smtClean="0"/>
              <a:t> ist ein dem Nutzer zusammen mit dem jeweiligen Service-Link angezeigter Hinweis beliebiger Natur.</a:t>
            </a:r>
          </a:p>
          <a:p>
            <a:pPr marL="457200" lvl="1" indent="0" eaLnBrk="1" hangingPunct="1">
              <a:buNone/>
              <a:defRPr/>
            </a:pPr>
            <a:endParaRPr lang="de-DE" dirty="0" smtClean="0"/>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Erläuterungen, wozu ein Target Service nützlich sein kann.</a:t>
            </a:r>
          </a:p>
          <a:p>
            <a:pPr lvl="1" eaLnBrk="1" hangingPunct="1">
              <a:defRPr/>
            </a:pPr>
            <a:r>
              <a:rPr lang="de-DE" dirty="0" smtClean="0"/>
              <a:t>Hinweise darauf, was ein Target Service entgegen intuitiver Erwartungen ggf. nicht zu leisten vermag.</a:t>
            </a:r>
          </a:p>
          <a:p>
            <a:pPr eaLnBrk="1" hangingPunct="1">
              <a:defRPr/>
            </a:pPr>
            <a:r>
              <a:rPr lang="de-DE" dirty="0" smtClean="0">
                <a:solidFill>
                  <a:srgbClr val="C00000"/>
                </a:solidFill>
                <a:effectLst>
                  <a:outerShdw blurRad="38100" dist="38100" dir="2700000" algn="tl">
                    <a:srgbClr val="C0C0C0"/>
                  </a:outerShdw>
                </a:effectLst>
              </a:rPr>
              <a:t>Eulen nach Athen getragen:</a:t>
            </a:r>
          </a:p>
          <a:p>
            <a:pPr marL="457200" lvl="1" indent="0" eaLnBrk="1" hangingPunct="1">
              <a:buNone/>
              <a:defRPr/>
            </a:pPr>
            <a:r>
              <a:rPr lang="de-DE" dirty="0" smtClean="0"/>
              <a:t>Auch wenn ein zusätzlicher textueller Hinweis noch so wichtige Informationen enthält, ist die Wahrscheinlichkeit dafür, dass er gelesen wird, indirekt proportional zu seiner Länge. </a:t>
            </a:r>
          </a:p>
        </p:txBody>
      </p:sp>
    </p:spTree>
    <p:extLst>
      <p:ext uri="{BB962C8B-B14F-4D97-AF65-F5344CB8AC3E}">
        <p14:creationId xmlns:p14="http://schemas.microsoft.com/office/powerpoint/2010/main" val="2226811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76</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Internal Note</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Die </a:t>
            </a:r>
            <a:r>
              <a:rPr lang="de-DE" b="1" u="sng" dirty="0" smtClean="0"/>
              <a:t>Internal Note</a:t>
            </a:r>
            <a:r>
              <a:rPr lang="de-DE" dirty="0" smtClean="0"/>
              <a:t> ist eine rein interne, administrative Notiz, die der Nutzer niemals zu Gesicht bekommt.</a:t>
            </a:r>
          </a:p>
          <a:p>
            <a:pPr marL="457200" lvl="1" indent="0" eaLnBrk="1" hangingPunct="1">
              <a:buNone/>
              <a:defRPr/>
            </a:pPr>
            <a:endParaRPr lang="de-DE" dirty="0" smtClean="0"/>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Gedächtnisstützen, z.B. wozu eine lokale Änderung dient</a:t>
            </a:r>
          </a:p>
          <a:p>
            <a:pPr lvl="1" eaLnBrk="1" hangingPunct="1">
              <a:defRPr/>
            </a:pPr>
            <a:r>
              <a:rPr lang="de-DE" dirty="0" smtClean="0"/>
              <a:t>Hinweise auf eine temporäre Aktivierung zur Probe</a:t>
            </a:r>
          </a:p>
          <a:p>
            <a:pPr lvl="1" eaLnBrk="1" hangingPunct="1">
              <a:defRPr/>
            </a:pPr>
            <a:r>
              <a:rPr lang="de-DE" dirty="0" smtClean="0"/>
              <a:t>Gründe, weshalb von einer Aktivierung besser abzusehen ist</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Auch das SFX-Team der Verbundzentrale nutzt bisweilen das Feld Internal Note. Sollten Sie auf solch einen Hinweis treffen, bitte nicht löschen, aber bei Bedarf gerne eigene ergänzen!  </a:t>
            </a:r>
          </a:p>
        </p:txBody>
      </p:sp>
    </p:spTree>
    <p:extLst>
      <p:ext uri="{BB962C8B-B14F-4D97-AF65-F5344CB8AC3E}">
        <p14:creationId xmlns:p14="http://schemas.microsoft.com/office/powerpoint/2010/main" val="397573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77</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Linking Level</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Der </a:t>
            </a:r>
            <a:r>
              <a:rPr lang="de-DE" b="1" u="sng" dirty="0"/>
              <a:t>L</a:t>
            </a:r>
            <a:r>
              <a:rPr lang="de-DE" b="1" u="sng" dirty="0" smtClean="0"/>
              <a:t>inking Level</a:t>
            </a:r>
            <a:r>
              <a:rPr lang="de-DE" dirty="0" smtClean="0"/>
              <a:t> ist die </a:t>
            </a:r>
            <a:r>
              <a:rPr lang="de-DE" dirty="0" err="1" smtClean="0"/>
              <a:t>tiefstmögliche</a:t>
            </a:r>
            <a:r>
              <a:rPr lang="de-DE" dirty="0" smtClean="0"/>
              <a:t> „Inhaltsstufe“, auf die ein gegebener Target Service verlinken kann.</a:t>
            </a:r>
          </a:p>
          <a:p>
            <a:pPr marL="457200" lvl="1" indent="0" eaLnBrk="1" hangingPunct="1">
              <a:buNone/>
              <a:defRPr/>
            </a:pPr>
            <a:endParaRPr lang="de-DE" dirty="0" smtClean="0"/>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ARTICLE = Target Service führt direkt auf Aufsatzebene </a:t>
            </a:r>
          </a:p>
          <a:p>
            <a:pPr lvl="1" eaLnBrk="1" hangingPunct="1">
              <a:defRPr/>
            </a:pPr>
            <a:r>
              <a:rPr lang="de-DE" dirty="0" smtClean="0"/>
              <a:t>ISSUE = Target Service führt nur auf Heftinhaltsverzeichnis</a:t>
            </a:r>
          </a:p>
          <a:p>
            <a:pPr lvl="1" eaLnBrk="1" hangingPunct="1">
              <a:defRPr/>
            </a:pPr>
            <a:r>
              <a:rPr lang="de-DE" dirty="0" smtClean="0"/>
              <a:t>JOURNAL = Target Service führt nur zur Journal-Homepage</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Bestimmte Parser (wie etwa </a:t>
            </a:r>
            <a:r>
              <a:rPr lang="de-DE" dirty="0" err="1" smtClean="0"/>
              <a:t>Bulk</a:t>
            </a:r>
            <a:r>
              <a:rPr lang="de-DE" dirty="0" smtClean="0"/>
              <a:t>::BULK oder </a:t>
            </a:r>
            <a:r>
              <a:rPr lang="de-DE" dirty="0" err="1" smtClean="0"/>
              <a:t>Bulk</a:t>
            </a:r>
            <a:r>
              <a:rPr lang="de-DE" dirty="0" smtClean="0"/>
              <a:t>::JKEY) bauen lediglich Links auf fix als Parse Parameter hinterlegte Ziel-URLs. Damit ist nie mehr als Linking Level JOURNAL zu erreichen.   </a:t>
            </a:r>
          </a:p>
        </p:txBody>
      </p:sp>
    </p:spTree>
    <p:extLst>
      <p:ext uri="{BB962C8B-B14F-4D97-AF65-F5344CB8AC3E}">
        <p14:creationId xmlns:p14="http://schemas.microsoft.com/office/powerpoint/2010/main" val="1064463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995613"/>
            <a:ext cx="6477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Der Linking Level eines Target Services „versteckt“ sich im Reiter „Additional </a:t>
            </a:r>
            <a:r>
              <a:rPr lang="de-DE" dirty="0" err="1" smtClean="0"/>
              <a:t>details</a:t>
            </a:r>
            <a:r>
              <a:rPr lang="de-DE" dirty="0" smtClean="0"/>
              <a:t>“ seiner View- bzw. Edit-Ansicht und kann lokal nicht geändert werden.</a:t>
            </a:r>
          </a:p>
          <a:p>
            <a:pPr marL="0" indent="0">
              <a:buNone/>
            </a:pPr>
            <a:endParaRPr lang="de-DE" dirty="0">
              <a:solidFill>
                <a:srgbClr val="000000"/>
              </a:solidFill>
            </a:endParaRP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78</a:t>
            </a:fld>
            <a:endParaRPr lang="de-DE"/>
          </a:p>
        </p:txBody>
      </p:sp>
      <p:sp>
        <p:nvSpPr>
          <p:cNvPr id="5" name="Abgerundetes Rechteck 4"/>
          <p:cNvSpPr/>
          <p:nvPr/>
        </p:nvSpPr>
        <p:spPr bwMode="auto">
          <a:xfrm>
            <a:off x="1338263" y="3943349"/>
            <a:ext cx="4672012" cy="295275"/>
          </a:xfrm>
          <a:prstGeom prst="round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2315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50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p:tgtEl>
                                          <p:spTgt spid="1027"/>
                                        </p:tgtEl>
                                        <p:attrNameLst>
                                          <p:attrName>ppt_y</p:attrName>
                                        </p:attrNameLst>
                                      </p:cBhvr>
                                      <p:tavLst>
                                        <p:tav tm="0">
                                          <p:val>
                                            <p:strVal val="#ppt_y+#ppt_h*1.125000"/>
                                          </p:val>
                                        </p:tav>
                                        <p:tav tm="100000">
                                          <p:val>
                                            <p:strVal val="#ppt_y"/>
                                          </p:val>
                                        </p:tav>
                                      </p:tavLst>
                                    </p:anim>
                                    <p:animEffect transition="in" filter="wipe(up)">
                                      <p:cBhvr>
                                        <p:cTn id="8" dur="500"/>
                                        <p:tgtEl>
                                          <p:spTgt spid="1027"/>
                                        </p:tgtEl>
                                      </p:cBhvr>
                                    </p:animEffect>
                                  </p:childTnLst>
                                </p:cTn>
                              </p:par>
                            </p:childTnLst>
                          </p:cTn>
                        </p:par>
                        <p:par>
                          <p:cTn id="9" fill="hold">
                            <p:stCondLst>
                              <p:cond delay="3000"/>
                            </p:stCondLst>
                            <p:childTnLst>
                              <p:par>
                                <p:cTn id="10" presetID="21" presetClass="entr" presetSubtype="2"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79</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Linking Parameter</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 </a:t>
            </a:r>
            <a:r>
              <a:rPr lang="de-DE" b="1" u="sng" dirty="0" smtClean="0"/>
              <a:t>Linking Parameter</a:t>
            </a:r>
            <a:r>
              <a:rPr lang="de-DE" dirty="0" smtClean="0"/>
              <a:t> ist ein zusätzlicher Eingabeparameter für Target Parser, der global auf Target-Service-Ebene deklariert und i.d.R. mit einem bibliotheksspezifischen Wert zu versehen ist.</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altLang="de-DE" dirty="0" smtClean="0"/>
              <a:t>$$EH_USER_ID, um seine EBSCOHOST-User-ID einzutragen</a:t>
            </a:r>
            <a:endParaRPr lang="de-DE" dirty="0" smtClean="0"/>
          </a:p>
          <a:p>
            <a:pPr lvl="1" eaLnBrk="1" hangingPunct="1">
              <a:defRPr/>
            </a:pPr>
            <a:r>
              <a:rPr lang="de-DE" dirty="0" smtClean="0"/>
              <a:t>institutioneller $$USERNAME und zugehöriges $$PASSWORD</a:t>
            </a:r>
          </a:p>
          <a:p>
            <a:pPr lvl="1" eaLnBrk="1" hangingPunct="1">
              <a:defRPr/>
            </a:pPr>
            <a:r>
              <a:rPr lang="de-DE" dirty="0" smtClean="0"/>
              <a:t>$$SHIBBOLETH, um Shibboleth-Authentifizierung zu aktivieren </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Ob und ggf. welche Linking Parameter zwingend zu belegen sind, damit die Verlinkung zum einem Target funktioniert, steht im Dokument </a:t>
            </a:r>
            <a:r>
              <a:rPr lang="en-US" dirty="0" smtClean="0">
                <a:hlinkClick r:id="rId2" tooltip="SFX Target and Alma E-Collection Configuration.pdf"/>
              </a:rPr>
              <a:t>SFX </a:t>
            </a:r>
            <a:r>
              <a:rPr lang="en-US" dirty="0">
                <a:hlinkClick r:id="rId2" tooltip="SFX Target and Alma E-Collection Configuration.pdf"/>
              </a:rPr>
              <a:t>Target and Alma E-Collection </a:t>
            </a:r>
            <a:r>
              <a:rPr lang="en-US" dirty="0" smtClean="0">
                <a:hlinkClick r:id="rId2" tooltip="SFX Target and Alma E-Collection Configuration.pdf"/>
              </a:rPr>
              <a:t>Configuration</a:t>
            </a:r>
            <a:r>
              <a:rPr lang="en-US" baseline="30000" dirty="0" smtClean="0"/>
              <a:t>*</a:t>
            </a:r>
          </a:p>
          <a:p>
            <a:pPr marL="457200" lvl="1" indent="0" eaLnBrk="1" hangingPunct="1">
              <a:buNone/>
              <a:defRPr/>
            </a:pPr>
            <a:endParaRPr lang="de-DE" sz="1200" baseline="30000" dirty="0" smtClean="0"/>
          </a:p>
          <a:p>
            <a:pPr marL="57150" indent="0" eaLnBrk="1" hangingPunct="1">
              <a:buNone/>
              <a:defRPr/>
            </a:pPr>
            <a:r>
              <a:rPr lang="de-DE" sz="1400" baseline="30000" dirty="0" smtClean="0"/>
              <a:t>*) </a:t>
            </a:r>
            <a:r>
              <a:rPr lang="de-DE" sz="1400" baseline="30000" dirty="0" smtClean="0">
                <a:latin typeface="Consolas" panose="020B0609020204030204" pitchFamily="49" charset="0"/>
                <a:cs typeface="Consolas" panose="020B0609020204030204" pitchFamily="49" charset="0"/>
              </a:rPr>
              <a:t>https</a:t>
            </a:r>
            <a:r>
              <a:rPr lang="de-DE" sz="1400" baseline="30000" dirty="0">
                <a:latin typeface="Consolas" panose="020B0609020204030204" pitchFamily="49" charset="0"/>
                <a:cs typeface="Consolas" panose="020B0609020204030204" pitchFamily="49" charset="0"/>
              </a:rPr>
              <a:t>://knowledge.exlibrisgroup.com/@</a:t>
            </a:r>
            <a:r>
              <a:rPr lang="de-DE" sz="1400" baseline="30000" dirty="0" smtClean="0">
                <a:latin typeface="Consolas" panose="020B0609020204030204" pitchFamily="49" charset="0"/>
                <a:cs typeface="Consolas" panose="020B0609020204030204" pitchFamily="49" charset="0"/>
              </a:rPr>
              <a:t>api/deki/files/26602/SFX_Target_and_Alma_E-Collection_Configuration.pdf</a:t>
            </a:r>
            <a:endParaRPr lang="de-DE" sz="2000" baseline="30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90743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iennummernplatzhalter 2"/>
          <p:cNvSpPr>
            <a:spLocks noGrp="1"/>
          </p:cNvSpPr>
          <p:nvPr>
            <p:ph type="sldNum" sz="quarter" idx="10"/>
          </p:nvPr>
        </p:nvSpPr>
        <p:spPr/>
        <p:txBody>
          <a:bodyPr/>
          <a:lstStyle/>
          <a:p>
            <a:pPr>
              <a:defRPr/>
            </a:pPr>
            <a:fld id="{5E2FB210-2211-4779-9087-893249055687}" type="slidenum">
              <a:rPr lang="de-DE"/>
              <a:pPr>
                <a:defRPr/>
              </a:pPr>
              <a:t>8</a:t>
            </a:fld>
            <a:endParaRPr lang="de-DE"/>
          </a:p>
        </p:txBody>
      </p:sp>
      <p:sp>
        <p:nvSpPr>
          <p:cNvPr id="9219" name="Rectangle 2"/>
          <p:cNvSpPr>
            <a:spLocks noGrp="1" noChangeArrowheads="1"/>
          </p:cNvSpPr>
          <p:nvPr>
            <p:ph type="title"/>
          </p:nvPr>
        </p:nvSpPr>
        <p:spPr/>
        <p:txBody>
          <a:bodyPr/>
          <a:lstStyle/>
          <a:p>
            <a:pPr eaLnBrk="1" hangingPunct="1"/>
            <a:r>
              <a:rPr lang="de-DE" altLang="de-DE" dirty="0" smtClean="0"/>
              <a:t>Open Linking &gt; Trefferkontext</a:t>
            </a:r>
          </a:p>
        </p:txBody>
      </p:sp>
      <p:grpSp>
        <p:nvGrpSpPr>
          <p:cNvPr id="9220" name="Group 3"/>
          <p:cNvGrpSpPr>
            <a:grpSpLocks/>
          </p:cNvGrpSpPr>
          <p:nvPr/>
        </p:nvGrpSpPr>
        <p:grpSpPr bwMode="auto">
          <a:xfrm>
            <a:off x="528638" y="2770188"/>
            <a:ext cx="2803525" cy="2192337"/>
            <a:chOff x="357" y="1715"/>
            <a:chExt cx="1766" cy="1381"/>
          </a:xfrm>
        </p:grpSpPr>
        <p:pic>
          <p:nvPicPr>
            <p:cNvPr id="92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0" name="Rectangle 5"/>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a:t>Lorem ipsum dolor sit amet, consectetur adipisici elit, sed eiusmod tempor incidunt ut labore et dolore magna aliqua. Ut enim ad minim veniam, quis nostrud exercitation ullamco laboris nisi ut aliquid ex ea commodi consequat. Quis aute iure reprehenderit in voluptate velit esse cillum dolore eu fugiat nulla pariatur.</a:t>
              </a:r>
            </a:p>
            <a:p>
              <a:endParaRPr lang="de-DE" altLang="de-DE" sz="800"/>
            </a:p>
            <a:p>
              <a:r>
                <a:rPr lang="de-DE" altLang="de-DE" sz="800"/>
                <a:t>--</a:t>
              </a:r>
            </a:p>
            <a:p>
              <a:r>
                <a:rPr lang="de-DE" altLang="de-DE" sz="800"/>
                <a:t>Duis autem vel eum iriure dolor in hendrerit in vulputate velit esse molestie consequat, vel illum dolore eu feugiat nulla facilisis at vero eros et accumsan et iusto odio dignissim qui blandit praesent luptatum.</a:t>
              </a:r>
            </a:p>
            <a:p>
              <a:endParaRPr lang="de-DE" altLang="de-DE" sz="800"/>
            </a:p>
          </p:txBody>
        </p:sp>
      </p:grpSp>
      <p:sp>
        <p:nvSpPr>
          <p:cNvPr id="9221" name="Text Box 6"/>
          <p:cNvSpPr txBox="1">
            <a:spLocks noChangeArrowheads="1"/>
          </p:cNvSpPr>
          <p:nvPr/>
        </p:nvSpPr>
        <p:spPr bwMode="auto">
          <a:xfrm>
            <a:off x="419100" y="1377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Source</a:t>
            </a:r>
          </a:p>
        </p:txBody>
      </p:sp>
      <p:sp>
        <p:nvSpPr>
          <p:cNvPr id="9222" name="AutoShape 7"/>
          <p:cNvSpPr>
            <a:spLocks noChangeArrowheads="1"/>
          </p:cNvSpPr>
          <p:nvPr/>
        </p:nvSpPr>
        <p:spPr bwMode="auto">
          <a:xfrm>
            <a:off x="593566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9223" name="Text Box 8"/>
          <p:cNvSpPr txBox="1">
            <a:spLocks noChangeArrowheads="1"/>
          </p:cNvSpPr>
          <p:nvPr/>
        </p:nvSpPr>
        <p:spPr bwMode="auto">
          <a:xfrm>
            <a:off x="7407275" y="137795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Targets</a:t>
            </a:r>
          </a:p>
        </p:txBody>
      </p:sp>
      <p:sp>
        <p:nvSpPr>
          <p:cNvPr id="224265" name="AutoShape 9"/>
          <p:cNvSpPr>
            <a:spLocks noChangeArrowheads="1"/>
          </p:cNvSpPr>
          <p:nvPr/>
        </p:nvSpPr>
        <p:spPr bwMode="auto">
          <a:xfrm>
            <a:off x="593566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224266" name="AutoShape 10"/>
          <p:cNvSpPr>
            <a:spLocks noChangeArrowheads="1"/>
          </p:cNvSpPr>
          <p:nvPr/>
        </p:nvSpPr>
        <p:spPr bwMode="auto">
          <a:xfrm>
            <a:off x="593566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Fernleihbestellung</a:t>
            </a:r>
          </a:p>
        </p:txBody>
      </p:sp>
      <p:sp>
        <p:nvSpPr>
          <p:cNvPr id="224267" name="AutoShape 11"/>
          <p:cNvSpPr>
            <a:spLocks noChangeArrowheads="1"/>
          </p:cNvSpPr>
          <p:nvPr/>
        </p:nvSpPr>
        <p:spPr bwMode="auto">
          <a:xfrm>
            <a:off x="593566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9227" name="AutoShape 12"/>
          <p:cNvSpPr>
            <a:spLocks noChangeArrowheads="1"/>
          </p:cNvSpPr>
          <p:nvPr/>
        </p:nvSpPr>
        <p:spPr bwMode="auto">
          <a:xfrm>
            <a:off x="593566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Anschlussrecherche</a:t>
            </a:r>
          </a:p>
        </p:txBody>
      </p:sp>
      <p:pic>
        <p:nvPicPr>
          <p:cNvPr id="224279" name="Picture 23"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3910013"/>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80" name="Picture 24"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4649788"/>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293" name="Group 37"/>
          <p:cNvGrpSpPr>
            <a:grpSpLocks/>
          </p:cNvGrpSpPr>
          <p:nvPr/>
        </p:nvGrpSpPr>
        <p:grpSpPr bwMode="auto">
          <a:xfrm>
            <a:off x="4005263" y="2039938"/>
            <a:ext cx="1119187" cy="1795462"/>
            <a:chOff x="2523" y="1285"/>
            <a:chExt cx="705" cy="1131"/>
          </a:xfrm>
        </p:grpSpPr>
        <p:pic>
          <p:nvPicPr>
            <p:cNvPr id="923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 y="1285"/>
              <a:ext cx="70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6" name="Rectangle 28"/>
            <p:cNvSpPr>
              <a:spLocks noChangeArrowheads="1"/>
            </p:cNvSpPr>
            <p:nvPr/>
          </p:nvSpPr>
          <p:spPr bwMode="auto">
            <a:xfrm>
              <a:off x="2532" y="1543"/>
              <a:ext cx="661" cy="828"/>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9237" name="AutoShape 31"/>
            <p:cNvSpPr>
              <a:spLocks noChangeAspect="1" noChangeArrowheads="1"/>
            </p:cNvSpPr>
            <p:nvPr/>
          </p:nvSpPr>
          <p:spPr bwMode="auto">
            <a:xfrm>
              <a:off x="2561" y="1570"/>
              <a:ext cx="587" cy="149"/>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9238" name="AutoShape 32"/>
            <p:cNvSpPr>
              <a:spLocks noChangeAspect="1" noChangeArrowheads="1"/>
            </p:cNvSpPr>
            <p:nvPr/>
          </p:nvSpPr>
          <p:spPr bwMode="auto">
            <a:xfrm>
              <a:off x="2561" y="1748"/>
              <a:ext cx="587" cy="149"/>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grpSp>
      <p:sp>
        <p:nvSpPr>
          <p:cNvPr id="224292" name="Text Box 36"/>
          <p:cNvSpPr txBox="1">
            <a:spLocks noChangeArrowheads="1"/>
          </p:cNvSpPr>
          <p:nvPr/>
        </p:nvSpPr>
        <p:spPr bwMode="auto">
          <a:xfrm>
            <a:off x="3568700" y="1377950"/>
            <a:ext cx="199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2400" dirty="0">
                <a:latin typeface="Tahoma" pitchFamily="34" charset="0"/>
                <a:ea typeface="+mn-ea"/>
              </a:rPr>
              <a:t>Link-Resolver</a:t>
            </a:r>
          </a:p>
        </p:txBody>
      </p:sp>
      <p:cxnSp>
        <p:nvCxnSpPr>
          <p:cNvPr id="224299" name="AutoShape 43"/>
          <p:cNvCxnSpPr>
            <a:cxnSpLocks noChangeShapeType="1"/>
            <a:stCxn id="224279" idx="3"/>
            <a:endCxn id="9235" idx="1"/>
          </p:cNvCxnSpPr>
          <p:nvPr/>
        </p:nvCxnSpPr>
        <p:spPr bwMode="auto">
          <a:xfrm flipV="1">
            <a:off x="3217863" y="2938463"/>
            <a:ext cx="787400" cy="1081087"/>
          </a:xfrm>
          <a:prstGeom prst="bentConnector3">
            <a:avLst>
              <a:gd name="adj1" fmla="val 5000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300" name="AutoShape 44"/>
          <p:cNvCxnSpPr>
            <a:cxnSpLocks noChangeShapeType="1"/>
            <a:stCxn id="9237" idx="3"/>
            <a:endCxn id="9222" idx="1"/>
          </p:cNvCxnSpPr>
          <p:nvPr/>
        </p:nvCxnSpPr>
        <p:spPr bwMode="auto">
          <a:xfrm flipV="1">
            <a:off x="4997450" y="2376488"/>
            <a:ext cx="938213" cy="234950"/>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301" name="AutoShape 45"/>
          <p:cNvCxnSpPr>
            <a:cxnSpLocks noChangeShapeType="1"/>
            <a:stCxn id="9238" idx="3"/>
            <a:endCxn id="9227" idx="1"/>
          </p:cNvCxnSpPr>
          <p:nvPr/>
        </p:nvCxnSpPr>
        <p:spPr bwMode="auto">
          <a:xfrm>
            <a:off x="4997450" y="2894013"/>
            <a:ext cx="938213" cy="2479675"/>
          </a:xfrm>
          <a:prstGeom prst="bentConnector3">
            <a:avLst>
              <a:gd name="adj1" fmla="val 49917"/>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Explosion 1 24"/>
          <p:cNvSpPr/>
          <p:nvPr/>
        </p:nvSpPr>
        <p:spPr bwMode="auto">
          <a:xfrm rot="20373654">
            <a:off x="2332038" y="3609975"/>
            <a:ext cx="1277937" cy="838200"/>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3472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200"/>
                                  </p:stCondLst>
                                  <p:childTnLst>
                                    <p:set>
                                      <p:cBhvr>
                                        <p:cTn id="9" dur="1" fill="hold">
                                          <p:stCondLst>
                                            <p:cond delay="0"/>
                                          </p:stCondLst>
                                        </p:cTn>
                                        <p:tgtEl>
                                          <p:spTgt spid="25"/>
                                        </p:tgtEl>
                                        <p:attrNameLst>
                                          <p:attrName>style.visibility</p:attrName>
                                        </p:attrNameLst>
                                      </p:cBhvr>
                                      <p:to>
                                        <p:strVal val="hidden"/>
                                      </p:to>
                                    </p:set>
                                  </p:childTnLst>
                                </p:cTn>
                              </p:par>
                            </p:childTnLst>
                          </p:cTn>
                        </p:par>
                        <p:par>
                          <p:cTn id="10" fill="hold">
                            <p:stCondLst>
                              <p:cond delay="200"/>
                            </p:stCondLst>
                            <p:childTnLst>
                              <p:par>
                                <p:cTn id="11" presetID="18" presetClass="entr" presetSubtype="3" fill="hold" nodeType="afterEffect">
                                  <p:stCondLst>
                                    <p:cond delay="0"/>
                                  </p:stCondLst>
                                  <p:childTnLst>
                                    <p:set>
                                      <p:cBhvr>
                                        <p:cTn id="12" dur="1" fill="hold">
                                          <p:stCondLst>
                                            <p:cond delay="0"/>
                                          </p:stCondLst>
                                        </p:cTn>
                                        <p:tgtEl>
                                          <p:spTgt spid="224299"/>
                                        </p:tgtEl>
                                        <p:attrNameLst>
                                          <p:attrName>style.visibility</p:attrName>
                                        </p:attrNameLst>
                                      </p:cBhvr>
                                      <p:to>
                                        <p:strVal val="visible"/>
                                      </p:to>
                                    </p:set>
                                    <p:animEffect transition="in" filter="strips(upRight)">
                                      <p:cBhvr>
                                        <p:cTn id="13" dur="500"/>
                                        <p:tgtEl>
                                          <p:spTgt spid="224299"/>
                                        </p:tgtEl>
                                      </p:cBhvr>
                                    </p:animEffect>
                                  </p:childTnLst>
                                </p:cTn>
                              </p:par>
                            </p:childTnLst>
                          </p:cTn>
                        </p:par>
                        <p:par>
                          <p:cTn id="14" fill="hold" nodeType="afterGroup">
                            <p:stCondLst>
                              <p:cond delay="700"/>
                            </p:stCondLst>
                            <p:childTnLst>
                              <p:par>
                                <p:cTn id="15" presetID="12" presetClass="entr" presetSubtype="8" fill="hold" nodeType="afterEffect">
                                  <p:stCondLst>
                                    <p:cond delay="0"/>
                                  </p:stCondLst>
                                  <p:childTnLst>
                                    <p:set>
                                      <p:cBhvr>
                                        <p:cTn id="16" dur="1" fill="hold">
                                          <p:stCondLst>
                                            <p:cond delay="0"/>
                                          </p:stCondLst>
                                        </p:cTn>
                                        <p:tgtEl>
                                          <p:spTgt spid="224293"/>
                                        </p:tgtEl>
                                        <p:attrNameLst>
                                          <p:attrName>style.visibility</p:attrName>
                                        </p:attrNameLst>
                                      </p:cBhvr>
                                      <p:to>
                                        <p:strVal val="visible"/>
                                      </p:to>
                                    </p:set>
                                    <p:animEffect transition="in" filter="slide(fromLeft)">
                                      <p:cBhvr>
                                        <p:cTn id="17" dur="500"/>
                                        <p:tgtEl>
                                          <p:spTgt spid="224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224300"/>
                                        </p:tgtEl>
                                        <p:attrNameLst>
                                          <p:attrName>style.visibility</p:attrName>
                                        </p:attrNameLst>
                                      </p:cBhvr>
                                      <p:to>
                                        <p:strVal val="visible"/>
                                      </p:to>
                                    </p:set>
                                    <p:animEffect transition="in" filter="strips(upRight)">
                                      <p:cBhvr>
                                        <p:cTn id="22" dur="500"/>
                                        <p:tgtEl>
                                          <p:spTgt spid="224300"/>
                                        </p:tgtEl>
                                      </p:cBhvr>
                                    </p:animEffect>
                                  </p:childTnLst>
                                </p:cTn>
                              </p:par>
                            </p:childTnLst>
                          </p:cTn>
                        </p:par>
                        <p:par>
                          <p:cTn id="23" fill="hold" nodeType="afterGroup">
                            <p:stCondLst>
                              <p:cond delay="500"/>
                            </p:stCondLst>
                            <p:childTnLst>
                              <p:par>
                                <p:cTn id="24" presetID="18" presetClass="entr" presetSubtype="6" fill="hold" nodeType="afterEffect">
                                  <p:stCondLst>
                                    <p:cond delay="0"/>
                                  </p:stCondLst>
                                  <p:childTnLst>
                                    <p:set>
                                      <p:cBhvr>
                                        <p:cTn id="25" dur="1" fill="hold">
                                          <p:stCondLst>
                                            <p:cond delay="0"/>
                                          </p:stCondLst>
                                        </p:cTn>
                                        <p:tgtEl>
                                          <p:spTgt spid="224301"/>
                                        </p:tgtEl>
                                        <p:attrNameLst>
                                          <p:attrName>style.visibility</p:attrName>
                                        </p:attrNameLst>
                                      </p:cBhvr>
                                      <p:to>
                                        <p:strVal val="visible"/>
                                      </p:to>
                                    </p:set>
                                    <p:animEffect transition="in" filter="strips(downRight)">
                                      <p:cBhvr>
                                        <p:cTn id="26" dur="500"/>
                                        <p:tgtEl>
                                          <p:spTgt spid="224301"/>
                                        </p:tgtEl>
                                      </p:cBhvr>
                                    </p:animEffect>
                                  </p:childTnLst>
                                </p:cTn>
                              </p:par>
                            </p:childTnLst>
                          </p:cTn>
                        </p:par>
                        <p:par>
                          <p:cTn id="27" fill="hold" nodeType="afterGroup">
                            <p:stCondLst>
                              <p:cond delay="1000"/>
                            </p:stCondLst>
                            <p:childTnLst>
                              <p:par>
                                <p:cTn id="28" presetID="9" presetClass="emph" presetSubtype="0" grpId="0" nodeType="afterEffect">
                                  <p:stCondLst>
                                    <p:cond delay="0"/>
                                  </p:stCondLst>
                                  <p:childTnLst>
                                    <p:set>
                                      <p:cBhvr rctx="PPT">
                                        <p:cTn id="29" dur="indefinite"/>
                                        <p:tgtEl>
                                          <p:spTgt spid="224265"/>
                                        </p:tgtEl>
                                        <p:attrNameLst>
                                          <p:attrName>style.opacity</p:attrName>
                                        </p:attrNameLst>
                                      </p:cBhvr>
                                      <p:to>
                                        <p:strVal val="0.5"/>
                                      </p:to>
                                    </p:set>
                                    <p:animEffect filter="image" prLst="opacity: 0.5">
                                      <p:cBhvr rctx="IE">
                                        <p:cTn id="30" dur="indefinite"/>
                                        <p:tgtEl>
                                          <p:spTgt spid="224265"/>
                                        </p:tgtEl>
                                      </p:cBhvr>
                                    </p:animEffect>
                                  </p:childTnLst>
                                </p:cTn>
                              </p:par>
                              <p:par>
                                <p:cTn id="31" presetID="9" presetClass="emph" presetSubtype="0" grpId="0" nodeType="withEffect">
                                  <p:stCondLst>
                                    <p:cond delay="0"/>
                                  </p:stCondLst>
                                  <p:childTnLst>
                                    <p:set>
                                      <p:cBhvr rctx="PPT">
                                        <p:cTn id="32" dur="indefinite"/>
                                        <p:tgtEl>
                                          <p:spTgt spid="224266"/>
                                        </p:tgtEl>
                                        <p:attrNameLst>
                                          <p:attrName>style.opacity</p:attrName>
                                        </p:attrNameLst>
                                      </p:cBhvr>
                                      <p:to>
                                        <p:strVal val="0.5"/>
                                      </p:to>
                                    </p:set>
                                    <p:animEffect filter="image" prLst="opacity: 0.5">
                                      <p:cBhvr rctx="IE">
                                        <p:cTn id="33" dur="indefinite"/>
                                        <p:tgtEl>
                                          <p:spTgt spid="224266"/>
                                        </p:tgtEl>
                                      </p:cBhvr>
                                    </p:animEffect>
                                  </p:childTnLst>
                                </p:cTn>
                              </p:par>
                              <p:par>
                                <p:cTn id="34" presetID="9" presetClass="emph" presetSubtype="0" grpId="0" nodeType="withEffect">
                                  <p:stCondLst>
                                    <p:cond delay="0"/>
                                  </p:stCondLst>
                                  <p:childTnLst>
                                    <p:set>
                                      <p:cBhvr rctx="PPT">
                                        <p:cTn id="35" dur="indefinite"/>
                                        <p:tgtEl>
                                          <p:spTgt spid="224267"/>
                                        </p:tgtEl>
                                        <p:attrNameLst>
                                          <p:attrName>style.opacity</p:attrName>
                                        </p:attrNameLst>
                                      </p:cBhvr>
                                      <p:to>
                                        <p:strVal val="0.5"/>
                                      </p:to>
                                    </p:set>
                                    <p:animEffect filter="image" prLst="opacity: 0.5">
                                      <p:cBhvr rctx="IE">
                                        <p:cTn id="36" dur="indefinite"/>
                                        <p:tgtEl>
                                          <p:spTgt spid="22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5" grpId="0" animBg="1"/>
      <p:bldP spid="224266" grpId="0" animBg="1"/>
      <p:bldP spid="224267" grpId="0" animBg="1"/>
      <p:bldP spid="25" grpId="0" animBg="1"/>
      <p:bldP spid="25"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Die Liste </a:t>
            </a:r>
            <a:r>
              <a:rPr lang="de-DE" b="1" dirty="0" smtClean="0"/>
              <a:t>aller</a:t>
            </a:r>
            <a:r>
              <a:rPr lang="de-DE" dirty="0" smtClean="0"/>
              <a:t> Linking Parameter zu Target Services in der SFX-</a:t>
            </a:r>
            <a:r>
              <a:rPr lang="de-DE" dirty="0" err="1" smtClean="0"/>
              <a:t>KnowledgeBase</a:t>
            </a:r>
            <a:r>
              <a:rPr lang="de-DE" dirty="0" smtClean="0"/>
              <a:t> finden Sie ausgehend von der Homepage des SFX Admin Centers folgendermaßen:</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KBManager</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Linking Parameters</a:t>
            </a: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Die Liste lässt sich mit dem Dropdown „Filter List on:“ wahlweise u.a. auf Linking Parameter eines bestimmten Namens oder zu bestimmten Target Services reduzieren.</a:t>
            </a:r>
            <a:endParaRPr lang="de-DE" dirty="0">
              <a:solidFill>
                <a:srgbClr val="000000"/>
              </a:solidFill>
            </a:endParaRP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80</a:t>
            </a:fld>
            <a:endParaRPr lang="de-DE"/>
          </a:p>
        </p:txBody>
      </p:sp>
    </p:spTree>
    <p:extLst>
      <p:ext uri="{BB962C8B-B14F-4D97-AF65-F5344CB8AC3E}">
        <p14:creationId xmlns:p14="http://schemas.microsoft.com/office/powerpoint/2010/main" val="16324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Falls ein Target Service Linking Parameter benutzt, findet sich in seiner Zeile stets auch ein Button</a:t>
            </a:r>
          </a:p>
          <a:p>
            <a:pPr marL="0" indent="0">
              <a:buNone/>
            </a:pPr>
            <a:endParaRPr lang="de-DE" dirty="0"/>
          </a:p>
          <a:p>
            <a:pPr marL="0" lvl="0" indent="0">
              <a:buClr>
                <a:srgbClr val="C00000"/>
              </a:buClr>
              <a:buNone/>
            </a:pPr>
            <a:endParaRPr lang="de-DE" dirty="0" smtClean="0">
              <a:solidFill>
                <a:srgbClr val="000000"/>
              </a:solidFill>
            </a:endParaRPr>
          </a:p>
          <a:p>
            <a:pPr marL="0" lvl="0" indent="0">
              <a:buClr>
                <a:srgbClr val="C00000"/>
              </a:buClr>
              <a:buNone/>
            </a:pPr>
            <a:endParaRPr lang="de-DE" dirty="0">
              <a:solidFill>
                <a:srgbClr val="000000"/>
              </a:solidFill>
            </a:endParaRPr>
          </a:p>
          <a:p>
            <a:pPr marL="0" lvl="0" indent="0">
              <a:buClr>
                <a:srgbClr val="C00000"/>
              </a:buClr>
              <a:buNone/>
            </a:pPr>
            <a:endParaRPr lang="de-DE" dirty="0" smtClean="0">
              <a:solidFill>
                <a:srgbClr val="000000"/>
              </a:solidFill>
            </a:endParaRPr>
          </a:p>
          <a:p>
            <a:pPr marL="0" lvl="0" indent="0">
              <a:buClr>
                <a:srgbClr val="C00000"/>
              </a:buClr>
              <a:buNone/>
            </a:pPr>
            <a:r>
              <a:rPr lang="de-DE" dirty="0" smtClean="0">
                <a:solidFill>
                  <a:srgbClr val="000000"/>
                </a:solidFill>
              </a:rPr>
              <a:t>der zur Liste aller Linking Parameter dieses einen Target Services führt.</a:t>
            </a:r>
          </a:p>
          <a:p>
            <a:pPr marL="0" indent="0">
              <a:buClr>
                <a:srgbClr val="C00000"/>
              </a:buClr>
              <a:buNone/>
            </a:pPr>
            <a:endParaRPr lang="de-DE" sz="3000" dirty="0">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81</a:t>
            </a:fld>
            <a:endParaRPr lang="de-DE"/>
          </a:p>
        </p:txBody>
      </p:sp>
      <p:sp>
        <p:nvSpPr>
          <p:cNvPr id="5" name="Rechteck 4"/>
          <p:cNvSpPr/>
          <p:nvPr/>
        </p:nvSpPr>
        <p:spPr bwMode="auto">
          <a:xfrm>
            <a:off x="4022475" y="2460375"/>
            <a:ext cx="1080000" cy="1080000"/>
          </a:xfrm>
          <a:prstGeom prst="rect">
            <a:avLst/>
          </a:prstGeom>
          <a:solidFill>
            <a:schemeClr val="bg2">
              <a:lumMod val="20000"/>
              <a:lumOff val="80000"/>
            </a:schemeClr>
          </a:solidFill>
          <a:ln w="127000" cap="flat" cmpd="dbl" algn="ctr">
            <a:solidFill>
              <a:schemeClr val="bg2">
                <a:lumMod val="20000"/>
                <a:lumOff val="8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4400" dirty="0" smtClean="0"/>
              <a:t>L/P</a:t>
            </a:r>
            <a:endParaRPr kumimoji="0" lang="de-DE"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274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3BFCCD7-B6D0-4BB9-911A-62A30E56BECD}" type="slidenum">
              <a:rPr lang="de-DE"/>
              <a:pPr>
                <a:defRPr/>
              </a:pPr>
              <a:t>82</a:t>
            </a:fld>
            <a:endParaRPr lang="de-DE"/>
          </a:p>
        </p:txBody>
      </p:sp>
      <p:sp>
        <p:nvSpPr>
          <p:cNvPr id="35843" name="Rectangle 2"/>
          <p:cNvSpPr>
            <a:spLocks noGrp="1" noChangeArrowheads="1"/>
          </p:cNvSpPr>
          <p:nvPr>
            <p:ph type="title"/>
          </p:nvPr>
        </p:nvSpPr>
        <p:spPr/>
        <p:txBody>
          <a:bodyPr/>
          <a:lstStyle/>
          <a:p>
            <a:pPr eaLnBrk="1" hangingPunct="1"/>
            <a:r>
              <a:rPr lang="de-DE" altLang="de-DE" dirty="0" smtClean="0"/>
              <a:t> Institutes / Groups</a:t>
            </a:r>
          </a:p>
        </p:txBody>
      </p:sp>
      <p:sp>
        <p:nvSpPr>
          <p:cNvPr id="154627" name="Rectangle 3"/>
          <p:cNvSpPr>
            <a:spLocks noGrp="1" noChangeArrowheads="1"/>
          </p:cNvSpPr>
          <p:nvPr>
            <p:ph type="body" idx="1"/>
          </p:nvPr>
        </p:nvSpPr>
        <p:spPr/>
        <p:txBody>
          <a:bodyPr/>
          <a:lstStyle/>
          <a:p>
            <a:pPr eaLnBrk="1" hangingPunct="1">
              <a:defRPr/>
            </a:pPr>
            <a:r>
              <a:rPr lang="en-US" dirty="0" smtClean="0">
                <a:solidFill>
                  <a:srgbClr val="C00000"/>
                </a:solidFill>
                <a:effectLst>
                  <a:outerShdw blurRad="38100" dist="38100" dir="2700000" algn="tl">
                    <a:srgbClr val="C0C0C0"/>
                  </a:outerShdw>
                </a:effectLst>
              </a:rPr>
              <a:t>Definition:</a:t>
            </a:r>
            <a:endParaRPr lang="de-DE" dirty="0" smtClean="0">
              <a:solidFill>
                <a:srgbClr val="C00000"/>
              </a:solidFill>
            </a:endParaRPr>
          </a:p>
          <a:p>
            <a:pPr marL="457200" lvl="1" indent="0" eaLnBrk="1" hangingPunct="1">
              <a:buNone/>
              <a:defRPr/>
            </a:pPr>
            <a:r>
              <a:rPr lang="de-DE" dirty="0" smtClean="0"/>
              <a:t>Eine SFX-</a:t>
            </a:r>
            <a:r>
              <a:rPr lang="de-DE" dirty="0"/>
              <a:t>I</a:t>
            </a:r>
            <a:r>
              <a:rPr lang="de-DE" dirty="0" smtClean="0"/>
              <a:t>nstanz kann in mehrere </a:t>
            </a:r>
            <a:r>
              <a:rPr lang="de-DE" b="1" u="sng" dirty="0" smtClean="0"/>
              <a:t>Institutes</a:t>
            </a:r>
            <a:r>
              <a:rPr lang="de-DE" dirty="0" smtClean="0"/>
              <a:t> unterteilt sein, die durch die Angabe von IP-Ranges spezifiziert werden. Institutes lassen sich wiederum zu </a:t>
            </a:r>
            <a:r>
              <a:rPr lang="de-DE" b="1" u="sng" dirty="0"/>
              <a:t>Institute Groups </a:t>
            </a:r>
            <a:r>
              <a:rPr lang="de-DE" dirty="0" smtClean="0"/>
              <a:t>zusammenfassen. </a:t>
            </a:r>
          </a:p>
          <a:p>
            <a:pPr eaLnBrk="1" hangingPunct="1">
              <a:defRPr/>
            </a:pPr>
            <a:r>
              <a:rPr lang="de-DE" dirty="0" smtClean="0">
                <a:solidFill>
                  <a:srgbClr val="C00000"/>
                </a:solidFill>
                <a:effectLst>
                  <a:outerShdw blurRad="38100" dist="38100" dir="2700000" algn="tl">
                    <a:srgbClr val="C0C0C0"/>
                  </a:outerShdw>
                </a:effectLst>
              </a:rPr>
              <a:t>Beispiele:</a:t>
            </a:r>
            <a:endParaRPr lang="de-DE" dirty="0"/>
          </a:p>
          <a:p>
            <a:pPr lvl="1" eaLnBrk="1" hangingPunct="1">
              <a:defRPr/>
            </a:pPr>
            <a:r>
              <a:rPr lang="de-DE" dirty="0" smtClean="0"/>
              <a:t>Der Zugriff auf bestimmte E-Ressourcen ist nicht hochschulweit erlaubt, sondern auf Angehörige eines Lehrstuhls beschränkt.</a:t>
            </a:r>
          </a:p>
          <a:p>
            <a:pPr lvl="1" eaLnBrk="1" hangingPunct="1">
              <a:defRPr/>
            </a:pPr>
            <a:r>
              <a:rPr lang="de-DE" dirty="0" smtClean="0"/>
              <a:t>Die Bibliothek bietet Pay-per-</a:t>
            </a:r>
            <a:r>
              <a:rPr lang="de-DE" dirty="0" err="1" smtClean="0"/>
              <a:t>Use</a:t>
            </a:r>
            <a:r>
              <a:rPr lang="de-DE" dirty="0" smtClean="0"/>
              <a:t>-Terminals an, von denen aus nur bestimmte E-Ressourcen zugreifbar sein sollen.</a:t>
            </a:r>
          </a:p>
          <a:p>
            <a:pPr eaLnBrk="1" hangingPunct="1">
              <a:defRPr/>
            </a:pPr>
            <a:r>
              <a:rPr lang="de-DE" dirty="0" smtClean="0">
                <a:solidFill>
                  <a:srgbClr val="C00000"/>
                </a:solidFill>
                <a:effectLst>
                  <a:outerShdw blurRad="38100" dist="38100" dir="2700000" algn="tl">
                    <a:srgbClr val="C0C0C0"/>
                  </a:outerShdw>
                </a:effectLst>
              </a:rPr>
              <a:t>Gut zu wissen:</a:t>
            </a:r>
          </a:p>
          <a:p>
            <a:pPr marL="457200" lvl="1" indent="0" eaLnBrk="1" hangingPunct="1">
              <a:buNone/>
              <a:defRPr/>
            </a:pPr>
            <a:r>
              <a:rPr lang="de-DE" dirty="0" smtClean="0"/>
              <a:t>Aktivitätsstatus und </a:t>
            </a:r>
            <a:r>
              <a:rPr lang="de-DE" dirty="0" err="1" smtClean="0"/>
              <a:t>Thresholds</a:t>
            </a:r>
            <a:r>
              <a:rPr lang="de-DE" dirty="0" smtClean="0"/>
              <a:t> von </a:t>
            </a:r>
            <a:r>
              <a:rPr lang="de-DE" dirty="0" err="1" smtClean="0"/>
              <a:t>Object</a:t>
            </a:r>
            <a:r>
              <a:rPr lang="de-DE" dirty="0" smtClean="0"/>
              <a:t> Portfolios, sowie bei Target Services darüber hinaus auch die Option „</a:t>
            </a:r>
            <a:r>
              <a:rPr lang="de-DE" dirty="0" err="1" smtClean="0"/>
              <a:t>AutoActive</a:t>
            </a:r>
            <a:r>
              <a:rPr lang="de-DE" dirty="0" smtClean="0"/>
              <a:t>“ sind pro Institute festzulegen, sobald Institutes angelegt wurden!</a:t>
            </a:r>
          </a:p>
        </p:txBody>
      </p:sp>
    </p:spTree>
    <p:extLst>
      <p:ext uri="{BB962C8B-B14F-4D97-AF65-F5344CB8AC3E}">
        <p14:creationId xmlns:p14="http://schemas.microsoft.com/office/powerpoint/2010/main" val="2182778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2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 im SFX Admin Center:</a:t>
            </a:r>
            <a:endParaRPr lang="de-DE"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t>Eine Übersicht </a:t>
            </a:r>
            <a:r>
              <a:rPr lang="de-DE" dirty="0"/>
              <a:t>d</a:t>
            </a:r>
            <a:r>
              <a:rPr lang="de-DE" dirty="0" smtClean="0"/>
              <a:t>er auf Ihrer SFX-Instanz eingerichteten Institutes und ggf. Institute Groups finden Sie ausgehend von der Homepage des SFX Admin Centers wie folgt:</a:t>
            </a:r>
          </a:p>
          <a:p>
            <a:pPr marL="0" indent="0">
              <a:buNone/>
            </a:pPr>
            <a:endParaRPr lang="de-DE" dirty="0"/>
          </a:p>
          <a:p>
            <a:pPr marL="0" indent="0">
              <a:buNone/>
            </a:pPr>
            <a:r>
              <a:rPr lang="de-DE" dirty="0" smtClean="0">
                <a:effectLst>
                  <a:outerShdw blurRad="38100" dist="38100" dir="2700000" algn="tl">
                    <a:srgbClr val="000000">
                      <a:alpha val="43137"/>
                    </a:srgbClr>
                  </a:outerShdw>
                </a:effectLst>
              </a:rPr>
              <a:t>Data Management</a:t>
            </a:r>
          </a:p>
          <a:p>
            <a:pPr lvl="1">
              <a:buClr>
                <a:schemeClr val="accent2"/>
              </a:buClr>
              <a:buFont typeface="Wingdings"/>
              <a:buChar char="Ø"/>
            </a:pPr>
            <a:r>
              <a:rPr lang="de-DE" sz="2400" dirty="0" smtClean="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KBManager</a:t>
            </a:r>
            <a:endParaRPr lang="de-DE" sz="2400" dirty="0">
              <a:effectLst>
                <a:outerShdw blurRad="38100" dist="38100" dir="2700000" algn="tl">
                  <a:srgbClr val="000000">
                    <a:alpha val="43137"/>
                  </a:srgbClr>
                </a:outerShdw>
              </a:effectLst>
            </a:endParaRPr>
          </a:p>
          <a:p>
            <a:pPr lvl="2">
              <a:buClr>
                <a:schemeClr val="accent2"/>
              </a:buClr>
              <a:buFont typeface="Wingdings"/>
              <a:buChar char="Ø"/>
            </a:pPr>
            <a:r>
              <a:rPr lang="de-DE" sz="2400" dirty="0" smtClean="0">
                <a:effectLst>
                  <a:outerShdw blurRad="38100" dist="38100" dir="2700000" algn="tl">
                    <a:srgbClr val="000000">
                      <a:alpha val="43137"/>
                    </a:srgbClr>
                  </a:outerShdw>
                </a:effectLst>
              </a:rPr>
              <a:t> Institutes</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83</a:t>
            </a:fld>
            <a:endParaRPr lang="de-DE"/>
          </a:p>
        </p:txBody>
      </p:sp>
    </p:spTree>
    <p:extLst>
      <p:ext uri="{BB962C8B-B14F-4D97-AF65-F5344CB8AC3E}">
        <p14:creationId xmlns:p14="http://schemas.microsoft.com/office/powerpoint/2010/main" val="6114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41AC8AEE-5402-438A-B1CC-F442B5F0FF37}" type="slidenum">
              <a:rPr lang="de-DE"/>
              <a:pPr>
                <a:defRPr/>
              </a:pPr>
              <a:t>84</a:t>
            </a:fld>
            <a:endParaRPr lang="de-DE"/>
          </a:p>
        </p:txBody>
      </p:sp>
      <p:sp>
        <p:nvSpPr>
          <p:cNvPr id="32771" name="Rectangle 2"/>
          <p:cNvSpPr>
            <a:spLocks noGrp="1" noChangeArrowheads="1"/>
          </p:cNvSpPr>
          <p:nvPr>
            <p:ph type="title"/>
          </p:nvPr>
        </p:nvSpPr>
        <p:spPr/>
        <p:txBody>
          <a:bodyPr/>
          <a:lstStyle/>
          <a:p>
            <a:pPr eaLnBrk="1" hangingPunct="1"/>
            <a:r>
              <a:rPr lang="de-DE" altLang="de-DE" smtClean="0"/>
              <a:t>Inhalt</a:t>
            </a:r>
          </a:p>
        </p:txBody>
      </p:sp>
      <p:sp>
        <p:nvSpPr>
          <p:cNvPr id="179203" name="Rectangle 3"/>
          <p:cNvSpPr>
            <a:spLocks noGrp="1" noChangeArrowheads="1"/>
          </p:cNvSpPr>
          <p:nvPr>
            <p:ph type="body" idx="1"/>
          </p:nvPr>
        </p:nvSpPr>
        <p:spPr>
          <a:xfrm>
            <a:off x="941388" y="1298575"/>
            <a:ext cx="7243762" cy="4649788"/>
          </a:xfrm>
        </p:spPr>
        <p:txBody>
          <a:bodyPr/>
          <a:lstStyle/>
          <a:p>
            <a:pPr marL="609600" indent="-609600" eaLnBrk="1" hangingPunct="1">
              <a:lnSpc>
                <a:spcPct val="90000"/>
              </a:lnSpc>
              <a:buFontTx/>
              <a:buAutoNum type="arabicPeriod"/>
            </a:pPr>
            <a:endParaRPr lang="de-DE" altLang="de-DE" sz="1000" b="1" dirty="0" smtClean="0"/>
          </a:p>
          <a:p>
            <a:pPr marL="609600" indent="-609600" eaLnBrk="1" hangingPunct="1">
              <a:lnSpc>
                <a:spcPct val="90000"/>
              </a:lnSpc>
              <a:buFontTx/>
              <a:buAutoNum type="arabicPeriod"/>
            </a:pPr>
            <a:r>
              <a:rPr lang="de-DE" altLang="de-DE" sz="2800" dirty="0" smtClean="0"/>
              <a:t>Wozu dient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p>
          <a:p>
            <a:pPr marL="609600" indent="-609600" eaLnBrk="1" hangingPunct="1">
              <a:lnSpc>
                <a:spcPct val="90000"/>
              </a:lnSpc>
              <a:spcBef>
                <a:spcPct val="60000"/>
              </a:spcBef>
              <a:buFontTx/>
              <a:buAutoNum type="arabicPeriod"/>
            </a:pPr>
            <a:r>
              <a:rPr lang="de-DE" altLang="de-DE" sz="2800" dirty="0" smtClean="0"/>
              <a:t>SFX-Glossar</a:t>
            </a:r>
          </a:p>
          <a:p>
            <a:pPr marL="609600" indent="-609600" eaLnBrk="1" hangingPunct="1">
              <a:lnSpc>
                <a:spcPct val="90000"/>
              </a:lnSpc>
              <a:spcBef>
                <a:spcPct val="60000"/>
              </a:spcBef>
              <a:buFontTx/>
              <a:buAutoNum type="arabicPeriod"/>
            </a:pPr>
            <a:r>
              <a:rPr lang="de-DE" altLang="de-DE" sz="2800" dirty="0" smtClean="0"/>
              <a:t>Special </a:t>
            </a:r>
            <a:r>
              <a:rPr lang="de-DE" altLang="de-DE" sz="2800" dirty="0" err="1" smtClean="0"/>
              <a:t>Effects</a:t>
            </a:r>
            <a:r>
              <a:rPr lang="de-DE" altLang="de-DE" sz="2800" dirty="0" smtClean="0"/>
              <a:t> … </a:t>
            </a:r>
            <a:r>
              <a:rPr lang="de-DE" altLang="de-DE" sz="2800" dirty="0" err="1" smtClean="0"/>
              <a:t>uuund</a:t>
            </a:r>
            <a:r>
              <a:rPr lang="de-DE" altLang="de-DE" sz="2800" dirty="0" smtClean="0"/>
              <a:t> Action!</a:t>
            </a:r>
          </a:p>
          <a:p>
            <a:pPr marL="609600" indent="-609600" eaLnBrk="1" hangingPunct="1">
              <a:lnSpc>
                <a:spcPct val="90000"/>
              </a:lnSpc>
              <a:spcBef>
                <a:spcPct val="60000"/>
              </a:spcBef>
              <a:buFontTx/>
              <a:buAutoNum type="arabicPeriod"/>
            </a:pPr>
            <a:r>
              <a:rPr lang="de-DE" altLang="de-DE" sz="2800" dirty="0" smtClean="0"/>
              <a:t>SFX-Aufgabenverteilung im BVB</a:t>
            </a:r>
          </a:p>
          <a:p>
            <a:pPr marL="609600" indent="-609600" eaLnBrk="1" hangingPunct="1">
              <a:lnSpc>
                <a:spcPct val="90000"/>
              </a:lnSpc>
              <a:spcBef>
                <a:spcPct val="60000"/>
              </a:spcBef>
              <a:buFontTx/>
              <a:buAutoNum type="arabicPeriod"/>
            </a:pPr>
            <a:r>
              <a:rPr lang="de-DE" altLang="de-DE" sz="2800" dirty="0" smtClean="0"/>
              <a:t>Troubleshooting</a:t>
            </a:r>
          </a:p>
        </p:txBody>
      </p:sp>
    </p:spTree>
    <p:extLst>
      <p:ext uri="{BB962C8B-B14F-4D97-AF65-F5344CB8AC3E}">
        <p14:creationId xmlns:p14="http://schemas.microsoft.com/office/powerpoint/2010/main" val="2321657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79203">
                                            <p:txEl>
                                              <p:pRg st="1" end="1"/>
                                            </p:txEl>
                                          </p:spTgt>
                                        </p:tgtEl>
                                        <p:attrNameLst>
                                          <p:attrName>style.opacity</p:attrName>
                                        </p:attrNameLst>
                                      </p:cBhvr>
                                      <p:to>
                                        <p:strVal val="0.5"/>
                                      </p:to>
                                    </p:set>
                                    <p:animEffect filter="image" prLst="opacity: 0.5">
                                      <p:cBhvr rctx="IE">
                                        <p:cTn id="7" dur="indefinite"/>
                                        <p:tgtEl>
                                          <p:spTgt spid="179203">
                                            <p:txEl>
                                              <p:pRg st="1" end="1"/>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179203">
                                            <p:txEl>
                                              <p:pRg st="4" end="4"/>
                                            </p:txEl>
                                          </p:spTgt>
                                        </p:tgtEl>
                                        <p:attrNameLst>
                                          <p:attrName>style.opacity</p:attrName>
                                        </p:attrNameLst>
                                      </p:cBhvr>
                                      <p:to>
                                        <p:strVal val="0.5"/>
                                      </p:to>
                                    </p:set>
                                    <p:animEffect filter="image" prLst="opacity: 0.5">
                                      <p:cBhvr rctx="IE">
                                        <p:cTn id="10" dur="indefinite"/>
                                        <p:tgtEl>
                                          <p:spTgt spid="179203">
                                            <p:txEl>
                                              <p:pRg st="4" end="4"/>
                                            </p:txEl>
                                          </p:spTgt>
                                        </p:tgtEl>
                                      </p:cBhvr>
                                    </p:animEffect>
                                  </p:childTnLst>
                                </p:cTn>
                              </p:par>
                              <p:par>
                                <p:cTn id="11" presetID="9" presetClass="emph" presetSubtype="0" nodeType="withEffect">
                                  <p:stCondLst>
                                    <p:cond delay="0"/>
                                  </p:stCondLst>
                                  <p:childTnLst>
                                    <p:set>
                                      <p:cBhvr rctx="PPT">
                                        <p:cTn id="12" dur="indefinite"/>
                                        <p:tgtEl>
                                          <p:spTgt spid="179203">
                                            <p:txEl>
                                              <p:pRg st="5" end="5"/>
                                            </p:txEl>
                                          </p:spTgt>
                                        </p:tgtEl>
                                        <p:attrNameLst>
                                          <p:attrName>style.opacity</p:attrName>
                                        </p:attrNameLst>
                                      </p:cBhvr>
                                      <p:to>
                                        <p:strVal val="0.5"/>
                                      </p:to>
                                    </p:set>
                                    <p:animEffect filter="image" prLst="opacity: 0.5">
                                      <p:cBhvr rctx="IE">
                                        <p:cTn id="13" dur="indefinite"/>
                                        <p:tgtEl>
                                          <p:spTgt spid="179203">
                                            <p:txEl>
                                              <p:pRg st="5" end="5"/>
                                            </p:txEl>
                                          </p:spTgt>
                                        </p:tgtEl>
                                      </p:cBhvr>
                                    </p:animEffect>
                                  </p:childTnLst>
                                </p:cTn>
                              </p:par>
                              <p:par>
                                <p:cTn id="14" presetID="9" presetClass="emph" presetSubtype="0" nodeType="withEffect">
                                  <p:stCondLst>
                                    <p:cond delay="0"/>
                                  </p:stCondLst>
                                  <p:childTnLst>
                                    <p:set>
                                      <p:cBhvr rctx="PPT">
                                        <p:cTn id="15" dur="indefinite"/>
                                        <p:tgtEl>
                                          <p:spTgt spid="179203">
                                            <p:txEl>
                                              <p:pRg st="6" end="6"/>
                                            </p:txEl>
                                          </p:spTgt>
                                        </p:tgtEl>
                                        <p:attrNameLst>
                                          <p:attrName>style.opacity</p:attrName>
                                        </p:attrNameLst>
                                      </p:cBhvr>
                                      <p:to>
                                        <p:strVal val="0.5"/>
                                      </p:to>
                                    </p:set>
                                    <p:animEffect filter="image" prLst="opacity: 0.5">
                                      <p:cBhvr rctx="IE">
                                        <p:cTn id="16" dur="indefinite"/>
                                        <p:tgtEl>
                                          <p:spTgt spid="179203">
                                            <p:txEl>
                                              <p:pRg st="6" end="6"/>
                                            </p:txEl>
                                          </p:spTgt>
                                        </p:tgtEl>
                                      </p:cBhvr>
                                    </p:animEffect>
                                  </p:childTnLst>
                                </p:cTn>
                              </p:par>
                              <p:par>
                                <p:cTn id="17" presetID="9" presetClass="emph" presetSubtype="0" nodeType="withEffect">
                                  <p:stCondLst>
                                    <p:cond delay="0"/>
                                  </p:stCondLst>
                                  <p:childTnLst>
                                    <p:set>
                                      <p:cBhvr rctx="PPT">
                                        <p:cTn id="18" dur="indefinite"/>
                                        <p:tgtEl>
                                          <p:spTgt spid="179203">
                                            <p:txEl>
                                              <p:pRg st="2" end="2"/>
                                            </p:txEl>
                                          </p:spTgt>
                                        </p:tgtEl>
                                        <p:attrNameLst>
                                          <p:attrName>style.opacity</p:attrName>
                                        </p:attrNameLst>
                                      </p:cBhvr>
                                      <p:to>
                                        <p:strVal val="0.5"/>
                                      </p:to>
                                    </p:set>
                                    <p:animEffect filter="image" prLst="opacity: 0.5">
                                      <p:cBhvr rctx="IE">
                                        <p:cTn id="19" dur="indefinite"/>
                                        <p:tgtEl>
                                          <p:spTgt spid="1792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endCondLst>
                                    <p:cond evt="onNext" delay="0">
                                      <p:tgtEl>
                                        <p:sldTgt/>
                                      </p:tgtEl>
                                    </p:cond>
                                  </p:endCondLst>
                                  <p:childTnLst>
                                    <p:set>
                                      <p:cBhvr rctx="PPT">
                                        <p:cTn id="23" dur="indefinite"/>
                                        <p:tgtEl>
                                          <p:spTgt spid="179203">
                                            <p:txEl>
                                              <p:pRg st="3" end="3"/>
                                            </p:txEl>
                                          </p:spTgt>
                                        </p:tgtEl>
                                        <p:attrNameLst>
                                          <p:attrName>style.opacity</p:attrName>
                                        </p:attrNameLst>
                                      </p:cBhvr>
                                      <p:to>
                                        <p:strVal val="0.5"/>
                                      </p:to>
                                    </p:set>
                                    <p:animEffect filter="image" prLst="opacity: 0.5">
                                      <p:cBhvr rctx="IE">
                                        <p:cTn id="24" dur="indefinite"/>
                                        <p:tgtEl>
                                          <p:spTgt spid="179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7F81A631-0FC3-4823-9BE8-70C87B785EBC}" type="slidenum">
              <a:rPr lang="de-DE"/>
              <a:pPr>
                <a:defRPr/>
              </a:pPr>
              <a:t>85</a:t>
            </a:fld>
            <a:endParaRPr lang="de-DE"/>
          </a:p>
        </p:txBody>
      </p:sp>
      <p:sp>
        <p:nvSpPr>
          <p:cNvPr id="218114" name="Rectangle 2"/>
          <p:cNvSpPr>
            <a:spLocks noGrp="1" noChangeArrowheads="1"/>
          </p:cNvSpPr>
          <p:nvPr>
            <p:ph type="title"/>
          </p:nvPr>
        </p:nvSpPr>
        <p:spPr>
          <a:xfrm>
            <a:off x="503238" y="365125"/>
            <a:ext cx="8132762" cy="2446824"/>
          </a:xfrm>
        </p:spPr>
        <p:txBody>
          <a:bodyPr>
            <a:spAutoFit/>
          </a:bodyPr>
          <a:lstStyle/>
          <a:p>
            <a:pPr eaLnBrk="1" hangingPunct="1">
              <a:defRPr/>
            </a:pPr>
            <a:r>
              <a:rPr lang="de-DE" sz="11700" dirty="0">
                <a:effectLst>
                  <a:outerShdw blurRad="38100" dist="38100" dir="2700000" algn="tl">
                    <a:srgbClr val="C0C0C0"/>
                  </a:outerShdw>
                </a:effectLst>
              </a:rPr>
              <a:t>4</a:t>
            </a:r>
            <a:r>
              <a:rPr lang="de-DE" dirty="0" smtClean="0"/>
              <a:t/>
            </a:r>
            <a:br>
              <a:rPr lang="de-DE" dirty="0" smtClean="0"/>
            </a:br>
            <a:r>
              <a:rPr lang="de-DE" dirty="0" smtClean="0"/>
              <a:t>Special </a:t>
            </a:r>
            <a:r>
              <a:rPr lang="de-DE" dirty="0" err="1" smtClean="0"/>
              <a:t>Effects</a:t>
            </a:r>
            <a:r>
              <a:rPr lang="de-DE" dirty="0" smtClean="0"/>
              <a:t> … </a:t>
            </a:r>
            <a:r>
              <a:rPr lang="de-DE" dirty="0" err="1" smtClean="0"/>
              <a:t>uuund</a:t>
            </a:r>
            <a:r>
              <a:rPr lang="de-DE" dirty="0" smtClean="0"/>
              <a:t> Action!</a:t>
            </a:r>
          </a:p>
        </p:txBody>
      </p:sp>
    </p:spTree>
    <p:extLst>
      <p:ext uri="{BB962C8B-B14F-4D97-AF65-F5344CB8AC3E}">
        <p14:creationId xmlns:p14="http://schemas.microsoft.com/office/powerpoint/2010/main" val="1927205037"/>
      </p:ext>
    </p:extLst>
  </p:cSld>
  <p:clrMapOvr>
    <a:masterClrMapping/>
  </p:clrMapOvr>
  <p:transition>
    <p:cover dir="l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3"/>
          <p:cNvSpPr>
            <a:spLocks noGrp="1"/>
          </p:cNvSpPr>
          <p:nvPr>
            <p:ph type="sldNum" sz="quarter" idx="10"/>
          </p:nvPr>
        </p:nvSpPr>
        <p:spPr/>
        <p:txBody>
          <a:bodyPr/>
          <a:lstStyle/>
          <a:p>
            <a:pPr>
              <a:defRPr/>
            </a:pPr>
            <a:fld id="{095C8DD5-FC7F-4AA6-9660-1EE5B9EC914A}" type="slidenum">
              <a:rPr lang="de-DE"/>
              <a:pPr>
                <a:defRPr/>
              </a:pPr>
              <a:t>86</a:t>
            </a:fld>
            <a:endParaRPr lang="de-DE"/>
          </a:p>
        </p:txBody>
      </p:sp>
      <p:sp>
        <p:nvSpPr>
          <p:cNvPr id="40963" name="Rectangle 2"/>
          <p:cNvSpPr>
            <a:spLocks noGrp="1" noChangeArrowheads="1"/>
          </p:cNvSpPr>
          <p:nvPr>
            <p:ph type="title"/>
          </p:nvPr>
        </p:nvSpPr>
        <p:spPr/>
        <p:txBody>
          <a:bodyPr/>
          <a:lstStyle/>
          <a:p>
            <a:pPr eaLnBrk="1" hangingPunct="1"/>
            <a:r>
              <a:rPr lang="de-DE" altLang="de-DE" dirty="0" smtClean="0"/>
              <a:t>SFX in Aktion</a:t>
            </a:r>
          </a:p>
        </p:txBody>
      </p:sp>
      <p:sp>
        <p:nvSpPr>
          <p:cNvPr id="40964" name="Oval 4"/>
          <p:cNvSpPr>
            <a:spLocks noChangeArrowheads="1"/>
          </p:cNvSpPr>
          <p:nvPr/>
        </p:nvSpPr>
        <p:spPr bwMode="auto">
          <a:xfrm>
            <a:off x="536575" y="2122488"/>
            <a:ext cx="1627188" cy="712787"/>
          </a:xfrm>
          <a:prstGeom prst="ellipse">
            <a:avLst/>
          </a:prstGeom>
          <a:solidFill>
            <a:srgbClr val="CC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Source</a:t>
            </a:r>
          </a:p>
        </p:txBody>
      </p:sp>
      <p:sp useBgFill="1">
        <p:nvSpPr>
          <p:cNvPr id="180244" name="AutoShape 20"/>
          <p:cNvSpPr>
            <a:spLocks noChangeArrowheads="1"/>
          </p:cNvSpPr>
          <p:nvPr/>
        </p:nvSpPr>
        <p:spPr bwMode="auto">
          <a:xfrm>
            <a:off x="2286000" y="1631950"/>
            <a:ext cx="546100" cy="1684338"/>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a:t>OpenURL</a:t>
            </a:r>
          </a:p>
        </p:txBody>
      </p:sp>
      <p:grpSp>
        <p:nvGrpSpPr>
          <p:cNvPr id="180253" name="Group 29"/>
          <p:cNvGrpSpPr>
            <a:grpSpLocks/>
          </p:cNvGrpSpPr>
          <p:nvPr/>
        </p:nvGrpSpPr>
        <p:grpSpPr bwMode="auto">
          <a:xfrm>
            <a:off x="2809875" y="1376363"/>
            <a:ext cx="1249363" cy="1574800"/>
            <a:chOff x="1770" y="1005"/>
            <a:chExt cx="787" cy="992"/>
          </a:xfrm>
        </p:grpSpPr>
        <p:sp>
          <p:nvSpPr>
            <p:cNvPr id="41005" name="Text Box 7"/>
            <p:cNvSpPr txBox="1">
              <a:spLocks noChangeArrowheads="1"/>
            </p:cNvSpPr>
            <p:nvPr/>
          </p:nvSpPr>
          <p:spPr bwMode="auto">
            <a:xfrm>
              <a:off x="1770" y="1005"/>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OpenURL Parser</a:t>
              </a:r>
            </a:p>
          </p:txBody>
        </p:sp>
        <p:pic>
          <p:nvPicPr>
            <p:cNvPr id="41006" name="Picture 27"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97"/>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feld 1"/>
          <p:cNvSpPr txBox="1"/>
          <p:nvPr/>
        </p:nvSpPr>
        <p:spPr>
          <a:xfrm>
            <a:off x="4714876" y="1262063"/>
            <a:ext cx="3448050" cy="3139321"/>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a:pPr>
            <a:r>
              <a:rPr lang="de-DE" dirty="0" smtClean="0"/>
              <a:t>Der Klick des Nutzers auf einen SFX-Button lässt die Source einen </a:t>
            </a:r>
            <a:r>
              <a:rPr lang="de-DE" dirty="0" err="1" smtClean="0"/>
              <a:t>OpenURL</a:t>
            </a:r>
            <a:r>
              <a:rPr lang="de-DE" dirty="0" smtClean="0"/>
              <a:t> generieren und an den Link-Resolver schicken.</a:t>
            </a:r>
          </a:p>
          <a:p>
            <a:pPr marL="342900" indent="-342900">
              <a:buFont typeface="+mj-lt"/>
              <a:buAutoNum type="arabicPeriod"/>
            </a:pPr>
            <a:endParaRPr lang="de-DE" dirty="0" smtClean="0"/>
          </a:p>
          <a:p>
            <a:pPr marL="342900" indent="-342900">
              <a:buFont typeface="+mj-lt"/>
              <a:buAutoNum type="arabicPeriod"/>
            </a:pPr>
            <a:r>
              <a:rPr lang="de-DE" dirty="0" smtClean="0"/>
              <a:t>Dort wird der </a:t>
            </a:r>
            <a:r>
              <a:rPr lang="de-DE" dirty="0" err="1" smtClean="0"/>
              <a:t>OpenURL</a:t>
            </a:r>
            <a:r>
              <a:rPr lang="de-DE" dirty="0" smtClean="0"/>
              <a:t> zunächst einmal von einem Analyse-Programm, dem „</a:t>
            </a:r>
            <a:r>
              <a:rPr lang="de-DE" dirty="0" err="1" smtClean="0"/>
              <a:t>OpenURL</a:t>
            </a:r>
            <a:r>
              <a:rPr lang="de-DE" dirty="0" smtClean="0"/>
              <a:t>-Parser“, in seine Bestandteile zerlegt.</a:t>
            </a:r>
            <a:endParaRPr lang="de-DE" dirty="0"/>
          </a:p>
        </p:txBody>
      </p:sp>
      <p:sp>
        <p:nvSpPr>
          <p:cNvPr id="10" name="Explosion 1 9"/>
          <p:cNvSpPr/>
          <p:nvPr/>
        </p:nvSpPr>
        <p:spPr bwMode="auto">
          <a:xfrm rot="20373654">
            <a:off x="739775" y="2069305"/>
            <a:ext cx="1277937" cy="838200"/>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grpId="1" nodeType="afterEffect">
                                  <p:stCondLst>
                                    <p:cond delay="40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400"/>
                            </p:stCondLst>
                            <p:childTnLst>
                              <p:par>
                                <p:cTn id="20" presetID="22" presetClass="entr" presetSubtype="8" fill="hold" grpId="0" nodeType="afterEffect">
                                  <p:stCondLst>
                                    <p:cond delay="0"/>
                                  </p:stCondLst>
                                  <p:childTnLst>
                                    <p:set>
                                      <p:cBhvr>
                                        <p:cTn id="21" dur="1" fill="hold">
                                          <p:stCondLst>
                                            <p:cond delay="0"/>
                                          </p:stCondLst>
                                        </p:cTn>
                                        <p:tgtEl>
                                          <p:spTgt spid="180244"/>
                                        </p:tgtEl>
                                        <p:attrNameLst>
                                          <p:attrName>style.visibility</p:attrName>
                                        </p:attrNameLst>
                                      </p:cBhvr>
                                      <p:to>
                                        <p:strVal val="visible"/>
                                      </p:to>
                                    </p:set>
                                    <p:animEffect transition="in" filter="wipe(left)">
                                      <p:cBhvr>
                                        <p:cTn id="22" dur="500"/>
                                        <p:tgtEl>
                                          <p:spTgt spid="180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253"/>
                                        </p:tgtEl>
                                        <p:attrNameLst>
                                          <p:attrName>style.visibility</p:attrName>
                                        </p:attrNameLst>
                                      </p:cBhvr>
                                      <p:to>
                                        <p:strVal val="visible"/>
                                      </p:to>
                                    </p:set>
                                    <p:animEffect transition="in" filter="fade">
                                      <p:cBhvr>
                                        <p:cTn id="27" dur="500"/>
                                        <p:tgtEl>
                                          <p:spTgt spid="180253"/>
                                        </p:tgtEl>
                                      </p:cBhvr>
                                    </p:animEffect>
                                  </p:childTnLst>
                                </p:cTn>
                              </p:par>
                              <p:par>
                                <p:cTn id="28" presetID="1" presetClass="entr" presetSubtype="0"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4" grpId="0" animBg="1"/>
      <p:bldP spid="2" grpId="0" animBg="1"/>
      <p:bldP spid="10" grpId="0" animBg="1"/>
      <p:bldP spid="10"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3"/>
          <p:cNvSpPr>
            <a:spLocks noGrp="1"/>
          </p:cNvSpPr>
          <p:nvPr>
            <p:ph type="sldNum" sz="quarter" idx="10"/>
          </p:nvPr>
        </p:nvSpPr>
        <p:spPr/>
        <p:txBody>
          <a:bodyPr/>
          <a:lstStyle/>
          <a:p>
            <a:pPr>
              <a:defRPr/>
            </a:pPr>
            <a:fld id="{095C8DD5-FC7F-4AA6-9660-1EE5B9EC914A}" type="slidenum">
              <a:rPr lang="de-DE"/>
              <a:pPr>
                <a:defRPr/>
              </a:pPr>
              <a:t>87</a:t>
            </a:fld>
            <a:endParaRPr lang="de-DE"/>
          </a:p>
        </p:txBody>
      </p:sp>
      <p:sp>
        <p:nvSpPr>
          <p:cNvPr id="40963" name="Rectangle 2"/>
          <p:cNvSpPr>
            <a:spLocks noGrp="1" noChangeArrowheads="1"/>
          </p:cNvSpPr>
          <p:nvPr>
            <p:ph type="title"/>
          </p:nvPr>
        </p:nvSpPr>
        <p:spPr/>
        <p:txBody>
          <a:bodyPr/>
          <a:lstStyle/>
          <a:p>
            <a:pPr eaLnBrk="1" hangingPunct="1"/>
            <a:r>
              <a:rPr lang="de-DE" altLang="de-DE" dirty="0" smtClean="0"/>
              <a:t>SFX in Aktion</a:t>
            </a:r>
          </a:p>
        </p:txBody>
      </p:sp>
      <p:sp>
        <p:nvSpPr>
          <p:cNvPr id="40964" name="Oval 4"/>
          <p:cNvSpPr>
            <a:spLocks noChangeArrowheads="1"/>
          </p:cNvSpPr>
          <p:nvPr/>
        </p:nvSpPr>
        <p:spPr bwMode="auto">
          <a:xfrm>
            <a:off x="536575" y="2122488"/>
            <a:ext cx="1627188" cy="712787"/>
          </a:xfrm>
          <a:prstGeom prst="ellipse">
            <a:avLst/>
          </a:prstGeom>
          <a:solidFill>
            <a:srgbClr val="CC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Source</a:t>
            </a:r>
          </a:p>
        </p:txBody>
      </p:sp>
      <p:sp useBgFill="1">
        <p:nvSpPr>
          <p:cNvPr id="180244" name="AutoShape 20"/>
          <p:cNvSpPr>
            <a:spLocks noChangeArrowheads="1"/>
          </p:cNvSpPr>
          <p:nvPr/>
        </p:nvSpPr>
        <p:spPr bwMode="auto">
          <a:xfrm>
            <a:off x="2286000" y="1631950"/>
            <a:ext cx="546100" cy="1684338"/>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err="1"/>
              <a:t>OpenURL</a:t>
            </a:r>
            <a:endParaRPr lang="de-DE" altLang="de-DE" sz="1600" dirty="0"/>
          </a:p>
        </p:txBody>
      </p:sp>
      <p:grpSp>
        <p:nvGrpSpPr>
          <p:cNvPr id="180253" name="Group 29"/>
          <p:cNvGrpSpPr>
            <a:grpSpLocks/>
          </p:cNvGrpSpPr>
          <p:nvPr/>
        </p:nvGrpSpPr>
        <p:grpSpPr bwMode="auto">
          <a:xfrm>
            <a:off x="2809875" y="1376363"/>
            <a:ext cx="1249363" cy="1574800"/>
            <a:chOff x="1770" y="1005"/>
            <a:chExt cx="787" cy="992"/>
          </a:xfrm>
        </p:grpSpPr>
        <p:sp>
          <p:nvSpPr>
            <p:cNvPr id="41005" name="Text Box 7"/>
            <p:cNvSpPr txBox="1">
              <a:spLocks noChangeArrowheads="1"/>
            </p:cNvSpPr>
            <p:nvPr/>
          </p:nvSpPr>
          <p:spPr bwMode="auto">
            <a:xfrm>
              <a:off x="1770" y="1005"/>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OpenURL Parser</a:t>
              </a:r>
            </a:p>
          </p:txBody>
        </p:sp>
        <p:pic>
          <p:nvPicPr>
            <p:cNvPr id="41006" name="Picture 27"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97"/>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0254" name="Group 30"/>
          <p:cNvGrpSpPr>
            <a:grpSpLocks/>
          </p:cNvGrpSpPr>
          <p:nvPr/>
        </p:nvGrpSpPr>
        <p:grpSpPr bwMode="auto">
          <a:xfrm>
            <a:off x="4648200" y="1381125"/>
            <a:ext cx="1249363" cy="1568450"/>
            <a:chOff x="2935" y="1008"/>
            <a:chExt cx="787" cy="988"/>
          </a:xfrm>
        </p:grpSpPr>
        <p:sp>
          <p:nvSpPr>
            <p:cNvPr id="41003" name="Text Box 11"/>
            <p:cNvSpPr txBox="1">
              <a:spLocks noChangeArrowheads="1"/>
            </p:cNvSpPr>
            <p:nvPr/>
          </p:nvSpPr>
          <p:spPr bwMode="auto">
            <a:xfrm>
              <a:off x="2935" y="1008"/>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Source Parser</a:t>
              </a:r>
            </a:p>
          </p:txBody>
        </p:sp>
        <p:pic>
          <p:nvPicPr>
            <p:cNvPr id="41004" name="Picture 28"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 y="1396"/>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260" name="Line 36"/>
          <p:cNvSpPr>
            <a:spLocks noChangeShapeType="1"/>
          </p:cNvSpPr>
          <p:nvPr/>
        </p:nvSpPr>
        <p:spPr bwMode="auto">
          <a:xfrm>
            <a:off x="3937000" y="2479675"/>
            <a:ext cx="8461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1" name="Line 37"/>
          <p:cNvSpPr>
            <a:spLocks noChangeShapeType="1"/>
          </p:cNvSpPr>
          <p:nvPr/>
        </p:nvSpPr>
        <p:spPr bwMode="auto">
          <a:xfrm>
            <a:off x="5791200" y="2484438"/>
            <a:ext cx="8239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6" name="Freeform 42"/>
          <p:cNvSpPr>
            <a:spLocks/>
          </p:cNvSpPr>
          <p:nvPr/>
        </p:nvSpPr>
        <p:spPr bwMode="auto">
          <a:xfrm>
            <a:off x="4349750" y="1230313"/>
            <a:ext cx="1851025" cy="1249362"/>
          </a:xfrm>
          <a:custGeom>
            <a:avLst/>
            <a:gdLst>
              <a:gd name="T0" fmla="*/ 0 w 1166"/>
              <a:gd name="T1" fmla="*/ 1249362 h 787"/>
              <a:gd name="T2" fmla="*/ 133350 w 1166"/>
              <a:gd name="T3" fmla="*/ 534987 h 787"/>
              <a:gd name="T4" fmla="*/ 468313 w 1166"/>
              <a:gd name="T5" fmla="*/ 111125 h 787"/>
              <a:gd name="T6" fmla="*/ 947738 w 1166"/>
              <a:gd name="T7" fmla="*/ 0 h 787"/>
              <a:gd name="T8" fmla="*/ 1416050 w 1166"/>
              <a:gd name="T9" fmla="*/ 111125 h 787"/>
              <a:gd name="T10" fmla="*/ 1738313 w 1166"/>
              <a:gd name="T11" fmla="*/ 523875 h 787"/>
              <a:gd name="T12" fmla="*/ 1851025 w 1166"/>
              <a:gd name="T13" fmla="*/ 1249362 h 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6" h="787">
                <a:moveTo>
                  <a:pt x="0" y="787"/>
                </a:moveTo>
                <a:cubicBezTo>
                  <a:pt x="14" y="712"/>
                  <a:pt x="35" y="457"/>
                  <a:pt x="84" y="337"/>
                </a:cubicBezTo>
                <a:cubicBezTo>
                  <a:pt x="133" y="217"/>
                  <a:pt x="210" y="126"/>
                  <a:pt x="295" y="70"/>
                </a:cubicBezTo>
                <a:cubicBezTo>
                  <a:pt x="380" y="14"/>
                  <a:pt x="498" y="0"/>
                  <a:pt x="597" y="0"/>
                </a:cubicBezTo>
                <a:cubicBezTo>
                  <a:pt x="696" y="0"/>
                  <a:pt x="809" y="15"/>
                  <a:pt x="892" y="70"/>
                </a:cubicBezTo>
                <a:cubicBezTo>
                  <a:pt x="975" y="125"/>
                  <a:pt x="1049" y="211"/>
                  <a:pt x="1095" y="330"/>
                </a:cubicBezTo>
                <a:cubicBezTo>
                  <a:pt x="1141" y="449"/>
                  <a:pt x="1151" y="692"/>
                  <a:pt x="1166" y="787"/>
                </a:cubicBezTo>
              </a:path>
            </a:pathLst>
          </a:custGeom>
          <a:noFill/>
          <a:ln w="25400" cap="flat">
            <a:solidFill>
              <a:schemeClr val="tx1"/>
            </a:solidFill>
            <a:prstDash val="sysDot"/>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7" name="Oval 43"/>
          <p:cNvSpPr>
            <a:spLocks noChangeArrowheads="1"/>
          </p:cNvSpPr>
          <p:nvPr/>
        </p:nvSpPr>
        <p:spPr bwMode="auto">
          <a:xfrm>
            <a:off x="4159250" y="2300288"/>
            <a:ext cx="368300" cy="368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t>?</a:t>
            </a:r>
          </a:p>
        </p:txBody>
      </p:sp>
      <p:grpSp>
        <p:nvGrpSpPr>
          <p:cNvPr id="180297" name="Group 73"/>
          <p:cNvGrpSpPr>
            <a:grpSpLocks/>
          </p:cNvGrpSpPr>
          <p:nvPr/>
        </p:nvGrpSpPr>
        <p:grpSpPr bwMode="auto">
          <a:xfrm>
            <a:off x="6456363" y="1363663"/>
            <a:ext cx="1795462" cy="1852612"/>
            <a:chOff x="4067" y="997"/>
            <a:chExt cx="1131" cy="1167"/>
          </a:xfrm>
        </p:grpSpPr>
        <p:sp>
          <p:nvSpPr>
            <p:cNvPr id="40998" name="AutoShape 16"/>
            <p:cNvSpPr>
              <a:spLocks noChangeArrowheads="1"/>
            </p:cNvSpPr>
            <p:nvPr/>
          </p:nvSpPr>
          <p:spPr bwMode="auto">
            <a:xfrm>
              <a:off x="4187" y="1243"/>
              <a:ext cx="906" cy="92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400" dirty="0"/>
                <a:t>Key: 1234-5678</a:t>
              </a:r>
            </a:p>
            <a:p>
              <a:pPr algn="ctr"/>
              <a:endParaRPr lang="de-DE" altLang="de-DE" sz="1600" dirty="0"/>
            </a:p>
            <a:p>
              <a:pPr algn="ctr"/>
              <a:r>
                <a:rPr lang="de-DE" altLang="de-DE" sz="1600" b="1" dirty="0"/>
                <a:t>Metadaten</a:t>
              </a:r>
            </a:p>
          </p:txBody>
        </p:sp>
        <p:sp>
          <p:nvSpPr>
            <p:cNvPr id="40999" name="Text Box 17"/>
            <p:cNvSpPr txBox="1">
              <a:spLocks noChangeArrowheads="1"/>
            </p:cNvSpPr>
            <p:nvPr/>
          </p:nvSpPr>
          <p:spPr bwMode="auto">
            <a:xfrm>
              <a:off x="4067" y="997"/>
              <a:ext cx="1131" cy="2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ContextObject</a:t>
              </a:r>
            </a:p>
          </p:txBody>
        </p:sp>
        <p:sp>
          <p:nvSpPr>
            <p:cNvPr id="41000" name="Rectangle 44"/>
            <p:cNvSpPr>
              <a:spLocks noChangeArrowheads="1"/>
            </p:cNvSpPr>
            <p:nvPr/>
          </p:nvSpPr>
          <p:spPr bwMode="auto">
            <a:xfrm>
              <a:off x="4187" y="1461"/>
              <a:ext cx="906" cy="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180274" name="AutoShape 50"/>
          <p:cNvSpPr>
            <a:spLocks noChangeArrowheads="1"/>
          </p:cNvSpPr>
          <p:nvPr/>
        </p:nvSpPr>
        <p:spPr bwMode="auto">
          <a:xfrm flipH="1">
            <a:off x="434975" y="3003550"/>
            <a:ext cx="5218113" cy="479425"/>
          </a:xfrm>
          <a:prstGeom prst="curvedUpArrow">
            <a:avLst>
              <a:gd name="adj1" fmla="val 156257"/>
              <a:gd name="adj2" fmla="val 375149"/>
              <a:gd name="adj3" fmla="val 27481"/>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80275" name="Text Box 51"/>
          <p:cNvSpPr txBox="1">
            <a:spLocks noChangeArrowheads="1"/>
          </p:cNvSpPr>
          <p:nvPr/>
        </p:nvSpPr>
        <p:spPr bwMode="auto">
          <a:xfrm>
            <a:off x="2878138" y="3138488"/>
            <a:ext cx="91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600"/>
              <a:t>"Fetch"</a:t>
            </a:r>
          </a:p>
        </p:txBody>
      </p:sp>
      <p:sp>
        <p:nvSpPr>
          <p:cNvPr id="2" name="Textfeld 1"/>
          <p:cNvSpPr txBox="1"/>
          <p:nvPr/>
        </p:nvSpPr>
        <p:spPr>
          <a:xfrm>
            <a:off x="800100" y="3771900"/>
            <a:ext cx="3559969" cy="2031325"/>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startAt="3"/>
            </a:pPr>
            <a:r>
              <a:rPr lang="de-DE" dirty="0" smtClean="0"/>
              <a:t>Ein sog. „Source Parser“ </a:t>
            </a:r>
            <a:r>
              <a:rPr lang="de-DE" b="1" dirty="0" smtClean="0"/>
              <a:t>kann</a:t>
            </a:r>
            <a:r>
              <a:rPr lang="de-DE" dirty="0" smtClean="0"/>
              <a:t> eventuell noch mehr Kontext-Informationen durch Rückfrage an die Source ermitteln als im </a:t>
            </a:r>
            <a:r>
              <a:rPr lang="de-DE" dirty="0" err="1" smtClean="0"/>
              <a:t>OpenURL</a:t>
            </a:r>
            <a:r>
              <a:rPr lang="de-DE" dirty="0" smtClean="0"/>
              <a:t> transportierbar sind, z.B. die Namen weiterer Autoren.</a:t>
            </a:r>
            <a:endParaRPr lang="de-DE" dirty="0"/>
          </a:p>
        </p:txBody>
      </p:sp>
      <p:sp>
        <p:nvSpPr>
          <p:cNvPr id="48" name="Textfeld 47"/>
          <p:cNvSpPr txBox="1"/>
          <p:nvPr/>
        </p:nvSpPr>
        <p:spPr>
          <a:xfrm>
            <a:off x="4806950" y="3771900"/>
            <a:ext cx="3559969" cy="2031325"/>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startAt="4"/>
            </a:pPr>
            <a:r>
              <a:rPr lang="de-DE" dirty="0" smtClean="0"/>
              <a:t>Aus allen dem </a:t>
            </a:r>
            <a:r>
              <a:rPr lang="de-DE" dirty="0" err="1" smtClean="0"/>
              <a:t>OpenURL</a:t>
            </a:r>
            <a:r>
              <a:rPr lang="de-DE" dirty="0" smtClean="0"/>
              <a:t> entnommenen, ggf. vom Source Parser zusätzlich nachgeholten und aus der </a:t>
            </a:r>
            <a:r>
              <a:rPr lang="de-DE" dirty="0" err="1" smtClean="0"/>
              <a:t>KnowledgeBase</a:t>
            </a:r>
            <a:r>
              <a:rPr lang="de-DE" dirty="0" smtClean="0"/>
              <a:t> ermittelten Metadaten wird das sog. „</a:t>
            </a:r>
            <a:r>
              <a:rPr lang="de-DE" dirty="0" err="1" smtClean="0"/>
              <a:t>ContextObject</a:t>
            </a:r>
            <a:r>
              <a:rPr lang="de-DE" dirty="0" smtClean="0"/>
              <a:t>“ aufgebaut.</a:t>
            </a:r>
            <a:endParaRPr lang="de-DE" dirty="0"/>
          </a:p>
        </p:txBody>
      </p:sp>
    </p:spTree>
    <p:extLst>
      <p:ext uri="{BB962C8B-B14F-4D97-AF65-F5344CB8AC3E}">
        <p14:creationId xmlns:p14="http://schemas.microsoft.com/office/powerpoint/2010/main" val="602882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0260"/>
                                        </p:tgtEl>
                                        <p:attrNameLst>
                                          <p:attrName>style.visibility</p:attrName>
                                        </p:attrNameLst>
                                      </p:cBhvr>
                                      <p:to>
                                        <p:strVal val="visible"/>
                                      </p:to>
                                    </p:set>
                                    <p:animEffect transition="in" filter="strips(downRight)">
                                      <p:cBhvr>
                                        <p:cTn id="7" dur="500"/>
                                        <p:tgtEl>
                                          <p:spTgt spid="1802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254"/>
                                        </p:tgtEl>
                                        <p:attrNameLst>
                                          <p:attrName>style.visibility</p:attrName>
                                        </p:attrNameLst>
                                      </p:cBhvr>
                                      <p:to>
                                        <p:strVal val="visible"/>
                                      </p:to>
                                    </p:set>
                                    <p:animEffect transition="in" filter="fade">
                                      <p:cBhvr>
                                        <p:cTn id="11" dur="500"/>
                                        <p:tgtEl>
                                          <p:spTgt spid="18025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1500"/>
                            </p:stCondLst>
                            <p:childTnLst>
                              <p:par>
                                <p:cTn id="18" presetID="18" presetClass="entr" presetSubtype="9" fill="hold" grpId="0" nodeType="afterEffect">
                                  <p:stCondLst>
                                    <p:cond delay="3000"/>
                                  </p:stCondLst>
                                  <p:childTnLst>
                                    <p:set>
                                      <p:cBhvr>
                                        <p:cTn id="19" dur="1" fill="hold">
                                          <p:stCondLst>
                                            <p:cond delay="0"/>
                                          </p:stCondLst>
                                        </p:cTn>
                                        <p:tgtEl>
                                          <p:spTgt spid="180274"/>
                                        </p:tgtEl>
                                        <p:attrNameLst>
                                          <p:attrName>style.visibility</p:attrName>
                                        </p:attrNameLst>
                                      </p:cBhvr>
                                      <p:to>
                                        <p:strVal val="visible"/>
                                      </p:to>
                                    </p:set>
                                    <p:animEffect transition="in" filter="strips(upLeft)">
                                      <p:cBhvr>
                                        <p:cTn id="20" dur="500"/>
                                        <p:tgtEl>
                                          <p:spTgt spid="180274"/>
                                        </p:tgtEl>
                                      </p:cBhvr>
                                    </p:animEffect>
                                  </p:childTnLst>
                                </p:cTn>
                              </p:par>
                            </p:childTnLst>
                          </p:cTn>
                        </p:par>
                        <p:par>
                          <p:cTn id="21" fill="hold" nodeType="afterGroup">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1802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nodeType="with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80267"/>
                                        </p:tgtEl>
                                        <p:attrNameLst>
                                          <p:attrName>style.visibility</p:attrName>
                                        </p:attrNameLst>
                                      </p:cBhvr>
                                      <p:to>
                                        <p:strVal val="visible"/>
                                      </p:to>
                                    </p:set>
                                  </p:childTnLst>
                                </p:cTn>
                              </p:par>
                            </p:childTnLst>
                          </p:cTn>
                        </p:par>
                        <p:par>
                          <p:cTn id="38" fill="hold" nodeType="with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80266"/>
                                        </p:tgtEl>
                                        <p:attrNameLst>
                                          <p:attrName>style.visibility</p:attrName>
                                        </p:attrNameLst>
                                      </p:cBhvr>
                                      <p:to>
                                        <p:strVal val="visible"/>
                                      </p:to>
                                    </p:set>
                                    <p:animEffect transition="in" filter="wipe(left)">
                                      <p:cBhvr>
                                        <p:cTn id="41" dur="500"/>
                                        <p:tgtEl>
                                          <p:spTgt spid="180266"/>
                                        </p:tgtEl>
                                      </p:cBhvr>
                                    </p:animEffect>
                                  </p:childTnLst>
                                </p:cTn>
                              </p:par>
                            </p:childTnLst>
                          </p:cTn>
                        </p:par>
                        <p:par>
                          <p:cTn id="42" fill="hold" nodeType="afterGroup">
                            <p:stCondLst>
                              <p:cond delay="1500"/>
                            </p:stCondLst>
                            <p:childTnLst>
                              <p:par>
                                <p:cTn id="43" presetID="18" presetClass="entr" presetSubtype="6" fill="hold" grpId="0" nodeType="afterEffect">
                                  <p:stCondLst>
                                    <p:cond delay="0"/>
                                  </p:stCondLst>
                                  <p:childTnLst>
                                    <p:set>
                                      <p:cBhvr>
                                        <p:cTn id="44" dur="1" fill="hold">
                                          <p:stCondLst>
                                            <p:cond delay="0"/>
                                          </p:stCondLst>
                                        </p:cTn>
                                        <p:tgtEl>
                                          <p:spTgt spid="180261"/>
                                        </p:tgtEl>
                                        <p:attrNameLst>
                                          <p:attrName>style.visibility</p:attrName>
                                        </p:attrNameLst>
                                      </p:cBhvr>
                                      <p:to>
                                        <p:strVal val="visible"/>
                                      </p:to>
                                    </p:set>
                                    <p:animEffect transition="in" filter="strips(downRight)">
                                      <p:cBhvr>
                                        <p:cTn id="45" dur="500"/>
                                        <p:tgtEl>
                                          <p:spTgt spid="180261"/>
                                        </p:tgtEl>
                                      </p:cBhvr>
                                    </p:animEffec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180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60" grpId="0" animBg="1"/>
      <p:bldP spid="180261" grpId="0" animBg="1"/>
      <p:bldP spid="180266" grpId="0" animBg="1"/>
      <p:bldP spid="180267" grpId="0" animBg="1"/>
      <p:bldP spid="180274" grpId="0" animBg="1"/>
      <p:bldP spid="180275" grpId="0"/>
      <p:bldP spid="2" grpId="0" animBg="1"/>
      <p:bldP spid="2" grpId="1" animBg="1"/>
      <p:bldP spid="4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3"/>
          <p:cNvSpPr>
            <a:spLocks noGrp="1"/>
          </p:cNvSpPr>
          <p:nvPr>
            <p:ph type="sldNum" sz="quarter" idx="10"/>
          </p:nvPr>
        </p:nvSpPr>
        <p:spPr/>
        <p:txBody>
          <a:bodyPr/>
          <a:lstStyle/>
          <a:p>
            <a:pPr>
              <a:defRPr/>
            </a:pPr>
            <a:fld id="{095C8DD5-FC7F-4AA6-9660-1EE5B9EC914A}" type="slidenum">
              <a:rPr lang="de-DE"/>
              <a:pPr>
                <a:defRPr/>
              </a:pPr>
              <a:t>88</a:t>
            </a:fld>
            <a:endParaRPr lang="de-DE"/>
          </a:p>
        </p:txBody>
      </p:sp>
      <p:sp>
        <p:nvSpPr>
          <p:cNvPr id="40963" name="Rectangle 2"/>
          <p:cNvSpPr>
            <a:spLocks noGrp="1" noChangeArrowheads="1"/>
          </p:cNvSpPr>
          <p:nvPr>
            <p:ph type="title"/>
          </p:nvPr>
        </p:nvSpPr>
        <p:spPr/>
        <p:txBody>
          <a:bodyPr/>
          <a:lstStyle/>
          <a:p>
            <a:pPr eaLnBrk="1" hangingPunct="1"/>
            <a:r>
              <a:rPr lang="de-DE" altLang="de-DE" dirty="0" smtClean="0"/>
              <a:t>SFX in Aktion</a:t>
            </a:r>
          </a:p>
        </p:txBody>
      </p:sp>
      <p:sp>
        <p:nvSpPr>
          <p:cNvPr id="40964" name="Oval 4"/>
          <p:cNvSpPr>
            <a:spLocks noChangeArrowheads="1"/>
          </p:cNvSpPr>
          <p:nvPr/>
        </p:nvSpPr>
        <p:spPr bwMode="auto">
          <a:xfrm>
            <a:off x="536575" y="2122488"/>
            <a:ext cx="1627188" cy="712787"/>
          </a:xfrm>
          <a:prstGeom prst="ellipse">
            <a:avLst/>
          </a:prstGeom>
          <a:solidFill>
            <a:srgbClr val="CC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Source</a:t>
            </a:r>
          </a:p>
        </p:txBody>
      </p:sp>
      <p:sp useBgFill="1">
        <p:nvSpPr>
          <p:cNvPr id="180244" name="AutoShape 20"/>
          <p:cNvSpPr>
            <a:spLocks noChangeArrowheads="1"/>
          </p:cNvSpPr>
          <p:nvPr/>
        </p:nvSpPr>
        <p:spPr bwMode="auto">
          <a:xfrm>
            <a:off x="2286000" y="1631950"/>
            <a:ext cx="546100" cy="1684338"/>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err="1"/>
              <a:t>OpenURL</a:t>
            </a:r>
            <a:endParaRPr lang="de-DE" altLang="de-DE" sz="1600" dirty="0"/>
          </a:p>
        </p:txBody>
      </p:sp>
      <p:grpSp>
        <p:nvGrpSpPr>
          <p:cNvPr id="180253" name="Group 29"/>
          <p:cNvGrpSpPr>
            <a:grpSpLocks/>
          </p:cNvGrpSpPr>
          <p:nvPr/>
        </p:nvGrpSpPr>
        <p:grpSpPr bwMode="auto">
          <a:xfrm>
            <a:off x="2809875" y="1376363"/>
            <a:ext cx="1249363" cy="1574800"/>
            <a:chOff x="1770" y="1005"/>
            <a:chExt cx="787" cy="992"/>
          </a:xfrm>
        </p:grpSpPr>
        <p:sp>
          <p:nvSpPr>
            <p:cNvPr id="41005" name="Text Box 7"/>
            <p:cNvSpPr txBox="1">
              <a:spLocks noChangeArrowheads="1"/>
            </p:cNvSpPr>
            <p:nvPr/>
          </p:nvSpPr>
          <p:spPr bwMode="auto">
            <a:xfrm>
              <a:off x="1770" y="1005"/>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OpenURL Parser</a:t>
              </a:r>
            </a:p>
          </p:txBody>
        </p:sp>
        <p:pic>
          <p:nvPicPr>
            <p:cNvPr id="41006" name="Picture 27"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97"/>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0254" name="Group 30"/>
          <p:cNvGrpSpPr>
            <a:grpSpLocks/>
          </p:cNvGrpSpPr>
          <p:nvPr/>
        </p:nvGrpSpPr>
        <p:grpSpPr bwMode="auto">
          <a:xfrm>
            <a:off x="4648200" y="1381125"/>
            <a:ext cx="1249363" cy="1568450"/>
            <a:chOff x="2935" y="1008"/>
            <a:chExt cx="787" cy="988"/>
          </a:xfrm>
        </p:grpSpPr>
        <p:sp>
          <p:nvSpPr>
            <p:cNvPr id="41003" name="Text Box 11"/>
            <p:cNvSpPr txBox="1">
              <a:spLocks noChangeArrowheads="1"/>
            </p:cNvSpPr>
            <p:nvPr/>
          </p:nvSpPr>
          <p:spPr bwMode="auto">
            <a:xfrm>
              <a:off x="2935" y="1008"/>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Source Parser</a:t>
              </a:r>
            </a:p>
          </p:txBody>
        </p:sp>
        <p:pic>
          <p:nvPicPr>
            <p:cNvPr id="41004" name="Picture 28"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 y="1396"/>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260" name="Line 36"/>
          <p:cNvSpPr>
            <a:spLocks noChangeShapeType="1"/>
          </p:cNvSpPr>
          <p:nvPr/>
        </p:nvSpPr>
        <p:spPr bwMode="auto">
          <a:xfrm>
            <a:off x="3937000" y="2479675"/>
            <a:ext cx="8461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1" name="Line 37"/>
          <p:cNvSpPr>
            <a:spLocks noChangeShapeType="1"/>
          </p:cNvSpPr>
          <p:nvPr/>
        </p:nvSpPr>
        <p:spPr bwMode="auto">
          <a:xfrm>
            <a:off x="5791200" y="2484438"/>
            <a:ext cx="8239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6" name="Freeform 42"/>
          <p:cNvSpPr>
            <a:spLocks/>
          </p:cNvSpPr>
          <p:nvPr/>
        </p:nvSpPr>
        <p:spPr bwMode="auto">
          <a:xfrm>
            <a:off x="4349750" y="1230313"/>
            <a:ext cx="1851025" cy="1249362"/>
          </a:xfrm>
          <a:custGeom>
            <a:avLst/>
            <a:gdLst>
              <a:gd name="T0" fmla="*/ 0 w 1166"/>
              <a:gd name="T1" fmla="*/ 1249362 h 787"/>
              <a:gd name="T2" fmla="*/ 133350 w 1166"/>
              <a:gd name="T3" fmla="*/ 534987 h 787"/>
              <a:gd name="T4" fmla="*/ 468313 w 1166"/>
              <a:gd name="T5" fmla="*/ 111125 h 787"/>
              <a:gd name="T6" fmla="*/ 947738 w 1166"/>
              <a:gd name="T7" fmla="*/ 0 h 787"/>
              <a:gd name="T8" fmla="*/ 1416050 w 1166"/>
              <a:gd name="T9" fmla="*/ 111125 h 787"/>
              <a:gd name="T10" fmla="*/ 1738313 w 1166"/>
              <a:gd name="T11" fmla="*/ 523875 h 787"/>
              <a:gd name="T12" fmla="*/ 1851025 w 1166"/>
              <a:gd name="T13" fmla="*/ 1249362 h 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6" h="787">
                <a:moveTo>
                  <a:pt x="0" y="787"/>
                </a:moveTo>
                <a:cubicBezTo>
                  <a:pt x="14" y="712"/>
                  <a:pt x="35" y="457"/>
                  <a:pt x="84" y="337"/>
                </a:cubicBezTo>
                <a:cubicBezTo>
                  <a:pt x="133" y="217"/>
                  <a:pt x="210" y="126"/>
                  <a:pt x="295" y="70"/>
                </a:cubicBezTo>
                <a:cubicBezTo>
                  <a:pt x="380" y="14"/>
                  <a:pt x="498" y="0"/>
                  <a:pt x="597" y="0"/>
                </a:cubicBezTo>
                <a:cubicBezTo>
                  <a:pt x="696" y="0"/>
                  <a:pt x="809" y="15"/>
                  <a:pt x="892" y="70"/>
                </a:cubicBezTo>
                <a:cubicBezTo>
                  <a:pt x="975" y="125"/>
                  <a:pt x="1049" y="211"/>
                  <a:pt x="1095" y="330"/>
                </a:cubicBezTo>
                <a:cubicBezTo>
                  <a:pt x="1141" y="449"/>
                  <a:pt x="1151" y="692"/>
                  <a:pt x="1166" y="787"/>
                </a:cubicBezTo>
              </a:path>
            </a:pathLst>
          </a:custGeom>
          <a:noFill/>
          <a:ln w="25400" cap="flat">
            <a:solidFill>
              <a:schemeClr val="tx1"/>
            </a:solidFill>
            <a:prstDash val="sysDot"/>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7" name="Oval 43"/>
          <p:cNvSpPr>
            <a:spLocks noChangeArrowheads="1"/>
          </p:cNvSpPr>
          <p:nvPr/>
        </p:nvSpPr>
        <p:spPr bwMode="auto">
          <a:xfrm>
            <a:off x="4159250" y="2300288"/>
            <a:ext cx="368300" cy="368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t>?</a:t>
            </a:r>
          </a:p>
        </p:txBody>
      </p:sp>
      <p:grpSp>
        <p:nvGrpSpPr>
          <p:cNvPr id="180297" name="Group 73"/>
          <p:cNvGrpSpPr>
            <a:grpSpLocks/>
          </p:cNvGrpSpPr>
          <p:nvPr/>
        </p:nvGrpSpPr>
        <p:grpSpPr bwMode="auto">
          <a:xfrm>
            <a:off x="6456363" y="1363663"/>
            <a:ext cx="1795462" cy="1852612"/>
            <a:chOff x="4067" y="997"/>
            <a:chExt cx="1131" cy="1167"/>
          </a:xfrm>
        </p:grpSpPr>
        <p:sp>
          <p:nvSpPr>
            <p:cNvPr id="40998" name="AutoShape 16"/>
            <p:cNvSpPr>
              <a:spLocks noChangeArrowheads="1"/>
            </p:cNvSpPr>
            <p:nvPr/>
          </p:nvSpPr>
          <p:spPr bwMode="auto">
            <a:xfrm>
              <a:off x="4187" y="1243"/>
              <a:ext cx="906" cy="92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400"/>
                <a:t>Key: 1234-5678</a:t>
              </a:r>
            </a:p>
            <a:p>
              <a:pPr algn="ctr"/>
              <a:endParaRPr lang="de-DE" altLang="de-DE" sz="1600"/>
            </a:p>
            <a:p>
              <a:pPr algn="ctr"/>
              <a:r>
                <a:rPr lang="de-DE" altLang="de-DE" sz="1600" b="1"/>
                <a:t>Metadaten</a:t>
              </a:r>
            </a:p>
          </p:txBody>
        </p:sp>
        <p:sp>
          <p:nvSpPr>
            <p:cNvPr id="40999" name="Text Box 17"/>
            <p:cNvSpPr txBox="1">
              <a:spLocks noChangeArrowheads="1"/>
            </p:cNvSpPr>
            <p:nvPr/>
          </p:nvSpPr>
          <p:spPr bwMode="auto">
            <a:xfrm>
              <a:off x="4067" y="997"/>
              <a:ext cx="1131" cy="2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ContextObject</a:t>
              </a:r>
            </a:p>
          </p:txBody>
        </p:sp>
        <p:sp>
          <p:nvSpPr>
            <p:cNvPr id="41000" name="Rectangle 44"/>
            <p:cNvSpPr>
              <a:spLocks noChangeArrowheads="1"/>
            </p:cNvSpPr>
            <p:nvPr/>
          </p:nvSpPr>
          <p:spPr bwMode="auto">
            <a:xfrm>
              <a:off x="4187" y="1461"/>
              <a:ext cx="906" cy="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180269" name="Line 45"/>
          <p:cNvSpPr>
            <a:spLocks noChangeShapeType="1"/>
          </p:cNvSpPr>
          <p:nvPr/>
        </p:nvSpPr>
        <p:spPr bwMode="auto">
          <a:xfrm>
            <a:off x="8124825" y="2489200"/>
            <a:ext cx="4556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1" name="Text Box 47"/>
          <p:cNvSpPr txBox="1">
            <a:spLocks noChangeArrowheads="1"/>
          </p:cNvSpPr>
          <p:nvPr/>
        </p:nvSpPr>
        <p:spPr bwMode="auto">
          <a:xfrm>
            <a:off x="8520113" y="2233613"/>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sp>
        <p:nvSpPr>
          <p:cNvPr id="180274" name="AutoShape 50"/>
          <p:cNvSpPr>
            <a:spLocks noChangeArrowheads="1"/>
          </p:cNvSpPr>
          <p:nvPr/>
        </p:nvSpPr>
        <p:spPr bwMode="auto">
          <a:xfrm flipH="1">
            <a:off x="434975" y="3003550"/>
            <a:ext cx="5218113" cy="479425"/>
          </a:xfrm>
          <a:prstGeom prst="curvedUpArrow">
            <a:avLst>
              <a:gd name="adj1" fmla="val 156257"/>
              <a:gd name="adj2" fmla="val 375149"/>
              <a:gd name="adj3" fmla="val 27481"/>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80275" name="Text Box 51"/>
          <p:cNvSpPr txBox="1">
            <a:spLocks noChangeArrowheads="1"/>
          </p:cNvSpPr>
          <p:nvPr/>
        </p:nvSpPr>
        <p:spPr bwMode="auto">
          <a:xfrm>
            <a:off x="2878138" y="3138488"/>
            <a:ext cx="91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600"/>
              <a:t>"Fetch"</a:t>
            </a:r>
          </a:p>
        </p:txBody>
      </p:sp>
      <p:sp>
        <p:nvSpPr>
          <p:cNvPr id="180277" name="Line 53"/>
          <p:cNvSpPr>
            <a:spLocks noChangeShapeType="1"/>
          </p:cNvSpPr>
          <p:nvPr/>
        </p:nvSpPr>
        <p:spPr bwMode="auto">
          <a:xfrm>
            <a:off x="557213" y="5002213"/>
            <a:ext cx="455612"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8" name="Text Box 54"/>
          <p:cNvSpPr txBox="1">
            <a:spLocks noChangeArrowheads="1"/>
          </p:cNvSpPr>
          <p:nvPr/>
        </p:nvSpPr>
        <p:spPr bwMode="auto">
          <a:xfrm>
            <a:off x="204788" y="4757738"/>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sp>
        <p:nvSpPr>
          <p:cNvPr id="40984" name="Rectangle 59"/>
          <p:cNvSpPr>
            <a:spLocks noChangeArrowheads="1"/>
          </p:cNvSpPr>
          <p:nvPr/>
        </p:nvSpPr>
        <p:spPr bwMode="auto">
          <a:xfrm>
            <a:off x="4483100" y="4632325"/>
            <a:ext cx="88900"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nvGrpSpPr>
          <p:cNvPr id="180299" name="Group 75"/>
          <p:cNvGrpSpPr>
            <a:grpSpLocks/>
          </p:cNvGrpSpPr>
          <p:nvPr/>
        </p:nvGrpSpPr>
        <p:grpSpPr bwMode="auto">
          <a:xfrm>
            <a:off x="825500" y="3817938"/>
            <a:ext cx="2443163" cy="1984375"/>
            <a:chOff x="520" y="2543"/>
            <a:chExt cx="1539" cy="1250"/>
          </a:xfrm>
        </p:grpSpPr>
        <p:sp>
          <p:nvSpPr>
            <p:cNvPr id="40988" name="Rectangle 55"/>
            <p:cNvSpPr>
              <a:spLocks noChangeArrowheads="1"/>
            </p:cNvSpPr>
            <p:nvPr/>
          </p:nvSpPr>
          <p:spPr bwMode="auto">
            <a:xfrm>
              <a:off x="668" y="2782"/>
              <a:ext cx="1243" cy="1011"/>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89" name="Text Box 56"/>
            <p:cNvSpPr txBox="1">
              <a:spLocks noChangeArrowheads="1"/>
            </p:cNvSpPr>
            <p:nvPr/>
          </p:nvSpPr>
          <p:spPr bwMode="auto">
            <a:xfrm>
              <a:off x="520" y="2543"/>
              <a:ext cx="15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KnowledgeBase</a:t>
              </a:r>
            </a:p>
          </p:txBody>
        </p:sp>
        <p:sp>
          <p:nvSpPr>
            <p:cNvPr id="40990" name="Rectangle 62"/>
            <p:cNvSpPr>
              <a:spLocks noChangeArrowheads="1"/>
            </p:cNvSpPr>
            <p:nvPr/>
          </p:nvSpPr>
          <p:spPr bwMode="auto">
            <a:xfrm>
              <a:off x="822" y="3056"/>
              <a:ext cx="281" cy="47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1" name="Rectangle 63"/>
            <p:cNvSpPr>
              <a:spLocks noChangeArrowheads="1"/>
            </p:cNvSpPr>
            <p:nvPr/>
          </p:nvSpPr>
          <p:spPr bwMode="auto">
            <a:xfrm>
              <a:off x="1469" y="3058"/>
              <a:ext cx="281" cy="47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2" name="Text Box 64"/>
            <p:cNvSpPr txBox="1">
              <a:spLocks noChangeArrowheads="1"/>
            </p:cNvSpPr>
            <p:nvPr/>
          </p:nvSpPr>
          <p:spPr bwMode="auto">
            <a:xfrm>
              <a:off x="752" y="2893"/>
              <a:ext cx="4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Source</a:t>
              </a:r>
            </a:p>
          </p:txBody>
        </p:sp>
        <p:sp>
          <p:nvSpPr>
            <p:cNvPr id="40993" name="Text Box 65"/>
            <p:cNvSpPr txBox="1">
              <a:spLocks noChangeArrowheads="1"/>
            </p:cNvSpPr>
            <p:nvPr/>
          </p:nvSpPr>
          <p:spPr bwMode="auto">
            <a:xfrm>
              <a:off x="1385" y="2889"/>
              <a:ext cx="4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Targets</a:t>
              </a:r>
            </a:p>
          </p:txBody>
        </p:sp>
        <p:sp>
          <p:nvSpPr>
            <p:cNvPr id="40994" name="Rectangle 68"/>
            <p:cNvSpPr>
              <a:spLocks noChangeArrowheads="1"/>
            </p:cNvSpPr>
            <p:nvPr/>
          </p:nvSpPr>
          <p:spPr bwMode="auto">
            <a:xfrm>
              <a:off x="825" y="3059"/>
              <a:ext cx="281" cy="91"/>
            </a:xfrm>
            <a:prstGeom prst="rect">
              <a:avLst/>
            </a:prstGeom>
            <a:gradFill rotWithShape="1">
              <a:gsLst>
                <a:gs pos="0">
                  <a:srgbClr val="760076"/>
                </a:gs>
                <a:gs pos="50000">
                  <a:srgbClr val="FF00FF"/>
                </a:gs>
                <a:gs pos="100000">
                  <a:srgbClr val="7600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5" name="Rectangle 69"/>
            <p:cNvSpPr>
              <a:spLocks noChangeArrowheads="1"/>
            </p:cNvSpPr>
            <p:nvPr/>
          </p:nvSpPr>
          <p:spPr bwMode="auto">
            <a:xfrm>
              <a:off x="1472" y="3062"/>
              <a:ext cx="281" cy="84"/>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6" name="Rectangle 71"/>
            <p:cNvSpPr>
              <a:spLocks noChangeArrowheads="1"/>
            </p:cNvSpPr>
            <p:nvPr/>
          </p:nvSpPr>
          <p:spPr bwMode="auto">
            <a:xfrm>
              <a:off x="1472" y="322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7" name="Rectangle 72"/>
            <p:cNvSpPr>
              <a:spLocks noChangeArrowheads="1"/>
            </p:cNvSpPr>
            <p:nvPr/>
          </p:nvSpPr>
          <p:spPr bwMode="auto">
            <a:xfrm>
              <a:off x="1475" y="337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47" name="Textfeld 46"/>
          <p:cNvSpPr txBox="1"/>
          <p:nvPr/>
        </p:nvSpPr>
        <p:spPr>
          <a:xfrm>
            <a:off x="3482975" y="4267200"/>
            <a:ext cx="5037138" cy="1477328"/>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startAt="5"/>
            </a:pPr>
            <a:r>
              <a:rPr lang="de-DE" dirty="0"/>
              <a:t>Z</a:t>
            </a:r>
            <a:r>
              <a:rPr lang="de-DE" dirty="0" smtClean="0"/>
              <a:t>u jedem für Treffer aus der gegebenen Source grundsätzlich als relevant erachteten Servicetyp wird die </a:t>
            </a:r>
            <a:r>
              <a:rPr lang="de-DE" dirty="0" err="1" smtClean="0"/>
              <a:t>KnowledgeBase</a:t>
            </a:r>
            <a:r>
              <a:rPr lang="de-DE" dirty="0" smtClean="0"/>
              <a:t> nach Targets durchsucht, die einen Service dieses Typs anbieten. </a:t>
            </a:r>
            <a:endParaRPr lang="de-DE" dirty="0"/>
          </a:p>
        </p:txBody>
      </p:sp>
    </p:spTree>
    <p:extLst>
      <p:ext uri="{BB962C8B-B14F-4D97-AF65-F5344CB8AC3E}">
        <p14:creationId xmlns:p14="http://schemas.microsoft.com/office/powerpoint/2010/main" val="1661730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0271"/>
                                        </p:tgtEl>
                                        <p:attrNameLst>
                                          <p:attrName>style.visibility</p:attrName>
                                        </p:attrNameLst>
                                      </p:cBhvr>
                                      <p:to>
                                        <p:strVal val="visible"/>
                                      </p:to>
                                    </p:set>
                                    <p:animEffect transition="in" filter="strips(downRight)">
                                      <p:cBhvr>
                                        <p:cTn id="7" dur="500"/>
                                        <p:tgtEl>
                                          <p:spTgt spid="180271"/>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0278"/>
                                        </p:tgtEl>
                                        <p:attrNameLst>
                                          <p:attrName>style.visibility</p:attrName>
                                        </p:attrNameLst>
                                      </p:cBhvr>
                                      <p:to>
                                        <p:strVal val="visible"/>
                                      </p:to>
                                    </p:set>
                                    <p:animEffect transition="in" filter="strips(downRight)">
                                      <p:cBhvr>
                                        <p:cTn id="10" dur="500"/>
                                        <p:tgtEl>
                                          <p:spTgt spid="180278"/>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180277"/>
                                        </p:tgtEl>
                                        <p:attrNameLst>
                                          <p:attrName>style.visibility</p:attrName>
                                        </p:attrNameLst>
                                      </p:cBhvr>
                                      <p:to>
                                        <p:strVal val="visible"/>
                                      </p:to>
                                    </p:set>
                                    <p:animEffect transition="in" filter="strips(downRight)">
                                      <p:cBhvr>
                                        <p:cTn id="14" dur="500"/>
                                        <p:tgtEl>
                                          <p:spTgt spid="180277"/>
                                        </p:tgtEl>
                                      </p:cBhvr>
                                    </p:animEffect>
                                  </p:childTnLst>
                                </p:cTn>
                              </p:par>
                            </p:childTnLst>
                          </p:cTn>
                        </p:par>
                        <p:par>
                          <p:cTn id="15" fill="hold" nodeType="afterGroup">
                            <p:stCondLst>
                              <p:cond delay="1000"/>
                            </p:stCondLst>
                            <p:childTnLst>
                              <p:par>
                                <p:cTn id="16" presetID="12" presetClass="entr" presetSubtype="4" fill="hold" nodeType="afterEffect">
                                  <p:stCondLst>
                                    <p:cond delay="0"/>
                                  </p:stCondLst>
                                  <p:childTnLst>
                                    <p:set>
                                      <p:cBhvr>
                                        <p:cTn id="17" dur="1" fill="hold">
                                          <p:stCondLst>
                                            <p:cond delay="0"/>
                                          </p:stCondLst>
                                        </p:cTn>
                                        <p:tgtEl>
                                          <p:spTgt spid="180299"/>
                                        </p:tgtEl>
                                        <p:attrNameLst>
                                          <p:attrName>style.visibility</p:attrName>
                                        </p:attrNameLst>
                                      </p:cBhvr>
                                      <p:to>
                                        <p:strVal val="visible"/>
                                      </p:to>
                                    </p:set>
                                    <p:animEffect transition="in" filter="slide(fromBottom)">
                                      <p:cBhvr>
                                        <p:cTn id="18" dur="500"/>
                                        <p:tgtEl>
                                          <p:spTgt spid="180299"/>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1+#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71" grpId="0"/>
      <p:bldP spid="180277" grpId="0" animBg="1"/>
      <p:bldP spid="180278" grpId="0"/>
      <p:bldP spid="4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liennummernplatzhalter 2"/>
          <p:cNvSpPr>
            <a:spLocks noGrp="1"/>
          </p:cNvSpPr>
          <p:nvPr>
            <p:ph type="sldNum" sz="quarter" idx="10"/>
          </p:nvPr>
        </p:nvSpPr>
        <p:spPr/>
        <p:txBody>
          <a:bodyPr/>
          <a:lstStyle/>
          <a:p>
            <a:pPr>
              <a:defRPr/>
            </a:pPr>
            <a:fld id="{1CC1DE03-D8DF-4FFA-BFBE-7D12206409E8}" type="slidenum">
              <a:rPr lang="de-DE"/>
              <a:pPr>
                <a:defRPr/>
              </a:pPr>
              <a:t>89</a:t>
            </a:fld>
            <a:endParaRPr lang="de-DE"/>
          </a:p>
        </p:txBody>
      </p:sp>
      <p:sp>
        <p:nvSpPr>
          <p:cNvPr id="41987" name="Rectangle 2"/>
          <p:cNvSpPr>
            <a:spLocks noGrp="1" noChangeArrowheads="1"/>
          </p:cNvSpPr>
          <p:nvPr>
            <p:ph type="title"/>
          </p:nvPr>
        </p:nvSpPr>
        <p:spPr/>
        <p:txBody>
          <a:bodyPr/>
          <a:lstStyle/>
          <a:p>
            <a:pPr eaLnBrk="1" hangingPunct="1"/>
            <a:r>
              <a:rPr lang="de-DE" altLang="de-DE" dirty="0" smtClean="0"/>
              <a:t>Wer bietet relevante Services?</a:t>
            </a:r>
          </a:p>
        </p:txBody>
      </p:sp>
      <p:sp>
        <p:nvSpPr>
          <p:cNvPr id="41988" name="AutoShape 4"/>
          <p:cNvSpPr>
            <a:spLocks noChangeArrowheads="1"/>
          </p:cNvSpPr>
          <p:nvPr/>
        </p:nvSpPr>
        <p:spPr bwMode="auto">
          <a:xfrm>
            <a:off x="612775" y="1957388"/>
            <a:ext cx="1993900" cy="292735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t>ContextObject</a:t>
            </a:r>
          </a:p>
          <a:p>
            <a:pPr algn="ctr"/>
            <a:endParaRPr lang="de-DE" altLang="de-DE" sz="1000"/>
          </a:p>
          <a:p>
            <a:pPr algn="ctr"/>
            <a:r>
              <a:rPr lang="de-DE" altLang="de-DE"/>
              <a:t>rft.&lt;...&gt;</a:t>
            </a:r>
          </a:p>
          <a:p>
            <a:pPr algn="ctr"/>
            <a:r>
              <a:rPr lang="de-DE" altLang="de-DE"/>
              <a:t>rfr.&lt;...&gt;</a:t>
            </a:r>
          </a:p>
          <a:p>
            <a:pPr algn="ctr"/>
            <a:r>
              <a:rPr lang="de-DE" altLang="de-DE"/>
              <a:t>rfe.&lt;...&gt;</a:t>
            </a:r>
          </a:p>
          <a:p>
            <a:pPr algn="ctr"/>
            <a:r>
              <a:rPr lang="de-DE" altLang="de-DE"/>
              <a:t>req.&lt;...&gt;</a:t>
            </a:r>
          </a:p>
          <a:p>
            <a:pPr algn="ctr"/>
            <a:r>
              <a:rPr lang="de-DE" altLang="de-DE"/>
              <a:t>svc.&lt;...&gt;</a:t>
            </a:r>
          </a:p>
          <a:p>
            <a:pPr algn="ctr"/>
            <a:r>
              <a:rPr lang="de-DE" altLang="de-DE"/>
              <a:t>res.&lt;...&gt;</a:t>
            </a:r>
          </a:p>
        </p:txBody>
      </p:sp>
      <p:graphicFrame>
        <p:nvGraphicFramePr>
          <p:cNvPr id="238659" name="Group 67"/>
          <p:cNvGraphicFramePr>
            <a:graphicFrameLocks noGrp="1"/>
          </p:cNvGraphicFramePr>
          <p:nvPr>
            <p:extLst>
              <p:ext uri="{D42A27DB-BD31-4B8C-83A1-F6EECF244321}">
                <p14:modId xmlns:p14="http://schemas.microsoft.com/office/powerpoint/2010/main" val="597967758"/>
              </p:ext>
            </p:extLst>
          </p:nvPr>
        </p:nvGraphicFramePr>
        <p:xfrm>
          <a:off x="3592513" y="1671638"/>
          <a:ext cx="1936750" cy="3657600"/>
        </p:xfrm>
        <a:graphic>
          <a:graphicData uri="http://schemas.openxmlformats.org/drawingml/2006/table">
            <a:tbl>
              <a:tblPr/>
              <a:tblGrid>
                <a:gridCol w="1936750"/>
              </a:tblGrid>
              <a:tr h="36512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1" i="0" u="none" strike="noStrike" cap="none" normalizeH="0" baseline="0" dirty="0" smtClean="0">
                          <a:ln>
                            <a:noFill/>
                          </a:ln>
                          <a:solidFill>
                            <a:schemeClr val="tx1"/>
                          </a:solidFill>
                          <a:effectLst/>
                          <a:latin typeface="Arial" charset="0"/>
                          <a:ea typeface="ＭＳ Ｐゴシック" pitchFamily="34" charset="-128"/>
                          <a:cs typeface="Arial" charset="0"/>
                        </a:rPr>
                        <a:t>Servicetypen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66CC">
                            <a:gamma/>
                            <a:shade val="46275"/>
                            <a:invGamma/>
                          </a:srgbClr>
                        </a:gs>
                        <a:gs pos="50000">
                          <a:srgbClr val="FF66CC"/>
                        </a:gs>
                        <a:gs pos="100000">
                          <a:srgbClr val="FF66CC">
                            <a:gamma/>
                            <a:shade val="46275"/>
                            <a:invGamma/>
                          </a:srgbClr>
                        </a:gs>
                      </a:gsLst>
                      <a:lin ang="5400000" scaled="1"/>
                    </a:gradFill>
                  </a:tcPr>
                </a:tc>
              </a:tr>
              <a:tr h="34607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getWebSearch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getHolding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getAuthor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getAbstract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getFullTxt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getTOC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getCitedGenome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getSubject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46075">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getReference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8617" name="Group 25"/>
          <p:cNvGraphicFramePr>
            <a:graphicFrameLocks noGrp="1"/>
          </p:cNvGraphicFramePr>
          <p:nvPr/>
        </p:nvGraphicFramePr>
        <p:xfrm>
          <a:off x="6538913" y="1393825"/>
          <a:ext cx="1998662" cy="4044952"/>
        </p:xfrm>
        <a:graphic>
          <a:graphicData uri="http://schemas.openxmlformats.org/drawingml/2006/table">
            <a:tbl>
              <a:tblPr/>
              <a:tblGrid>
                <a:gridCol w="1998662"/>
              </a:tblGrid>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1" i="0" u="none" strike="noStrike" cap="none" normalizeH="0" baseline="0" dirty="0" smtClean="0">
                          <a:ln>
                            <a:noFill/>
                          </a:ln>
                          <a:solidFill>
                            <a:schemeClr val="tx1"/>
                          </a:solidFill>
                          <a:effectLst/>
                          <a:latin typeface="Arial" charset="0"/>
                          <a:ea typeface="ＭＳ Ｐゴシック" pitchFamily="34" charset="-128"/>
                          <a:cs typeface="Arial" charset="0"/>
                        </a:rPr>
                        <a:t>Target 1</a:t>
                      </a:r>
                      <a:r>
                        <a:rPr kumimoji="0" lang="de-DE" sz="1800" b="0" i="0" u="none" strike="noStrike" cap="none" normalizeH="0" baseline="0" dirty="0" smtClean="0">
                          <a:ln>
                            <a:noFill/>
                          </a:ln>
                          <a:solidFill>
                            <a:schemeClr val="tx1"/>
                          </a:solidFill>
                          <a:effectLst/>
                          <a:latin typeface="Arial" charset="0"/>
                          <a:ea typeface="ＭＳ Ｐゴシック" pitchFamily="34" charset="-128"/>
                          <a:cs typeface="Arial" charset="0"/>
                        </a:rPr>
                        <a:t> bietet: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CCCC">
                            <a:gamma/>
                            <a:shade val="46275"/>
                            <a:invGamma/>
                          </a:srgbClr>
                        </a:gs>
                        <a:gs pos="50000">
                          <a:srgbClr val="33CCCC"/>
                        </a:gs>
                        <a:gs pos="100000">
                          <a:srgbClr val="33CCCC">
                            <a:gamma/>
                            <a:shade val="46275"/>
                            <a:invGamma/>
                          </a:srgbClr>
                        </a:gs>
                      </a:gsLst>
                      <a:lin ang="5400000" scaled="1"/>
                    </a:gradFill>
                  </a:tcPr>
                </a:tc>
              </a:tr>
              <a:tr h="366742">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getWebSearch</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getBookReview</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1" i="0" u="none" strike="noStrike" cap="none" normalizeH="0" baseline="0" smtClean="0">
                          <a:ln>
                            <a:noFill/>
                          </a:ln>
                          <a:solidFill>
                            <a:schemeClr val="tx1"/>
                          </a:solidFill>
                          <a:effectLst/>
                          <a:latin typeface="Arial" charset="0"/>
                          <a:ea typeface="ＭＳ Ｐゴシック" pitchFamily="34" charset="-128"/>
                          <a:cs typeface="Arial" charset="0"/>
                        </a:rPr>
                        <a:t>Target 2</a:t>
                      </a: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 bietet: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CCCC">
                            <a:gamma/>
                            <a:shade val="46275"/>
                            <a:invGamma/>
                          </a:srgbClr>
                        </a:gs>
                        <a:gs pos="50000">
                          <a:srgbClr val="33CCCC"/>
                        </a:gs>
                        <a:gs pos="100000">
                          <a:srgbClr val="33CCCC">
                            <a:gamma/>
                            <a:shade val="46275"/>
                            <a:invGamma/>
                          </a:srgbClr>
                        </a:gs>
                      </a:gsLst>
                      <a:lin ang="5400000" scaled="1"/>
                    </a:grad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getFullTxt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8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getAbstract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getCitedAuthor</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1" i="0" u="none" strike="noStrike" cap="none" normalizeH="0" baseline="0" smtClean="0">
                          <a:ln>
                            <a:noFill/>
                          </a:ln>
                          <a:solidFill>
                            <a:schemeClr val="tx1"/>
                          </a:solidFill>
                          <a:effectLst/>
                          <a:latin typeface="Arial" charset="0"/>
                          <a:ea typeface="ＭＳ Ｐゴシック" pitchFamily="34" charset="-128"/>
                          <a:cs typeface="Arial" charset="0"/>
                        </a:rPr>
                        <a:t>Target 3</a:t>
                      </a: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 bietet:</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CCCC">
                            <a:gamma/>
                            <a:shade val="46275"/>
                            <a:invGamma/>
                          </a:srgbClr>
                        </a:gs>
                        <a:gs pos="50000">
                          <a:srgbClr val="33CCCC"/>
                        </a:gs>
                        <a:gs pos="100000">
                          <a:srgbClr val="33CCCC">
                            <a:gamma/>
                            <a:shade val="46275"/>
                            <a:invGamma/>
                          </a:srgbClr>
                        </a:gs>
                      </a:gsLst>
                      <a:lin ang="5400000" scaled="1"/>
                    </a:grad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dirty="0" err="1" smtClean="0">
                          <a:ln>
                            <a:noFill/>
                          </a:ln>
                          <a:solidFill>
                            <a:schemeClr val="tx1"/>
                          </a:solidFill>
                          <a:effectLst/>
                          <a:latin typeface="Arial" charset="0"/>
                          <a:ea typeface="ＭＳ Ｐゴシック" pitchFamily="34" charset="-128"/>
                          <a:cs typeface="Arial" charset="0"/>
                        </a:rPr>
                        <a:t>getFullTxt</a:t>
                      </a:r>
                      <a:endParaRPr kumimoji="0" lang="de-DE" sz="18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78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smtClean="0">
                          <a:ln>
                            <a:noFill/>
                          </a:ln>
                          <a:solidFill>
                            <a:schemeClr val="tx1"/>
                          </a:solidFill>
                          <a:effectLst/>
                          <a:latin typeface="Arial" charset="0"/>
                          <a:ea typeface="ＭＳ Ｐゴシック" pitchFamily="34" charset="-128"/>
                          <a:cs typeface="Arial" charset="0"/>
                        </a:rPr>
                        <a:t>getTOC</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68329">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de-DE" sz="1800" b="0" i="0" u="none" strike="noStrike" cap="none" normalizeH="0" baseline="0" dirty="0" err="1" smtClean="0">
                          <a:ln>
                            <a:noFill/>
                          </a:ln>
                          <a:solidFill>
                            <a:schemeClr val="tx1"/>
                          </a:solidFill>
                          <a:effectLst/>
                          <a:latin typeface="Arial" charset="0"/>
                          <a:ea typeface="ＭＳ Ｐゴシック" pitchFamily="34" charset="-128"/>
                          <a:cs typeface="Arial" charset="0"/>
                        </a:rPr>
                        <a:t>getCitedJournal</a:t>
                      </a:r>
                      <a:endParaRPr kumimoji="0" lang="de-DE" sz="18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8648" name="Line 56"/>
          <p:cNvSpPr>
            <a:spLocks noChangeShapeType="1"/>
          </p:cNvSpPr>
          <p:nvPr/>
        </p:nvSpPr>
        <p:spPr bwMode="auto">
          <a:xfrm flipV="1">
            <a:off x="2454275" y="2355850"/>
            <a:ext cx="1300163" cy="735013"/>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49" name="Line 57"/>
          <p:cNvSpPr>
            <a:spLocks noChangeShapeType="1"/>
          </p:cNvSpPr>
          <p:nvPr/>
        </p:nvSpPr>
        <p:spPr bwMode="auto">
          <a:xfrm flipV="1">
            <a:off x="2455863" y="2962275"/>
            <a:ext cx="1536700" cy="288925"/>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0" name="Line 58"/>
          <p:cNvSpPr>
            <a:spLocks noChangeShapeType="1"/>
          </p:cNvSpPr>
          <p:nvPr/>
        </p:nvSpPr>
        <p:spPr bwMode="auto">
          <a:xfrm>
            <a:off x="2455863" y="3379788"/>
            <a:ext cx="1527175" cy="3048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1" name="Line 59"/>
          <p:cNvSpPr>
            <a:spLocks noChangeShapeType="1"/>
          </p:cNvSpPr>
          <p:nvPr/>
        </p:nvSpPr>
        <p:spPr bwMode="auto">
          <a:xfrm>
            <a:off x="2454275" y="3508375"/>
            <a:ext cx="1639888" cy="557213"/>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2" name="Line 60"/>
          <p:cNvSpPr>
            <a:spLocks noChangeShapeType="1"/>
          </p:cNvSpPr>
          <p:nvPr/>
        </p:nvSpPr>
        <p:spPr bwMode="auto">
          <a:xfrm>
            <a:off x="2455863" y="3659188"/>
            <a:ext cx="1487487" cy="1131887"/>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3" name="Line 61"/>
          <p:cNvSpPr>
            <a:spLocks noChangeShapeType="1"/>
          </p:cNvSpPr>
          <p:nvPr/>
        </p:nvSpPr>
        <p:spPr bwMode="auto">
          <a:xfrm>
            <a:off x="5045075" y="4065588"/>
            <a:ext cx="2003425" cy="8382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4" name="Line 62"/>
          <p:cNvSpPr>
            <a:spLocks noChangeShapeType="1"/>
          </p:cNvSpPr>
          <p:nvPr/>
        </p:nvSpPr>
        <p:spPr bwMode="auto">
          <a:xfrm flipV="1">
            <a:off x="5383213" y="1974850"/>
            <a:ext cx="1335087" cy="252413"/>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5" name="Line 63"/>
          <p:cNvSpPr>
            <a:spLocks noChangeShapeType="1"/>
          </p:cNvSpPr>
          <p:nvPr/>
        </p:nvSpPr>
        <p:spPr bwMode="auto">
          <a:xfrm flipV="1">
            <a:off x="5110163" y="3071813"/>
            <a:ext cx="1836737" cy="62230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6" name="Line 64"/>
          <p:cNvSpPr>
            <a:spLocks noChangeShapeType="1"/>
          </p:cNvSpPr>
          <p:nvPr/>
        </p:nvSpPr>
        <p:spPr bwMode="auto">
          <a:xfrm>
            <a:off x="5110163" y="3692525"/>
            <a:ext cx="1847850" cy="84455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8657" name="Text Box 65"/>
          <p:cNvSpPr txBox="1">
            <a:spLocks noChangeArrowheads="1"/>
          </p:cNvSpPr>
          <p:nvPr/>
        </p:nvSpPr>
        <p:spPr bwMode="auto">
          <a:xfrm>
            <a:off x="5773738" y="3370263"/>
            <a:ext cx="449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4000" b="1">
                <a:solidFill>
                  <a:schemeClr val="hlink"/>
                </a:solidFill>
                <a:effectLst>
                  <a:outerShdw blurRad="38100" dist="38100" dir="2700000" algn="tl">
                    <a:srgbClr val="C0C0C0"/>
                  </a:outerShdw>
                </a:effectLst>
                <a:latin typeface="Tahoma" pitchFamily="34" charset="0"/>
                <a:ea typeface="+mn-ea"/>
              </a:rPr>
              <a:t>?</a:t>
            </a:r>
          </a:p>
        </p:txBody>
      </p:sp>
      <p:sp>
        <p:nvSpPr>
          <p:cNvPr id="2" name="&quot;Nein&quot;-Symbol 1"/>
          <p:cNvSpPr>
            <a:spLocks noChangeAspect="1"/>
          </p:cNvSpPr>
          <p:nvPr/>
        </p:nvSpPr>
        <p:spPr bwMode="auto">
          <a:xfrm>
            <a:off x="5117307" y="2782275"/>
            <a:ext cx="360000" cy="3600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8" name="&quot;Nein&quot;-Symbol 17"/>
          <p:cNvSpPr>
            <a:spLocks noChangeAspect="1"/>
          </p:cNvSpPr>
          <p:nvPr/>
        </p:nvSpPr>
        <p:spPr bwMode="auto">
          <a:xfrm>
            <a:off x="5117307" y="4611075"/>
            <a:ext cx="360000" cy="3600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026" name="Picture 2" descr="C:\Users\MKRATZER\AppData\Local\Microsoft\Windows\Temporary Internet Files\Content.IE5\NF4XHKME\check-1289751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2950" y="1785938"/>
            <a:ext cx="41529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KRATZER\AppData\Local\Microsoft\Windows\Temporary Internet Files\Content.IE5\NF4XHKME\check-1289751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2950" y="2898775"/>
            <a:ext cx="415290" cy="342900"/>
          </a:xfrm>
          <a:prstGeom prst="rect">
            <a:avLst/>
          </a:prstGeom>
          <a:noFill/>
          <a:extLst>
            <a:ext uri="{909E8E84-426E-40DD-AFC4-6F175D3DCCD1}">
              <a14:hiddenFill xmlns:a14="http://schemas.microsoft.com/office/drawing/2010/main">
                <a:solidFill>
                  <a:srgbClr val="FFFFFF"/>
                </a:solidFill>
              </a14:hiddenFill>
            </a:ext>
          </a:extLst>
        </p:spPr>
      </p:pic>
      <p:sp>
        <p:nvSpPr>
          <p:cNvPr id="21" name="&quot;Nein&quot;-Symbol 20"/>
          <p:cNvSpPr>
            <a:spLocks noChangeAspect="1"/>
          </p:cNvSpPr>
          <p:nvPr/>
        </p:nvSpPr>
        <p:spPr bwMode="auto">
          <a:xfrm>
            <a:off x="8089107" y="4356100"/>
            <a:ext cx="360000" cy="3600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22" name="Picture 2" descr="C:\Users\MKRATZER\AppData\Local\Microsoft\Windows\Temporary Internet Files\Content.IE5\NF4XHKME\check-1289751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2950" y="4725625"/>
            <a:ext cx="415290" cy="342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rot="16200000">
            <a:off x="2309416" y="4662777"/>
            <a:ext cx="1589880" cy="646331"/>
          </a:xfrm>
          <a:prstGeom prst="rect">
            <a:avLst/>
          </a:prstGeom>
          <a:noFill/>
        </p:spPr>
        <p:txBody>
          <a:bodyPr wrap="square" rtlCol="0">
            <a:spAutoFit/>
          </a:bodyPr>
          <a:lstStyle/>
          <a:p>
            <a:r>
              <a:rPr lang="de-DE" dirty="0" smtClean="0">
                <a:solidFill>
                  <a:schemeClr val="accent2"/>
                </a:solidFill>
                <a:effectLst>
                  <a:outerShdw blurRad="38100" dist="38100" dir="2700000" algn="tl">
                    <a:srgbClr val="000000">
                      <a:alpha val="43137"/>
                    </a:srgbClr>
                  </a:outerShdw>
                </a:effectLst>
              </a:rPr>
              <a:t>grundsätzlich relevant?</a:t>
            </a:r>
            <a:endParaRPr lang="de-DE" dirty="0">
              <a:solidFill>
                <a:schemeClr val="accent2"/>
              </a:solidFill>
              <a:effectLst>
                <a:outerShdw blurRad="38100" dist="38100" dir="2700000" algn="tl">
                  <a:srgbClr val="000000">
                    <a:alpha val="43137"/>
                  </a:srgbClr>
                </a:outerShdw>
              </a:effectLst>
            </a:endParaRPr>
          </a:p>
        </p:txBody>
      </p:sp>
      <p:sp>
        <p:nvSpPr>
          <p:cNvPr id="24" name="Textfeld 23"/>
          <p:cNvSpPr txBox="1"/>
          <p:nvPr/>
        </p:nvSpPr>
        <p:spPr>
          <a:xfrm rot="16200000">
            <a:off x="5233591" y="4853276"/>
            <a:ext cx="1589880" cy="646331"/>
          </a:xfrm>
          <a:prstGeom prst="rect">
            <a:avLst/>
          </a:prstGeom>
          <a:noFill/>
        </p:spPr>
        <p:txBody>
          <a:bodyPr wrap="square" rtlCol="0">
            <a:spAutoFit/>
          </a:bodyPr>
          <a:lstStyle/>
          <a:p>
            <a:r>
              <a:rPr lang="de-DE" dirty="0" smtClean="0">
                <a:solidFill>
                  <a:schemeClr val="accent2"/>
                </a:solidFill>
                <a:effectLst>
                  <a:outerShdw blurRad="38100" dist="38100" dir="2700000" algn="tl">
                    <a:srgbClr val="000000">
                      <a:alpha val="43137"/>
                    </a:srgbClr>
                  </a:outerShdw>
                </a:effectLst>
              </a:rPr>
              <a:t>bei welchem Target?</a:t>
            </a:r>
            <a:endParaRPr lang="de-DE" dirty="0">
              <a:solidFill>
                <a:schemeClr val="accent2"/>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4" presetClass="entr" presetSubtype="0" accel="100000" fill="hold" grpId="0" nodeType="afterEffect">
                                  <p:stCondLst>
                                    <p:cond delay="0"/>
                                  </p:stCondLst>
                                  <p:childTnLst>
                                    <p:set>
                                      <p:cBhvr>
                                        <p:cTn id="9" dur="1" fill="hold">
                                          <p:stCondLst>
                                            <p:cond delay="0"/>
                                          </p:stCondLst>
                                        </p:cTn>
                                        <p:tgtEl>
                                          <p:spTgt spid="238648"/>
                                        </p:tgtEl>
                                        <p:attrNameLst>
                                          <p:attrName>style.visibility</p:attrName>
                                        </p:attrNameLst>
                                      </p:cBhvr>
                                      <p:to>
                                        <p:strVal val="visible"/>
                                      </p:to>
                                    </p:set>
                                    <p:anim calcmode="lin" valueType="num">
                                      <p:cBhvr>
                                        <p:cTn id="10" dur="500" fill="hold"/>
                                        <p:tgtEl>
                                          <p:spTgt spid="238648"/>
                                        </p:tgtEl>
                                        <p:attrNameLst>
                                          <p:attrName>ppt_w</p:attrName>
                                        </p:attrNameLst>
                                      </p:cBhvr>
                                      <p:tavLst>
                                        <p:tav tm="0">
                                          <p:val>
                                            <p:strVal val="#ppt_w*0.05"/>
                                          </p:val>
                                        </p:tav>
                                        <p:tav tm="100000">
                                          <p:val>
                                            <p:strVal val="#ppt_w"/>
                                          </p:val>
                                        </p:tav>
                                      </p:tavLst>
                                    </p:anim>
                                    <p:anim calcmode="lin" valueType="num">
                                      <p:cBhvr>
                                        <p:cTn id="11" dur="500" fill="hold"/>
                                        <p:tgtEl>
                                          <p:spTgt spid="238648"/>
                                        </p:tgtEl>
                                        <p:attrNameLst>
                                          <p:attrName>ppt_h</p:attrName>
                                        </p:attrNameLst>
                                      </p:cBhvr>
                                      <p:tavLst>
                                        <p:tav tm="0">
                                          <p:val>
                                            <p:strVal val="#ppt_h"/>
                                          </p:val>
                                        </p:tav>
                                        <p:tav tm="100000">
                                          <p:val>
                                            <p:strVal val="#ppt_h"/>
                                          </p:val>
                                        </p:tav>
                                      </p:tavLst>
                                    </p:anim>
                                    <p:anim calcmode="lin" valueType="num">
                                      <p:cBhvr>
                                        <p:cTn id="12" dur="500" fill="hold"/>
                                        <p:tgtEl>
                                          <p:spTgt spid="238648"/>
                                        </p:tgtEl>
                                        <p:attrNameLst>
                                          <p:attrName>ppt_x</p:attrName>
                                        </p:attrNameLst>
                                      </p:cBhvr>
                                      <p:tavLst>
                                        <p:tav tm="0">
                                          <p:val>
                                            <p:strVal val="#ppt_x-.2"/>
                                          </p:val>
                                        </p:tav>
                                        <p:tav tm="100000">
                                          <p:val>
                                            <p:strVal val="#ppt_x"/>
                                          </p:val>
                                        </p:tav>
                                      </p:tavLst>
                                    </p:anim>
                                    <p:anim calcmode="lin" valueType="num">
                                      <p:cBhvr>
                                        <p:cTn id="13" dur="500" fill="hold"/>
                                        <p:tgtEl>
                                          <p:spTgt spid="238648"/>
                                        </p:tgtEl>
                                        <p:attrNameLst>
                                          <p:attrName>ppt_y</p:attrName>
                                        </p:attrNameLst>
                                      </p:cBhvr>
                                      <p:tavLst>
                                        <p:tav tm="0">
                                          <p:val>
                                            <p:strVal val="#ppt_y"/>
                                          </p:val>
                                        </p:tav>
                                        <p:tav tm="100000">
                                          <p:val>
                                            <p:strVal val="#ppt_y"/>
                                          </p:val>
                                        </p:tav>
                                      </p:tavLst>
                                    </p:anim>
                                    <p:animEffect transition="in" filter="fade">
                                      <p:cBhvr>
                                        <p:cTn id="14" dur="500"/>
                                        <p:tgtEl>
                                          <p:spTgt spid="238648"/>
                                        </p:tgtEl>
                                      </p:cBhvr>
                                    </p:animEffect>
                                  </p:childTnLst>
                                </p:cTn>
                              </p:par>
                            </p:childTnLst>
                          </p:cTn>
                        </p:par>
                        <p:par>
                          <p:cTn id="15" fill="hold" nodeType="afterGroup">
                            <p:stCondLst>
                              <p:cond delay="500"/>
                            </p:stCondLst>
                            <p:childTnLst>
                              <p:par>
                                <p:cTn id="16" presetID="54" presetClass="entr" presetSubtype="0" accel="100000" fill="hold" grpId="0" nodeType="afterEffect">
                                  <p:stCondLst>
                                    <p:cond delay="0"/>
                                  </p:stCondLst>
                                  <p:childTnLst>
                                    <p:set>
                                      <p:cBhvr>
                                        <p:cTn id="17" dur="1" fill="hold">
                                          <p:stCondLst>
                                            <p:cond delay="0"/>
                                          </p:stCondLst>
                                        </p:cTn>
                                        <p:tgtEl>
                                          <p:spTgt spid="238649"/>
                                        </p:tgtEl>
                                        <p:attrNameLst>
                                          <p:attrName>style.visibility</p:attrName>
                                        </p:attrNameLst>
                                      </p:cBhvr>
                                      <p:to>
                                        <p:strVal val="visible"/>
                                      </p:to>
                                    </p:set>
                                    <p:anim calcmode="lin" valueType="num">
                                      <p:cBhvr>
                                        <p:cTn id="18" dur="500" fill="hold"/>
                                        <p:tgtEl>
                                          <p:spTgt spid="238649"/>
                                        </p:tgtEl>
                                        <p:attrNameLst>
                                          <p:attrName>ppt_w</p:attrName>
                                        </p:attrNameLst>
                                      </p:cBhvr>
                                      <p:tavLst>
                                        <p:tav tm="0">
                                          <p:val>
                                            <p:strVal val="#ppt_w*0.05"/>
                                          </p:val>
                                        </p:tav>
                                        <p:tav tm="100000">
                                          <p:val>
                                            <p:strVal val="#ppt_w"/>
                                          </p:val>
                                        </p:tav>
                                      </p:tavLst>
                                    </p:anim>
                                    <p:anim calcmode="lin" valueType="num">
                                      <p:cBhvr>
                                        <p:cTn id="19" dur="500" fill="hold"/>
                                        <p:tgtEl>
                                          <p:spTgt spid="238649"/>
                                        </p:tgtEl>
                                        <p:attrNameLst>
                                          <p:attrName>ppt_h</p:attrName>
                                        </p:attrNameLst>
                                      </p:cBhvr>
                                      <p:tavLst>
                                        <p:tav tm="0">
                                          <p:val>
                                            <p:strVal val="#ppt_h"/>
                                          </p:val>
                                        </p:tav>
                                        <p:tav tm="100000">
                                          <p:val>
                                            <p:strVal val="#ppt_h"/>
                                          </p:val>
                                        </p:tav>
                                      </p:tavLst>
                                    </p:anim>
                                    <p:anim calcmode="lin" valueType="num">
                                      <p:cBhvr>
                                        <p:cTn id="20" dur="500" fill="hold"/>
                                        <p:tgtEl>
                                          <p:spTgt spid="238649"/>
                                        </p:tgtEl>
                                        <p:attrNameLst>
                                          <p:attrName>ppt_x</p:attrName>
                                        </p:attrNameLst>
                                      </p:cBhvr>
                                      <p:tavLst>
                                        <p:tav tm="0">
                                          <p:val>
                                            <p:strVal val="#ppt_x-.2"/>
                                          </p:val>
                                        </p:tav>
                                        <p:tav tm="100000">
                                          <p:val>
                                            <p:strVal val="#ppt_x"/>
                                          </p:val>
                                        </p:tav>
                                      </p:tavLst>
                                    </p:anim>
                                    <p:anim calcmode="lin" valueType="num">
                                      <p:cBhvr>
                                        <p:cTn id="21" dur="500" fill="hold"/>
                                        <p:tgtEl>
                                          <p:spTgt spid="238649"/>
                                        </p:tgtEl>
                                        <p:attrNameLst>
                                          <p:attrName>ppt_y</p:attrName>
                                        </p:attrNameLst>
                                      </p:cBhvr>
                                      <p:tavLst>
                                        <p:tav tm="0">
                                          <p:val>
                                            <p:strVal val="#ppt_y"/>
                                          </p:val>
                                        </p:tav>
                                        <p:tav tm="100000">
                                          <p:val>
                                            <p:strVal val="#ppt_y"/>
                                          </p:val>
                                        </p:tav>
                                      </p:tavLst>
                                    </p:anim>
                                    <p:animEffect transition="in" filter="fade">
                                      <p:cBhvr>
                                        <p:cTn id="22" dur="500"/>
                                        <p:tgtEl>
                                          <p:spTgt spid="238649"/>
                                        </p:tgtEl>
                                      </p:cBhvr>
                                    </p:animEffect>
                                  </p:childTnLst>
                                </p:cTn>
                              </p:par>
                            </p:childTnLst>
                          </p:cTn>
                        </p:par>
                        <p:par>
                          <p:cTn id="23" fill="hold" nodeType="afterGroup">
                            <p:stCondLst>
                              <p:cond delay="1000"/>
                            </p:stCondLst>
                            <p:childTnLst>
                              <p:par>
                                <p:cTn id="24" presetID="54" presetClass="entr" presetSubtype="0" accel="100000" fill="hold" grpId="0" nodeType="afterEffect">
                                  <p:stCondLst>
                                    <p:cond delay="0"/>
                                  </p:stCondLst>
                                  <p:childTnLst>
                                    <p:set>
                                      <p:cBhvr>
                                        <p:cTn id="25" dur="1" fill="hold">
                                          <p:stCondLst>
                                            <p:cond delay="0"/>
                                          </p:stCondLst>
                                        </p:cTn>
                                        <p:tgtEl>
                                          <p:spTgt spid="238650"/>
                                        </p:tgtEl>
                                        <p:attrNameLst>
                                          <p:attrName>style.visibility</p:attrName>
                                        </p:attrNameLst>
                                      </p:cBhvr>
                                      <p:to>
                                        <p:strVal val="visible"/>
                                      </p:to>
                                    </p:set>
                                    <p:anim calcmode="lin" valueType="num">
                                      <p:cBhvr>
                                        <p:cTn id="26" dur="500" fill="hold"/>
                                        <p:tgtEl>
                                          <p:spTgt spid="238650"/>
                                        </p:tgtEl>
                                        <p:attrNameLst>
                                          <p:attrName>ppt_w</p:attrName>
                                        </p:attrNameLst>
                                      </p:cBhvr>
                                      <p:tavLst>
                                        <p:tav tm="0">
                                          <p:val>
                                            <p:strVal val="#ppt_w*0.05"/>
                                          </p:val>
                                        </p:tav>
                                        <p:tav tm="100000">
                                          <p:val>
                                            <p:strVal val="#ppt_w"/>
                                          </p:val>
                                        </p:tav>
                                      </p:tavLst>
                                    </p:anim>
                                    <p:anim calcmode="lin" valueType="num">
                                      <p:cBhvr>
                                        <p:cTn id="27" dur="500" fill="hold"/>
                                        <p:tgtEl>
                                          <p:spTgt spid="238650"/>
                                        </p:tgtEl>
                                        <p:attrNameLst>
                                          <p:attrName>ppt_h</p:attrName>
                                        </p:attrNameLst>
                                      </p:cBhvr>
                                      <p:tavLst>
                                        <p:tav tm="0">
                                          <p:val>
                                            <p:strVal val="#ppt_h"/>
                                          </p:val>
                                        </p:tav>
                                        <p:tav tm="100000">
                                          <p:val>
                                            <p:strVal val="#ppt_h"/>
                                          </p:val>
                                        </p:tav>
                                      </p:tavLst>
                                    </p:anim>
                                    <p:anim calcmode="lin" valueType="num">
                                      <p:cBhvr>
                                        <p:cTn id="28" dur="500" fill="hold"/>
                                        <p:tgtEl>
                                          <p:spTgt spid="238650"/>
                                        </p:tgtEl>
                                        <p:attrNameLst>
                                          <p:attrName>ppt_x</p:attrName>
                                        </p:attrNameLst>
                                      </p:cBhvr>
                                      <p:tavLst>
                                        <p:tav tm="0">
                                          <p:val>
                                            <p:strVal val="#ppt_x-.2"/>
                                          </p:val>
                                        </p:tav>
                                        <p:tav tm="100000">
                                          <p:val>
                                            <p:strVal val="#ppt_x"/>
                                          </p:val>
                                        </p:tav>
                                      </p:tavLst>
                                    </p:anim>
                                    <p:anim calcmode="lin" valueType="num">
                                      <p:cBhvr>
                                        <p:cTn id="29" dur="500" fill="hold"/>
                                        <p:tgtEl>
                                          <p:spTgt spid="238650"/>
                                        </p:tgtEl>
                                        <p:attrNameLst>
                                          <p:attrName>ppt_y</p:attrName>
                                        </p:attrNameLst>
                                      </p:cBhvr>
                                      <p:tavLst>
                                        <p:tav tm="0">
                                          <p:val>
                                            <p:strVal val="#ppt_y"/>
                                          </p:val>
                                        </p:tav>
                                        <p:tav tm="100000">
                                          <p:val>
                                            <p:strVal val="#ppt_y"/>
                                          </p:val>
                                        </p:tav>
                                      </p:tavLst>
                                    </p:anim>
                                    <p:animEffect transition="in" filter="fade">
                                      <p:cBhvr>
                                        <p:cTn id="30" dur="500"/>
                                        <p:tgtEl>
                                          <p:spTgt spid="238650"/>
                                        </p:tgtEl>
                                      </p:cBhvr>
                                    </p:animEffect>
                                  </p:childTnLst>
                                </p:cTn>
                              </p:par>
                            </p:childTnLst>
                          </p:cTn>
                        </p:par>
                        <p:par>
                          <p:cTn id="31" fill="hold" nodeType="afterGroup">
                            <p:stCondLst>
                              <p:cond delay="1500"/>
                            </p:stCondLst>
                            <p:childTnLst>
                              <p:par>
                                <p:cTn id="32" presetID="54" presetClass="entr" presetSubtype="0" accel="100000" fill="hold" grpId="0" nodeType="afterEffect">
                                  <p:stCondLst>
                                    <p:cond delay="0"/>
                                  </p:stCondLst>
                                  <p:childTnLst>
                                    <p:set>
                                      <p:cBhvr>
                                        <p:cTn id="33" dur="1" fill="hold">
                                          <p:stCondLst>
                                            <p:cond delay="0"/>
                                          </p:stCondLst>
                                        </p:cTn>
                                        <p:tgtEl>
                                          <p:spTgt spid="238651"/>
                                        </p:tgtEl>
                                        <p:attrNameLst>
                                          <p:attrName>style.visibility</p:attrName>
                                        </p:attrNameLst>
                                      </p:cBhvr>
                                      <p:to>
                                        <p:strVal val="visible"/>
                                      </p:to>
                                    </p:set>
                                    <p:anim calcmode="lin" valueType="num">
                                      <p:cBhvr>
                                        <p:cTn id="34" dur="500" fill="hold"/>
                                        <p:tgtEl>
                                          <p:spTgt spid="238651"/>
                                        </p:tgtEl>
                                        <p:attrNameLst>
                                          <p:attrName>ppt_w</p:attrName>
                                        </p:attrNameLst>
                                      </p:cBhvr>
                                      <p:tavLst>
                                        <p:tav tm="0">
                                          <p:val>
                                            <p:strVal val="#ppt_w*0.05"/>
                                          </p:val>
                                        </p:tav>
                                        <p:tav tm="100000">
                                          <p:val>
                                            <p:strVal val="#ppt_w"/>
                                          </p:val>
                                        </p:tav>
                                      </p:tavLst>
                                    </p:anim>
                                    <p:anim calcmode="lin" valueType="num">
                                      <p:cBhvr>
                                        <p:cTn id="35" dur="500" fill="hold"/>
                                        <p:tgtEl>
                                          <p:spTgt spid="238651"/>
                                        </p:tgtEl>
                                        <p:attrNameLst>
                                          <p:attrName>ppt_h</p:attrName>
                                        </p:attrNameLst>
                                      </p:cBhvr>
                                      <p:tavLst>
                                        <p:tav tm="0">
                                          <p:val>
                                            <p:strVal val="#ppt_h"/>
                                          </p:val>
                                        </p:tav>
                                        <p:tav tm="100000">
                                          <p:val>
                                            <p:strVal val="#ppt_h"/>
                                          </p:val>
                                        </p:tav>
                                      </p:tavLst>
                                    </p:anim>
                                    <p:anim calcmode="lin" valueType="num">
                                      <p:cBhvr>
                                        <p:cTn id="36" dur="500" fill="hold"/>
                                        <p:tgtEl>
                                          <p:spTgt spid="238651"/>
                                        </p:tgtEl>
                                        <p:attrNameLst>
                                          <p:attrName>ppt_x</p:attrName>
                                        </p:attrNameLst>
                                      </p:cBhvr>
                                      <p:tavLst>
                                        <p:tav tm="0">
                                          <p:val>
                                            <p:strVal val="#ppt_x-.2"/>
                                          </p:val>
                                        </p:tav>
                                        <p:tav tm="100000">
                                          <p:val>
                                            <p:strVal val="#ppt_x"/>
                                          </p:val>
                                        </p:tav>
                                      </p:tavLst>
                                    </p:anim>
                                    <p:anim calcmode="lin" valueType="num">
                                      <p:cBhvr>
                                        <p:cTn id="37" dur="500" fill="hold"/>
                                        <p:tgtEl>
                                          <p:spTgt spid="238651"/>
                                        </p:tgtEl>
                                        <p:attrNameLst>
                                          <p:attrName>ppt_y</p:attrName>
                                        </p:attrNameLst>
                                      </p:cBhvr>
                                      <p:tavLst>
                                        <p:tav tm="0">
                                          <p:val>
                                            <p:strVal val="#ppt_y"/>
                                          </p:val>
                                        </p:tav>
                                        <p:tav tm="100000">
                                          <p:val>
                                            <p:strVal val="#ppt_y"/>
                                          </p:val>
                                        </p:tav>
                                      </p:tavLst>
                                    </p:anim>
                                    <p:animEffect transition="in" filter="fade">
                                      <p:cBhvr>
                                        <p:cTn id="38" dur="500"/>
                                        <p:tgtEl>
                                          <p:spTgt spid="238651"/>
                                        </p:tgtEl>
                                      </p:cBhvr>
                                    </p:animEffect>
                                  </p:childTnLst>
                                </p:cTn>
                              </p:par>
                            </p:childTnLst>
                          </p:cTn>
                        </p:par>
                        <p:par>
                          <p:cTn id="39" fill="hold" nodeType="afterGroup">
                            <p:stCondLst>
                              <p:cond delay="2000"/>
                            </p:stCondLst>
                            <p:childTnLst>
                              <p:par>
                                <p:cTn id="40" presetID="54" presetClass="entr" presetSubtype="0" accel="100000" fill="hold" grpId="0" nodeType="afterEffect">
                                  <p:stCondLst>
                                    <p:cond delay="0"/>
                                  </p:stCondLst>
                                  <p:childTnLst>
                                    <p:set>
                                      <p:cBhvr>
                                        <p:cTn id="41" dur="1" fill="hold">
                                          <p:stCondLst>
                                            <p:cond delay="0"/>
                                          </p:stCondLst>
                                        </p:cTn>
                                        <p:tgtEl>
                                          <p:spTgt spid="238652"/>
                                        </p:tgtEl>
                                        <p:attrNameLst>
                                          <p:attrName>style.visibility</p:attrName>
                                        </p:attrNameLst>
                                      </p:cBhvr>
                                      <p:to>
                                        <p:strVal val="visible"/>
                                      </p:to>
                                    </p:set>
                                    <p:anim calcmode="lin" valueType="num">
                                      <p:cBhvr>
                                        <p:cTn id="42" dur="500" fill="hold"/>
                                        <p:tgtEl>
                                          <p:spTgt spid="238652"/>
                                        </p:tgtEl>
                                        <p:attrNameLst>
                                          <p:attrName>ppt_w</p:attrName>
                                        </p:attrNameLst>
                                      </p:cBhvr>
                                      <p:tavLst>
                                        <p:tav tm="0">
                                          <p:val>
                                            <p:strVal val="#ppt_w*0.05"/>
                                          </p:val>
                                        </p:tav>
                                        <p:tav tm="100000">
                                          <p:val>
                                            <p:strVal val="#ppt_w"/>
                                          </p:val>
                                        </p:tav>
                                      </p:tavLst>
                                    </p:anim>
                                    <p:anim calcmode="lin" valueType="num">
                                      <p:cBhvr>
                                        <p:cTn id="43" dur="500" fill="hold"/>
                                        <p:tgtEl>
                                          <p:spTgt spid="238652"/>
                                        </p:tgtEl>
                                        <p:attrNameLst>
                                          <p:attrName>ppt_h</p:attrName>
                                        </p:attrNameLst>
                                      </p:cBhvr>
                                      <p:tavLst>
                                        <p:tav tm="0">
                                          <p:val>
                                            <p:strVal val="#ppt_h"/>
                                          </p:val>
                                        </p:tav>
                                        <p:tav tm="100000">
                                          <p:val>
                                            <p:strVal val="#ppt_h"/>
                                          </p:val>
                                        </p:tav>
                                      </p:tavLst>
                                    </p:anim>
                                    <p:anim calcmode="lin" valueType="num">
                                      <p:cBhvr>
                                        <p:cTn id="44" dur="500" fill="hold"/>
                                        <p:tgtEl>
                                          <p:spTgt spid="238652"/>
                                        </p:tgtEl>
                                        <p:attrNameLst>
                                          <p:attrName>ppt_x</p:attrName>
                                        </p:attrNameLst>
                                      </p:cBhvr>
                                      <p:tavLst>
                                        <p:tav tm="0">
                                          <p:val>
                                            <p:strVal val="#ppt_x-.2"/>
                                          </p:val>
                                        </p:tav>
                                        <p:tav tm="100000">
                                          <p:val>
                                            <p:strVal val="#ppt_x"/>
                                          </p:val>
                                        </p:tav>
                                      </p:tavLst>
                                    </p:anim>
                                    <p:anim calcmode="lin" valueType="num">
                                      <p:cBhvr>
                                        <p:cTn id="45" dur="500" fill="hold"/>
                                        <p:tgtEl>
                                          <p:spTgt spid="238652"/>
                                        </p:tgtEl>
                                        <p:attrNameLst>
                                          <p:attrName>ppt_y</p:attrName>
                                        </p:attrNameLst>
                                      </p:cBhvr>
                                      <p:tavLst>
                                        <p:tav tm="0">
                                          <p:val>
                                            <p:strVal val="#ppt_y"/>
                                          </p:val>
                                        </p:tav>
                                        <p:tav tm="100000">
                                          <p:val>
                                            <p:strVal val="#ppt_y"/>
                                          </p:val>
                                        </p:tav>
                                      </p:tavLst>
                                    </p:anim>
                                    <p:animEffect transition="in" filter="fade">
                                      <p:cBhvr>
                                        <p:cTn id="46" dur="500"/>
                                        <p:tgtEl>
                                          <p:spTgt spid="2386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54" presetClass="entr" presetSubtype="0" accel="100000" fill="hold" grpId="0" nodeType="afterEffect">
                                  <p:stCondLst>
                                    <p:cond delay="0"/>
                                  </p:stCondLst>
                                  <p:childTnLst>
                                    <p:set>
                                      <p:cBhvr>
                                        <p:cTn id="53" dur="1" fill="hold">
                                          <p:stCondLst>
                                            <p:cond delay="0"/>
                                          </p:stCondLst>
                                        </p:cTn>
                                        <p:tgtEl>
                                          <p:spTgt spid="238654"/>
                                        </p:tgtEl>
                                        <p:attrNameLst>
                                          <p:attrName>style.visibility</p:attrName>
                                        </p:attrNameLst>
                                      </p:cBhvr>
                                      <p:to>
                                        <p:strVal val="visible"/>
                                      </p:to>
                                    </p:set>
                                    <p:anim calcmode="lin" valueType="num">
                                      <p:cBhvr>
                                        <p:cTn id="54" dur="500" fill="hold"/>
                                        <p:tgtEl>
                                          <p:spTgt spid="238654"/>
                                        </p:tgtEl>
                                        <p:attrNameLst>
                                          <p:attrName>ppt_w</p:attrName>
                                        </p:attrNameLst>
                                      </p:cBhvr>
                                      <p:tavLst>
                                        <p:tav tm="0">
                                          <p:val>
                                            <p:strVal val="#ppt_w*0.05"/>
                                          </p:val>
                                        </p:tav>
                                        <p:tav tm="100000">
                                          <p:val>
                                            <p:strVal val="#ppt_w"/>
                                          </p:val>
                                        </p:tav>
                                      </p:tavLst>
                                    </p:anim>
                                    <p:anim calcmode="lin" valueType="num">
                                      <p:cBhvr>
                                        <p:cTn id="55" dur="500" fill="hold"/>
                                        <p:tgtEl>
                                          <p:spTgt spid="238654"/>
                                        </p:tgtEl>
                                        <p:attrNameLst>
                                          <p:attrName>ppt_h</p:attrName>
                                        </p:attrNameLst>
                                      </p:cBhvr>
                                      <p:tavLst>
                                        <p:tav tm="0">
                                          <p:val>
                                            <p:strVal val="#ppt_h"/>
                                          </p:val>
                                        </p:tav>
                                        <p:tav tm="100000">
                                          <p:val>
                                            <p:strVal val="#ppt_h"/>
                                          </p:val>
                                        </p:tav>
                                      </p:tavLst>
                                    </p:anim>
                                    <p:anim calcmode="lin" valueType="num">
                                      <p:cBhvr>
                                        <p:cTn id="56" dur="500" fill="hold"/>
                                        <p:tgtEl>
                                          <p:spTgt spid="238654"/>
                                        </p:tgtEl>
                                        <p:attrNameLst>
                                          <p:attrName>ppt_x</p:attrName>
                                        </p:attrNameLst>
                                      </p:cBhvr>
                                      <p:tavLst>
                                        <p:tav tm="0">
                                          <p:val>
                                            <p:strVal val="#ppt_x-.2"/>
                                          </p:val>
                                        </p:tav>
                                        <p:tav tm="100000">
                                          <p:val>
                                            <p:strVal val="#ppt_x"/>
                                          </p:val>
                                        </p:tav>
                                      </p:tavLst>
                                    </p:anim>
                                    <p:anim calcmode="lin" valueType="num">
                                      <p:cBhvr>
                                        <p:cTn id="57" dur="500" fill="hold"/>
                                        <p:tgtEl>
                                          <p:spTgt spid="238654"/>
                                        </p:tgtEl>
                                        <p:attrNameLst>
                                          <p:attrName>ppt_y</p:attrName>
                                        </p:attrNameLst>
                                      </p:cBhvr>
                                      <p:tavLst>
                                        <p:tav tm="0">
                                          <p:val>
                                            <p:strVal val="#ppt_y"/>
                                          </p:val>
                                        </p:tav>
                                        <p:tav tm="100000">
                                          <p:val>
                                            <p:strVal val="#ppt_y"/>
                                          </p:val>
                                        </p:tav>
                                      </p:tavLst>
                                    </p:anim>
                                    <p:animEffect transition="in" filter="fade">
                                      <p:cBhvr>
                                        <p:cTn id="58" dur="500"/>
                                        <p:tgtEl>
                                          <p:spTgt spid="238654"/>
                                        </p:tgtEl>
                                      </p:cBhvr>
                                    </p:animEffect>
                                  </p:childTnLst>
                                </p:cTn>
                              </p:par>
                            </p:childTnLst>
                          </p:cTn>
                        </p:par>
                        <p:par>
                          <p:cTn id="59" fill="hold" nodeType="afterGroup">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right)">
                                      <p:cBhvr>
                                        <p:cTn id="62" dur="500"/>
                                        <p:tgtEl>
                                          <p:spTgt spid="2"/>
                                        </p:tgtEl>
                                      </p:cBhvr>
                                    </p:animEffect>
                                  </p:childTnLst>
                                </p:cTn>
                              </p:par>
                            </p:childTnLst>
                          </p:cTn>
                        </p:par>
                        <p:par>
                          <p:cTn id="63" fill="hold">
                            <p:stCondLst>
                              <p:cond delay="1000"/>
                            </p:stCondLst>
                            <p:childTnLst>
                              <p:par>
                                <p:cTn id="64" presetID="54" presetClass="entr" presetSubtype="0" accel="100000" fill="hold" grpId="0" nodeType="afterEffect">
                                  <p:stCondLst>
                                    <p:cond delay="0"/>
                                  </p:stCondLst>
                                  <p:childTnLst>
                                    <p:set>
                                      <p:cBhvr>
                                        <p:cTn id="65" dur="1" fill="hold">
                                          <p:stCondLst>
                                            <p:cond delay="0"/>
                                          </p:stCondLst>
                                        </p:cTn>
                                        <p:tgtEl>
                                          <p:spTgt spid="238655"/>
                                        </p:tgtEl>
                                        <p:attrNameLst>
                                          <p:attrName>style.visibility</p:attrName>
                                        </p:attrNameLst>
                                      </p:cBhvr>
                                      <p:to>
                                        <p:strVal val="visible"/>
                                      </p:to>
                                    </p:set>
                                    <p:anim calcmode="lin" valueType="num">
                                      <p:cBhvr>
                                        <p:cTn id="66" dur="500" fill="hold"/>
                                        <p:tgtEl>
                                          <p:spTgt spid="238655"/>
                                        </p:tgtEl>
                                        <p:attrNameLst>
                                          <p:attrName>ppt_w</p:attrName>
                                        </p:attrNameLst>
                                      </p:cBhvr>
                                      <p:tavLst>
                                        <p:tav tm="0">
                                          <p:val>
                                            <p:strVal val="#ppt_w*0.05"/>
                                          </p:val>
                                        </p:tav>
                                        <p:tav tm="100000">
                                          <p:val>
                                            <p:strVal val="#ppt_w"/>
                                          </p:val>
                                        </p:tav>
                                      </p:tavLst>
                                    </p:anim>
                                    <p:anim calcmode="lin" valueType="num">
                                      <p:cBhvr>
                                        <p:cTn id="67" dur="500" fill="hold"/>
                                        <p:tgtEl>
                                          <p:spTgt spid="238655"/>
                                        </p:tgtEl>
                                        <p:attrNameLst>
                                          <p:attrName>ppt_h</p:attrName>
                                        </p:attrNameLst>
                                      </p:cBhvr>
                                      <p:tavLst>
                                        <p:tav tm="0">
                                          <p:val>
                                            <p:strVal val="#ppt_h"/>
                                          </p:val>
                                        </p:tav>
                                        <p:tav tm="100000">
                                          <p:val>
                                            <p:strVal val="#ppt_h"/>
                                          </p:val>
                                        </p:tav>
                                      </p:tavLst>
                                    </p:anim>
                                    <p:anim calcmode="lin" valueType="num">
                                      <p:cBhvr>
                                        <p:cTn id="68" dur="500" fill="hold"/>
                                        <p:tgtEl>
                                          <p:spTgt spid="238655"/>
                                        </p:tgtEl>
                                        <p:attrNameLst>
                                          <p:attrName>ppt_x</p:attrName>
                                        </p:attrNameLst>
                                      </p:cBhvr>
                                      <p:tavLst>
                                        <p:tav tm="0">
                                          <p:val>
                                            <p:strVal val="#ppt_x-.2"/>
                                          </p:val>
                                        </p:tav>
                                        <p:tav tm="100000">
                                          <p:val>
                                            <p:strVal val="#ppt_x"/>
                                          </p:val>
                                        </p:tav>
                                      </p:tavLst>
                                    </p:anim>
                                    <p:anim calcmode="lin" valueType="num">
                                      <p:cBhvr>
                                        <p:cTn id="69" dur="500" fill="hold"/>
                                        <p:tgtEl>
                                          <p:spTgt spid="238655"/>
                                        </p:tgtEl>
                                        <p:attrNameLst>
                                          <p:attrName>ppt_y</p:attrName>
                                        </p:attrNameLst>
                                      </p:cBhvr>
                                      <p:tavLst>
                                        <p:tav tm="0">
                                          <p:val>
                                            <p:strVal val="#ppt_y"/>
                                          </p:val>
                                        </p:tav>
                                        <p:tav tm="100000">
                                          <p:val>
                                            <p:strVal val="#ppt_y"/>
                                          </p:val>
                                        </p:tav>
                                      </p:tavLst>
                                    </p:anim>
                                    <p:animEffect transition="in" filter="fade">
                                      <p:cBhvr>
                                        <p:cTn id="70" dur="500"/>
                                        <p:tgtEl>
                                          <p:spTgt spid="238655"/>
                                        </p:tgtEl>
                                      </p:cBhvr>
                                    </p:animEffect>
                                  </p:childTnLst>
                                </p:cTn>
                              </p:par>
                            </p:childTnLst>
                          </p:cTn>
                        </p:par>
                        <p:par>
                          <p:cTn id="71" fill="hold" nodeType="afterGroup">
                            <p:stCondLst>
                              <p:cond delay="1500"/>
                            </p:stCondLst>
                            <p:childTnLst>
                              <p:par>
                                <p:cTn id="72" presetID="54" presetClass="entr" presetSubtype="0" accel="100000" fill="hold" grpId="0" nodeType="afterEffect">
                                  <p:stCondLst>
                                    <p:cond delay="0"/>
                                  </p:stCondLst>
                                  <p:childTnLst>
                                    <p:set>
                                      <p:cBhvr>
                                        <p:cTn id="73" dur="1" fill="hold">
                                          <p:stCondLst>
                                            <p:cond delay="0"/>
                                          </p:stCondLst>
                                        </p:cTn>
                                        <p:tgtEl>
                                          <p:spTgt spid="238656"/>
                                        </p:tgtEl>
                                        <p:attrNameLst>
                                          <p:attrName>style.visibility</p:attrName>
                                        </p:attrNameLst>
                                      </p:cBhvr>
                                      <p:to>
                                        <p:strVal val="visible"/>
                                      </p:to>
                                    </p:set>
                                    <p:anim calcmode="lin" valueType="num">
                                      <p:cBhvr>
                                        <p:cTn id="74" dur="500" fill="hold"/>
                                        <p:tgtEl>
                                          <p:spTgt spid="238656"/>
                                        </p:tgtEl>
                                        <p:attrNameLst>
                                          <p:attrName>ppt_w</p:attrName>
                                        </p:attrNameLst>
                                      </p:cBhvr>
                                      <p:tavLst>
                                        <p:tav tm="0">
                                          <p:val>
                                            <p:strVal val="#ppt_w*0.05"/>
                                          </p:val>
                                        </p:tav>
                                        <p:tav tm="100000">
                                          <p:val>
                                            <p:strVal val="#ppt_w"/>
                                          </p:val>
                                        </p:tav>
                                      </p:tavLst>
                                    </p:anim>
                                    <p:anim calcmode="lin" valueType="num">
                                      <p:cBhvr>
                                        <p:cTn id="75" dur="500" fill="hold"/>
                                        <p:tgtEl>
                                          <p:spTgt spid="238656"/>
                                        </p:tgtEl>
                                        <p:attrNameLst>
                                          <p:attrName>ppt_h</p:attrName>
                                        </p:attrNameLst>
                                      </p:cBhvr>
                                      <p:tavLst>
                                        <p:tav tm="0">
                                          <p:val>
                                            <p:strVal val="#ppt_h"/>
                                          </p:val>
                                        </p:tav>
                                        <p:tav tm="100000">
                                          <p:val>
                                            <p:strVal val="#ppt_h"/>
                                          </p:val>
                                        </p:tav>
                                      </p:tavLst>
                                    </p:anim>
                                    <p:anim calcmode="lin" valueType="num">
                                      <p:cBhvr>
                                        <p:cTn id="76" dur="500" fill="hold"/>
                                        <p:tgtEl>
                                          <p:spTgt spid="238656"/>
                                        </p:tgtEl>
                                        <p:attrNameLst>
                                          <p:attrName>ppt_x</p:attrName>
                                        </p:attrNameLst>
                                      </p:cBhvr>
                                      <p:tavLst>
                                        <p:tav tm="0">
                                          <p:val>
                                            <p:strVal val="#ppt_x-.2"/>
                                          </p:val>
                                        </p:tav>
                                        <p:tav tm="100000">
                                          <p:val>
                                            <p:strVal val="#ppt_x"/>
                                          </p:val>
                                        </p:tav>
                                      </p:tavLst>
                                    </p:anim>
                                    <p:anim calcmode="lin" valueType="num">
                                      <p:cBhvr>
                                        <p:cTn id="77" dur="500" fill="hold"/>
                                        <p:tgtEl>
                                          <p:spTgt spid="238656"/>
                                        </p:tgtEl>
                                        <p:attrNameLst>
                                          <p:attrName>ppt_y</p:attrName>
                                        </p:attrNameLst>
                                      </p:cBhvr>
                                      <p:tavLst>
                                        <p:tav tm="0">
                                          <p:val>
                                            <p:strVal val="#ppt_y"/>
                                          </p:val>
                                        </p:tav>
                                        <p:tav tm="100000">
                                          <p:val>
                                            <p:strVal val="#ppt_y"/>
                                          </p:val>
                                        </p:tav>
                                      </p:tavLst>
                                    </p:anim>
                                    <p:animEffect transition="in" filter="fade">
                                      <p:cBhvr>
                                        <p:cTn id="78" dur="500"/>
                                        <p:tgtEl>
                                          <p:spTgt spid="238656"/>
                                        </p:tgtEl>
                                      </p:cBhvr>
                                    </p:animEffect>
                                  </p:childTnLst>
                                </p:cTn>
                              </p:par>
                            </p:childTnLst>
                          </p:cTn>
                        </p:par>
                        <p:par>
                          <p:cTn id="79" fill="hold" nodeType="afterGroup">
                            <p:stCondLst>
                              <p:cond delay="2000"/>
                            </p:stCondLst>
                            <p:childTnLst>
                              <p:par>
                                <p:cTn id="80" presetID="54" presetClass="entr" presetSubtype="0" accel="100000" fill="hold" grpId="0" nodeType="afterEffect">
                                  <p:stCondLst>
                                    <p:cond delay="0"/>
                                  </p:stCondLst>
                                  <p:childTnLst>
                                    <p:set>
                                      <p:cBhvr>
                                        <p:cTn id="81" dur="1" fill="hold">
                                          <p:stCondLst>
                                            <p:cond delay="0"/>
                                          </p:stCondLst>
                                        </p:cTn>
                                        <p:tgtEl>
                                          <p:spTgt spid="238653"/>
                                        </p:tgtEl>
                                        <p:attrNameLst>
                                          <p:attrName>style.visibility</p:attrName>
                                        </p:attrNameLst>
                                      </p:cBhvr>
                                      <p:to>
                                        <p:strVal val="visible"/>
                                      </p:to>
                                    </p:set>
                                    <p:anim calcmode="lin" valueType="num">
                                      <p:cBhvr>
                                        <p:cTn id="82" dur="500" fill="hold"/>
                                        <p:tgtEl>
                                          <p:spTgt spid="238653"/>
                                        </p:tgtEl>
                                        <p:attrNameLst>
                                          <p:attrName>ppt_w</p:attrName>
                                        </p:attrNameLst>
                                      </p:cBhvr>
                                      <p:tavLst>
                                        <p:tav tm="0">
                                          <p:val>
                                            <p:strVal val="#ppt_w*0.05"/>
                                          </p:val>
                                        </p:tav>
                                        <p:tav tm="100000">
                                          <p:val>
                                            <p:strVal val="#ppt_w"/>
                                          </p:val>
                                        </p:tav>
                                      </p:tavLst>
                                    </p:anim>
                                    <p:anim calcmode="lin" valueType="num">
                                      <p:cBhvr>
                                        <p:cTn id="83" dur="500" fill="hold"/>
                                        <p:tgtEl>
                                          <p:spTgt spid="238653"/>
                                        </p:tgtEl>
                                        <p:attrNameLst>
                                          <p:attrName>ppt_h</p:attrName>
                                        </p:attrNameLst>
                                      </p:cBhvr>
                                      <p:tavLst>
                                        <p:tav tm="0">
                                          <p:val>
                                            <p:strVal val="#ppt_h"/>
                                          </p:val>
                                        </p:tav>
                                        <p:tav tm="100000">
                                          <p:val>
                                            <p:strVal val="#ppt_h"/>
                                          </p:val>
                                        </p:tav>
                                      </p:tavLst>
                                    </p:anim>
                                    <p:anim calcmode="lin" valueType="num">
                                      <p:cBhvr>
                                        <p:cTn id="84" dur="500" fill="hold"/>
                                        <p:tgtEl>
                                          <p:spTgt spid="238653"/>
                                        </p:tgtEl>
                                        <p:attrNameLst>
                                          <p:attrName>ppt_x</p:attrName>
                                        </p:attrNameLst>
                                      </p:cBhvr>
                                      <p:tavLst>
                                        <p:tav tm="0">
                                          <p:val>
                                            <p:strVal val="#ppt_x-.2"/>
                                          </p:val>
                                        </p:tav>
                                        <p:tav tm="100000">
                                          <p:val>
                                            <p:strVal val="#ppt_x"/>
                                          </p:val>
                                        </p:tav>
                                      </p:tavLst>
                                    </p:anim>
                                    <p:anim calcmode="lin" valueType="num">
                                      <p:cBhvr>
                                        <p:cTn id="85" dur="500" fill="hold"/>
                                        <p:tgtEl>
                                          <p:spTgt spid="238653"/>
                                        </p:tgtEl>
                                        <p:attrNameLst>
                                          <p:attrName>ppt_y</p:attrName>
                                        </p:attrNameLst>
                                      </p:cBhvr>
                                      <p:tavLst>
                                        <p:tav tm="0">
                                          <p:val>
                                            <p:strVal val="#ppt_y"/>
                                          </p:val>
                                        </p:tav>
                                        <p:tav tm="100000">
                                          <p:val>
                                            <p:strVal val="#ppt_y"/>
                                          </p:val>
                                        </p:tav>
                                      </p:tavLst>
                                    </p:anim>
                                    <p:animEffect transition="in" filter="fade">
                                      <p:cBhvr>
                                        <p:cTn id="86" dur="500"/>
                                        <p:tgtEl>
                                          <p:spTgt spid="238653"/>
                                        </p:tgtEl>
                                      </p:cBhvr>
                                    </p:animEffect>
                                  </p:childTnLst>
                                </p:cTn>
                              </p:par>
                            </p:childTnLst>
                          </p:cTn>
                        </p:par>
                        <p:par>
                          <p:cTn id="87" fill="hold" nodeType="withGroup">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right)">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7" presetClass="emph" presetSubtype="2" fill="hold" nodeType="clickEffect">
                                  <p:stCondLst>
                                    <p:cond delay="0"/>
                                  </p:stCondLst>
                                  <p:childTnLst>
                                    <p:animClr clrSpc="rgb" dir="cw">
                                      <p:cBhvr>
                                        <p:cTn id="94" dur="500" fill="hold"/>
                                        <p:tgtEl>
                                          <p:spTgt spid="238656"/>
                                        </p:tgtEl>
                                        <p:attrNameLst>
                                          <p:attrName>stroke.color</p:attrName>
                                        </p:attrNameLst>
                                      </p:cBhvr>
                                      <p:to>
                                        <a:schemeClr val="hlink"/>
                                      </p:to>
                                    </p:animClr>
                                    <p:set>
                                      <p:cBhvr>
                                        <p:cTn id="95" dur="500" fill="hold"/>
                                        <p:tgtEl>
                                          <p:spTgt spid="238656"/>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238655"/>
                                        </p:tgtEl>
                                        <p:attrNameLst>
                                          <p:attrName>stroke.color</p:attrName>
                                        </p:attrNameLst>
                                      </p:cBhvr>
                                      <p:to>
                                        <a:schemeClr val="hlink"/>
                                      </p:to>
                                    </p:animClr>
                                    <p:set>
                                      <p:cBhvr>
                                        <p:cTn id="98" dur="500" fill="hold"/>
                                        <p:tgtEl>
                                          <p:spTgt spid="238655"/>
                                        </p:tgtEl>
                                        <p:attrNameLst>
                                          <p:attrName>stroke.on</p:attrName>
                                        </p:attrNameLst>
                                      </p:cBhvr>
                                      <p:to>
                                        <p:strVal val="true"/>
                                      </p:to>
                                    </p:set>
                                  </p:childTnLst>
                                </p:cTn>
                              </p:par>
                            </p:childTnLst>
                          </p:cTn>
                        </p:par>
                        <p:par>
                          <p:cTn id="99" fill="hold" nodeType="afterGroup">
                            <p:stCondLst>
                              <p:cond delay="500"/>
                            </p:stCondLst>
                            <p:childTnLst>
                              <p:par>
                                <p:cTn id="100" presetID="49" presetClass="entr" presetSubtype="0" decel="100000" fill="hold" grpId="0" nodeType="afterEffect">
                                  <p:stCondLst>
                                    <p:cond delay="0"/>
                                  </p:stCondLst>
                                  <p:childTnLst>
                                    <p:set>
                                      <p:cBhvr>
                                        <p:cTn id="101" dur="1" fill="hold">
                                          <p:stCondLst>
                                            <p:cond delay="0"/>
                                          </p:stCondLst>
                                        </p:cTn>
                                        <p:tgtEl>
                                          <p:spTgt spid="238657"/>
                                        </p:tgtEl>
                                        <p:attrNameLst>
                                          <p:attrName>style.visibility</p:attrName>
                                        </p:attrNameLst>
                                      </p:cBhvr>
                                      <p:to>
                                        <p:strVal val="visible"/>
                                      </p:to>
                                    </p:set>
                                    <p:anim calcmode="lin" valueType="num">
                                      <p:cBhvr>
                                        <p:cTn id="102" dur="500" fill="hold"/>
                                        <p:tgtEl>
                                          <p:spTgt spid="238657"/>
                                        </p:tgtEl>
                                        <p:attrNameLst>
                                          <p:attrName>ppt_w</p:attrName>
                                        </p:attrNameLst>
                                      </p:cBhvr>
                                      <p:tavLst>
                                        <p:tav tm="0">
                                          <p:val>
                                            <p:fltVal val="0"/>
                                          </p:val>
                                        </p:tav>
                                        <p:tav tm="100000">
                                          <p:val>
                                            <p:strVal val="#ppt_w"/>
                                          </p:val>
                                        </p:tav>
                                      </p:tavLst>
                                    </p:anim>
                                    <p:anim calcmode="lin" valueType="num">
                                      <p:cBhvr>
                                        <p:cTn id="103" dur="500" fill="hold"/>
                                        <p:tgtEl>
                                          <p:spTgt spid="238657"/>
                                        </p:tgtEl>
                                        <p:attrNameLst>
                                          <p:attrName>ppt_h</p:attrName>
                                        </p:attrNameLst>
                                      </p:cBhvr>
                                      <p:tavLst>
                                        <p:tav tm="0">
                                          <p:val>
                                            <p:fltVal val="0"/>
                                          </p:val>
                                        </p:tav>
                                        <p:tav tm="100000">
                                          <p:val>
                                            <p:strVal val="#ppt_h"/>
                                          </p:val>
                                        </p:tav>
                                      </p:tavLst>
                                    </p:anim>
                                    <p:anim calcmode="lin" valueType="num">
                                      <p:cBhvr>
                                        <p:cTn id="104" dur="500" fill="hold"/>
                                        <p:tgtEl>
                                          <p:spTgt spid="238657"/>
                                        </p:tgtEl>
                                        <p:attrNameLst>
                                          <p:attrName>style.rotation</p:attrName>
                                        </p:attrNameLst>
                                      </p:cBhvr>
                                      <p:tavLst>
                                        <p:tav tm="0">
                                          <p:val>
                                            <p:fltVal val="360"/>
                                          </p:val>
                                        </p:tav>
                                        <p:tav tm="100000">
                                          <p:val>
                                            <p:fltVal val="0"/>
                                          </p:val>
                                        </p:tav>
                                      </p:tavLst>
                                    </p:anim>
                                    <p:animEffect transition="in" filter="fade">
                                      <p:cBhvr>
                                        <p:cTn id="105" dur="500"/>
                                        <p:tgtEl>
                                          <p:spTgt spid="23865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1026"/>
                                        </p:tgtEl>
                                        <p:attrNameLst>
                                          <p:attrName>style.visibility</p:attrName>
                                        </p:attrNameLst>
                                      </p:cBhvr>
                                      <p:to>
                                        <p:strVal val="visible"/>
                                      </p:to>
                                    </p:set>
                                    <p:animEffect transition="in" filter="wipe(left)">
                                      <p:cBhvr>
                                        <p:cTn id="110" dur="500"/>
                                        <p:tgtEl>
                                          <p:spTgt spid="102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right)">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48" grpId="0" animBg="1"/>
      <p:bldP spid="238649" grpId="0" animBg="1"/>
      <p:bldP spid="238650" grpId="0" animBg="1"/>
      <p:bldP spid="238651" grpId="0" animBg="1"/>
      <p:bldP spid="238652" grpId="0" animBg="1"/>
      <p:bldP spid="238653" grpId="0" animBg="1"/>
      <p:bldP spid="238654" grpId="0" animBg="1"/>
      <p:bldP spid="238655" grpId="0" animBg="1"/>
      <p:bldP spid="238656" grpId="0" animBg="1"/>
      <p:bldP spid="238657" grpId="0"/>
      <p:bldP spid="2" grpId="0" animBg="1"/>
      <p:bldP spid="18" grpId="0" animBg="1"/>
      <p:bldP spid="21" grpId="0" animBg="1"/>
      <p:bldP spid="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liennummernplatzhalter 2"/>
          <p:cNvSpPr>
            <a:spLocks noGrp="1"/>
          </p:cNvSpPr>
          <p:nvPr>
            <p:ph type="sldNum" sz="quarter" idx="10"/>
          </p:nvPr>
        </p:nvSpPr>
        <p:spPr/>
        <p:txBody>
          <a:bodyPr/>
          <a:lstStyle/>
          <a:p>
            <a:pPr>
              <a:defRPr/>
            </a:pPr>
            <a:fld id="{4203E8A7-7BEB-4CAC-8AA2-89FFBA82949A}" type="slidenum">
              <a:rPr lang="de-DE"/>
              <a:pPr>
                <a:defRPr/>
              </a:pPr>
              <a:t>9</a:t>
            </a:fld>
            <a:endParaRPr lang="de-DE"/>
          </a:p>
        </p:txBody>
      </p:sp>
      <p:sp>
        <p:nvSpPr>
          <p:cNvPr id="10243" name="Rectangle 2"/>
          <p:cNvSpPr>
            <a:spLocks noGrp="1" noChangeArrowheads="1"/>
          </p:cNvSpPr>
          <p:nvPr>
            <p:ph type="title"/>
          </p:nvPr>
        </p:nvSpPr>
        <p:spPr/>
        <p:txBody>
          <a:bodyPr/>
          <a:lstStyle/>
          <a:p>
            <a:pPr eaLnBrk="1" hangingPunct="1"/>
            <a:r>
              <a:rPr lang="de-DE" altLang="de-DE" dirty="0" smtClean="0"/>
              <a:t>Open Linking &gt; Trefferkontext</a:t>
            </a:r>
          </a:p>
        </p:txBody>
      </p:sp>
      <p:grpSp>
        <p:nvGrpSpPr>
          <p:cNvPr id="10244" name="Group 3"/>
          <p:cNvGrpSpPr>
            <a:grpSpLocks/>
          </p:cNvGrpSpPr>
          <p:nvPr/>
        </p:nvGrpSpPr>
        <p:grpSpPr bwMode="auto">
          <a:xfrm>
            <a:off x="528638" y="2770188"/>
            <a:ext cx="2803525" cy="2192337"/>
            <a:chOff x="357" y="1715"/>
            <a:chExt cx="1766" cy="1381"/>
          </a:xfrm>
        </p:grpSpPr>
        <p:pic>
          <p:nvPicPr>
            <p:cNvPr id="1026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 y="1715"/>
              <a:ext cx="176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6" name="Rectangle 5"/>
            <p:cNvSpPr>
              <a:spLocks noChangeArrowheads="1"/>
            </p:cNvSpPr>
            <p:nvPr/>
          </p:nvSpPr>
          <p:spPr bwMode="auto">
            <a:xfrm>
              <a:off x="370" y="1932"/>
              <a:ext cx="1710" cy="111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800"/>
                <a:t>Lorem ipsum dolor sit amet, consectetur adipisici elit, sed eiusmod tempor incidunt ut labore et dolore magna aliqua. Ut enim ad minim veniam, quis nostrud exercitation ullamco laboris nisi ut aliquid ex ea commodi consequat. Quis aute iure reprehenderit in voluptate velit esse cillum dolore eu fugiat nulla pariatur.</a:t>
              </a:r>
            </a:p>
            <a:p>
              <a:endParaRPr lang="de-DE" altLang="de-DE" sz="800"/>
            </a:p>
            <a:p>
              <a:r>
                <a:rPr lang="de-DE" altLang="de-DE" sz="800"/>
                <a:t>--</a:t>
              </a:r>
            </a:p>
            <a:p>
              <a:r>
                <a:rPr lang="de-DE" altLang="de-DE" sz="800"/>
                <a:t>Duis autem vel eum iriure dolor in hendrerit in vulputate velit esse molestie consequat, vel illum dolore eu feugiat nulla facilisis at vero eros et accumsan et iusto odio dignissim qui blandit praesent luptatum.</a:t>
              </a:r>
            </a:p>
            <a:p>
              <a:endParaRPr lang="de-DE" altLang="de-DE" sz="800"/>
            </a:p>
          </p:txBody>
        </p:sp>
      </p:grpSp>
      <p:sp>
        <p:nvSpPr>
          <p:cNvPr id="10245" name="Text Box 6"/>
          <p:cNvSpPr txBox="1">
            <a:spLocks noChangeArrowheads="1"/>
          </p:cNvSpPr>
          <p:nvPr/>
        </p:nvSpPr>
        <p:spPr bwMode="auto">
          <a:xfrm>
            <a:off x="419100" y="1377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Source</a:t>
            </a:r>
          </a:p>
        </p:txBody>
      </p:sp>
      <p:sp>
        <p:nvSpPr>
          <p:cNvPr id="226311" name="AutoShape 7"/>
          <p:cNvSpPr>
            <a:spLocks noChangeArrowheads="1"/>
          </p:cNvSpPr>
          <p:nvPr/>
        </p:nvSpPr>
        <p:spPr bwMode="auto">
          <a:xfrm>
            <a:off x="5935663" y="2038350"/>
            <a:ext cx="2657475" cy="676275"/>
          </a:xfrm>
          <a:prstGeom prst="roundRect">
            <a:avLst>
              <a:gd name="adj" fmla="val 16667"/>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elektronischer Volltext</a:t>
            </a:r>
          </a:p>
        </p:txBody>
      </p:sp>
      <p:sp>
        <p:nvSpPr>
          <p:cNvPr id="10247" name="Text Box 8"/>
          <p:cNvSpPr txBox="1">
            <a:spLocks noChangeArrowheads="1"/>
          </p:cNvSpPr>
          <p:nvPr/>
        </p:nvSpPr>
        <p:spPr bwMode="auto">
          <a:xfrm>
            <a:off x="7407275" y="137795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2400">
                <a:latin typeface="Tahoma" pitchFamily="34" charset="0"/>
              </a:rPr>
              <a:t>Targets</a:t>
            </a:r>
          </a:p>
        </p:txBody>
      </p:sp>
      <p:sp>
        <p:nvSpPr>
          <p:cNvPr id="10248" name="AutoShape 9"/>
          <p:cNvSpPr>
            <a:spLocks noChangeArrowheads="1"/>
          </p:cNvSpPr>
          <p:nvPr/>
        </p:nvSpPr>
        <p:spPr bwMode="auto">
          <a:xfrm>
            <a:off x="5935663" y="2787650"/>
            <a:ext cx="2657475" cy="676275"/>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Bibliotheks-OPAC</a:t>
            </a:r>
          </a:p>
        </p:txBody>
      </p:sp>
      <p:sp>
        <p:nvSpPr>
          <p:cNvPr id="10249" name="AutoShape 10"/>
          <p:cNvSpPr>
            <a:spLocks noChangeArrowheads="1"/>
          </p:cNvSpPr>
          <p:nvPr/>
        </p:nvSpPr>
        <p:spPr bwMode="auto">
          <a:xfrm>
            <a:off x="5935663" y="3536950"/>
            <a:ext cx="2657475" cy="67627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Fernleihbestellung</a:t>
            </a:r>
          </a:p>
        </p:txBody>
      </p:sp>
      <p:sp>
        <p:nvSpPr>
          <p:cNvPr id="10250" name="AutoShape 11"/>
          <p:cNvSpPr>
            <a:spLocks noChangeArrowheads="1"/>
          </p:cNvSpPr>
          <p:nvPr/>
        </p:nvSpPr>
        <p:spPr bwMode="auto">
          <a:xfrm>
            <a:off x="5935663" y="4286250"/>
            <a:ext cx="2657475" cy="676275"/>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Direktlieferung</a:t>
            </a:r>
          </a:p>
        </p:txBody>
      </p:sp>
      <p:sp>
        <p:nvSpPr>
          <p:cNvPr id="226316" name="AutoShape 12"/>
          <p:cNvSpPr>
            <a:spLocks noChangeArrowheads="1"/>
          </p:cNvSpPr>
          <p:nvPr/>
        </p:nvSpPr>
        <p:spPr bwMode="auto">
          <a:xfrm>
            <a:off x="5935663" y="5035550"/>
            <a:ext cx="2657475" cy="676275"/>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a:t>Anschlussrecherche</a:t>
            </a:r>
          </a:p>
        </p:txBody>
      </p:sp>
      <p:pic>
        <p:nvPicPr>
          <p:cNvPr id="10252" name="Picture 13"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3910013"/>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4" descr="logo_sfx_small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4649788"/>
            <a:ext cx="4857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324" name="Group 20"/>
          <p:cNvGrpSpPr>
            <a:grpSpLocks/>
          </p:cNvGrpSpPr>
          <p:nvPr/>
        </p:nvGrpSpPr>
        <p:grpSpPr bwMode="auto">
          <a:xfrm>
            <a:off x="4002088" y="3932238"/>
            <a:ext cx="1119187" cy="1795462"/>
            <a:chOff x="2521" y="2477"/>
            <a:chExt cx="705" cy="1131"/>
          </a:xfrm>
        </p:grpSpPr>
        <p:pic>
          <p:nvPicPr>
            <p:cNvPr id="1026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 y="2477"/>
              <a:ext cx="70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1" name="Rectangle 22"/>
            <p:cNvSpPr>
              <a:spLocks noChangeArrowheads="1"/>
            </p:cNvSpPr>
            <p:nvPr/>
          </p:nvSpPr>
          <p:spPr bwMode="auto">
            <a:xfrm>
              <a:off x="2531" y="2735"/>
              <a:ext cx="661" cy="828"/>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0262" name="AutoShape 23"/>
            <p:cNvSpPr>
              <a:spLocks noChangeAspect="1" noChangeArrowheads="1"/>
            </p:cNvSpPr>
            <p:nvPr/>
          </p:nvSpPr>
          <p:spPr bwMode="auto">
            <a:xfrm>
              <a:off x="2561" y="2774"/>
              <a:ext cx="587" cy="149"/>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0263" name="AutoShape 24"/>
            <p:cNvSpPr>
              <a:spLocks noChangeAspect="1" noChangeArrowheads="1"/>
            </p:cNvSpPr>
            <p:nvPr/>
          </p:nvSpPr>
          <p:spPr bwMode="auto">
            <a:xfrm>
              <a:off x="2561" y="2958"/>
              <a:ext cx="587" cy="1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sp>
          <p:nvSpPr>
            <p:cNvPr id="10264" name="AutoShape 25"/>
            <p:cNvSpPr>
              <a:spLocks noChangeAspect="1" noChangeArrowheads="1"/>
            </p:cNvSpPr>
            <p:nvPr/>
          </p:nvSpPr>
          <p:spPr bwMode="auto">
            <a:xfrm>
              <a:off x="2561" y="3142"/>
              <a:ext cx="587" cy="149"/>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a:p>
          </p:txBody>
        </p:sp>
      </p:grpSp>
      <p:sp>
        <p:nvSpPr>
          <p:cNvPr id="226330" name="Text Box 26"/>
          <p:cNvSpPr txBox="1">
            <a:spLocks noChangeArrowheads="1"/>
          </p:cNvSpPr>
          <p:nvPr/>
        </p:nvSpPr>
        <p:spPr bwMode="auto">
          <a:xfrm>
            <a:off x="3568700" y="1377950"/>
            <a:ext cx="199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2400" dirty="0">
                <a:latin typeface="Tahoma" pitchFamily="34" charset="0"/>
                <a:ea typeface="+mn-ea"/>
              </a:rPr>
              <a:t>Link-Resolver</a:t>
            </a:r>
          </a:p>
        </p:txBody>
      </p:sp>
      <p:cxnSp>
        <p:nvCxnSpPr>
          <p:cNvPr id="226335" name="AutoShape 31"/>
          <p:cNvCxnSpPr>
            <a:cxnSpLocks noChangeShapeType="1"/>
            <a:stCxn id="10264" idx="3"/>
            <a:endCxn id="10250" idx="1"/>
          </p:cNvCxnSpPr>
          <p:nvPr/>
        </p:nvCxnSpPr>
        <p:spPr bwMode="auto">
          <a:xfrm flipV="1">
            <a:off x="4997450" y="4624388"/>
            <a:ext cx="938213" cy="482600"/>
          </a:xfrm>
          <a:prstGeom prst="bentConnector3">
            <a:avLst>
              <a:gd name="adj1" fmla="val 74111"/>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36" name="AutoShape 32"/>
          <p:cNvCxnSpPr>
            <a:cxnSpLocks noChangeShapeType="1"/>
            <a:stCxn id="10263" idx="3"/>
            <a:endCxn id="10249" idx="1"/>
          </p:cNvCxnSpPr>
          <p:nvPr/>
        </p:nvCxnSpPr>
        <p:spPr bwMode="auto">
          <a:xfrm flipV="1">
            <a:off x="4997450" y="3875088"/>
            <a:ext cx="938213" cy="939800"/>
          </a:xfrm>
          <a:prstGeom prst="bentConnector3">
            <a:avLst>
              <a:gd name="adj1" fmla="val 53634"/>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37" name="AutoShape 33"/>
          <p:cNvCxnSpPr>
            <a:cxnSpLocks noChangeShapeType="1"/>
            <a:stCxn id="10262" idx="3"/>
            <a:endCxn id="10248" idx="1"/>
          </p:cNvCxnSpPr>
          <p:nvPr/>
        </p:nvCxnSpPr>
        <p:spPr bwMode="auto">
          <a:xfrm flipV="1">
            <a:off x="4997450" y="3125788"/>
            <a:ext cx="938213" cy="1397000"/>
          </a:xfrm>
          <a:prstGeom prst="bentConnector3">
            <a:avLst>
              <a:gd name="adj1" fmla="val 31468"/>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38" name="AutoShape 34"/>
          <p:cNvCxnSpPr>
            <a:cxnSpLocks noChangeShapeType="1"/>
            <a:stCxn id="10253" idx="3"/>
            <a:endCxn id="10260" idx="1"/>
          </p:cNvCxnSpPr>
          <p:nvPr/>
        </p:nvCxnSpPr>
        <p:spPr bwMode="auto">
          <a:xfrm>
            <a:off x="3217863" y="4759325"/>
            <a:ext cx="784225" cy="71438"/>
          </a:xfrm>
          <a:prstGeom prst="bentConnector3">
            <a:avLst>
              <a:gd name="adj1" fmla="val 50000"/>
            </a:avLst>
          </a:prstGeom>
          <a:noFill/>
          <a:ln w="25400">
            <a:solidFill>
              <a:srgbClr val="CC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xplosion 1 26"/>
          <p:cNvSpPr/>
          <p:nvPr/>
        </p:nvSpPr>
        <p:spPr bwMode="auto">
          <a:xfrm rot="20373654">
            <a:off x="2332038" y="4362450"/>
            <a:ext cx="1277937" cy="838200"/>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2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
                            </p:stCondLst>
                            <p:childTnLst>
                              <p:par>
                                <p:cTn id="11" presetID="18" presetClass="entr" presetSubtype="6" fill="hold" nodeType="afterEffect">
                                  <p:stCondLst>
                                    <p:cond delay="0"/>
                                  </p:stCondLst>
                                  <p:childTnLst>
                                    <p:set>
                                      <p:cBhvr>
                                        <p:cTn id="12" dur="1" fill="hold">
                                          <p:stCondLst>
                                            <p:cond delay="0"/>
                                          </p:stCondLst>
                                        </p:cTn>
                                        <p:tgtEl>
                                          <p:spTgt spid="226338"/>
                                        </p:tgtEl>
                                        <p:attrNameLst>
                                          <p:attrName>style.visibility</p:attrName>
                                        </p:attrNameLst>
                                      </p:cBhvr>
                                      <p:to>
                                        <p:strVal val="visible"/>
                                      </p:to>
                                    </p:set>
                                    <p:animEffect transition="in" filter="strips(downRight)">
                                      <p:cBhvr>
                                        <p:cTn id="13" dur="500"/>
                                        <p:tgtEl>
                                          <p:spTgt spid="226338"/>
                                        </p:tgtEl>
                                      </p:cBhvr>
                                    </p:animEffect>
                                  </p:childTnLst>
                                </p:cTn>
                              </p:par>
                            </p:childTnLst>
                          </p:cTn>
                        </p:par>
                        <p:par>
                          <p:cTn id="14" fill="hold" nodeType="afterGroup">
                            <p:stCondLst>
                              <p:cond delay="700"/>
                            </p:stCondLst>
                            <p:childTnLst>
                              <p:par>
                                <p:cTn id="15" presetID="12" presetClass="entr" presetSubtype="1" fill="hold" nodeType="afterEffect">
                                  <p:stCondLst>
                                    <p:cond delay="0"/>
                                  </p:stCondLst>
                                  <p:childTnLst>
                                    <p:set>
                                      <p:cBhvr>
                                        <p:cTn id="16" dur="1" fill="hold">
                                          <p:stCondLst>
                                            <p:cond delay="0"/>
                                          </p:stCondLst>
                                        </p:cTn>
                                        <p:tgtEl>
                                          <p:spTgt spid="226324"/>
                                        </p:tgtEl>
                                        <p:attrNameLst>
                                          <p:attrName>style.visibility</p:attrName>
                                        </p:attrNameLst>
                                      </p:cBhvr>
                                      <p:to>
                                        <p:strVal val="visible"/>
                                      </p:to>
                                    </p:set>
                                    <p:animEffect transition="in" filter="slide(fromTop)">
                                      <p:cBhvr>
                                        <p:cTn id="17" dur="500"/>
                                        <p:tgtEl>
                                          <p:spTgt spid="226324"/>
                                        </p:tgtEl>
                                      </p:cBhvr>
                                    </p:animEffect>
                                  </p:childTnLst>
                                </p:cTn>
                              </p:par>
                            </p:childTnLst>
                          </p:cTn>
                        </p:par>
                        <p:par>
                          <p:cTn id="18" fill="hold" nodeType="afterGroup">
                            <p:stCondLst>
                              <p:cond delay="1200"/>
                            </p:stCondLst>
                            <p:childTnLst>
                              <p:par>
                                <p:cTn id="19" presetID="18" presetClass="entr" presetSubtype="3" fill="hold" nodeType="afterEffect">
                                  <p:stCondLst>
                                    <p:cond delay="0"/>
                                  </p:stCondLst>
                                  <p:childTnLst>
                                    <p:set>
                                      <p:cBhvr>
                                        <p:cTn id="20" dur="1" fill="hold">
                                          <p:stCondLst>
                                            <p:cond delay="0"/>
                                          </p:stCondLst>
                                        </p:cTn>
                                        <p:tgtEl>
                                          <p:spTgt spid="226335"/>
                                        </p:tgtEl>
                                        <p:attrNameLst>
                                          <p:attrName>style.visibility</p:attrName>
                                        </p:attrNameLst>
                                      </p:cBhvr>
                                      <p:to>
                                        <p:strVal val="visible"/>
                                      </p:to>
                                    </p:set>
                                    <p:animEffect transition="in" filter="strips(upRight)">
                                      <p:cBhvr>
                                        <p:cTn id="21" dur="500"/>
                                        <p:tgtEl>
                                          <p:spTgt spid="226335"/>
                                        </p:tgtEl>
                                      </p:cBhvr>
                                    </p:animEffect>
                                  </p:childTnLst>
                                </p:cTn>
                              </p:par>
                              <p:par>
                                <p:cTn id="22" presetID="18" presetClass="entr" presetSubtype="3" fill="hold" nodeType="withEffect">
                                  <p:stCondLst>
                                    <p:cond delay="0"/>
                                  </p:stCondLst>
                                  <p:childTnLst>
                                    <p:set>
                                      <p:cBhvr>
                                        <p:cTn id="23" dur="1" fill="hold">
                                          <p:stCondLst>
                                            <p:cond delay="0"/>
                                          </p:stCondLst>
                                        </p:cTn>
                                        <p:tgtEl>
                                          <p:spTgt spid="226336"/>
                                        </p:tgtEl>
                                        <p:attrNameLst>
                                          <p:attrName>style.visibility</p:attrName>
                                        </p:attrNameLst>
                                      </p:cBhvr>
                                      <p:to>
                                        <p:strVal val="visible"/>
                                      </p:to>
                                    </p:set>
                                    <p:animEffect transition="in" filter="strips(upRight)">
                                      <p:cBhvr>
                                        <p:cTn id="24" dur="500"/>
                                        <p:tgtEl>
                                          <p:spTgt spid="226336"/>
                                        </p:tgtEl>
                                      </p:cBhvr>
                                    </p:animEffect>
                                  </p:childTnLst>
                                </p:cTn>
                              </p:par>
                              <p:par>
                                <p:cTn id="25" presetID="18" presetClass="entr" presetSubtype="3" fill="hold" nodeType="withEffect">
                                  <p:stCondLst>
                                    <p:cond delay="0"/>
                                  </p:stCondLst>
                                  <p:childTnLst>
                                    <p:set>
                                      <p:cBhvr>
                                        <p:cTn id="26" dur="1" fill="hold">
                                          <p:stCondLst>
                                            <p:cond delay="0"/>
                                          </p:stCondLst>
                                        </p:cTn>
                                        <p:tgtEl>
                                          <p:spTgt spid="226337"/>
                                        </p:tgtEl>
                                        <p:attrNameLst>
                                          <p:attrName>style.visibility</p:attrName>
                                        </p:attrNameLst>
                                      </p:cBhvr>
                                      <p:to>
                                        <p:strVal val="visible"/>
                                      </p:to>
                                    </p:set>
                                    <p:animEffect transition="in" filter="strips(upRight)">
                                      <p:cBhvr>
                                        <p:cTn id="27" dur="500"/>
                                        <p:tgtEl>
                                          <p:spTgt spid="226337"/>
                                        </p:tgtEl>
                                      </p:cBhvr>
                                    </p:animEffect>
                                  </p:childTnLst>
                                </p:cTn>
                              </p:par>
                            </p:childTnLst>
                          </p:cTn>
                        </p:par>
                        <p:par>
                          <p:cTn id="28" fill="hold" nodeType="afterGroup">
                            <p:stCondLst>
                              <p:cond delay="1700"/>
                            </p:stCondLst>
                            <p:childTnLst>
                              <p:par>
                                <p:cTn id="29" presetID="9" presetClass="emph" presetSubtype="0" grpId="0" nodeType="afterEffect">
                                  <p:stCondLst>
                                    <p:cond delay="0"/>
                                  </p:stCondLst>
                                  <p:childTnLst>
                                    <p:set>
                                      <p:cBhvr rctx="PPT">
                                        <p:cTn id="30" dur="indefinite"/>
                                        <p:tgtEl>
                                          <p:spTgt spid="226311"/>
                                        </p:tgtEl>
                                        <p:attrNameLst>
                                          <p:attrName>style.opacity</p:attrName>
                                        </p:attrNameLst>
                                      </p:cBhvr>
                                      <p:to>
                                        <p:strVal val="0.5"/>
                                      </p:to>
                                    </p:set>
                                    <p:animEffect filter="image" prLst="opacity: 0.5">
                                      <p:cBhvr rctx="IE">
                                        <p:cTn id="31" dur="indefinite"/>
                                        <p:tgtEl>
                                          <p:spTgt spid="226311"/>
                                        </p:tgtEl>
                                      </p:cBhvr>
                                    </p:animEffect>
                                  </p:childTnLst>
                                </p:cTn>
                              </p:par>
                              <p:par>
                                <p:cTn id="32" presetID="9" presetClass="emph" presetSubtype="0" grpId="0" nodeType="withEffect">
                                  <p:stCondLst>
                                    <p:cond delay="0"/>
                                  </p:stCondLst>
                                  <p:childTnLst>
                                    <p:set>
                                      <p:cBhvr rctx="PPT">
                                        <p:cTn id="33" dur="indefinite"/>
                                        <p:tgtEl>
                                          <p:spTgt spid="226316"/>
                                        </p:tgtEl>
                                        <p:attrNameLst>
                                          <p:attrName>style.opacity</p:attrName>
                                        </p:attrNameLst>
                                      </p:cBhvr>
                                      <p:to>
                                        <p:strVal val="0.5"/>
                                      </p:to>
                                    </p:set>
                                    <p:animEffect filter="image" prLst="opacity: 0.5">
                                      <p:cBhvr rctx="IE">
                                        <p:cTn id="34" dur="indefinite"/>
                                        <p:tgtEl>
                                          <p:spTgt spid="226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1" grpId="0" animBg="1"/>
      <p:bldP spid="226316" grpId="0" animBg="1"/>
      <p:bldP spid="27" grpId="0" animBg="1"/>
      <p:bldP spid="27"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3"/>
          <p:cNvSpPr>
            <a:spLocks noGrp="1"/>
          </p:cNvSpPr>
          <p:nvPr>
            <p:ph type="sldNum" sz="quarter" idx="10"/>
          </p:nvPr>
        </p:nvSpPr>
        <p:spPr/>
        <p:txBody>
          <a:bodyPr/>
          <a:lstStyle/>
          <a:p>
            <a:pPr>
              <a:defRPr/>
            </a:pPr>
            <a:fld id="{095C8DD5-FC7F-4AA6-9660-1EE5B9EC914A}" type="slidenum">
              <a:rPr lang="de-DE"/>
              <a:pPr>
                <a:defRPr/>
              </a:pPr>
              <a:t>90</a:t>
            </a:fld>
            <a:endParaRPr lang="de-DE"/>
          </a:p>
        </p:txBody>
      </p:sp>
      <p:sp>
        <p:nvSpPr>
          <p:cNvPr id="40963" name="Rectangle 2"/>
          <p:cNvSpPr>
            <a:spLocks noGrp="1" noChangeArrowheads="1"/>
          </p:cNvSpPr>
          <p:nvPr>
            <p:ph type="title"/>
          </p:nvPr>
        </p:nvSpPr>
        <p:spPr/>
        <p:txBody>
          <a:bodyPr/>
          <a:lstStyle/>
          <a:p>
            <a:pPr eaLnBrk="1" hangingPunct="1"/>
            <a:r>
              <a:rPr lang="de-DE" altLang="de-DE" dirty="0" smtClean="0"/>
              <a:t>SFX in Aktion</a:t>
            </a:r>
          </a:p>
        </p:txBody>
      </p:sp>
      <p:sp>
        <p:nvSpPr>
          <p:cNvPr id="40964" name="Oval 4"/>
          <p:cNvSpPr>
            <a:spLocks noChangeArrowheads="1"/>
          </p:cNvSpPr>
          <p:nvPr/>
        </p:nvSpPr>
        <p:spPr bwMode="auto">
          <a:xfrm>
            <a:off x="536575" y="2122488"/>
            <a:ext cx="1627188" cy="712787"/>
          </a:xfrm>
          <a:prstGeom prst="ellipse">
            <a:avLst/>
          </a:prstGeom>
          <a:solidFill>
            <a:srgbClr val="CC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Source</a:t>
            </a:r>
          </a:p>
        </p:txBody>
      </p:sp>
      <p:sp useBgFill="1">
        <p:nvSpPr>
          <p:cNvPr id="180244" name="AutoShape 20"/>
          <p:cNvSpPr>
            <a:spLocks noChangeArrowheads="1"/>
          </p:cNvSpPr>
          <p:nvPr/>
        </p:nvSpPr>
        <p:spPr bwMode="auto">
          <a:xfrm>
            <a:off x="2286000" y="1631950"/>
            <a:ext cx="546100" cy="1684338"/>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err="1"/>
              <a:t>OpenURL</a:t>
            </a:r>
            <a:endParaRPr lang="de-DE" altLang="de-DE" sz="1600" dirty="0"/>
          </a:p>
        </p:txBody>
      </p:sp>
      <p:grpSp>
        <p:nvGrpSpPr>
          <p:cNvPr id="180253" name="Group 29"/>
          <p:cNvGrpSpPr>
            <a:grpSpLocks/>
          </p:cNvGrpSpPr>
          <p:nvPr/>
        </p:nvGrpSpPr>
        <p:grpSpPr bwMode="auto">
          <a:xfrm>
            <a:off x="2809875" y="1376363"/>
            <a:ext cx="1249363" cy="1574800"/>
            <a:chOff x="1770" y="1005"/>
            <a:chExt cx="787" cy="992"/>
          </a:xfrm>
        </p:grpSpPr>
        <p:sp>
          <p:nvSpPr>
            <p:cNvPr id="41005" name="Text Box 7"/>
            <p:cNvSpPr txBox="1">
              <a:spLocks noChangeArrowheads="1"/>
            </p:cNvSpPr>
            <p:nvPr/>
          </p:nvSpPr>
          <p:spPr bwMode="auto">
            <a:xfrm>
              <a:off x="1770" y="1005"/>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OpenURL Parser</a:t>
              </a:r>
            </a:p>
          </p:txBody>
        </p:sp>
        <p:pic>
          <p:nvPicPr>
            <p:cNvPr id="41006" name="Picture 27"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97"/>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0254" name="Group 30"/>
          <p:cNvGrpSpPr>
            <a:grpSpLocks/>
          </p:cNvGrpSpPr>
          <p:nvPr/>
        </p:nvGrpSpPr>
        <p:grpSpPr bwMode="auto">
          <a:xfrm>
            <a:off x="4648200" y="1381125"/>
            <a:ext cx="1249363" cy="1568450"/>
            <a:chOff x="2935" y="1008"/>
            <a:chExt cx="787" cy="988"/>
          </a:xfrm>
        </p:grpSpPr>
        <p:sp>
          <p:nvSpPr>
            <p:cNvPr id="41003" name="Text Box 11"/>
            <p:cNvSpPr txBox="1">
              <a:spLocks noChangeArrowheads="1"/>
            </p:cNvSpPr>
            <p:nvPr/>
          </p:nvSpPr>
          <p:spPr bwMode="auto">
            <a:xfrm>
              <a:off x="2935" y="1008"/>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Source Parser</a:t>
              </a:r>
            </a:p>
          </p:txBody>
        </p:sp>
        <p:pic>
          <p:nvPicPr>
            <p:cNvPr id="41004" name="Picture 28"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 y="1396"/>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260" name="Line 36"/>
          <p:cNvSpPr>
            <a:spLocks noChangeShapeType="1"/>
          </p:cNvSpPr>
          <p:nvPr/>
        </p:nvSpPr>
        <p:spPr bwMode="auto">
          <a:xfrm>
            <a:off x="3937000" y="2479675"/>
            <a:ext cx="8461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1" name="Line 37"/>
          <p:cNvSpPr>
            <a:spLocks noChangeShapeType="1"/>
          </p:cNvSpPr>
          <p:nvPr/>
        </p:nvSpPr>
        <p:spPr bwMode="auto">
          <a:xfrm>
            <a:off x="5791200" y="2484438"/>
            <a:ext cx="8239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6" name="Freeform 42"/>
          <p:cNvSpPr>
            <a:spLocks/>
          </p:cNvSpPr>
          <p:nvPr/>
        </p:nvSpPr>
        <p:spPr bwMode="auto">
          <a:xfrm>
            <a:off x="4349750" y="1230313"/>
            <a:ext cx="1851025" cy="1249362"/>
          </a:xfrm>
          <a:custGeom>
            <a:avLst/>
            <a:gdLst>
              <a:gd name="T0" fmla="*/ 0 w 1166"/>
              <a:gd name="T1" fmla="*/ 1249362 h 787"/>
              <a:gd name="T2" fmla="*/ 133350 w 1166"/>
              <a:gd name="T3" fmla="*/ 534987 h 787"/>
              <a:gd name="T4" fmla="*/ 468313 w 1166"/>
              <a:gd name="T5" fmla="*/ 111125 h 787"/>
              <a:gd name="T6" fmla="*/ 947738 w 1166"/>
              <a:gd name="T7" fmla="*/ 0 h 787"/>
              <a:gd name="T8" fmla="*/ 1416050 w 1166"/>
              <a:gd name="T9" fmla="*/ 111125 h 787"/>
              <a:gd name="T10" fmla="*/ 1738313 w 1166"/>
              <a:gd name="T11" fmla="*/ 523875 h 787"/>
              <a:gd name="T12" fmla="*/ 1851025 w 1166"/>
              <a:gd name="T13" fmla="*/ 1249362 h 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6" h="787">
                <a:moveTo>
                  <a:pt x="0" y="787"/>
                </a:moveTo>
                <a:cubicBezTo>
                  <a:pt x="14" y="712"/>
                  <a:pt x="35" y="457"/>
                  <a:pt x="84" y="337"/>
                </a:cubicBezTo>
                <a:cubicBezTo>
                  <a:pt x="133" y="217"/>
                  <a:pt x="210" y="126"/>
                  <a:pt x="295" y="70"/>
                </a:cubicBezTo>
                <a:cubicBezTo>
                  <a:pt x="380" y="14"/>
                  <a:pt x="498" y="0"/>
                  <a:pt x="597" y="0"/>
                </a:cubicBezTo>
                <a:cubicBezTo>
                  <a:pt x="696" y="0"/>
                  <a:pt x="809" y="15"/>
                  <a:pt x="892" y="70"/>
                </a:cubicBezTo>
                <a:cubicBezTo>
                  <a:pt x="975" y="125"/>
                  <a:pt x="1049" y="211"/>
                  <a:pt x="1095" y="330"/>
                </a:cubicBezTo>
                <a:cubicBezTo>
                  <a:pt x="1141" y="449"/>
                  <a:pt x="1151" y="692"/>
                  <a:pt x="1166" y="787"/>
                </a:cubicBezTo>
              </a:path>
            </a:pathLst>
          </a:custGeom>
          <a:noFill/>
          <a:ln w="25400" cap="flat">
            <a:solidFill>
              <a:schemeClr val="tx1"/>
            </a:solidFill>
            <a:prstDash val="sysDot"/>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7" name="Oval 43"/>
          <p:cNvSpPr>
            <a:spLocks noChangeArrowheads="1"/>
          </p:cNvSpPr>
          <p:nvPr/>
        </p:nvSpPr>
        <p:spPr bwMode="auto">
          <a:xfrm>
            <a:off x="4159250" y="2300288"/>
            <a:ext cx="368300" cy="368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t>?</a:t>
            </a:r>
          </a:p>
        </p:txBody>
      </p:sp>
      <p:grpSp>
        <p:nvGrpSpPr>
          <p:cNvPr id="180297" name="Group 73"/>
          <p:cNvGrpSpPr>
            <a:grpSpLocks/>
          </p:cNvGrpSpPr>
          <p:nvPr/>
        </p:nvGrpSpPr>
        <p:grpSpPr bwMode="auto">
          <a:xfrm>
            <a:off x="6456363" y="1363663"/>
            <a:ext cx="1795462" cy="1852612"/>
            <a:chOff x="4067" y="997"/>
            <a:chExt cx="1131" cy="1167"/>
          </a:xfrm>
        </p:grpSpPr>
        <p:sp>
          <p:nvSpPr>
            <p:cNvPr id="40998" name="AutoShape 16"/>
            <p:cNvSpPr>
              <a:spLocks noChangeArrowheads="1"/>
            </p:cNvSpPr>
            <p:nvPr/>
          </p:nvSpPr>
          <p:spPr bwMode="auto">
            <a:xfrm>
              <a:off x="4187" y="1243"/>
              <a:ext cx="906" cy="92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400"/>
                <a:t>Key: 1234-5678</a:t>
              </a:r>
            </a:p>
            <a:p>
              <a:pPr algn="ctr"/>
              <a:endParaRPr lang="de-DE" altLang="de-DE" sz="1600"/>
            </a:p>
            <a:p>
              <a:pPr algn="ctr"/>
              <a:r>
                <a:rPr lang="de-DE" altLang="de-DE" sz="1600" b="1"/>
                <a:t>Metadaten</a:t>
              </a:r>
            </a:p>
          </p:txBody>
        </p:sp>
        <p:sp>
          <p:nvSpPr>
            <p:cNvPr id="40999" name="Text Box 17"/>
            <p:cNvSpPr txBox="1">
              <a:spLocks noChangeArrowheads="1"/>
            </p:cNvSpPr>
            <p:nvPr/>
          </p:nvSpPr>
          <p:spPr bwMode="auto">
            <a:xfrm>
              <a:off x="4067" y="997"/>
              <a:ext cx="1131" cy="2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ContextObject</a:t>
              </a:r>
            </a:p>
          </p:txBody>
        </p:sp>
        <p:sp>
          <p:nvSpPr>
            <p:cNvPr id="41000" name="Rectangle 44"/>
            <p:cNvSpPr>
              <a:spLocks noChangeArrowheads="1"/>
            </p:cNvSpPr>
            <p:nvPr/>
          </p:nvSpPr>
          <p:spPr bwMode="auto">
            <a:xfrm>
              <a:off x="4187" y="1461"/>
              <a:ext cx="906" cy="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180269" name="Line 45"/>
          <p:cNvSpPr>
            <a:spLocks noChangeShapeType="1"/>
          </p:cNvSpPr>
          <p:nvPr/>
        </p:nvSpPr>
        <p:spPr bwMode="auto">
          <a:xfrm>
            <a:off x="8124825" y="2489200"/>
            <a:ext cx="4556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1" name="Text Box 47"/>
          <p:cNvSpPr txBox="1">
            <a:spLocks noChangeArrowheads="1"/>
          </p:cNvSpPr>
          <p:nvPr/>
        </p:nvSpPr>
        <p:spPr bwMode="auto">
          <a:xfrm>
            <a:off x="8520113" y="2233613"/>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sp>
        <p:nvSpPr>
          <p:cNvPr id="180274" name="AutoShape 50"/>
          <p:cNvSpPr>
            <a:spLocks noChangeArrowheads="1"/>
          </p:cNvSpPr>
          <p:nvPr/>
        </p:nvSpPr>
        <p:spPr bwMode="auto">
          <a:xfrm flipH="1">
            <a:off x="434975" y="3003550"/>
            <a:ext cx="5218113" cy="479425"/>
          </a:xfrm>
          <a:prstGeom prst="curvedUpArrow">
            <a:avLst>
              <a:gd name="adj1" fmla="val 156257"/>
              <a:gd name="adj2" fmla="val 375149"/>
              <a:gd name="adj3" fmla="val 27481"/>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80275" name="Text Box 51"/>
          <p:cNvSpPr txBox="1">
            <a:spLocks noChangeArrowheads="1"/>
          </p:cNvSpPr>
          <p:nvPr/>
        </p:nvSpPr>
        <p:spPr bwMode="auto">
          <a:xfrm>
            <a:off x="2878138" y="3138488"/>
            <a:ext cx="91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600"/>
              <a:t>"Fetch"</a:t>
            </a:r>
          </a:p>
        </p:txBody>
      </p:sp>
      <p:sp>
        <p:nvSpPr>
          <p:cNvPr id="180277" name="Line 53"/>
          <p:cNvSpPr>
            <a:spLocks noChangeShapeType="1"/>
          </p:cNvSpPr>
          <p:nvPr/>
        </p:nvSpPr>
        <p:spPr bwMode="auto">
          <a:xfrm>
            <a:off x="557213" y="5002213"/>
            <a:ext cx="455612"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8" name="Text Box 54"/>
          <p:cNvSpPr txBox="1">
            <a:spLocks noChangeArrowheads="1"/>
          </p:cNvSpPr>
          <p:nvPr/>
        </p:nvSpPr>
        <p:spPr bwMode="auto">
          <a:xfrm>
            <a:off x="204788" y="4757738"/>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pic>
        <p:nvPicPr>
          <p:cNvPr id="180281"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4175125"/>
            <a:ext cx="10318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4" name="Rectangle 59"/>
          <p:cNvSpPr>
            <a:spLocks noChangeArrowheads="1"/>
          </p:cNvSpPr>
          <p:nvPr/>
        </p:nvSpPr>
        <p:spPr bwMode="auto">
          <a:xfrm>
            <a:off x="4483100" y="4632325"/>
            <a:ext cx="88900"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80285" name="Line 61"/>
          <p:cNvSpPr>
            <a:spLocks noChangeShapeType="1"/>
          </p:cNvSpPr>
          <p:nvPr/>
        </p:nvSpPr>
        <p:spPr bwMode="auto">
          <a:xfrm>
            <a:off x="3092450" y="5005388"/>
            <a:ext cx="5667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0299" name="Group 75"/>
          <p:cNvGrpSpPr>
            <a:grpSpLocks/>
          </p:cNvGrpSpPr>
          <p:nvPr/>
        </p:nvGrpSpPr>
        <p:grpSpPr bwMode="auto">
          <a:xfrm>
            <a:off x="825500" y="3817938"/>
            <a:ext cx="2443163" cy="1984375"/>
            <a:chOff x="520" y="2543"/>
            <a:chExt cx="1539" cy="1250"/>
          </a:xfrm>
        </p:grpSpPr>
        <p:sp>
          <p:nvSpPr>
            <p:cNvPr id="40988" name="Rectangle 55"/>
            <p:cNvSpPr>
              <a:spLocks noChangeArrowheads="1"/>
            </p:cNvSpPr>
            <p:nvPr/>
          </p:nvSpPr>
          <p:spPr bwMode="auto">
            <a:xfrm>
              <a:off x="668" y="2782"/>
              <a:ext cx="1243" cy="1011"/>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89" name="Text Box 56"/>
            <p:cNvSpPr txBox="1">
              <a:spLocks noChangeArrowheads="1"/>
            </p:cNvSpPr>
            <p:nvPr/>
          </p:nvSpPr>
          <p:spPr bwMode="auto">
            <a:xfrm>
              <a:off x="520" y="2543"/>
              <a:ext cx="15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KnowledgeBase</a:t>
              </a:r>
            </a:p>
          </p:txBody>
        </p:sp>
        <p:sp>
          <p:nvSpPr>
            <p:cNvPr id="40990" name="Rectangle 62"/>
            <p:cNvSpPr>
              <a:spLocks noChangeArrowheads="1"/>
            </p:cNvSpPr>
            <p:nvPr/>
          </p:nvSpPr>
          <p:spPr bwMode="auto">
            <a:xfrm>
              <a:off x="822" y="3056"/>
              <a:ext cx="281" cy="47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1" name="Rectangle 63"/>
            <p:cNvSpPr>
              <a:spLocks noChangeArrowheads="1"/>
            </p:cNvSpPr>
            <p:nvPr/>
          </p:nvSpPr>
          <p:spPr bwMode="auto">
            <a:xfrm>
              <a:off x="1469" y="3058"/>
              <a:ext cx="281" cy="47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2" name="Text Box 64"/>
            <p:cNvSpPr txBox="1">
              <a:spLocks noChangeArrowheads="1"/>
            </p:cNvSpPr>
            <p:nvPr/>
          </p:nvSpPr>
          <p:spPr bwMode="auto">
            <a:xfrm>
              <a:off x="752" y="2893"/>
              <a:ext cx="4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Source</a:t>
              </a:r>
            </a:p>
          </p:txBody>
        </p:sp>
        <p:sp>
          <p:nvSpPr>
            <p:cNvPr id="40993" name="Text Box 65"/>
            <p:cNvSpPr txBox="1">
              <a:spLocks noChangeArrowheads="1"/>
            </p:cNvSpPr>
            <p:nvPr/>
          </p:nvSpPr>
          <p:spPr bwMode="auto">
            <a:xfrm>
              <a:off x="1385" y="2889"/>
              <a:ext cx="4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Targets</a:t>
              </a:r>
            </a:p>
          </p:txBody>
        </p:sp>
        <p:sp>
          <p:nvSpPr>
            <p:cNvPr id="40994" name="Rectangle 68"/>
            <p:cNvSpPr>
              <a:spLocks noChangeArrowheads="1"/>
            </p:cNvSpPr>
            <p:nvPr/>
          </p:nvSpPr>
          <p:spPr bwMode="auto">
            <a:xfrm>
              <a:off x="825" y="3059"/>
              <a:ext cx="281" cy="91"/>
            </a:xfrm>
            <a:prstGeom prst="rect">
              <a:avLst/>
            </a:prstGeom>
            <a:gradFill rotWithShape="1">
              <a:gsLst>
                <a:gs pos="0">
                  <a:srgbClr val="760076"/>
                </a:gs>
                <a:gs pos="50000">
                  <a:srgbClr val="FF00FF"/>
                </a:gs>
                <a:gs pos="100000">
                  <a:srgbClr val="7600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5" name="Rectangle 69"/>
            <p:cNvSpPr>
              <a:spLocks noChangeArrowheads="1"/>
            </p:cNvSpPr>
            <p:nvPr/>
          </p:nvSpPr>
          <p:spPr bwMode="auto">
            <a:xfrm>
              <a:off x="1472" y="3062"/>
              <a:ext cx="281" cy="84"/>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6" name="Rectangle 71"/>
            <p:cNvSpPr>
              <a:spLocks noChangeArrowheads="1"/>
            </p:cNvSpPr>
            <p:nvPr/>
          </p:nvSpPr>
          <p:spPr bwMode="auto">
            <a:xfrm>
              <a:off x="1472" y="322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7" name="Rectangle 72"/>
            <p:cNvSpPr>
              <a:spLocks noChangeArrowheads="1"/>
            </p:cNvSpPr>
            <p:nvPr/>
          </p:nvSpPr>
          <p:spPr bwMode="auto">
            <a:xfrm>
              <a:off x="1475" y="337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47" name="Textfeld 46"/>
          <p:cNvSpPr txBox="1"/>
          <p:nvPr/>
        </p:nvSpPr>
        <p:spPr>
          <a:xfrm>
            <a:off x="5145087" y="4266000"/>
            <a:ext cx="3402013" cy="1477328"/>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startAt="6"/>
            </a:pPr>
            <a:r>
              <a:rPr lang="de-DE" dirty="0" smtClean="0"/>
              <a:t>Diejenigen Target Services, welche alle Relevanz-bedingungen („</a:t>
            </a:r>
            <a:r>
              <a:rPr lang="de-DE" dirty="0" err="1" smtClean="0"/>
              <a:t>Thresholds</a:t>
            </a:r>
            <a:r>
              <a:rPr lang="de-DE" dirty="0" smtClean="0"/>
              <a:t>“) erfüllen, werden im SFX-Servicemenü angeboten. </a:t>
            </a:r>
            <a:endParaRPr lang="de-DE" dirty="0"/>
          </a:p>
        </p:txBody>
      </p:sp>
    </p:spTree>
    <p:extLst>
      <p:ext uri="{BB962C8B-B14F-4D97-AF65-F5344CB8AC3E}">
        <p14:creationId xmlns:p14="http://schemas.microsoft.com/office/powerpoint/2010/main" val="1813561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80285"/>
                                        </p:tgtEl>
                                        <p:attrNameLst>
                                          <p:attrName>style.visibility</p:attrName>
                                        </p:attrNameLst>
                                      </p:cBhvr>
                                      <p:to>
                                        <p:strVal val="visible"/>
                                      </p:to>
                                    </p:set>
                                    <p:animEffect transition="in" filter="strips(downRight)">
                                      <p:cBhvr>
                                        <p:cTn id="12" dur="500"/>
                                        <p:tgtEl>
                                          <p:spTgt spid="180285"/>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80281"/>
                                        </p:tgtEl>
                                        <p:attrNameLst>
                                          <p:attrName>style.visibility</p:attrName>
                                        </p:attrNameLst>
                                      </p:cBhvr>
                                      <p:to>
                                        <p:strVal val="visible"/>
                                      </p:to>
                                    </p:set>
                                    <p:animEffect transition="in" filter="slide(fromLeft)">
                                      <p:cBhvr>
                                        <p:cTn id="16" dur="500"/>
                                        <p:tgtEl>
                                          <p:spTgt spid="18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85" grpId="0" animBg="1"/>
      <p:bldP spid="4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3"/>
          <p:cNvSpPr>
            <a:spLocks noGrp="1"/>
          </p:cNvSpPr>
          <p:nvPr>
            <p:ph type="sldNum" sz="quarter" idx="10"/>
          </p:nvPr>
        </p:nvSpPr>
        <p:spPr/>
        <p:txBody>
          <a:bodyPr/>
          <a:lstStyle/>
          <a:p>
            <a:pPr>
              <a:defRPr/>
            </a:pPr>
            <a:fld id="{095C8DD5-FC7F-4AA6-9660-1EE5B9EC914A}" type="slidenum">
              <a:rPr lang="de-DE"/>
              <a:pPr>
                <a:defRPr/>
              </a:pPr>
              <a:t>91</a:t>
            </a:fld>
            <a:endParaRPr lang="de-DE"/>
          </a:p>
        </p:txBody>
      </p:sp>
      <p:sp>
        <p:nvSpPr>
          <p:cNvPr id="40963" name="Rectangle 2"/>
          <p:cNvSpPr>
            <a:spLocks noGrp="1" noChangeArrowheads="1"/>
          </p:cNvSpPr>
          <p:nvPr>
            <p:ph type="title"/>
          </p:nvPr>
        </p:nvSpPr>
        <p:spPr/>
        <p:txBody>
          <a:bodyPr/>
          <a:lstStyle/>
          <a:p>
            <a:pPr eaLnBrk="1" hangingPunct="1"/>
            <a:r>
              <a:rPr lang="de-DE" altLang="de-DE" dirty="0" smtClean="0"/>
              <a:t>SFX in Aktion</a:t>
            </a:r>
          </a:p>
        </p:txBody>
      </p:sp>
      <p:sp>
        <p:nvSpPr>
          <p:cNvPr id="40964" name="Oval 4"/>
          <p:cNvSpPr>
            <a:spLocks noChangeArrowheads="1"/>
          </p:cNvSpPr>
          <p:nvPr/>
        </p:nvSpPr>
        <p:spPr bwMode="auto">
          <a:xfrm>
            <a:off x="536575" y="2122488"/>
            <a:ext cx="1627188" cy="712787"/>
          </a:xfrm>
          <a:prstGeom prst="ellipse">
            <a:avLst/>
          </a:prstGeom>
          <a:solidFill>
            <a:srgbClr val="CC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Source</a:t>
            </a:r>
          </a:p>
        </p:txBody>
      </p:sp>
      <p:sp>
        <p:nvSpPr>
          <p:cNvPr id="180229" name="Oval 5"/>
          <p:cNvSpPr>
            <a:spLocks noChangeArrowheads="1"/>
          </p:cNvSpPr>
          <p:nvPr/>
        </p:nvSpPr>
        <p:spPr bwMode="auto">
          <a:xfrm>
            <a:off x="6975475" y="4646613"/>
            <a:ext cx="1627188" cy="712787"/>
          </a:xfrm>
          <a:prstGeom prst="ellipse">
            <a:avLst/>
          </a:prstGeom>
          <a:solidFill>
            <a:srgbClr val="339966"/>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400">
                <a:solidFill>
                  <a:schemeClr val="bg1"/>
                </a:solidFill>
              </a:rPr>
              <a:t>Target</a:t>
            </a:r>
          </a:p>
        </p:txBody>
      </p:sp>
      <p:sp useBgFill="1">
        <p:nvSpPr>
          <p:cNvPr id="180244" name="AutoShape 20"/>
          <p:cNvSpPr>
            <a:spLocks noChangeArrowheads="1"/>
          </p:cNvSpPr>
          <p:nvPr/>
        </p:nvSpPr>
        <p:spPr bwMode="auto">
          <a:xfrm>
            <a:off x="2286000" y="1631950"/>
            <a:ext cx="546100" cy="1684338"/>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err="1"/>
              <a:t>OpenURL</a:t>
            </a:r>
            <a:endParaRPr lang="de-DE" altLang="de-DE" sz="1600" dirty="0"/>
          </a:p>
        </p:txBody>
      </p:sp>
      <p:grpSp>
        <p:nvGrpSpPr>
          <p:cNvPr id="180253" name="Group 29"/>
          <p:cNvGrpSpPr>
            <a:grpSpLocks/>
          </p:cNvGrpSpPr>
          <p:nvPr/>
        </p:nvGrpSpPr>
        <p:grpSpPr bwMode="auto">
          <a:xfrm>
            <a:off x="2809875" y="1376363"/>
            <a:ext cx="1249363" cy="1574800"/>
            <a:chOff x="1770" y="1005"/>
            <a:chExt cx="787" cy="992"/>
          </a:xfrm>
        </p:grpSpPr>
        <p:sp>
          <p:nvSpPr>
            <p:cNvPr id="41005" name="Text Box 7"/>
            <p:cNvSpPr txBox="1">
              <a:spLocks noChangeArrowheads="1"/>
            </p:cNvSpPr>
            <p:nvPr/>
          </p:nvSpPr>
          <p:spPr bwMode="auto">
            <a:xfrm>
              <a:off x="1770" y="1005"/>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OpenURL Parser</a:t>
              </a:r>
            </a:p>
          </p:txBody>
        </p:sp>
        <p:pic>
          <p:nvPicPr>
            <p:cNvPr id="41006" name="Picture 27"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1397"/>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0254" name="Group 30"/>
          <p:cNvGrpSpPr>
            <a:grpSpLocks/>
          </p:cNvGrpSpPr>
          <p:nvPr/>
        </p:nvGrpSpPr>
        <p:grpSpPr bwMode="auto">
          <a:xfrm>
            <a:off x="4648200" y="1381125"/>
            <a:ext cx="1249363" cy="1568450"/>
            <a:chOff x="2935" y="1008"/>
            <a:chExt cx="787" cy="988"/>
          </a:xfrm>
        </p:grpSpPr>
        <p:sp>
          <p:nvSpPr>
            <p:cNvPr id="41003" name="Text Box 11"/>
            <p:cNvSpPr txBox="1">
              <a:spLocks noChangeArrowheads="1"/>
            </p:cNvSpPr>
            <p:nvPr/>
          </p:nvSpPr>
          <p:spPr bwMode="auto">
            <a:xfrm>
              <a:off x="2935" y="1008"/>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Source Parser</a:t>
              </a:r>
            </a:p>
          </p:txBody>
        </p:sp>
        <p:pic>
          <p:nvPicPr>
            <p:cNvPr id="41004" name="Picture 28"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 y="1396"/>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0255" name="Group 31"/>
          <p:cNvGrpSpPr>
            <a:grpSpLocks/>
          </p:cNvGrpSpPr>
          <p:nvPr/>
        </p:nvGrpSpPr>
        <p:grpSpPr bwMode="auto">
          <a:xfrm>
            <a:off x="5087938" y="3916363"/>
            <a:ext cx="1249362" cy="1568450"/>
            <a:chOff x="2935" y="1008"/>
            <a:chExt cx="787" cy="988"/>
          </a:xfrm>
        </p:grpSpPr>
        <p:sp>
          <p:nvSpPr>
            <p:cNvPr id="41001" name="Text Box 32"/>
            <p:cNvSpPr txBox="1">
              <a:spLocks noChangeArrowheads="1"/>
            </p:cNvSpPr>
            <p:nvPr/>
          </p:nvSpPr>
          <p:spPr bwMode="auto">
            <a:xfrm>
              <a:off x="2935" y="1008"/>
              <a:ext cx="78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Target Parser</a:t>
              </a:r>
            </a:p>
          </p:txBody>
        </p:sp>
        <p:pic>
          <p:nvPicPr>
            <p:cNvPr id="41002" name="Picture 33" descr="MCIN00501A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 y="1396"/>
              <a:ext cx="59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useBgFill="1">
        <p:nvSpPr>
          <p:cNvPr id="180259" name="AutoShape 35"/>
          <p:cNvSpPr>
            <a:spLocks noChangeArrowheads="1"/>
          </p:cNvSpPr>
          <p:nvPr/>
        </p:nvSpPr>
        <p:spPr bwMode="auto">
          <a:xfrm>
            <a:off x="6315075" y="4167188"/>
            <a:ext cx="546100" cy="1684337"/>
          </a:xfrm>
          <a:prstGeom prst="rightArrow">
            <a:avLst>
              <a:gd name="adj1" fmla="val 60602"/>
              <a:gd name="adj2" fmla="val 44769"/>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a:t>URL</a:t>
            </a:r>
          </a:p>
        </p:txBody>
      </p:sp>
      <p:sp>
        <p:nvSpPr>
          <p:cNvPr id="180260" name="Line 36"/>
          <p:cNvSpPr>
            <a:spLocks noChangeShapeType="1"/>
          </p:cNvSpPr>
          <p:nvPr/>
        </p:nvSpPr>
        <p:spPr bwMode="auto">
          <a:xfrm>
            <a:off x="3937000" y="2479675"/>
            <a:ext cx="8461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1" name="Line 37"/>
          <p:cNvSpPr>
            <a:spLocks noChangeShapeType="1"/>
          </p:cNvSpPr>
          <p:nvPr/>
        </p:nvSpPr>
        <p:spPr bwMode="auto">
          <a:xfrm>
            <a:off x="5791200" y="2484438"/>
            <a:ext cx="8239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6" name="Freeform 42"/>
          <p:cNvSpPr>
            <a:spLocks/>
          </p:cNvSpPr>
          <p:nvPr/>
        </p:nvSpPr>
        <p:spPr bwMode="auto">
          <a:xfrm>
            <a:off x="4349750" y="1230313"/>
            <a:ext cx="1851025" cy="1249362"/>
          </a:xfrm>
          <a:custGeom>
            <a:avLst/>
            <a:gdLst>
              <a:gd name="T0" fmla="*/ 0 w 1166"/>
              <a:gd name="T1" fmla="*/ 1249362 h 787"/>
              <a:gd name="T2" fmla="*/ 133350 w 1166"/>
              <a:gd name="T3" fmla="*/ 534987 h 787"/>
              <a:gd name="T4" fmla="*/ 468313 w 1166"/>
              <a:gd name="T5" fmla="*/ 111125 h 787"/>
              <a:gd name="T6" fmla="*/ 947738 w 1166"/>
              <a:gd name="T7" fmla="*/ 0 h 787"/>
              <a:gd name="T8" fmla="*/ 1416050 w 1166"/>
              <a:gd name="T9" fmla="*/ 111125 h 787"/>
              <a:gd name="T10" fmla="*/ 1738313 w 1166"/>
              <a:gd name="T11" fmla="*/ 523875 h 787"/>
              <a:gd name="T12" fmla="*/ 1851025 w 1166"/>
              <a:gd name="T13" fmla="*/ 1249362 h 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6" h="787">
                <a:moveTo>
                  <a:pt x="0" y="787"/>
                </a:moveTo>
                <a:cubicBezTo>
                  <a:pt x="14" y="712"/>
                  <a:pt x="35" y="457"/>
                  <a:pt x="84" y="337"/>
                </a:cubicBezTo>
                <a:cubicBezTo>
                  <a:pt x="133" y="217"/>
                  <a:pt x="210" y="126"/>
                  <a:pt x="295" y="70"/>
                </a:cubicBezTo>
                <a:cubicBezTo>
                  <a:pt x="380" y="14"/>
                  <a:pt x="498" y="0"/>
                  <a:pt x="597" y="0"/>
                </a:cubicBezTo>
                <a:cubicBezTo>
                  <a:pt x="696" y="0"/>
                  <a:pt x="809" y="15"/>
                  <a:pt x="892" y="70"/>
                </a:cubicBezTo>
                <a:cubicBezTo>
                  <a:pt x="975" y="125"/>
                  <a:pt x="1049" y="211"/>
                  <a:pt x="1095" y="330"/>
                </a:cubicBezTo>
                <a:cubicBezTo>
                  <a:pt x="1141" y="449"/>
                  <a:pt x="1151" y="692"/>
                  <a:pt x="1166" y="787"/>
                </a:cubicBezTo>
              </a:path>
            </a:pathLst>
          </a:custGeom>
          <a:noFill/>
          <a:ln w="25400" cap="flat">
            <a:solidFill>
              <a:schemeClr val="tx1"/>
            </a:solidFill>
            <a:prstDash val="sysDot"/>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67" name="Oval 43"/>
          <p:cNvSpPr>
            <a:spLocks noChangeArrowheads="1"/>
          </p:cNvSpPr>
          <p:nvPr/>
        </p:nvSpPr>
        <p:spPr bwMode="auto">
          <a:xfrm>
            <a:off x="4159250" y="2300288"/>
            <a:ext cx="368300" cy="368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t>?</a:t>
            </a:r>
          </a:p>
        </p:txBody>
      </p:sp>
      <p:grpSp>
        <p:nvGrpSpPr>
          <p:cNvPr id="180297" name="Group 73"/>
          <p:cNvGrpSpPr>
            <a:grpSpLocks/>
          </p:cNvGrpSpPr>
          <p:nvPr/>
        </p:nvGrpSpPr>
        <p:grpSpPr bwMode="auto">
          <a:xfrm>
            <a:off x="6456363" y="1363663"/>
            <a:ext cx="1795462" cy="1852612"/>
            <a:chOff x="4067" y="997"/>
            <a:chExt cx="1131" cy="1167"/>
          </a:xfrm>
        </p:grpSpPr>
        <p:sp>
          <p:nvSpPr>
            <p:cNvPr id="40998" name="AutoShape 16"/>
            <p:cNvSpPr>
              <a:spLocks noChangeArrowheads="1"/>
            </p:cNvSpPr>
            <p:nvPr/>
          </p:nvSpPr>
          <p:spPr bwMode="auto">
            <a:xfrm>
              <a:off x="4187" y="1243"/>
              <a:ext cx="906" cy="921"/>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400"/>
                <a:t>Key: 1234-5678</a:t>
              </a:r>
            </a:p>
            <a:p>
              <a:pPr algn="ctr"/>
              <a:endParaRPr lang="de-DE" altLang="de-DE" sz="1600"/>
            </a:p>
            <a:p>
              <a:pPr algn="ctr"/>
              <a:r>
                <a:rPr lang="de-DE" altLang="de-DE" sz="1600" b="1"/>
                <a:t>Metadaten</a:t>
              </a:r>
            </a:p>
          </p:txBody>
        </p:sp>
        <p:sp>
          <p:nvSpPr>
            <p:cNvPr id="40999" name="Text Box 17"/>
            <p:cNvSpPr txBox="1">
              <a:spLocks noChangeArrowheads="1"/>
            </p:cNvSpPr>
            <p:nvPr/>
          </p:nvSpPr>
          <p:spPr bwMode="auto">
            <a:xfrm>
              <a:off x="4067" y="997"/>
              <a:ext cx="1131" cy="2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ContextObject</a:t>
              </a:r>
            </a:p>
          </p:txBody>
        </p:sp>
        <p:sp>
          <p:nvSpPr>
            <p:cNvPr id="41000" name="Rectangle 44"/>
            <p:cNvSpPr>
              <a:spLocks noChangeArrowheads="1"/>
            </p:cNvSpPr>
            <p:nvPr/>
          </p:nvSpPr>
          <p:spPr bwMode="auto">
            <a:xfrm>
              <a:off x="4187" y="1461"/>
              <a:ext cx="906" cy="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180269" name="Line 45"/>
          <p:cNvSpPr>
            <a:spLocks noChangeShapeType="1"/>
          </p:cNvSpPr>
          <p:nvPr/>
        </p:nvSpPr>
        <p:spPr bwMode="auto">
          <a:xfrm>
            <a:off x="8124825" y="2489200"/>
            <a:ext cx="455613"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1" name="Text Box 47"/>
          <p:cNvSpPr txBox="1">
            <a:spLocks noChangeArrowheads="1"/>
          </p:cNvSpPr>
          <p:nvPr/>
        </p:nvSpPr>
        <p:spPr bwMode="auto">
          <a:xfrm>
            <a:off x="8520113" y="2233613"/>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sp>
        <p:nvSpPr>
          <p:cNvPr id="180274" name="AutoShape 50"/>
          <p:cNvSpPr>
            <a:spLocks noChangeArrowheads="1"/>
          </p:cNvSpPr>
          <p:nvPr/>
        </p:nvSpPr>
        <p:spPr bwMode="auto">
          <a:xfrm flipH="1">
            <a:off x="434975" y="3003550"/>
            <a:ext cx="5218113" cy="479425"/>
          </a:xfrm>
          <a:prstGeom prst="curvedUpArrow">
            <a:avLst>
              <a:gd name="adj1" fmla="val 156257"/>
              <a:gd name="adj2" fmla="val 375149"/>
              <a:gd name="adj3" fmla="val 27481"/>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180275" name="Text Box 51"/>
          <p:cNvSpPr txBox="1">
            <a:spLocks noChangeArrowheads="1"/>
          </p:cNvSpPr>
          <p:nvPr/>
        </p:nvSpPr>
        <p:spPr bwMode="auto">
          <a:xfrm>
            <a:off x="2878138" y="3138488"/>
            <a:ext cx="91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600"/>
              <a:t>"Fetch"</a:t>
            </a:r>
          </a:p>
        </p:txBody>
      </p:sp>
      <p:sp>
        <p:nvSpPr>
          <p:cNvPr id="180277" name="Line 53"/>
          <p:cNvSpPr>
            <a:spLocks noChangeShapeType="1"/>
          </p:cNvSpPr>
          <p:nvPr/>
        </p:nvSpPr>
        <p:spPr bwMode="auto">
          <a:xfrm>
            <a:off x="557213" y="5002213"/>
            <a:ext cx="455612"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0278" name="Text Box 54"/>
          <p:cNvSpPr txBox="1">
            <a:spLocks noChangeArrowheads="1"/>
          </p:cNvSpPr>
          <p:nvPr/>
        </p:nvSpPr>
        <p:spPr bwMode="auto">
          <a:xfrm>
            <a:off x="204788" y="4757738"/>
            <a:ext cx="401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b="1"/>
              <a:t>...</a:t>
            </a:r>
          </a:p>
        </p:txBody>
      </p:sp>
      <p:pic>
        <p:nvPicPr>
          <p:cNvPr id="180281"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4175125"/>
            <a:ext cx="10318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82" name="Line 58"/>
          <p:cNvSpPr>
            <a:spLocks noChangeShapeType="1"/>
          </p:cNvSpPr>
          <p:nvPr/>
        </p:nvSpPr>
        <p:spPr bwMode="auto">
          <a:xfrm>
            <a:off x="4767263" y="4986338"/>
            <a:ext cx="455612" cy="0"/>
          </a:xfrm>
          <a:prstGeom prst="line">
            <a:avLst/>
          </a:prstGeom>
          <a:noFill/>
          <a:ln w="25400">
            <a:solidFill>
              <a:schemeClr val="tx1"/>
            </a:solidFill>
            <a:round/>
            <a:headEnd type="none" w="sm" len="sm"/>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4" name="Rectangle 59"/>
          <p:cNvSpPr>
            <a:spLocks noChangeArrowheads="1"/>
          </p:cNvSpPr>
          <p:nvPr/>
        </p:nvSpPr>
        <p:spPr bwMode="auto">
          <a:xfrm>
            <a:off x="4483100" y="4632325"/>
            <a:ext cx="88900" cy="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cxnSp>
        <p:nvCxnSpPr>
          <p:cNvPr id="180284" name="AutoShape 60"/>
          <p:cNvCxnSpPr>
            <a:cxnSpLocks noChangeShapeType="1"/>
          </p:cNvCxnSpPr>
          <p:nvPr/>
        </p:nvCxnSpPr>
        <p:spPr bwMode="auto">
          <a:xfrm>
            <a:off x="4572000" y="4676775"/>
            <a:ext cx="204788" cy="315913"/>
          </a:xfrm>
          <a:prstGeom prst="bentConnector2">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285" name="Line 61"/>
          <p:cNvSpPr>
            <a:spLocks noChangeShapeType="1"/>
          </p:cNvSpPr>
          <p:nvPr/>
        </p:nvSpPr>
        <p:spPr bwMode="auto">
          <a:xfrm>
            <a:off x="3092450" y="5005388"/>
            <a:ext cx="566738"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0299" name="Group 75"/>
          <p:cNvGrpSpPr>
            <a:grpSpLocks/>
          </p:cNvGrpSpPr>
          <p:nvPr/>
        </p:nvGrpSpPr>
        <p:grpSpPr bwMode="auto">
          <a:xfrm>
            <a:off x="825500" y="3817938"/>
            <a:ext cx="2443163" cy="1984375"/>
            <a:chOff x="520" y="2543"/>
            <a:chExt cx="1539" cy="1250"/>
          </a:xfrm>
        </p:grpSpPr>
        <p:sp>
          <p:nvSpPr>
            <p:cNvPr id="40988" name="Rectangle 55"/>
            <p:cNvSpPr>
              <a:spLocks noChangeArrowheads="1"/>
            </p:cNvSpPr>
            <p:nvPr/>
          </p:nvSpPr>
          <p:spPr bwMode="auto">
            <a:xfrm>
              <a:off x="668" y="2782"/>
              <a:ext cx="1243" cy="1011"/>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89" name="Text Box 56"/>
            <p:cNvSpPr txBox="1">
              <a:spLocks noChangeArrowheads="1"/>
            </p:cNvSpPr>
            <p:nvPr/>
          </p:nvSpPr>
          <p:spPr bwMode="auto">
            <a:xfrm>
              <a:off x="520" y="2543"/>
              <a:ext cx="15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t>KnowledgeBase</a:t>
              </a:r>
            </a:p>
          </p:txBody>
        </p:sp>
        <p:sp>
          <p:nvSpPr>
            <p:cNvPr id="40990" name="Rectangle 62"/>
            <p:cNvSpPr>
              <a:spLocks noChangeArrowheads="1"/>
            </p:cNvSpPr>
            <p:nvPr/>
          </p:nvSpPr>
          <p:spPr bwMode="auto">
            <a:xfrm>
              <a:off x="822" y="3056"/>
              <a:ext cx="281" cy="47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1" name="Rectangle 63"/>
            <p:cNvSpPr>
              <a:spLocks noChangeArrowheads="1"/>
            </p:cNvSpPr>
            <p:nvPr/>
          </p:nvSpPr>
          <p:spPr bwMode="auto">
            <a:xfrm>
              <a:off x="1469" y="3058"/>
              <a:ext cx="281" cy="47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2" name="Text Box 64"/>
            <p:cNvSpPr txBox="1">
              <a:spLocks noChangeArrowheads="1"/>
            </p:cNvSpPr>
            <p:nvPr/>
          </p:nvSpPr>
          <p:spPr bwMode="auto">
            <a:xfrm>
              <a:off x="752" y="2893"/>
              <a:ext cx="4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Source</a:t>
              </a:r>
            </a:p>
          </p:txBody>
        </p:sp>
        <p:sp>
          <p:nvSpPr>
            <p:cNvPr id="40993" name="Text Box 65"/>
            <p:cNvSpPr txBox="1">
              <a:spLocks noChangeArrowheads="1"/>
            </p:cNvSpPr>
            <p:nvPr/>
          </p:nvSpPr>
          <p:spPr bwMode="auto">
            <a:xfrm>
              <a:off x="1385" y="2889"/>
              <a:ext cx="4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sz="1200"/>
                <a:t>Targets</a:t>
              </a:r>
            </a:p>
          </p:txBody>
        </p:sp>
        <p:sp>
          <p:nvSpPr>
            <p:cNvPr id="40994" name="Rectangle 68"/>
            <p:cNvSpPr>
              <a:spLocks noChangeArrowheads="1"/>
            </p:cNvSpPr>
            <p:nvPr/>
          </p:nvSpPr>
          <p:spPr bwMode="auto">
            <a:xfrm>
              <a:off x="825" y="3059"/>
              <a:ext cx="281" cy="91"/>
            </a:xfrm>
            <a:prstGeom prst="rect">
              <a:avLst/>
            </a:prstGeom>
            <a:gradFill rotWithShape="1">
              <a:gsLst>
                <a:gs pos="0">
                  <a:srgbClr val="760076"/>
                </a:gs>
                <a:gs pos="50000">
                  <a:srgbClr val="FF00FF"/>
                </a:gs>
                <a:gs pos="100000">
                  <a:srgbClr val="7600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5" name="Rectangle 69"/>
            <p:cNvSpPr>
              <a:spLocks noChangeArrowheads="1"/>
            </p:cNvSpPr>
            <p:nvPr/>
          </p:nvSpPr>
          <p:spPr bwMode="auto">
            <a:xfrm>
              <a:off x="1472" y="3062"/>
              <a:ext cx="281" cy="84"/>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6" name="Rectangle 71"/>
            <p:cNvSpPr>
              <a:spLocks noChangeArrowheads="1"/>
            </p:cNvSpPr>
            <p:nvPr/>
          </p:nvSpPr>
          <p:spPr bwMode="auto">
            <a:xfrm>
              <a:off x="1472" y="322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sp>
          <p:nvSpPr>
            <p:cNvPr id="40997" name="Rectangle 72"/>
            <p:cNvSpPr>
              <a:spLocks noChangeArrowheads="1"/>
            </p:cNvSpPr>
            <p:nvPr/>
          </p:nvSpPr>
          <p:spPr bwMode="auto">
            <a:xfrm>
              <a:off x="1475" y="3373"/>
              <a:ext cx="281" cy="77"/>
            </a:xfrm>
            <a:prstGeom prst="rect">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grpSp>
      <p:sp>
        <p:nvSpPr>
          <p:cNvPr id="48" name="Textfeld 47"/>
          <p:cNvSpPr txBox="1"/>
          <p:nvPr/>
        </p:nvSpPr>
        <p:spPr>
          <a:xfrm>
            <a:off x="184945" y="3802063"/>
            <a:ext cx="3463130" cy="2031325"/>
          </a:xfrm>
          <a:prstGeom prst="rect">
            <a:avLst/>
          </a:prstGeom>
          <a:solidFill>
            <a:schemeClr val="bg1">
              <a:lumMod val="95000"/>
            </a:schemeClr>
          </a:solidFill>
          <a:scene3d>
            <a:camera prst="orthographicFront"/>
            <a:lightRig rig="threePt" dir="t"/>
          </a:scene3d>
          <a:sp3d>
            <a:bevelT prst="relaxedInset"/>
          </a:sp3d>
        </p:spPr>
        <p:txBody>
          <a:bodyPr wrap="square" rtlCol="0">
            <a:spAutoFit/>
          </a:bodyPr>
          <a:lstStyle/>
          <a:p>
            <a:pPr marL="342900" indent="-342900">
              <a:buFont typeface="+mj-lt"/>
              <a:buAutoNum type="arabicPeriod" startAt="7"/>
            </a:pPr>
            <a:r>
              <a:rPr lang="de-DE" dirty="0" smtClean="0"/>
              <a:t>Klickt der Nutzer auf einen der Links im Servicemenü, konstruiert der zuständige Target Parser den URL des Target Objects und SFX öffnet es in einem neuen Browserfenster.</a:t>
            </a:r>
          </a:p>
        </p:txBody>
      </p:sp>
      <p:sp>
        <p:nvSpPr>
          <p:cNvPr id="49" name="Explosion 1 48"/>
          <p:cNvSpPr/>
          <p:nvPr/>
        </p:nvSpPr>
        <p:spPr bwMode="auto">
          <a:xfrm rot="20373654">
            <a:off x="3933031" y="4257674"/>
            <a:ext cx="1277937" cy="838200"/>
          </a:xfrm>
          <a:prstGeom prst="irregularSeal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t>KLICK</a:t>
            </a:r>
            <a:endParaRPr kumimoji="0" lang="de-DE"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867958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400"/>
                                  </p:stCondLst>
                                  <p:childTnLst>
                                    <p:set>
                                      <p:cBhvr>
                                        <p:cTn id="15" dur="1" fill="hold">
                                          <p:stCondLst>
                                            <p:cond delay="0"/>
                                          </p:stCondLst>
                                        </p:cTn>
                                        <p:tgtEl>
                                          <p:spTgt spid="49"/>
                                        </p:tgtEl>
                                        <p:attrNameLst>
                                          <p:attrName>style.visibility</p:attrName>
                                        </p:attrNameLst>
                                      </p:cBhvr>
                                      <p:to>
                                        <p:strVal val="hidden"/>
                                      </p:to>
                                    </p:set>
                                  </p:childTnLst>
                                </p:cTn>
                              </p:par>
                            </p:childTnLst>
                          </p:cTn>
                        </p:par>
                        <p:par>
                          <p:cTn id="16" fill="hold">
                            <p:stCondLst>
                              <p:cond delay="400"/>
                            </p:stCondLst>
                            <p:childTnLst>
                              <p:par>
                                <p:cTn id="17" presetID="18" presetClass="entr" presetSubtype="6" fill="hold" nodeType="afterEffect">
                                  <p:stCondLst>
                                    <p:cond delay="0"/>
                                  </p:stCondLst>
                                  <p:childTnLst>
                                    <p:set>
                                      <p:cBhvr>
                                        <p:cTn id="18" dur="1" fill="hold">
                                          <p:stCondLst>
                                            <p:cond delay="0"/>
                                          </p:stCondLst>
                                        </p:cTn>
                                        <p:tgtEl>
                                          <p:spTgt spid="180284"/>
                                        </p:tgtEl>
                                        <p:attrNameLst>
                                          <p:attrName>style.visibility</p:attrName>
                                        </p:attrNameLst>
                                      </p:cBhvr>
                                      <p:to>
                                        <p:strVal val="visible"/>
                                      </p:to>
                                    </p:set>
                                    <p:animEffect transition="in" filter="strips(downRight)">
                                      <p:cBhvr>
                                        <p:cTn id="19" dur="500"/>
                                        <p:tgtEl>
                                          <p:spTgt spid="180284"/>
                                        </p:tgtEl>
                                      </p:cBhvr>
                                    </p:animEffect>
                                  </p:childTnLst>
                                </p:cTn>
                              </p:par>
                            </p:childTnLst>
                          </p:cTn>
                        </p:par>
                        <p:par>
                          <p:cTn id="20" fill="hold" nodeType="afterGroup">
                            <p:stCondLst>
                              <p:cond delay="900"/>
                            </p:stCondLst>
                            <p:childTnLst>
                              <p:par>
                                <p:cTn id="21" presetID="18" presetClass="entr" presetSubtype="6" fill="hold" grpId="0" nodeType="afterEffect">
                                  <p:stCondLst>
                                    <p:cond delay="0"/>
                                  </p:stCondLst>
                                  <p:childTnLst>
                                    <p:set>
                                      <p:cBhvr>
                                        <p:cTn id="22" dur="1" fill="hold">
                                          <p:stCondLst>
                                            <p:cond delay="0"/>
                                          </p:stCondLst>
                                        </p:cTn>
                                        <p:tgtEl>
                                          <p:spTgt spid="180282"/>
                                        </p:tgtEl>
                                        <p:attrNameLst>
                                          <p:attrName>style.visibility</p:attrName>
                                        </p:attrNameLst>
                                      </p:cBhvr>
                                      <p:to>
                                        <p:strVal val="visible"/>
                                      </p:to>
                                    </p:set>
                                    <p:animEffect transition="in" filter="strips(downRight)">
                                      <p:cBhvr>
                                        <p:cTn id="23" dur="500"/>
                                        <p:tgtEl>
                                          <p:spTgt spid="180282"/>
                                        </p:tgtEl>
                                      </p:cBhvr>
                                    </p:animEffect>
                                  </p:childTnLst>
                                </p:cTn>
                              </p:par>
                            </p:childTnLst>
                          </p:cTn>
                        </p:par>
                        <p:par>
                          <p:cTn id="24" fill="hold" nodeType="afterGroup">
                            <p:stCondLst>
                              <p:cond delay="1400"/>
                            </p:stCondLst>
                            <p:childTnLst>
                              <p:par>
                                <p:cTn id="25" presetID="1" presetClass="entr" presetSubtype="0" fill="hold" nodeType="afterEffect">
                                  <p:stCondLst>
                                    <p:cond delay="0"/>
                                  </p:stCondLst>
                                  <p:childTnLst>
                                    <p:set>
                                      <p:cBhvr>
                                        <p:cTn id="26" dur="1" fill="hold">
                                          <p:stCondLst>
                                            <p:cond delay="0"/>
                                          </p:stCondLst>
                                        </p:cTn>
                                        <p:tgtEl>
                                          <p:spTgt spid="180255"/>
                                        </p:tgtEl>
                                        <p:attrNameLst>
                                          <p:attrName>style.visibility</p:attrName>
                                        </p:attrNameLst>
                                      </p:cBhvr>
                                      <p:to>
                                        <p:strVal val="visible"/>
                                      </p:to>
                                    </p:set>
                                  </p:childTnLst>
                                </p:cTn>
                              </p:par>
                            </p:childTnLst>
                          </p:cTn>
                        </p:par>
                        <p:par>
                          <p:cTn id="27" fill="hold" nodeType="withGroup">
                            <p:stCondLst>
                              <p:cond delay="1400"/>
                            </p:stCondLst>
                            <p:childTnLst>
                              <p:par>
                                <p:cTn id="28" presetID="22" presetClass="entr" presetSubtype="8" fill="hold" grpId="0" nodeType="afterEffect">
                                  <p:stCondLst>
                                    <p:cond delay="500"/>
                                  </p:stCondLst>
                                  <p:childTnLst>
                                    <p:set>
                                      <p:cBhvr>
                                        <p:cTn id="29" dur="1" fill="hold">
                                          <p:stCondLst>
                                            <p:cond delay="0"/>
                                          </p:stCondLst>
                                        </p:cTn>
                                        <p:tgtEl>
                                          <p:spTgt spid="180259"/>
                                        </p:tgtEl>
                                        <p:attrNameLst>
                                          <p:attrName>style.visibility</p:attrName>
                                        </p:attrNameLst>
                                      </p:cBhvr>
                                      <p:to>
                                        <p:strVal val="visible"/>
                                      </p:to>
                                    </p:set>
                                    <p:animEffect transition="in" filter="wipe(left)">
                                      <p:cBhvr>
                                        <p:cTn id="30" dur="500"/>
                                        <p:tgtEl>
                                          <p:spTgt spid="180259"/>
                                        </p:tgtEl>
                                      </p:cBhvr>
                                    </p:animEffect>
                                  </p:childTnLst>
                                </p:cTn>
                              </p:par>
                            </p:childTnLst>
                          </p:cTn>
                        </p:par>
                        <p:par>
                          <p:cTn id="31" fill="hold" nodeType="afterGroup">
                            <p:stCondLst>
                              <p:cond delay="2400"/>
                            </p:stCondLst>
                            <p:childTnLst>
                              <p:par>
                                <p:cTn id="32" presetID="53" presetClass="entr" presetSubtype="0" fill="hold" grpId="0" nodeType="afterEffect">
                                  <p:stCondLst>
                                    <p:cond delay="0"/>
                                  </p:stCondLst>
                                  <p:childTnLst>
                                    <p:set>
                                      <p:cBhvr>
                                        <p:cTn id="33" dur="1" fill="hold">
                                          <p:stCondLst>
                                            <p:cond delay="0"/>
                                          </p:stCondLst>
                                        </p:cTn>
                                        <p:tgtEl>
                                          <p:spTgt spid="180229"/>
                                        </p:tgtEl>
                                        <p:attrNameLst>
                                          <p:attrName>style.visibility</p:attrName>
                                        </p:attrNameLst>
                                      </p:cBhvr>
                                      <p:to>
                                        <p:strVal val="visible"/>
                                      </p:to>
                                    </p:set>
                                    <p:anim calcmode="lin" valueType="num">
                                      <p:cBhvr>
                                        <p:cTn id="34" dur="500" fill="hold"/>
                                        <p:tgtEl>
                                          <p:spTgt spid="180229"/>
                                        </p:tgtEl>
                                        <p:attrNameLst>
                                          <p:attrName>ppt_w</p:attrName>
                                        </p:attrNameLst>
                                      </p:cBhvr>
                                      <p:tavLst>
                                        <p:tav tm="0">
                                          <p:val>
                                            <p:fltVal val="0"/>
                                          </p:val>
                                        </p:tav>
                                        <p:tav tm="100000">
                                          <p:val>
                                            <p:strVal val="#ppt_w"/>
                                          </p:val>
                                        </p:tav>
                                      </p:tavLst>
                                    </p:anim>
                                    <p:anim calcmode="lin" valueType="num">
                                      <p:cBhvr>
                                        <p:cTn id="35" dur="500" fill="hold"/>
                                        <p:tgtEl>
                                          <p:spTgt spid="180229"/>
                                        </p:tgtEl>
                                        <p:attrNameLst>
                                          <p:attrName>ppt_h</p:attrName>
                                        </p:attrNameLst>
                                      </p:cBhvr>
                                      <p:tavLst>
                                        <p:tav tm="0">
                                          <p:val>
                                            <p:fltVal val="0"/>
                                          </p:val>
                                        </p:tav>
                                        <p:tav tm="100000">
                                          <p:val>
                                            <p:strVal val="#ppt_h"/>
                                          </p:val>
                                        </p:tav>
                                      </p:tavLst>
                                    </p:anim>
                                    <p:animEffect transition="in" filter="fade">
                                      <p:cBhvr>
                                        <p:cTn id="36" dur="5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180259" grpId="0" animBg="1"/>
      <p:bldP spid="180282" grpId="0" animBg="1"/>
      <p:bldP spid="48" grpId="0" animBg="1"/>
      <p:bldP spid="49" grpId="0" animBg="1"/>
      <p:bldP spid="49"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p:txBody>
          <a:bodyPr/>
          <a:lstStyle/>
          <a:p>
            <a:pPr>
              <a:defRPr/>
            </a:pPr>
            <a:fld id="{B630656F-8CE0-411D-A681-D4ADF1600784}" type="slidenum">
              <a:rPr lang="de-DE"/>
              <a:pPr>
                <a:defRPr/>
              </a:pPr>
              <a:t>92</a:t>
            </a:fld>
            <a:endParaRPr lang="de-DE"/>
          </a:p>
        </p:txBody>
      </p:sp>
      <p:sp>
        <p:nvSpPr>
          <p:cNvPr id="46083" name="Rectangle 2"/>
          <p:cNvSpPr>
            <a:spLocks noGrp="1" noChangeArrowheads="1"/>
          </p:cNvSpPr>
          <p:nvPr>
            <p:ph type="title"/>
          </p:nvPr>
        </p:nvSpPr>
        <p:spPr/>
        <p:txBody>
          <a:bodyPr/>
          <a:lstStyle/>
          <a:p>
            <a:pPr eaLnBrk="1" hangingPunct="1"/>
            <a:r>
              <a:rPr lang="de-DE" altLang="de-DE" sz="3200" smtClean="0"/>
              <a:t>Das vermag SFX …</a:t>
            </a:r>
            <a:endParaRPr lang="de-DE" altLang="de-DE" sz="3200" b="0" smtClean="0"/>
          </a:p>
        </p:txBody>
      </p:sp>
      <p:sp>
        <p:nvSpPr>
          <p:cNvPr id="143363" name="Rectangle 3"/>
          <p:cNvSpPr>
            <a:spLocks noGrp="1" noChangeArrowheads="1"/>
          </p:cNvSpPr>
          <p:nvPr>
            <p:ph type="body" idx="1"/>
          </p:nvPr>
        </p:nvSpPr>
        <p:spPr/>
        <p:txBody>
          <a:bodyPr/>
          <a:lstStyle/>
          <a:p>
            <a:pPr eaLnBrk="1" hangingPunct="1">
              <a:spcBef>
                <a:spcPct val="60000"/>
              </a:spcBef>
            </a:pPr>
            <a:r>
              <a:rPr lang="de-DE" altLang="de-DE" dirty="0" smtClean="0"/>
              <a:t>Content und Verlinkung konzeptionell voneinander zu trennen</a:t>
            </a:r>
            <a:endParaRPr lang="de-DE" altLang="de-DE" sz="1200" dirty="0" smtClean="0"/>
          </a:p>
          <a:p>
            <a:pPr eaLnBrk="1" hangingPunct="1">
              <a:spcBef>
                <a:spcPct val="60000"/>
              </a:spcBef>
            </a:pPr>
            <a:r>
              <a:rPr lang="de-DE" altLang="de-DE" dirty="0" smtClean="0"/>
              <a:t>ein statisch codiertes, für alle Benutzer identisches Linkangebot durch ein dynamisch erzeugtes, kontext- abhängiges Linkangebot zu ersetzen</a:t>
            </a:r>
            <a:endParaRPr lang="de-DE" altLang="de-DE" sz="1200" dirty="0" smtClean="0"/>
          </a:p>
          <a:p>
            <a:pPr eaLnBrk="1" hangingPunct="1">
              <a:spcBef>
                <a:spcPct val="60000"/>
              </a:spcBef>
            </a:pPr>
            <a:r>
              <a:rPr lang="de-DE" altLang="de-DE" dirty="0" smtClean="0"/>
              <a:t>Recherchevorgänge in verschiedenen Umgebungen vom prinzipiellen Ablauf her zu vereinheitlichen:</a:t>
            </a:r>
          </a:p>
        </p:txBody>
      </p:sp>
      <p:sp>
        <p:nvSpPr>
          <p:cNvPr id="143364" name="AutoShape 4"/>
          <p:cNvSpPr>
            <a:spLocks noChangeArrowheads="1"/>
          </p:cNvSpPr>
          <p:nvPr/>
        </p:nvSpPr>
        <p:spPr bwMode="auto">
          <a:xfrm>
            <a:off x="2019300" y="4686300"/>
            <a:ext cx="5086350" cy="542925"/>
          </a:xfrm>
          <a:prstGeom prst="roundRect">
            <a:avLst>
              <a:gd name="adj" fmla="val 16667"/>
            </a:avLst>
          </a:prstGeom>
          <a:solidFill>
            <a:srgbClr val="EBEBE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2800" b="1" i="1">
                <a:solidFill>
                  <a:srgbClr val="1A427C"/>
                </a:solidFill>
                <a:latin typeface="Tahoma" pitchFamily="34" charset="0"/>
              </a:rPr>
              <a:t>    </a:t>
            </a:r>
            <a:endParaRPr lang="de-DE" altLang="de-DE" sz="2400">
              <a:latin typeface="Tahoma" pitchFamily="34" charset="0"/>
            </a:endParaRPr>
          </a:p>
        </p:txBody>
      </p:sp>
      <p:pic>
        <p:nvPicPr>
          <p:cNvPr id="143365" name="Picture 5" descr="sf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8850" y="4743450"/>
            <a:ext cx="415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7" name="Text Box 7"/>
          <p:cNvSpPr txBox="1">
            <a:spLocks noChangeArrowheads="1"/>
          </p:cNvSpPr>
          <p:nvPr/>
        </p:nvSpPr>
        <p:spPr bwMode="auto">
          <a:xfrm>
            <a:off x="2628900" y="4686300"/>
            <a:ext cx="4335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de-DE" altLang="de-DE" sz="2800" b="1">
                <a:solidFill>
                  <a:srgbClr val="1A427C"/>
                </a:solidFill>
                <a:latin typeface="Tahoma" pitchFamily="34" charset="0"/>
              </a:rPr>
              <a:t>S</a:t>
            </a:r>
            <a:r>
              <a:rPr lang="de-DE" altLang="de-DE" sz="2400">
                <a:latin typeface="Tahoma" pitchFamily="34" charset="0"/>
              </a:rPr>
              <a:t>uchen </a:t>
            </a:r>
            <a:r>
              <a:rPr lang="de-DE" altLang="de-DE" sz="2800" baseline="20000">
                <a:solidFill>
                  <a:srgbClr val="9F0912"/>
                </a:solidFill>
                <a:latin typeface="Tahoma" pitchFamily="34" charset="0"/>
                <a:cs typeface="Tahoma" pitchFamily="34" charset="0"/>
              </a:rPr>
              <a:t>•</a:t>
            </a:r>
            <a:r>
              <a:rPr lang="de-DE" altLang="de-DE" sz="2400">
                <a:latin typeface="Tahoma" pitchFamily="34" charset="0"/>
              </a:rPr>
              <a:t> </a:t>
            </a:r>
            <a:r>
              <a:rPr lang="de-DE" altLang="de-DE" sz="2800" b="1">
                <a:solidFill>
                  <a:srgbClr val="1A427C"/>
                </a:solidFill>
                <a:latin typeface="Tahoma" pitchFamily="34" charset="0"/>
              </a:rPr>
              <a:t>F</a:t>
            </a:r>
            <a:r>
              <a:rPr lang="de-DE" altLang="de-DE" sz="2400">
                <a:latin typeface="Tahoma" pitchFamily="34" charset="0"/>
              </a:rPr>
              <a:t>inden </a:t>
            </a:r>
            <a:r>
              <a:rPr lang="de-DE" altLang="de-DE" sz="2800" baseline="20000">
                <a:solidFill>
                  <a:srgbClr val="9F0912"/>
                </a:solidFill>
                <a:latin typeface="Tahoma" pitchFamily="34" charset="0"/>
                <a:cs typeface="Tahoma" pitchFamily="34" charset="0"/>
              </a:rPr>
              <a:t>•</a:t>
            </a:r>
            <a:r>
              <a:rPr lang="de-DE" altLang="de-DE" sz="2400">
                <a:latin typeface="Tahoma" pitchFamily="34" charset="0"/>
              </a:rPr>
              <a:t> SF</a:t>
            </a:r>
            <a:r>
              <a:rPr lang="de-DE" altLang="de-DE" sz="2800" b="1">
                <a:solidFill>
                  <a:srgbClr val="1A427C"/>
                </a:solidFill>
                <a:latin typeface="Tahoma" pitchFamily="34" charset="0"/>
              </a:rPr>
              <a:t>X</a:t>
            </a:r>
            <a:r>
              <a:rPr lang="de-DE" altLang="de-DE" sz="2400">
                <a:latin typeface="Tahoma" pitchFamily="34" charset="0"/>
              </a:rPr>
              <a:t>-Button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43363">
                                            <p:txEl>
                                              <p:pRg st="0" end="0"/>
                                            </p:txEl>
                                          </p:spTgt>
                                        </p:tgtEl>
                                        <p:attrNameLst>
                                          <p:attrName>style.opacity</p:attrName>
                                        </p:attrNameLst>
                                      </p:cBhvr>
                                      <p:to>
                                        <p:strVal val="0.5"/>
                                      </p:to>
                                    </p:set>
                                    <p:animEffect filter="image" prLst="opacity: 0.5">
                                      <p:cBhvr rctx="IE">
                                        <p:cTn id="11" dur="indefinite"/>
                                        <p:tgtEl>
                                          <p:spTgt spid="14336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43363">
                                            <p:txEl>
                                              <p:pRg st="1" end="1"/>
                                            </p:txEl>
                                          </p:spTgt>
                                        </p:tgtEl>
                                        <p:attrNameLst>
                                          <p:attrName>style.opacity</p:attrName>
                                        </p:attrNameLst>
                                      </p:cBhvr>
                                      <p:to>
                                        <p:strVal val="0.5"/>
                                      </p:to>
                                    </p:set>
                                    <p:animEffect filter="image" prLst="opacity: 0.5">
                                      <p:cBhvr rctx="IE">
                                        <p:cTn id="18" dur="indefinite"/>
                                        <p:tgtEl>
                                          <p:spTgt spid="14336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iterate type="wd">
                                    <p:tmPct val="60000"/>
                                  </p:iterate>
                                  <p:childTnLst>
                                    <p:set>
                                      <p:cBhvr>
                                        <p:cTn id="24" dur="1" fill="hold">
                                          <p:stCondLst>
                                            <p:cond delay="0"/>
                                          </p:stCondLst>
                                        </p:cTn>
                                        <p:tgtEl>
                                          <p:spTgt spid="143367">
                                            <p:txEl>
                                              <p:pRg st="0" end="0"/>
                                            </p:txEl>
                                          </p:spTgt>
                                        </p:tgtEl>
                                        <p:attrNameLst>
                                          <p:attrName>style.visibility</p:attrName>
                                        </p:attrNameLst>
                                      </p:cBhvr>
                                      <p:to>
                                        <p:strVal val="visible"/>
                                      </p:to>
                                    </p:set>
                                    <p:anim calcmode="lin" valueType="num">
                                      <p:cBhvr>
                                        <p:cTn id="25" dur="500" fill="hold"/>
                                        <p:tgtEl>
                                          <p:spTgt spid="14336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43367">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143367">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143367">
                                            <p:txEl>
                                              <p:pRg st="0" end="0"/>
                                            </p:txEl>
                                          </p:spTgt>
                                        </p:tgtEl>
                                      </p:cBhvr>
                                    </p:animEffect>
                                  </p:childTnLst>
                                </p:cTn>
                              </p:par>
                            </p:childTnLst>
                          </p:cTn>
                        </p:par>
                        <p:par>
                          <p:cTn id="29" fill="hold" nodeType="afterGroup">
                            <p:stCondLst>
                              <p:cond delay="1700"/>
                            </p:stCondLst>
                            <p:childTnLst>
                              <p:par>
                                <p:cTn id="30" presetID="53" presetClass="entr" presetSubtype="0" fill="hold" grpId="0" nodeType="afterEffect">
                                  <p:stCondLst>
                                    <p:cond delay="0"/>
                                  </p:stCondLst>
                                  <p:childTnLst>
                                    <p:set>
                                      <p:cBhvr>
                                        <p:cTn id="31" dur="1" fill="hold">
                                          <p:stCondLst>
                                            <p:cond delay="0"/>
                                          </p:stCondLst>
                                        </p:cTn>
                                        <p:tgtEl>
                                          <p:spTgt spid="143364"/>
                                        </p:tgtEl>
                                        <p:attrNameLst>
                                          <p:attrName>style.visibility</p:attrName>
                                        </p:attrNameLst>
                                      </p:cBhvr>
                                      <p:to>
                                        <p:strVal val="visible"/>
                                      </p:to>
                                    </p:set>
                                    <p:anim calcmode="lin" valueType="num">
                                      <p:cBhvr>
                                        <p:cTn id="32" dur="500" fill="hold"/>
                                        <p:tgtEl>
                                          <p:spTgt spid="143364"/>
                                        </p:tgtEl>
                                        <p:attrNameLst>
                                          <p:attrName>ppt_w</p:attrName>
                                        </p:attrNameLst>
                                      </p:cBhvr>
                                      <p:tavLst>
                                        <p:tav tm="0">
                                          <p:val>
                                            <p:fltVal val="0"/>
                                          </p:val>
                                        </p:tav>
                                        <p:tav tm="100000">
                                          <p:val>
                                            <p:strVal val="#ppt_w"/>
                                          </p:val>
                                        </p:tav>
                                      </p:tavLst>
                                    </p:anim>
                                    <p:anim calcmode="lin" valueType="num">
                                      <p:cBhvr>
                                        <p:cTn id="33" dur="500" fill="hold"/>
                                        <p:tgtEl>
                                          <p:spTgt spid="143364"/>
                                        </p:tgtEl>
                                        <p:attrNameLst>
                                          <p:attrName>ppt_h</p:attrName>
                                        </p:attrNameLst>
                                      </p:cBhvr>
                                      <p:tavLst>
                                        <p:tav tm="0">
                                          <p:val>
                                            <p:fltVal val="0"/>
                                          </p:val>
                                        </p:tav>
                                        <p:tav tm="100000">
                                          <p:val>
                                            <p:strVal val="#ppt_h"/>
                                          </p:val>
                                        </p:tav>
                                      </p:tavLst>
                                    </p:anim>
                                    <p:animEffect transition="in" filter="fade">
                                      <p:cBhvr>
                                        <p:cTn id="34" dur="500"/>
                                        <p:tgtEl>
                                          <p:spTgt spid="143364"/>
                                        </p:tgtEl>
                                      </p:cBhvr>
                                    </p:animEffect>
                                  </p:childTnLst>
                                </p:cTn>
                              </p:par>
                            </p:childTnLst>
                          </p:cTn>
                        </p:par>
                        <p:par>
                          <p:cTn id="35" fill="hold" nodeType="afterGroup">
                            <p:stCondLst>
                              <p:cond delay="2200"/>
                            </p:stCondLst>
                            <p:childTnLst>
                              <p:par>
                                <p:cTn id="36" presetID="23" presetClass="entr" presetSubtype="36" fill="hold" nodeType="afterEffect">
                                  <p:stCondLst>
                                    <p:cond delay="0"/>
                                  </p:stCondLst>
                                  <p:childTnLst>
                                    <p:set>
                                      <p:cBhvr>
                                        <p:cTn id="37" dur="1" fill="hold">
                                          <p:stCondLst>
                                            <p:cond delay="0"/>
                                          </p:stCondLst>
                                        </p:cTn>
                                        <p:tgtEl>
                                          <p:spTgt spid="143365"/>
                                        </p:tgtEl>
                                        <p:attrNameLst>
                                          <p:attrName>style.visibility</p:attrName>
                                        </p:attrNameLst>
                                      </p:cBhvr>
                                      <p:to>
                                        <p:strVal val="visible"/>
                                      </p:to>
                                    </p:set>
                                    <p:anim calcmode="lin" valueType="num">
                                      <p:cBhvr>
                                        <p:cTn id="38" dur="500" fill="hold"/>
                                        <p:tgtEl>
                                          <p:spTgt spid="143365"/>
                                        </p:tgtEl>
                                        <p:attrNameLst>
                                          <p:attrName>ppt_w</p:attrName>
                                        </p:attrNameLst>
                                      </p:cBhvr>
                                      <p:tavLst>
                                        <p:tav tm="0">
                                          <p:val>
                                            <p:strVal val="(6*min(max(#ppt_w*#ppt_h,.3),1)-7.4)/-.7*#ppt_w"/>
                                          </p:val>
                                        </p:tav>
                                        <p:tav tm="100000">
                                          <p:val>
                                            <p:strVal val="#ppt_w"/>
                                          </p:val>
                                        </p:tav>
                                      </p:tavLst>
                                    </p:anim>
                                    <p:anim calcmode="lin" valueType="num">
                                      <p:cBhvr>
                                        <p:cTn id="39" dur="500" fill="hold"/>
                                        <p:tgtEl>
                                          <p:spTgt spid="143365"/>
                                        </p:tgtEl>
                                        <p:attrNameLst>
                                          <p:attrName>ppt_h</p:attrName>
                                        </p:attrNameLst>
                                      </p:cBhvr>
                                      <p:tavLst>
                                        <p:tav tm="0">
                                          <p:val>
                                            <p:strVal val="(6*min(max(#ppt_w*#ppt_h,.3),1)-7.4)/-.7*#ppt_h"/>
                                          </p:val>
                                        </p:tav>
                                        <p:tav tm="100000">
                                          <p:val>
                                            <p:strVal val="#ppt_h"/>
                                          </p:val>
                                        </p:tav>
                                      </p:tavLst>
                                    </p:anim>
                                    <p:anim calcmode="lin" valueType="num">
                                      <p:cBhvr>
                                        <p:cTn id="40" dur="500" fill="hold"/>
                                        <p:tgtEl>
                                          <p:spTgt spid="143365"/>
                                        </p:tgtEl>
                                        <p:attrNameLst>
                                          <p:attrName>ppt_x</p:attrName>
                                        </p:attrNameLst>
                                      </p:cBhvr>
                                      <p:tavLst>
                                        <p:tav tm="0">
                                          <p:val>
                                            <p:fltVal val="0.5"/>
                                          </p:val>
                                        </p:tav>
                                        <p:tav tm="100000">
                                          <p:val>
                                            <p:strVal val="#ppt_x"/>
                                          </p:val>
                                        </p:tav>
                                      </p:tavLst>
                                    </p:anim>
                                    <p:anim calcmode="lin" valueType="num">
                                      <p:cBhvr>
                                        <p:cTn id="41" dur="500" fill="hold"/>
                                        <p:tgtEl>
                                          <p:spTgt spid="14336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1D759A8C-B54D-4D3D-A057-6ABD8A6119C3}" type="slidenum">
              <a:rPr lang="de-DE"/>
              <a:pPr>
                <a:defRPr/>
              </a:pPr>
              <a:t>93</a:t>
            </a:fld>
            <a:endParaRPr lang="de-DE"/>
          </a:p>
        </p:txBody>
      </p:sp>
      <p:sp>
        <p:nvSpPr>
          <p:cNvPr id="47107" name="Rectangle 2"/>
          <p:cNvSpPr>
            <a:spLocks noGrp="1" noChangeArrowheads="1"/>
          </p:cNvSpPr>
          <p:nvPr>
            <p:ph type="title"/>
          </p:nvPr>
        </p:nvSpPr>
        <p:spPr/>
        <p:txBody>
          <a:bodyPr/>
          <a:lstStyle/>
          <a:p>
            <a:pPr eaLnBrk="1" hangingPunct="1"/>
            <a:r>
              <a:rPr lang="de-DE" altLang="de-DE" smtClean="0"/>
              <a:t>… und das nicht!</a:t>
            </a:r>
          </a:p>
        </p:txBody>
      </p:sp>
      <p:sp>
        <p:nvSpPr>
          <p:cNvPr id="144387" name="Rectangle 3"/>
          <p:cNvSpPr>
            <a:spLocks noGrp="1" noChangeArrowheads="1"/>
          </p:cNvSpPr>
          <p:nvPr>
            <p:ph type="body" idx="1"/>
          </p:nvPr>
        </p:nvSpPr>
        <p:spPr/>
        <p:txBody>
          <a:bodyPr/>
          <a:lstStyle/>
          <a:p>
            <a:pPr eaLnBrk="1" hangingPunct="1">
              <a:spcBef>
                <a:spcPct val="60000"/>
              </a:spcBef>
            </a:pPr>
            <a:r>
              <a:rPr lang="de-DE" altLang="de-DE" dirty="0"/>
              <a:t>s</a:t>
            </a:r>
            <a:r>
              <a:rPr lang="de-DE" altLang="de-DE" dirty="0" smtClean="0"/>
              <a:t>pezifische Links aus </a:t>
            </a:r>
            <a:r>
              <a:rPr lang="de-DE" altLang="de-DE" b="1" dirty="0" smtClean="0"/>
              <a:t>zu unspezifischen Metadaten</a:t>
            </a:r>
            <a:r>
              <a:rPr lang="de-DE" altLang="de-DE" dirty="0" smtClean="0"/>
              <a:t> zu generieren</a:t>
            </a:r>
            <a:endParaRPr lang="de-DE" altLang="de-DE" sz="1200" dirty="0" smtClean="0"/>
          </a:p>
          <a:p>
            <a:pPr eaLnBrk="1" hangingPunct="1">
              <a:spcBef>
                <a:spcPct val="60000"/>
              </a:spcBef>
            </a:pPr>
            <a:r>
              <a:rPr lang="de-DE" altLang="de-DE" dirty="0" smtClean="0"/>
              <a:t>Links an </a:t>
            </a:r>
            <a:r>
              <a:rPr lang="de-DE" altLang="de-DE" b="1" dirty="0" smtClean="0"/>
              <a:t>beliebigen</a:t>
            </a:r>
            <a:r>
              <a:rPr lang="de-DE" altLang="de-DE" dirty="0" smtClean="0"/>
              <a:t> Stellen in „fremden“ Dokumenten zu platzieren</a:t>
            </a:r>
            <a:endParaRPr lang="de-DE" altLang="de-DE" sz="1200" dirty="0" smtClean="0"/>
          </a:p>
          <a:p>
            <a:pPr eaLnBrk="1" hangingPunct="1">
              <a:spcBef>
                <a:spcPct val="60000"/>
              </a:spcBef>
            </a:pPr>
            <a:r>
              <a:rPr lang="de-DE" altLang="de-DE" b="1" dirty="0" smtClean="0"/>
              <a:t>unberechtigten Nutzern</a:t>
            </a:r>
            <a:r>
              <a:rPr lang="de-DE" altLang="de-DE" dirty="0" smtClean="0"/>
              <a:t> Zugriff auf kostenpflichtige Informationsangebote zu gewähren</a:t>
            </a:r>
          </a:p>
          <a:p>
            <a:pPr algn="ctr" eaLnBrk="1" hangingPunct="1">
              <a:spcBef>
                <a:spcPct val="60000"/>
              </a:spcBef>
              <a:buFont typeface="Wingdings" pitchFamily="2" charset="2"/>
              <a:buNone/>
            </a:pPr>
            <a:r>
              <a:rPr lang="de-DE" altLang="de-DE" dirty="0" smtClean="0"/>
              <a:t>(Nochmal: SFX ist </a:t>
            </a:r>
            <a:r>
              <a:rPr lang="de-DE" altLang="de-DE" b="1" dirty="0" smtClean="0"/>
              <a:t>kein</a:t>
            </a:r>
            <a:r>
              <a:rPr lang="de-DE" altLang="de-DE" dirty="0" smtClean="0"/>
              <a:t> Authentifizierungssystem!)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144387">
                                            <p:txEl>
                                              <p:pRg st="0" end="0"/>
                                            </p:txEl>
                                          </p:spTgt>
                                        </p:tgtEl>
                                        <p:attrNameLst>
                                          <p:attrName>style.opacity</p:attrName>
                                        </p:attrNameLst>
                                      </p:cBhvr>
                                      <p:to>
                                        <p:strVal val="0.5"/>
                                      </p:to>
                                    </p:set>
                                    <p:animEffect filter="image" prLst="opacity: 0.5">
                                      <p:cBhvr rctx="IE">
                                        <p:cTn id="11" dur="indefinite"/>
                                        <p:tgtEl>
                                          <p:spTgt spid="144387">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mph" presetSubtype="0" nodeType="clickEffect">
                                  <p:stCondLst>
                                    <p:cond delay="0"/>
                                  </p:stCondLst>
                                  <p:childTnLst>
                                    <p:set>
                                      <p:cBhvr rctx="PPT">
                                        <p:cTn id="17" dur="indefinite"/>
                                        <p:tgtEl>
                                          <p:spTgt spid="144387">
                                            <p:txEl>
                                              <p:pRg st="1" end="1"/>
                                            </p:txEl>
                                          </p:spTgt>
                                        </p:tgtEl>
                                        <p:attrNameLst>
                                          <p:attrName>style.opacity</p:attrName>
                                        </p:attrNameLst>
                                      </p:cBhvr>
                                      <p:to>
                                        <p:strVal val="0.5"/>
                                      </p:to>
                                    </p:set>
                                    <p:animEffect filter="image" prLst="opacity: 0.5">
                                      <p:cBhvr rctx="IE">
                                        <p:cTn id="18" dur="indefinite"/>
                                        <p:tgtEl>
                                          <p:spTgt spid="144387">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p:cTn id="25" dur="500" fill="hold"/>
                                        <p:tgtEl>
                                          <p:spTgt spid="1443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4387">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44387">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144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166D4CCA-07C7-4A7F-8079-46F3B0241937}" type="slidenum">
              <a:rPr lang="de-DE"/>
              <a:pPr>
                <a:defRPr/>
              </a:pPr>
              <a:t>94</a:t>
            </a:fld>
            <a:endParaRPr lang="de-DE"/>
          </a:p>
        </p:txBody>
      </p:sp>
      <p:sp>
        <p:nvSpPr>
          <p:cNvPr id="48131" name="Rectangle 2"/>
          <p:cNvSpPr>
            <a:spLocks noGrp="1" noChangeArrowheads="1"/>
          </p:cNvSpPr>
          <p:nvPr>
            <p:ph type="title"/>
          </p:nvPr>
        </p:nvSpPr>
        <p:spPr/>
        <p:txBody>
          <a:bodyPr/>
          <a:lstStyle/>
          <a:p>
            <a:pPr eaLnBrk="1" hangingPunct="1"/>
            <a:r>
              <a:rPr lang="de-DE" altLang="de-DE" smtClean="0"/>
              <a:t>Inhalt</a:t>
            </a:r>
          </a:p>
        </p:txBody>
      </p:sp>
      <p:sp>
        <p:nvSpPr>
          <p:cNvPr id="151555" name="Rectangle 3"/>
          <p:cNvSpPr>
            <a:spLocks noGrp="1" noChangeArrowheads="1"/>
          </p:cNvSpPr>
          <p:nvPr>
            <p:ph type="body" idx="1"/>
          </p:nvPr>
        </p:nvSpPr>
        <p:spPr>
          <a:xfrm>
            <a:off x="935038" y="1298575"/>
            <a:ext cx="7254875" cy="4649788"/>
          </a:xfrm>
        </p:spPr>
        <p:txBody>
          <a:bodyPr/>
          <a:lstStyle/>
          <a:p>
            <a:pPr marL="609600" indent="-609600" eaLnBrk="1" hangingPunct="1">
              <a:lnSpc>
                <a:spcPct val="90000"/>
              </a:lnSpc>
              <a:buFontTx/>
              <a:buAutoNum type="arabicPeriod"/>
            </a:pPr>
            <a:endParaRPr lang="de-DE" altLang="de-DE" sz="1200" b="1" dirty="0" smtClean="0"/>
          </a:p>
          <a:p>
            <a:pPr marL="609600" indent="-609600" eaLnBrk="1" hangingPunct="1">
              <a:lnSpc>
                <a:spcPct val="90000"/>
              </a:lnSpc>
              <a:buFontTx/>
              <a:buAutoNum type="arabicPeriod"/>
            </a:pPr>
            <a:r>
              <a:rPr lang="de-DE" altLang="de-DE" sz="2800" dirty="0" smtClean="0"/>
              <a:t>Wozu ein Link-Resolver?</a:t>
            </a:r>
          </a:p>
          <a:p>
            <a:pPr marL="609600" indent="-609600" eaLnBrk="1" hangingPunct="1">
              <a:lnSpc>
                <a:spcPct val="90000"/>
              </a:lnSpc>
              <a:spcBef>
                <a:spcPct val="60000"/>
              </a:spcBef>
              <a:buFontTx/>
              <a:buAutoNum type="arabicPeriod"/>
            </a:pPr>
            <a:r>
              <a:rPr lang="de-DE" altLang="de-DE" sz="2800" dirty="0" err="1" smtClean="0"/>
              <a:t>OpenURLs</a:t>
            </a:r>
            <a:r>
              <a:rPr lang="de-DE" altLang="de-DE" sz="2800" dirty="0" smtClean="0"/>
              <a:t> lesen lernen</a:t>
            </a:r>
          </a:p>
          <a:p>
            <a:pPr marL="609600" indent="-609600" eaLnBrk="1" hangingPunct="1">
              <a:lnSpc>
                <a:spcPct val="90000"/>
              </a:lnSpc>
              <a:spcBef>
                <a:spcPct val="60000"/>
              </a:spcBef>
              <a:buFontTx/>
              <a:buAutoNum type="arabicPeriod"/>
            </a:pPr>
            <a:r>
              <a:rPr lang="de-DE" altLang="de-DE" sz="2800" dirty="0" smtClean="0"/>
              <a:t>SFX-Glossar</a:t>
            </a:r>
          </a:p>
          <a:p>
            <a:pPr marL="609600" indent="-609600" eaLnBrk="1" hangingPunct="1">
              <a:lnSpc>
                <a:spcPct val="90000"/>
              </a:lnSpc>
              <a:spcBef>
                <a:spcPct val="60000"/>
              </a:spcBef>
              <a:buFontTx/>
              <a:buAutoNum type="arabicPeriod"/>
            </a:pPr>
            <a:r>
              <a:rPr lang="de-DE" altLang="de-DE" sz="2800" dirty="0" smtClean="0"/>
              <a:t>Special </a:t>
            </a:r>
            <a:r>
              <a:rPr lang="de-DE" altLang="de-DE" sz="2800" dirty="0" err="1" smtClean="0"/>
              <a:t>Effects</a:t>
            </a:r>
            <a:r>
              <a:rPr lang="de-DE" altLang="de-DE" sz="2800" dirty="0" smtClean="0"/>
              <a:t> … </a:t>
            </a:r>
            <a:r>
              <a:rPr lang="de-DE" altLang="de-DE" sz="2800" dirty="0" err="1" smtClean="0"/>
              <a:t>uuund</a:t>
            </a:r>
            <a:r>
              <a:rPr lang="de-DE" altLang="de-DE" sz="2800" dirty="0" smtClean="0"/>
              <a:t> Action!</a:t>
            </a:r>
          </a:p>
          <a:p>
            <a:pPr marL="609600" indent="-609600" eaLnBrk="1" hangingPunct="1">
              <a:lnSpc>
                <a:spcPct val="90000"/>
              </a:lnSpc>
              <a:spcBef>
                <a:spcPct val="60000"/>
              </a:spcBef>
              <a:buFontTx/>
              <a:buAutoNum type="arabicPeriod"/>
            </a:pPr>
            <a:r>
              <a:rPr lang="de-DE" altLang="de-DE" sz="2800" dirty="0" smtClean="0"/>
              <a:t>SFX im Bibliotheksverbund Bayern</a:t>
            </a:r>
          </a:p>
          <a:p>
            <a:pPr marL="609600" indent="-609600" eaLnBrk="1" hangingPunct="1">
              <a:lnSpc>
                <a:spcPct val="90000"/>
              </a:lnSpc>
              <a:spcBef>
                <a:spcPct val="60000"/>
              </a:spcBef>
              <a:buFontTx/>
              <a:buAutoNum type="arabicPeriod"/>
            </a:pPr>
            <a:r>
              <a:rPr lang="de-DE" altLang="de-DE" sz="2800" dirty="0" smtClean="0"/>
              <a:t>Troubleshooting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51555">
                                            <p:txEl>
                                              <p:pRg st="1" end="1"/>
                                            </p:txEl>
                                          </p:spTgt>
                                        </p:tgtEl>
                                        <p:attrNameLst>
                                          <p:attrName>style.opacity</p:attrName>
                                        </p:attrNameLst>
                                      </p:cBhvr>
                                      <p:to>
                                        <p:strVal val="0.5"/>
                                      </p:to>
                                    </p:set>
                                    <p:animEffect filter="image" prLst="opacity: 0.5">
                                      <p:cBhvr rctx="IE">
                                        <p:cTn id="7" dur="indefinite"/>
                                        <p:tgtEl>
                                          <p:spTgt spid="151555">
                                            <p:txEl>
                                              <p:pRg st="1" end="1"/>
                                            </p:txEl>
                                          </p:spTgt>
                                        </p:tgtEl>
                                      </p:cBhvr>
                                    </p:animEffect>
                                  </p:childTnLst>
                                </p:cTn>
                              </p:par>
                              <p:par>
                                <p:cTn id="8" presetID="9" presetClass="emph" presetSubtype="0" nodeType="withEffect">
                                  <p:stCondLst>
                                    <p:cond delay="0"/>
                                  </p:stCondLst>
                                  <p:childTnLst>
                                    <p:set>
                                      <p:cBhvr rctx="PPT">
                                        <p:cTn id="9" dur="indefinite"/>
                                        <p:tgtEl>
                                          <p:spTgt spid="151555">
                                            <p:txEl>
                                              <p:pRg st="2" end="2"/>
                                            </p:txEl>
                                          </p:spTgt>
                                        </p:tgtEl>
                                        <p:attrNameLst>
                                          <p:attrName>style.opacity</p:attrName>
                                        </p:attrNameLst>
                                      </p:cBhvr>
                                      <p:to>
                                        <p:strVal val="0.5"/>
                                      </p:to>
                                    </p:set>
                                    <p:animEffect filter="image" prLst="opacity: 0.5">
                                      <p:cBhvr rctx="IE">
                                        <p:cTn id="10" dur="indefinite"/>
                                        <p:tgtEl>
                                          <p:spTgt spid="151555">
                                            <p:txEl>
                                              <p:pRg st="2" end="2"/>
                                            </p:txEl>
                                          </p:spTgt>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151555">
                                            <p:txEl>
                                              <p:pRg st="5" end="5"/>
                                            </p:txEl>
                                          </p:spTgt>
                                        </p:tgtEl>
                                        <p:attrNameLst>
                                          <p:attrName>style.opacity</p:attrName>
                                        </p:attrNameLst>
                                      </p:cBhvr>
                                      <p:to>
                                        <p:strVal val="0.5"/>
                                      </p:to>
                                    </p:set>
                                    <p:animEffect filter="image" prLst="opacity: 0.5">
                                      <p:cBhvr rctx="IE">
                                        <p:cTn id="13" dur="indefinite"/>
                                        <p:tgtEl>
                                          <p:spTgt spid="151555">
                                            <p:txEl>
                                              <p:pRg st="5" end="5"/>
                                            </p:txEl>
                                          </p:spTgt>
                                        </p:tgtEl>
                                      </p:cBhvr>
                                    </p:animEffect>
                                  </p:childTnLst>
                                </p:cTn>
                              </p:par>
                              <p:par>
                                <p:cTn id="14" presetID="9" presetClass="emph" presetSubtype="0" nodeType="withEffect">
                                  <p:stCondLst>
                                    <p:cond delay="0"/>
                                  </p:stCondLst>
                                  <p:childTnLst>
                                    <p:set>
                                      <p:cBhvr rctx="PPT">
                                        <p:cTn id="15" dur="indefinite"/>
                                        <p:tgtEl>
                                          <p:spTgt spid="151555">
                                            <p:txEl>
                                              <p:pRg st="6" end="6"/>
                                            </p:txEl>
                                          </p:spTgt>
                                        </p:tgtEl>
                                        <p:attrNameLst>
                                          <p:attrName>style.opacity</p:attrName>
                                        </p:attrNameLst>
                                      </p:cBhvr>
                                      <p:to>
                                        <p:strVal val="0.5"/>
                                      </p:to>
                                    </p:set>
                                    <p:animEffect filter="image" prLst="opacity: 0.5">
                                      <p:cBhvr rctx="IE">
                                        <p:cTn id="16" dur="indefinite"/>
                                        <p:tgtEl>
                                          <p:spTgt spid="151555">
                                            <p:txEl>
                                              <p:pRg st="6" end="6"/>
                                            </p:txEl>
                                          </p:spTgt>
                                        </p:tgtEl>
                                      </p:cBhvr>
                                    </p:animEffect>
                                  </p:childTnLst>
                                </p:cTn>
                              </p:par>
                              <p:par>
                                <p:cTn id="17" presetID="9" presetClass="emph" presetSubtype="0" nodeType="withEffect">
                                  <p:stCondLst>
                                    <p:cond delay="0"/>
                                  </p:stCondLst>
                                  <p:childTnLst>
                                    <p:set>
                                      <p:cBhvr rctx="PPT">
                                        <p:cTn id="18" dur="indefinite"/>
                                        <p:tgtEl>
                                          <p:spTgt spid="151555">
                                            <p:txEl>
                                              <p:pRg st="3" end="3"/>
                                            </p:txEl>
                                          </p:spTgt>
                                        </p:tgtEl>
                                        <p:attrNameLst>
                                          <p:attrName>style.opacity</p:attrName>
                                        </p:attrNameLst>
                                      </p:cBhvr>
                                      <p:to>
                                        <p:strVal val="0.5"/>
                                      </p:to>
                                    </p:set>
                                    <p:animEffect filter="image" prLst="opacity: 0.5">
                                      <p:cBhvr rctx="IE">
                                        <p:cTn id="19" dur="indefinite"/>
                                        <p:tgtEl>
                                          <p:spTgt spid="15155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151555">
                                            <p:txEl>
                                              <p:pRg st="4" end="4"/>
                                            </p:txEl>
                                          </p:spTgt>
                                        </p:tgtEl>
                                        <p:attrNameLst>
                                          <p:attrName>style.opacity</p:attrName>
                                        </p:attrNameLst>
                                      </p:cBhvr>
                                      <p:to>
                                        <p:strVal val="0.5"/>
                                      </p:to>
                                    </p:set>
                                    <p:animEffect filter="image" prLst="opacity: 0.5">
                                      <p:cBhvr rctx="IE">
                                        <p:cTn id="24" dur="indefinite"/>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fld id="{8471A7F2-7FA5-4229-897F-970DAA94C60E}" type="slidenum">
              <a:rPr lang="de-DE"/>
              <a:pPr>
                <a:defRPr/>
              </a:pPr>
              <a:t>95</a:t>
            </a:fld>
            <a:endParaRPr lang="de-DE"/>
          </a:p>
        </p:txBody>
      </p:sp>
      <p:sp>
        <p:nvSpPr>
          <p:cNvPr id="220162" name="Rectangle 2"/>
          <p:cNvSpPr>
            <a:spLocks noGrp="1" noChangeArrowheads="1"/>
          </p:cNvSpPr>
          <p:nvPr>
            <p:ph type="title"/>
          </p:nvPr>
        </p:nvSpPr>
        <p:spPr>
          <a:xfrm>
            <a:off x="503238" y="365125"/>
            <a:ext cx="8132762" cy="2424113"/>
          </a:xfrm>
        </p:spPr>
        <p:txBody>
          <a:bodyPr>
            <a:spAutoFit/>
          </a:bodyPr>
          <a:lstStyle/>
          <a:p>
            <a:pPr eaLnBrk="1" hangingPunct="1">
              <a:defRPr/>
            </a:pPr>
            <a:r>
              <a:rPr lang="de-DE" sz="11700" smtClean="0">
                <a:effectLst>
                  <a:outerShdw blurRad="38100" dist="38100" dir="2700000" algn="tl">
                    <a:srgbClr val="C0C0C0"/>
                  </a:outerShdw>
                </a:effectLst>
              </a:rPr>
              <a:t>5</a:t>
            </a:r>
            <a:r>
              <a:rPr lang="de-DE" smtClean="0"/>
              <a:t/>
            </a:r>
            <a:br>
              <a:rPr lang="de-DE" smtClean="0"/>
            </a:br>
            <a:r>
              <a:rPr lang="de-DE" smtClean="0"/>
              <a:t>SFX im Bibliotheksverbund Bayern</a:t>
            </a:r>
          </a:p>
        </p:txBody>
      </p:sp>
    </p:spTree>
  </p:cSld>
  <p:clrMapOvr>
    <a:masterClrMapping/>
  </p:clrMapOvr>
  <p:transition>
    <p:cover dir="l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oliennummernplatzhalter 2"/>
          <p:cNvSpPr>
            <a:spLocks noGrp="1"/>
          </p:cNvSpPr>
          <p:nvPr>
            <p:ph type="sldNum" sz="quarter" idx="10"/>
          </p:nvPr>
        </p:nvSpPr>
        <p:spPr/>
        <p:txBody>
          <a:bodyPr/>
          <a:lstStyle/>
          <a:p>
            <a:pPr>
              <a:defRPr/>
            </a:pPr>
            <a:fld id="{C8DE5240-DF3E-41EF-9AEF-CDE7B6128EB6}" type="slidenum">
              <a:rPr lang="de-DE"/>
              <a:pPr>
                <a:defRPr/>
              </a:pPr>
              <a:t>96</a:t>
            </a:fld>
            <a:endParaRPr lang="de-DE"/>
          </a:p>
        </p:txBody>
      </p:sp>
      <p:sp>
        <p:nvSpPr>
          <p:cNvPr id="53251" name="Freeform 2" descr="bayern_flagge_800x600"/>
          <p:cNvSpPr>
            <a:spLocks/>
          </p:cNvSpPr>
          <p:nvPr/>
        </p:nvSpPr>
        <p:spPr bwMode="auto">
          <a:xfrm>
            <a:off x="2763838" y="1565275"/>
            <a:ext cx="3576637" cy="3640138"/>
          </a:xfrm>
          <a:custGeom>
            <a:avLst/>
            <a:gdLst>
              <a:gd name="T0" fmla="*/ 658812 w 2253"/>
              <a:gd name="T1" fmla="*/ 3263900 h 2293"/>
              <a:gd name="T2" fmla="*/ 798512 w 2253"/>
              <a:gd name="T3" fmla="*/ 3378200 h 2293"/>
              <a:gd name="T4" fmla="*/ 925512 w 2253"/>
              <a:gd name="T5" fmla="*/ 3594100 h 2293"/>
              <a:gd name="T6" fmla="*/ 1135062 w 2253"/>
              <a:gd name="T7" fmla="*/ 3429000 h 2293"/>
              <a:gd name="T8" fmla="*/ 1420812 w 2253"/>
              <a:gd name="T9" fmla="*/ 3333750 h 2293"/>
              <a:gd name="T10" fmla="*/ 1662112 w 2253"/>
              <a:gd name="T11" fmla="*/ 3435350 h 2293"/>
              <a:gd name="T12" fmla="*/ 1801812 w 2253"/>
              <a:gd name="T13" fmla="*/ 3409950 h 2293"/>
              <a:gd name="T14" fmla="*/ 2189162 w 2253"/>
              <a:gd name="T15" fmla="*/ 3238500 h 2293"/>
              <a:gd name="T16" fmla="*/ 2411412 w 2253"/>
              <a:gd name="T17" fmla="*/ 3117850 h 2293"/>
              <a:gd name="T18" fmla="*/ 2576512 w 2253"/>
              <a:gd name="T19" fmla="*/ 3219450 h 2293"/>
              <a:gd name="T20" fmla="*/ 2805112 w 2253"/>
              <a:gd name="T21" fmla="*/ 3251200 h 2293"/>
              <a:gd name="T22" fmla="*/ 2976562 w 2253"/>
              <a:gd name="T23" fmla="*/ 3384550 h 2293"/>
              <a:gd name="T24" fmla="*/ 3014662 w 2253"/>
              <a:gd name="T25" fmla="*/ 3238500 h 2293"/>
              <a:gd name="T26" fmla="*/ 2919412 w 2253"/>
              <a:gd name="T27" fmla="*/ 3028950 h 2293"/>
              <a:gd name="T28" fmla="*/ 2805112 w 2253"/>
              <a:gd name="T29" fmla="*/ 2787650 h 2293"/>
              <a:gd name="T30" fmla="*/ 2874962 w 2253"/>
              <a:gd name="T31" fmla="*/ 2622550 h 2293"/>
              <a:gd name="T32" fmla="*/ 3027362 w 2253"/>
              <a:gd name="T33" fmla="*/ 2508250 h 2293"/>
              <a:gd name="T34" fmla="*/ 3275012 w 2253"/>
              <a:gd name="T35" fmla="*/ 2292350 h 2293"/>
              <a:gd name="T36" fmla="*/ 3548062 w 2253"/>
              <a:gd name="T37" fmla="*/ 2184400 h 2293"/>
              <a:gd name="T38" fmla="*/ 3503612 w 2253"/>
              <a:gd name="T39" fmla="*/ 1949450 h 2293"/>
              <a:gd name="T40" fmla="*/ 3395662 w 2253"/>
              <a:gd name="T41" fmla="*/ 1816100 h 2293"/>
              <a:gd name="T42" fmla="*/ 3230562 w 2253"/>
              <a:gd name="T43" fmla="*/ 1733550 h 2293"/>
              <a:gd name="T44" fmla="*/ 2963862 w 2253"/>
              <a:gd name="T45" fmla="*/ 1435100 h 2293"/>
              <a:gd name="T46" fmla="*/ 2722562 w 2253"/>
              <a:gd name="T47" fmla="*/ 1276350 h 2293"/>
              <a:gd name="T48" fmla="*/ 2589212 w 2253"/>
              <a:gd name="T49" fmla="*/ 1003300 h 2293"/>
              <a:gd name="T50" fmla="*/ 2544762 w 2253"/>
              <a:gd name="T51" fmla="*/ 635000 h 2293"/>
              <a:gd name="T52" fmla="*/ 2316162 w 2253"/>
              <a:gd name="T53" fmla="*/ 342900 h 2293"/>
              <a:gd name="T54" fmla="*/ 2144712 w 2253"/>
              <a:gd name="T55" fmla="*/ 196850 h 2293"/>
              <a:gd name="T56" fmla="*/ 1865312 w 2253"/>
              <a:gd name="T57" fmla="*/ 222250 h 2293"/>
              <a:gd name="T58" fmla="*/ 1687512 w 2253"/>
              <a:gd name="T59" fmla="*/ 336550 h 2293"/>
              <a:gd name="T60" fmla="*/ 1350962 w 2253"/>
              <a:gd name="T61" fmla="*/ 215900 h 2293"/>
              <a:gd name="T62" fmla="*/ 1230312 w 2253"/>
              <a:gd name="T63" fmla="*/ 387350 h 2293"/>
              <a:gd name="T64" fmla="*/ 1077912 w 2253"/>
              <a:gd name="T65" fmla="*/ 184150 h 2293"/>
              <a:gd name="T66" fmla="*/ 849312 w 2253"/>
              <a:gd name="T67" fmla="*/ 25400 h 2293"/>
              <a:gd name="T68" fmla="*/ 665162 w 2253"/>
              <a:gd name="T69" fmla="*/ 177800 h 2293"/>
              <a:gd name="T70" fmla="*/ 525462 w 2253"/>
              <a:gd name="T71" fmla="*/ 393700 h 2293"/>
              <a:gd name="T72" fmla="*/ 354012 w 2253"/>
              <a:gd name="T73" fmla="*/ 514350 h 2293"/>
              <a:gd name="T74" fmla="*/ 42862 w 2253"/>
              <a:gd name="T75" fmla="*/ 577850 h 2293"/>
              <a:gd name="T76" fmla="*/ 176212 w 2253"/>
              <a:gd name="T77" fmla="*/ 927100 h 2293"/>
              <a:gd name="T78" fmla="*/ 188912 w 2253"/>
              <a:gd name="T79" fmla="*/ 1104900 h 2293"/>
              <a:gd name="T80" fmla="*/ 354012 w 2253"/>
              <a:gd name="T81" fmla="*/ 958850 h 2293"/>
              <a:gd name="T82" fmla="*/ 423862 w 2253"/>
              <a:gd name="T83" fmla="*/ 889000 h 2293"/>
              <a:gd name="T84" fmla="*/ 658812 w 2253"/>
              <a:gd name="T85" fmla="*/ 977900 h 2293"/>
              <a:gd name="T86" fmla="*/ 855662 w 2253"/>
              <a:gd name="T87" fmla="*/ 1200150 h 2293"/>
              <a:gd name="T88" fmla="*/ 900112 w 2253"/>
              <a:gd name="T89" fmla="*/ 1428750 h 2293"/>
              <a:gd name="T90" fmla="*/ 1033462 w 2253"/>
              <a:gd name="T91" fmla="*/ 1733550 h 2293"/>
              <a:gd name="T92" fmla="*/ 1103312 w 2253"/>
              <a:gd name="T93" fmla="*/ 1997075 h 2293"/>
              <a:gd name="T94" fmla="*/ 900112 w 2253"/>
              <a:gd name="T95" fmla="*/ 2324100 h 2293"/>
              <a:gd name="T96" fmla="*/ 823912 w 2253"/>
              <a:gd name="T97" fmla="*/ 2476500 h 2293"/>
              <a:gd name="T98" fmla="*/ 868362 w 2253"/>
              <a:gd name="T99" fmla="*/ 2959100 h 2293"/>
              <a:gd name="T100" fmla="*/ 633412 w 2253"/>
              <a:gd name="T101" fmla="*/ 3213100 h 2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53" h="2293">
                <a:moveTo>
                  <a:pt x="319" y="2060"/>
                </a:moveTo>
                <a:cubicBezTo>
                  <a:pt x="313" y="2077"/>
                  <a:pt x="322" y="2094"/>
                  <a:pt x="339" y="2100"/>
                </a:cubicBezTo>
                <a:cubicBezTo>
                  <a:pt x="352" y="2099"/>
                  <a:pt x="366" y="2100"/>
                  <a:pt x="379" y="2096"/>
                </a:cubicBezTo>
                <a:cubicBezTo>
                  <a:pt x="391" y="2092"/>
                  <a:pt x="385" y="2074"/>
                  <a:pt x="391" y="2068"/>
                </a:cubicBezTo>
                <a:cubicBezTo>
                  <a:pt x="395" y="2064"/>
                  <a:pt x="410" y="2057"/>
                  <a:pt x="415" y="2056"/>
                </a:cubicBezTo>
                <a:cubicBezTo>
                  <a:pt x="425" y="2086"/>
                  <a:pt x="402" y="2058"/>
                  <a:pt x="423" y="2084"/>
                </a:cubicBezTo>
                <a:cubicBezTo>
                  <a:pt x="426" y="2087"/>
                  <a:pt x="424" y="2093"/>
                  <a:pt x="427" y="2096"/>
                </a:cubicBezTo>
                <a:cubicBezTo>
                  <a:pt x="433" y="2099"/>
                  <a:pt x="444" y="2095"/>
                  <a:pt x="455" y="2096"/>
                </a:cubicBezTo>
                <a:cubicBezTo>
                  <a:pt x="466" y="2097"/>
                  <a:pt x="483" y="2099"/>
                  <a:pt x="491" y="2104"/>
                </a:cubicBezTo>
                <a:cubicBezTo>
                  <a:pt x="496" y="2111"/>
                  <a:pt x="497" y="2121"/>
                  <a:pt x="503" y="2128"/>
                </a:cubicBezTo>
                <a:cubicBezTo>
                  <a:pt x="512" y="2140"/>
                  <a:pt x="538" y="2138"/>
                  <a:pt x="547" y="2152"/>
                </a:cubicBezTo>
                <a:cubicBezTo>
                  <a:pt x="554" y="2160"/>
                  <a:pt x="522" y="2175"/>
                  <a:pt x="531" y="2184"/>
                </a:cubicBezTo>
                <a:cubicBezTo>
                  <a:pt x="540" y="2193"/>
                  <a:pt x="588" y="2198"/>
                  <a:pt x="599" y="2204"/>
                </a:cubicBezTo>
                <a:cubicBezTo>
                  <a:pt x="604" y="2206"/>
                  <a:pt x="596" y="2215"/>
                  <a:pt x="595" y="2220"/>
                </a:cubicBezTo>
                <a:cubicBezTo>
                  <a:pt x="592" y="2235"/>
                  <a:pt x="583" y="2264"/>
                  <a:pt x="583" y="2264"/>
                </a:cubicBezTo>
                <a:cubicBezTo>
                  <a:pt x="589" y="2282"/>
                  <a:pt x="588" y="2293"/>
                  <a:pt x="623" y="2272"/>
                </a:cubicBezTo>
                <a:cubicBezTo>
                  <a:pt x="629" y="2269"/>
                  <a:pt x="624" y="2258"/>
                  <a:pt x="627" y="2252"/>
                </a:cubicBezTo>
                <a:cubicBezTo>
                  <a:pt x="633" y="2242"/>
                  <a:pt x="656" y="2241"/>
                  <a:pt x="663" y="2240"/>
                </a:cubicBezTo>
                <a:cubicBezTo>
                  <a:pt x="673" y="2209"/>
                  <a:pt x="655" y="2203"/>
                  <a:pt x="691" y="2196"/>
                </a:cubicBezTo>
                <a:cubicBezTo>
                  <a:pt x="700" y="2183"/>
                  <a:pt x="710" y="2175"/>
                  <a:pt x="715" y="2160"/>
                </a:cubicBezTo>
                <a:cubicBezTo>
                  <a:pt x="712" y="2139"/>
                  <a:pt x="705" y="2131"/>
                  <a:pt x="699" y="2112"/>
                </a:cubicBezTo>
                <a:cubicBezTo>
                  <a:pt x="704" y="2075"/>
                  <a:pt x="681" y="2058"/>
                  <a:pt x="711" y="2068"/>
                </a:cubicBezTo>
                <a:cubicBezTo>
                  <a:pt x="717" y="2062"/>
                  <a:pt x="711" y="2085"/>
                  <a:pt x="731" y="2088"/>
                </a:cubicBezTo>
                <a:cubicBezTo>
                  <a:pt x="751" y="2091"/>
                  <a:pt x="804" y="2086"/>
                  <a:pt x="831" y="2088"/>
                </a:cubicBezTo>
                <a:cubicBezTo>
                  <a:pt x="883" y="2105"/>
                  <a:pt x="811" y="2108"/>
                  <a:pt x="895" y="2100"/>
                </a:cubicBezTo>
                <a:cubicBezTo>
                  <a:pt x="920" y="2092"/>
                  <a:pt x="897" y="2095"/>
                  <a:pt x="903" y="2120"/>
                </a:cubicBezTo>
                <a:cubicBezTo>
                  <a:pt x="904" y="2125"/>
                  <a:pt x="911" y="2125"/>
                  <a:pt x="915" y="2128"/>
                </a:cubicBezTo>
                <a:cubicBezTo>
                  <a:pt x="920" y="2154"/>
                  <a:pt x="916" y="2159"/>
                  <a:pt x="943" y="2164"/>
                </a:cubicBezTo>
                <a:cubicBezTo>
                  <a:pt x="951" y="2197"/>
                  <a:pt x="964" y="2187"/>
                  <a:pt x="999" y="2184"/>
                </a:cubicBezTo>
                <a:cubicBezTo>
                  <a:pt x="1029" y="2174"/>
                  <a:pt x="1005" y="2170"/>
                  <a:pt x="1047" y="2164"/>
                </a:cubicBezTo>
                <a:cubicBezTo>
                  <a:pt x="1054" y="2165"/>
                  <a:pt x="1062" y="2163"/>
                  <a:pt x="1067" y="2168"/>
                </a:cubicBezTo>
                <a:cubicBezTo>
                  <a:pt x="1070" y="2171"/>
                  <a:pt x="1055" y="2168"/>
                  <a:pt x="1055" y="2172"/>
                </a:cubicBezTo>
                <a:cubicBezTo>
                  <a:pt x="1055" y="2177"/>
                  <a:pt x="1063" y="2177"/>
                  <a:pt x="1067" y="2180"/>
                </a:cubicBezTo>
                <a:cubicBezTo>
                  <a:pt x="1085" y="2174"/>
                  <a:pt x="1077" y="2164"/>
                  <a:pt x="1095" y="2156"/>
                </a:cubicBezTo>
                <a:cubicBezTo>
                  <a:pt x="1103" y="2153"/>
                  <a:pt x="1130" y="2149"/>
                  <a:pt x="1135" y="2148"/>
                </a:cubicBezTo>
                <a:cubicBezTo>
                  <a:pt x="1150" y="2102"/>
                  <a:pt x="1128" y="2117"/>
                  <a:pt x="1203" y="2112"/>
                </a:cubicBezTo>
                <a:cubicBezTo>
                  <a:pt x="1226" y="2096"/>
                  <a:pt x="1211" y="2065"/>
                  <a:pt x="1239" y="2056"/>
                </a:cubicBezTo>
                <a:cubicBezTo>
                  <a:pt x="1275" y="2058"/>
                  <a:pt x="1317" y="2076"/>
                  <a:pt x="1347" y="2056"/>
                </a:cubicBezTo>
                <a:cubicBezTo>
                  <a:pt x="1351" y="2054"/>
                  <a:pt x="1347" y="2046"/>
                  <a:pt x="1351" y="2044"/>
                </a:cubicBezTo>
                <a:cubicBezTo>
                  <a:pt x="1359" y="2040"/>
                  <a:pt x="1370" y="2041"/>
                  <a:pt x="1379" y="2040"/>
                </a:cubicBezTo>
                <a:cubicBezTo>
                  <a:pt x="1400" y="2026"/>
                  <a:pt x="1411" y="2032"/>
                  <a:pt x="1423" y="2044"/>
                </a:cubicBezTo>
                <a:cubicBezTo>
                  <a:pt x="1440" y="2043"/>
                  <a:pt x="1482" y="2055"/>
                  <a:pt x="1495" y="2044"/>
                </a:cubicBezTo>
                <a:cubicBezTo>
                  <a:pt x="1520" y="2023"/>
                  <a:pt x="1489" y="2007"/>
                  <a:pt x="1479" y="2000"/>
                </a:cubicBezTo>
                <a:cubicBezTo>
                  <a:pt x="1480" y="1993"/>
                  <a:pt x="1477" y="1984"/>
                  <a:pt x="1483" y="1980"/>
                </a:cubicBezTo>
                <a:cubicBezTo>
                  <a:pt x="1528" y="1950"/>
                  <a:pt x="1508" y="1996"/>
                  <a:pt x="1519" y="1964"/>
                </a:cubicBezTo>
                <a:cubicBezTo>
                  <a:pt x="1520" y="1976"/>
                  <a:pt x="1513" y="1994"/>
                  <a:pt x="1523" y="2000"/>
                </a:cubicBezTo>
                <a:cubicBezTo>
                  <a:pt x="1528" y="2008"/>
                  <a:pt x="1542" y="1999"/>
                  <a:pt x="1551" y="1996"/>
                </a:cubicBezTo>
                <a:cubicBezTo>
                  <a:pt x="1560" y="1993"/>
                  <a:pt x="1570" y="1985"/>
                  <a:pt x="1579" y="1984"/>
                </a:cubicBezTo>
                <a:cubicBezTo>
                  <a:pt x="1588" y="1985"/>
                  <a:pt x="1601" y="1981"/>
                  <a:pt x="1607" y="1988"/>
                </a:cubicBezTo>
                <a:cubicBezTo>
                  <a:pt x="1649" y="2041"/>
                  <a:pt x="1586" y="2016"/>
                  <a:pt x="1623" y="2028"/>
                </a:cubicBezTo>
                <a:cubicBezTo>
                  <a:pt x="1636" y="2027"/>
                  <a:pt x="1650" y="2029"/>
                  <a:pt x="1663" y="2024"/>
                </a:cubicBezTo>
                <a:cubicBezTo>
                  <a:pt x="1667" y="2023"/>
                  <a:pt x="1664" y="2015"/>
                  <a:pt x="1667" y="2012"/>
                </a:cubicBezTo>
                <a:cubicBezTo>
                  <a:pt x="1673" y="2006"/>
                  <a:pt x="1684" y="2005"/>
                  <a:pt x="1691" y="2000"/>
                </a:cubicBezTo>
                <a:cubicBezTo>
                  <a:pt x="1707" y="2001"/>
                  <a:pt x="1723" y="2001"/>
                  <a:pt x="1739" y="2004"/>
                </a:cubicBezTo>
                <a:cubicBezTo>
                  <a:pt x="1756" y="2007"/>
                  <a:pt x="1758" y="2034"/>
                  <a:pt x="1767" y="2048"/>
                </a:cubicBezTo>
                <a:cubicBezTo>
                  <a:pt x="1772" y="2058"/>
                  <a:pt x="1756" y="2061"/>
                  <a:pt x="1759" y="2068"/>
                </a:cubicBezTo>
                <a:cubicBezTo>
                  <a:pt x="1762" y="2075"/>
                  <a:pt x="1776" y="2081"/>
                  <a:pt x="1783" y="2088"/>
                </a:cubicBezTo>
                <a:cubicBezTo>
                  <a:pt x="1790" y="2095"/>
                  <a:pt x="1794" y="2101"/>
                  <a:pt x="1803" y="2108"/>
                </a:cubicBezTo>
                <a:cubicBezTo>
                  <a:pt x="1811" y="2120"/>
                  <a:pt x="1835" y="2132"/>
                  <a:pt x="1835" y="2132"/>
                </a:cubicBezTo>
                <a:cubicBezTo>
                  <a:pt x="1848" y="2131"/>
                  <a:pt x="1866" y="2142"/>
                  <a:pt x="1875" y="2132"/>
                </a:cubicBezTo>
                <a:cubicBezTo>
                  <a:pt x="1884" y="2126"/>
                  <a:pt x="1872" y="2108"/>
                  <a:pt x="1875" y="2100"/>
                </a:cubicBezTo>
                <a:cubicBezTo>
                  <a:pt x="1878" y="2092"/>
                  <a:pt x="1888" y="2089"/>
                  <a:pt x="1891" y="2084"/>
                </a:cubicBezTo>
                <a:cubicBezTo>
                  <a:pt x="1892" y="2080"/>
                  <a:pt x="1897" y="2076"/>
                  <a:pt x="1895" y="2072"/>
                </a:cubicBezTo>
                <a:cubicBezTo>
                  <a:pt x="1893" y="2068"/>
                  <a:pt x="1884" y="2072"/>
                  <a:pt x="1883" y="2068"/>
                </a:cubicBezTo>
                <a:cubicBezTo>
                  <a:pt x="1876" y="2044"/>
                  <a:pt x="1885" y="2045"/>
                  <a:pt x="1899" y="2040"/>
                </a:cubicBezTo>
                <a:cubicBezTo>
                  <a:pt x="1915" y="1991"/>
                  <a:pt x="1901" y="1988"/>
                  <a:pt x="1871" y="1968"/>
                </a:cubicBezTo>
                <a:cubicBezTo>
                  <a:pt x="1864" y="1971"/>
                  <a:pt x="1838" y="1981"/>
                  <a:pt x="1831" y="1984"/>
                </a:cubicBezTo>
                <a:cubicBezTo>
                  <a:pt x="1827" y="1985"/>
                  <a:pt x="1820" y="1992"/>
                  <a:pt x="1819" y="1988"/>
                </a:cubicBezTo>
                <a:cubicBezTo>
                  <a:pt x="1810" y="1940"/>
                  <a:pt x="1811" y="1944"/>
                  <a:pt x="1835" y="1936"/>
                </a:cubicBezTo>
                <a:cubicBezTo>
                  <a:pt x="1836" y="1927"/>
                  <a:pt x="1837" y="1917"/>
                  <a:pt x="1839" y="1908"/>
                </a:cubicBezTo>
                <a:cubicBezTo>
                  <a:pt x="1841" y="1900"/>
                  <a:pt x="1855" y="1880"/>
                  <a:pt x="1855" y="1880"/>
                </a:cubicBezTo>
                <a:cubicBezTo>
                  <a:pt x="1853" y="1867"/>
                  <a:pt x="1843" y="1840"/>
                  <a:pt x="1831" y="1828"/>
                </a:cubicBezTo>
                <a:cubicBezTo>
                  <a:pt x="1824" y="1821"/>
                  <a:pt x="1815" y="1817"/>
                  <a:pt x="1807" y="1812"/>
                </a:cubicBezTo>
                <a:cubicBezTo>
                  <a:pt x="1803" y="1809"/>
                  <a:pt x="1795" y="1804"/>
                  <a:pt x="1795" y="1804"/>
                </a:cubicBezTo>
                <a:cubicBezTo>
                  <a:pt x="1790" y="1785"/>
                  <a:pt x="1783" y="1767"/>
                  <a:pt x="1767" y="1756"/>
                </a:cubicBezTo>
                <a:cubicBezTo>
                  <a:pt x="1749" y="1728"/>
                  <a:pt x="1754" y="1741"/>
                  <a:pt x="1747" y="1720"/>
                </a:cubicBezTo>
                <a:cubicBezTo>
                  <a:pt x="1748" y="1715"/>
                  <a:pt x="1748" y="1708"/>
                  <a:pt x="1751" y="1704"/>
                </a:cubicBezTo>
                <a:cubicBezTo>
                  <a:pt x="1754" y="1701"/>
                  <a:pt x="1761" y="1704"/>
                  <a:pt x="1763" y="1700"/>
                </a:cubicBezTo>
                <a:cubicBezTo>
                  <a:pt x="1782" y="1671"/>
                  <a:pt x="1752" y="1685"/>
                  <a:pt x="1779" y="1676"/>
                </a:cubicBezTo>
                <a:cubicBezTo>
                  <a:pt x="1784" y="1654"/>
                  <a:pt x="1790" y="1657"/>
                  <a:pt x="1811" y="1652"/>
                </a:cubicBezTo>
                <a:cubicBezTo>
                  <a:pt x="1818" y="1647"/>
                  <a:pt x="1829" y="1647"/>
                  <a:pt x="1835" y="1640"/>
                </a:cubicBezTo>
                <a:cubicBezTo>
                  <a:pt x="1838" y="1636"/>
                  <a:pt x="1835" y="1628"/>
                  <a:pt x="1839" y="1624"/>
                </a:cubicBezTo>
                <a:cubicBezTo>
                  <a:pt x="1845" y="1619"/>
                  <a:pt x="1863" y="1616"/>
                  <a:pt x="1863" y="1616"/>
                </a:cubicBezTo>
                <a:cubicBezTo>
                  <a:pt x="1874" y="1600"/>
                  <a:pt x="1885" y="1602"/>
                  <a:pt x="1903" y="1596"/>
                </a:cubicBezTo>
                <a:cubicBezTo>
                  <a:pt x="1904" y="1591"/>
                  <a:pt x="1903" y="1583"/>
                  <a:pt x="1907" y="1580"/>
                </a:cubicBezTo>
                <a:cubicBezTo>
                  <a:pt x="1910" y="1577"/>
                  <a:pt x="1915" y="1584"/>
                  <a:pt x="1919" y="1584"/>
                </a:cubicBezTo>
                <a:cubicBezTo>
                  <a:pt x="1940" y="1584"/>
                  <a:pt x="1962" y="1581"/>
                  <a:pt x="1983" y="1580"/>
                </a:cubicBezTo>
                <a:cubicBezTo>
                  <a:pt x="1992" y="1566"/>
                  <a:pt x="1999" y="1561"/>
                  <a:pt x="2015" y="1556"/>
                </a:cubicBezTo>
                <a:cubicBezTo>
                  <a:pt x="2024" y="1529"/>
                  <a:pt x="2023" y="1527"/>
                  <a:pt x="2051" y="1520"/>
                </a:cubicBezTo>
                <a:cubicBezTo>
                  <a:pt x="2059" y="1495"/>
                  <a:pt x="2055" y="1469"/>
                  <a:pt x="2063" y="1444"/>
                </a:cubicBezTo>
                <a:cubicBezTo>
                  <a:pt x="2050" y="1406"/>
                  <a:pt x="2052" y="1413"/>
                  <a:pt x="2083" y="1392"/>
                </a:cubicBezTo>
                <a:cubicBezTo>
                  <a:pt x="2115" y="1396"/>
                  <a:pt x="2140" y="1390"/>
                  <a:pt x="2151" y="1424"/>
                </a:cubicBezTo>
                <a:cubicBezTo>
                  <a:pt x="2166" y="1423"/>
                  <a:pt x="2181" y="1425"/>
                  <a:pt x="2195" y="1420"/>
                </a:cubicBezTo>
                <a:cubicBezTo>
                  <a:pt x="2201" y="1418"/>
                  <a:pt x="2206" y="1388"/>
                  <a:pt x="2211" y="1384"/>
                </a:cubicBezTo>
                <a:cubicBezTo>
                  <a:pt x="2218" y="1379"/>
                  <a:pt x="2235" y="1376"/>
                  <a:pt x="2235" y="1376"/>
                </a:cubicBezTo>
                <a:cubicBezTo>
                  <a:pt x="2238" y="1350"/>
                  <a:pt x="2249" y="1329"/>
                  <a:pt x="2223" y="1320"/>
                </a:cubicBezTo>
                <a:cubicBezTo>
                  <a:pt x="2213" y="1304"/>
                  <a:pt x="2212" y="1294"/>
                  <a:pt x="2231" y="1288"/>
                </a:cubicBezTo>
                <a:cubicBezTo>
                  <a:pt x="2240" y="1275"/>
                  <a:pt x="2253" y="1250"/>
                  <a:pt x="2223" y="1260"/>
                </a:cubicBezTo>
                <a:cubicBezTo>
                  <a:pt x="2222" y="1252"/>
                  <a:pt x="2223" y="1243"/>
                  <a:pt x="2219" y="1236"/>
                </a:cubicBezTo>
                <a:cubicBezTo>
                  <a:pt x="2217" y="1232"/>
                  <a:pt x="2209" y="1232"/>
                  <a:pt x="2207" y="1228"/>
                </a:cubicBezTo>
                <a:cubicBezTo>
                  <a:pt x="2203" y="1219"/>
                  <a:pt x="2209" y="1207"/>
                  <a:pt x="2203" y="1200"/>
                </a:cubicBezTo>
                <a:cubicBezTo>
                  <a:pt x="2195" y="1190"/>
                  <a:pt x="2167" y="1188"/>
                  <a:pt x="2167" y="1188"/>
                </a:cubicBezTo>
                <a:cubicBezTo>
                  <a:pt x="2157" y="1148"/>
                  <a:pt x="2172" y="1189"/>
                  <a:pt x="2151" y="1168"/>
                </a:cubicBezTo>
                <a:cubicBezTo>
                  <a:pt x="2148" y="1165"/>
                  <a:pt x="2149" y="1160"/>
                  <a:pt x="2147" y="1156"/>
                </a:cubicBezTo>
                <a:cubicBezTo>
                  <a:pt x="2145" y="1152"/>
                  <a:pt x="2143" y="1147"/>
                  <a:pt x="2139" y="1144"/>
                </a:cubicBezTo>
                <a:cubicBezTo>
                  <a:pt x="2128" y="1135"/>
                  <a:pt x="2122" y="1105"/>
                  <a:pt x="2107" y="1100"/>
                </a:cubicBezTo>
                <a:cubicBezTo>
                  <a:pt x="2098" y="1128"/>
                  <a:pt x="2063" y="1123"/>
                  <a:pt x="2043" y="1116"/>
                </a:cubicBezTo>
                <a:cubicBezTo>
                  <a:pt x="2022" y="1084"/>
                  <a:pt x="2078" y="1147"/>
                  <a:pt x="2051" y="1120"/>
                </a:cubicBezTo>
                <a:cubicBezTo>
                  <a:pt x="2039" y="1108"/>
                  <a:pt x="2036" y="1088"/>
                  <a:pt x="2031" y="1072"/>
                </a:cubicBezTo>
                <a:cubicBezTo>
                  <a:pt x="2029" y="1066"/>
                  <a:pt x="2035" y="1099"/>
                  <a:pt x="2035" y="1092"/>
                </a:cubicBezTo>
                <a:cubicBezTo>
                  <a:pt x="2035" y="1054"/>
                  <a:pt x="2036" y="1050"/>
                  <a:pt x="2007" y="1040"/>
                </a:cubicBezTo>
                <a:cubicBezTo>
                  <a:pt x="1994" y="1020"/>
                  <a:pt x="1969" y="1018"/>
                  <a:pt x="1947" y="1012"/>
                </a:cubicBezTo>
                <a:cubicBezTo>
                  <a:pt x="1936" y="995"/>
                  <a:pt x="1933" y="980"/>
                  <a:pt x="1915" y="968"/>
                </a:cubicBezTo>
                <a:cubicBezTo>
                  <a:pt x="1906" y="954"/>
                  <a:pt x="1905" y="946"/>
                  <a:pt x="1891" y="936"/>
                </a:cubicBezTo>
                <a:cubicBezTo>
                  <a:pt x="1886" y="920"/>
                  <a:pt x="1881" y="913"/>
                  <a:pt x="1867" y="904"/>
                </a:cubicBezTo>
                <a:cubicBezTo>
                  <a:pt x="1858" y="878"/>
                  <a:pt x="1870" y="904"/>
                  <a:pt x="1851" y="888"/>
                </a:cubicBezTo>
                <a:cubicBezTo>
                  <a:pt x="1847" y="885"/>
                  <a:pt x="1846" y="879"/>
                  <a:pt x="1843" y="876"/>
                </a:cubicBezTo>
                <a:cubicBezTo>
                  <a:pt x="1822" y="855"/>
                  <a:pt x="1780" y="858"/>
                  <a:pt x="1755" y="856"/>
                </a:cubicBezTo>
                <a:cubicBezTo>
                  <a:pt x="1752" y="847"/>
                  <a:pt x="1748" y="828"/>
                  <a:pt x="1739" y="820"/>
                </a:cubicBezTo>
                <a:cubicBezTo>
                  <a:pt x="1732" y="814"/>
                  <a:pt x="1723" y="809"/>
                  <a:pt x="1715" y="804"/>
                </a:cubicBezTo>
                <a:cubicBezTo>
                  <a:pt x="1711" y="801"/>
                  <a:pt x="1703" y="796"/>
                  <a:pt x="1703" y="796"/>
                </a:cubicBezTo>
                <a:cubicBezTo>
                  <a:pt x="1689" y="775"/>
                  <a:pt x="1705" y="749"/>
                  <a:pt x="1679" y="740"/>
                </a:cubicBezTo>
                <a:cubicBezTo>
                  <a:pt x="1673" y="721"/>
                  <a:pt x="1677" y="697"/>
                  <a:pt x="1667" y="680"/>
                </a:cubicBezTo>
                <a:cubicBezTo>
                  <a:pt x="1664" y="674"/>
                  <a:pt x="1654" y="677"/>
                  <a:pt x="1647" y="676"/>
                </a:cubicBezTo>
                <a:cubicBezTo>
                  <a:pt x="1642" y="662"/>
                  <a:pt x="1643" y="643"/>
                  <a:pt x="1631" y="632"/>
                </a:cubicBezTo>
                <a:cubicBezTo>
                  <a:pt x="1624" y="626"/>
                  <a:pt x="1607" y="616"/>
                  <a:pt x="1607" y="616"/>
                </a:cubicBezTo>
                <a:cubicBezTo>
                  <a:pt x="1589" y="589"/>
                  <a:pt x="1598" y="554"/>
                  <a:pt x="1615" y="528"/>
                </a:cubicBezTo>
                <a:cubicBezTo>
                  <a:pt x="1619" y="514"/>
                  <a:pt x="1651" y="480"/>
                  <a:pt x="1651" y="480"/>
                </a:cubicBezTo>
                <a:cubicBezTo>
                  <a:pt x="1657" y="450"/>
                  <a:pt x="1627" y="457"/>
                  <a:pt x="1619" y="432"/>
                </a:cubicBezTo>
                <a:cubicBezTo>
                  <a:pt x="1612" y="418"/>
                  <a:pt x="1610" y="407"/>
                  <a:pt x="1603" y="400"/>
                </a:cubicBezTo>
                <a:cubicBezTo>
                  <a:pt x="1596" y="393"/>
                  <a:pt x="1585" y="393"/>
                  <a:pt x="1575" y="388"/>
                </a:cubicBezTo>
                <a:cubicBezTo>
                  <a:pt x="1566" y="374"/>
                  <a:pt x="1557" y="381"/>
                  <a:pt x="1543" y="372"/>
                </a:cubicBezTo>
                <a:cubicBezTo>
                  <a:pt x="1536" y="352"/>
                  <a:pt x="1527" y="343"/>
                  <a:pt x="1507" y="336"/>
                </a:cubicBezTo>
                <a:cubicBezTo>
                  <a:pt x="1485" y="303"/>
                  <a:pt x="1535" y="283"/>
                  <a:pt x="1491" y="268"/>
                </a:cubicBezTo>
                <a:cubicBezTo>
                  <a:pt x="1482" y="254"/>
                  <a:pt x="1439" y="223"/>
                  <a:pt x="1459" y="216"/>
                </a:cubicBezTo>
                <a:cubicBezTo>
                  <a:pt x="1465" y="197"/>
                  <a:pt x="1463" y="193"/>
                  <a:pt x="1443" y="188"/>
                </a:cubicBezTo>
                <a:cubicBezTo>
                  <a:pt x="1436" y="167"/>
                  <a:pt x="1421" y="171"/>
                  <a:pt x="1399" y="168"/>
                </a:cubicBezTo>
                <a:cubicBezTo>
                  <a:pt x="1396" y="145"/>
                  <a:pt x="1401" y="127"/>
                  <a:pt x="1379" y="120"/>
                </a:cubicBezTo>
                <a:cubicBezTo>
                  <a:pt x="1378" y="116"/>
                  <a:pt x="1379" y="107"/>
                  <a:pt x="1375" y="108"/>
                </a:cubicBezTo>
                <a:cubicBezTo>
                  <a:pt x="1365" y="109"/>
                  <a:pt x="1351" y="124"/>
                  <a:pt x="1351" y="124"/>
                </a:cubicBezTo>
                <a:cubicBezTo>
                  <a:pt x="1342" y="123"/>
                  <a:pt x="1332" y="122"/>
                  <a:pt x="1323" y="120"/>
                </a:cubicBezTo>
                <a:cubicBezTo>
                  <a:pt x="1315" y="118"/>
                  <a:pt x="1299" y="112"/>
                  <a:pt x="1299" y="112"/>
                </a:cubicBezTo>
                <a:cubicBezTo>
                  <a:pt x="1259" y="132"/>
                  <a:pt x="1306" y="134"/>
                  <a:pt x="1235" y="128"/>
                </a:cubicBezTo>
                <a:cubicBezTo>
                  <a:pt x="1212" y="120"/>
                  <a:pt x="1208" y="124"/>
                  <a:pt x="1203" y="148"/>
                </a:cubicBezTo>
                <a:cubicBezTo>
                  <a:pt x="1194" y="146"/>
                  <a:pt x="1180" y="148"/>
                  <a:pt x="1175" y="140"/>
                </a:cubicBezTo>
                <a:cubicBezTo>
                  <a:pt x="1156" y="107"/>
                  <a:pt x="1186" y="121"/>
                  <a:pt x="1159" y="112"/>
                </a:cubicBezTo>
                <a:cubicBezTo>
                  <a:pt x="1136" y="89"/>
                  <a:pt x="1139" y="86"/>
                  <a:pt x="1135" y="48"/>
                </a:cubicBezTo>
                <a:cubicBezTo>
                  <a:pt x="1063" y="55"/>
                  <a:pt x="1120" y="58"/>
                  <a:pt x="1071" y="68"/>
                </a:cubicBezTo>
                <a:cubicBezTo>
                  <a:pt x="1062" y="94"/>
                  <a:pt x="1070" y="134"/>
                  <a:pt x="1079" y="160"/>
                </a:cubicBezTo>
                <a:cubicBezTo>
                  <a:pt x="1076" y="183"/>
                  <a:pt x="1075" y="194"/>
                  <a:pt x="1063" y="212"/>
                </a:cubicBezTo>
                <a:cubicBezTo>
                  <a:pt x="1048" y="209"/>
                  <a:pt x="1028" y="216"/>
                  <a:pt x="1019" y="204"/>
                </a:cubicBezTo>
                <a:cubicBezTo>
                  <a:pt x="1012" y="196"/>
                  <a:pt x="1007" y="166"/>
                  <a:pt x="1003" y="156"/>
                </a:cubicBezTo>
                <a:cubicBezTo>
                  <a:pt x="998" y="144"/>
                  <a:pt x="972" y="160"/>
                  <a:pt x="971" y="160"/>
                </a:cubicBezTo>
                <a:cubicBezTo>
                  <a:pt x="964" y="139"/>
                  <a:pt x="923" y="131"/>
                  <a:pt x="903" y="128"/>
                </a:cubicBezTo>
                <a:cubicBezTo>
                  <a:pt x="884" y="116"/>
                  <a:pt x="869" y="124"/>
                  <a:pt x="851" y="136"/>
                </a:cubicBezTo>
                <a:cubicBezTo>
                  <a:pt x="842" y="150"/>
                  <a:pt x="829" y="143"/>
                  <a:pt x="815" y="152"/>
                </a:cubicBezTo>
                <a:cubicBezTo>
                  <a:pt x="821" y="175"/>
                  <a:pt x="834" y="185"/>
                  <a:pt x="855" y="192"/>
                </a:cubicBezTo>
                <a:cubicBezTo>
                  <a:pt x="860" y="207"/>
                  <a:pt x="870" y="211"/>
                  <a:pt x="879" y="224"/>
                </a:cubicBezTo>
                <a:cubicBezTo>
                  <a:pt x="855" y="232"/>
                  <a:pt x="832" y="242"/>
                  <a:pt x="807" y="248"/>
                </a:cubicBezTo>
                <a:cubicBezTo>
                  <a:pt x="796" y="247"/>
                  <a:pt x="785" y="248"/>
                  <a:pt x="775" y="244"/>
                </a:cubicBezTo>
                <a:cubicBezTo>
                  <a:pt x="769" y="241"/>
                  <a:pt x="768" y="192"/>
                  <a:pt x="767" y="188"/>
                </a:cubicBezTo>
                <a:cubicBezTo>
                  <a:pt x="764" y="179"/>
                  <a:pt x="756" y="172"/>
                  <a:pt x="751" y="164"/>
                </a:cubicBezTo>
                <a:cubicBezTo>
                  <a:pt x="749" y="160"/>
                  <a:pt x="751" y="154"/>
                  <a:pt x="747" y="152"/>
                </a:cubicBezTo>
                <a:cubicBezTo>
                  <a:pt x="740" y="148"/>
                  <a:pt x="731" y="149"/>
                  <a:pt x="723" y="148"/>
                </a:cubicBezTo>
                <a:cubicBezTo>
                  <a:pt x="701" y="126"/>
                  <a:pt x="712" y="124"/>
                  <a:pt x="679" y="116"/>
                </a:cubicBezTo>
                <a:cubicBezTo>
                  <a:pt x="669" y="76"/>
                  <a:pt x="684" y="117"/>
                  <a:pt x="663" y="96"/>
                </a:cubicBezTo>
                <a:cubicBezTo>
                  <a:pt x="655" y="88"/>
                  <a:pt x="660" y="74"/>
                  <a:pt x="655" y="64"/>
                </a:cubicBezTo>
                <a:cubicBezTo>
                  <a:pt x="649" y="53"/>
                  <a:pt x="626" y="52"/>
                  <a:pt x="615" y="48"/>
                </a:cubicBezTo>
                <a:cubicBezTo>
                  <a:pt x="604" y="32"/>
                  <a:pt x="601" y="25"/>
                  <a:pt x="583" y="20"/>
                </a:cubicBezTo>
                <a:cubicBezTo>
                  <a:pt x="553" y="0"/>
                  <a:pt x="564" y="10"/>
                  <a:pt x="535" y="16"/>
                </a:cubicBezTo>
                <a:cubicBezTo>
                  <a:pt x="522" y="35"/>
                  <a:pt x="524" y="55"/>
                  <a:pt x="507" y="72"/>
                </a:cubicBezTo>
                <a:cubicBezTo>
                  <a:pt x="506" y="76"/>
                  <a:pt x="506" y="81"/>
                  <a:pt x="503" y="84"/>
                </a:cubicBezTo>
                <a:cubicBezTo>
                  <a:pt x="500" y="87"/>
                  <a:pt x="493" y="85"/>
                  <a:pt x="491" y="88"/>
                </a:cubicBezTo>
                <a:cubicBezTo>
                  <a:pt x="468" y="121"/>
                  <a:pt x="498" y="107"/>
                  <a:pt x="471" y="116"/>
                </a:cubicBezTo>
                <a:cubicBezTo>
                  <a:pt x="454" y="115"/>
                  <a:pt x="436" y="114"/>
                  <a:pt x="419" y="112"/>
                </a:cubicBezTo>
                <a:cubicBezTo>
                  <a:pt x="415" y="111"/>
                  <a:pt x="410" y="105"/>
                  <a:pt x="407" y="108"/>
                </a:cubicBezTo>
                <a:cubicBezTo>
                  <a:pt x="401" y="114"/>
                  <a:pt x="399" y="132"/>
                  <a:pt x="399" y="132"/>
                </a:cubicBezTo>
                <a:cubicBezTo>
                  <a:pt x="350" y="122"/>
                  <a:pt x="389" y="170"/>
                  <a:pt x="371" y="212"/>
                </a:cubicBezTo>
                <a:cubicBezTo>
                  <a:pt x="367" y="221"/>
                  <a:pt x="352" y="215"/>
                  <a:pt x="343" y="216"/>
                </a:cubicBezTo>
                <a:cubicBezTo>
                  <a:pt x="337" y="238"/>
                  <a:pt x="351" y="241"/>
                  <a:pt x="331" y="248"/>
                </a:cubicBezTo>
                <a:cubicBezTo>
                  <a:pt x="279" y="244"/>
                  <a:pt x="270" y="232"/>
                  <a:pt x="279" y="276"/>
                </a:cubicBezTo>
                <a:cubicBezTo>
                  <a:pt x="309" y="268"/>
                  <a:pt x="289" y="277"/>
                  <a:pt x="283" y="300"/>
                </a:cubicBezTo>
                <a:cubicBezTo>
                  <a:pt x="282" y="315"/>
                  <a:pt x="279" y="327"/>
                  <a:pt x="267" y="336"/>
                </a:cubicBezTo>
                <a:cubicBezTo>
                  <a:pt x="253" y="346"/>
                  <a:pt x="243" y="346"/>
                  <a:pt x="227" y="340"/>
                </a:cubicBezTo>
                <a:cubicBezTo>
                  <a:pt x="222" y="338"/>
                  <a:pt x="226" y="328"/>
                  <a:pt x="223" y="324"/>
                </a:cubicBezTo>
                <a:cubicBezTo>
                  <a:pt x="210" y="308"/>
                  <a:pt x="163" y="306"/>
                  <a:pt x="147" y="304"/>
                </a:cubicBezTo>
                <a:cubicBezTo>
                  <a:pt x="143" y="305"/>
                  <a:pt x="137" y="304"/>
                  <a:pt x="135" y="308"/>
                </a:cubicBezTo>
                <a:cubicBezTo>
                  <a:pt x="131" y="314"/>
                  <a:pt x="137" y="326"/>
                  <a:pt x="131" y="328"/>
                </a:cubicBezTo>
                <a:cubicBezTo>
                  <a:pt x="109" y="335"/>
                  <a:pt x="86" y="331"/>
                  <a:pt x="63" y="332"/>
                </a:cubicBezTo>
                <a:cubicBezTo>
                  <a:pt x="58" y="359"/>
                  <a:pt x="53" y="359"/>
                  <a:pt x="27" y="364"/>
                </a:cubicBezTo>
                <a:cubicBezTo>
                  <a:pt x="18" y="392"/>
                  <a:pt x="0" y="386"/>
                  <a:pt x="47" y="392"/>
                </a:cubicBezTo>
                <a:cubicBezTo>
                  <a:pt x="79" y="403"/>
                  <a:pt x="60" y="443"/>
                  <a:pt x="67" y="472"/>
                </a:cubicBezTo>
                <a:cubicBezTo>
                  <a:pt x="70" y="510"/>
                  <a:pt x="60" y="540"/>
                  <a:pt x="99" y="548"/>
                </a:cubicBezTo>
                <a:cubicBezTo>
                  <a:pt x="102" y="556"/>
                  <a:pt x="104" y="564"/>
                  <a:pt x="107" y="572"/>
                </a:cubicBezTo>
                <a:cubicBezTo>
                  <a:pt x="108" y="576"/>
                  <a:pt x="111" y="584"/>
                  <a:pt x="111" y="584"/>
                </a:cubicBezTo>
                <a:cubicBezTo>
                  <a:pt x="110" y="596"/>
                  <a:pt x="114" y="610"/>
                  <a:pt x="107" y="620"/>
                </a:cubicBezTo>
                <a:cubicBezTo>
                  <a:pt x="87" y="649"/>
                  <a:pt x="76" y="604"/>
                  <a:pt x="87" y="636"/>
                </a:cubicBezTo>
                <a:cubicBezTo>
                  <a:pt x="86" y="649"/>
                  <a:pt x="88" y="663"/>
                  <a:pt x="83" y="676"/>
                </a:cubicBezTo>
                <a:cubicBezTo>
                  <a:pt x="82" y="680"/>
                  <a:pt x="73" y="676"/>
                  <a:pt x="71" y="680"/>
                </a:cubicBezTo>
                <a:cubicBezTo>
                  <a:pt x="62" y="697"/>
                  <a:pt x="92" y="694"/>
                  <a:pt x="119" y="696"/>
                </a:cubicBezTo>
                <a:cubicBezTo>
                  <a:pt x="127" y="694"/>
                  <a:pt x="161" y="693"/>
                  <a:pt x="171" y="680"/>
                </a:cubicBezTo>
                <a:cubicBezTo>
                  <a:pt x="174" y="677"/>
                  <a:pt x="171" y="670"/>
                  <a:pt x="175" y="668"/>
                </a:cubicBezTo>
                <a:cubicBezTo>
                  <a:pt x="183" y="662"/>
                  <a:pt x="217" y="658"/>
                  <a:pt x="227" y="656"/>
                </a:cubicBezTo>
                <a:cubicBezTo>
                  <a:pt x="247" y="643"/>
                  <a:pt x="243" y="636"/>
                  <a:pt x="239" y="612"/>
                </a:cubicBezTo>
                <a:cubicBezTo>
                  <a:pt x="231" y="613"/>
                  <a:pt x="231" y="606"/>
                  <a:pt x="223" y="604"/>
                </a:cubicBezTo>
                <a:cubicBezTo>
                  <a:pt x="217" y="603"/>
                  <a:pt x="208" y="607"/>
                  <a:pt x="203" y="604"/>
                </a:cubicBezTo>
                <a:cubicBezTo>
                  <a:pt x="196" y="600"/>
                  <a:pt x="170" y="596"/>
                  <a:pt x="167" y="596"/>
                </a:cubicBezTo>
                <a:cubicBezTo>
                  <a:pt x="174" y="576"/>
                  <a:pt x="178" y="599"/>
                  <a:pt x="187" y="572"/>
                </a:cubicBezTo>
                <a:cubicBezTo>
                  <a:pt x="199" y="564"/>
                  <a:pt x="213" y="577"/>
                  <a:pt x="235" y="572"/>
                </a:cubicBezTo>
                <a:cubicBezTo>
                  <a:pt x="252" y="561"/>
                  <a:pt x="248" y="548"/>
                  <a:pt x="267" y="560"/>
                </a:cubicBezTo>
                <a:cubicBezTo>
                  <a:pt x="278" y="559"/>
                  <a:pt x="289" y="559"/>
                  <a:pt x="299" y="556"/>
                </a:cubicBezTo>
                <a:cubicBezTo>
                  <a:pt x="304" y="555"/>
                  <a:pt x="306" y="548"/>
                  <a:pt x="311" y="548"/>
                </a:cubicBezTo>
                <a:cubicBezTo>
                  <a:pt x="322" y="548"/>
                  <a:pt x="329" y="559"/>
                  <a:pt x="339" y="564"/>
                </a:cubicBezTo>
                <a:cubicBezTo>
                  <a:pt x="343" y="615"/>
                  <a:pt x="336" y="637"/>
                  <a:pt x="379" y="608"/>
                </a:cubicBezTo>
                <a:cubicBezTo>
                  <a:pt x="391" y="612"/>
                  <a:pt x="408" y="606"/>
                  <a:pt x="415" y="616"/>
                </a:cubicBezTo>
                <a:cubicBezTo>
                  <a:pt x="465" y="687"/>
                  <a:pt x="391" y="633"/>
                  <a:pt x="431" y="660"/>
                </a:cubicBezTo>
                <a:cubicBezTo>
                  <a:pt x="435" y="718"/>
                  <a:pt x="422" y="739"/>
                  <a:pt x="463" y="712"/>
                </a:cubicBezTo>
                <a:cubicBezTo>
                  <a:pt x="469" y="775"/>
                  <a:pt x="465" y="762"/>
                  <a:pt x="527" y="756"/>
                </a:cubicBezTo>
                <a:cubicBezTo>
                  <a:pt x="527" y="755"/>
                  <a:pt x="511" y="718"/>
                  <a:pt x="535" y="736"/>
                </a:cubicBezTo>
                <a:cubicBezTo>
                  <a:pt x="540" y="740"/>
                  <a:pt x="535" y="750"/>
                  <a:pt x="539" y="756"/>
                </a:cubicBezTo>
                <a:cubicBezTo>
                  <a:pt x="541" y="760"/>
                  <a:pt x="547" y="759"/>
                  <a:pt x="551" y="760"/>
                </a:cubicBezTo>
                <a:cubicBezTo>
                  <a:pt x="552" y="772"/>
                  <a:pt x="550" y="785"/>
                  <a:pt x="555" y="796"/>
                </a:cubicBezTo>
                <a:cubicBezTo>
                  <a:pt x="557" y="801"/>
                  <a:pt x="570" y="795"/>
                  <a:pt x="571" y="800"/>
                </a:cubicBezTo>
                <a:cubicBezTo>
                  <a:pt x="578" y="833"/>
                  <a:pt x="565" y="831"/>
                  <a:pt x="547" y="836"/>
                </a:cubicBezTo>
                <a:cubicBezTo>
                  <a:pt x="554" y="913"/>
                  <a:pt x="552" y="855"/>
                  <a:pt x="567" y="900"/>
                </a:cubicBezTo>
                <a:cubicBezTo>
                  <a:pt x="558" y="936"/>
                  <a:pt x="562" y="922"/>
                  <a:pt x="555" y="944"/>
                </a:cubicBezTo>
                <a:cubicBezTo>
                  <a:pt x="555" y="960"/>
                  <a:pt x="563" y="975"/>
                  <a:pt x="571" y="984"/>
                </a:cubicBezTo>
                <a:cubicBezTo>
                  <a:pt x="579" y="993"/>
                  <a:pt x="594" y="985"/>
                  <a:pt x="603" y="1000"/>
                </a:cubicBezTo>
                <a:cubicBezTo>
                  <a:pt x="606" y="1024"/>
                  <a:pt x="606" y="1062"/>
                  <a:pt x="627" y="1076"/>
                </a:cubicBezTo>
                <a:cubicBezTo>
                  <a:pt x="633" y="1092"/>
                  <a:pt x="645" y="1087"/>
                  <a:pt x="651" y="1092"/>
                </a:cubicBezTo>
                <a:cubicBezTo>
                  <a:pt x="657" y="1097"/>
                  <a:pt x="658" y="1103"/>
                  <a:pt x="663" y="1108"/>
                </a:cubicBezTo>
                <a:cubicBezTo>
                  <a:pt x="671" y="1139"/>
                  <a:pt x="674" y="1094"/>
                  <a:pt x="683" y="1120"/>
                </a:cubicBezTo>
                <a:cubicBezTo>
                  <a:pt x="684" y="1133"/>
                  <a:pt x="688" y="1167"/>
                  <a:pt x="691" y="1180"/>
                </a:cubicBezTo>
                <a:cubicBezTo>
                  <a:pt x="692" y="1185"/>
                  <a:pt x="699" y="1187"/>
                  <a:pt x="699" y="1192"/>
                </a:cubicBezTo>
                <a:cubicBezTo>
                  <a:pt x="702" y="1203"/>
                  <a:pt x="693" y="1240"/>
                  <a:pt x="695" y="1258"/>
                </a:cubicBezTo>
                <a:cubicBezTo>
                  <a:pt x="703" y="1275"/>
                  <a:pt x="754" y="1279"/>
                  <a:pt x="749" y="1294"/>
                </a:cubicBezTo>
                <a:cubicBezTo>
                  <a:pt x="744" y="1309"/>
                  <a:pt x="690" y="1347"/>
                  <a:pt x="667" y="1348"/>
                </a:cubicBezTo>
                <a:cubicBezTo>
                  <a:pt x="634" y="1326"/>
                  <a:pt x="657" y="1291"/>
                  <a:pt x="611" y="1300"/>
                </a:cubicBezTo>
                <a:cubicBezTo>
                  <a:pt x="594" y="1317"/>
                  <a:pt x="592" y="1354"/>
                  <a:pt x="631" y="1364"/>
                </a:cubicBezTo>
                <a:cubicBezTo>
                  <a:pt x="627" y="1442"/>
                  <a:pt x="632" y="1445"/>
                  <a:pt x="567" y="1464"/>
                </a:cubicBezTo>
                <a:cubicBezTo>
                  <a:pt x="563" y="1467"/>
                  <a:pt x="544" y="1464"/>
                  <a:pt x="539" y="1464"/>
                </a:cubicBezTo>
                <a:cubicBezTo>
                  <a:pt x="531" y="1464"/>
                  <a:pt x="515" y="1476"/>
                  <a:pt x="515" y="1476"/>
                </a:cubicBezTo>
                <a:cubicBezTo>
                  <a:pt x="488" y="1503"/>
                  <a:pt x="532" y="1509"/>
                  <a:pt x="495" y="1516"/>
                </a:cubicBezTo>
                <a:cubicBezTo>
                  <a:pt x="496" y="1529"/>
                  <a:pt x="493" y="1544"/>
                  <a:pt x="499" y="1556"/>
                </a:cubicBezTo>
                <a:cubicBezTo>
                  <a:pt x="502" y="1562"/>
                  <a:pt x="516" y="1554"/>
                  <a:pt x="519" y="1560"/>
                </a:cubicBezTo>
                <a:cubicBezTo>
                  <a:pt x="526" y="1575"/>
                  <a:pt x="520" y="1592"/>
                  <a:pt x="523" y="1608"/>
                </a:cubicBezTo>
                <a:cubicBezTo>
                  <a:pt x="524" y="1613"/>
                  <a:pt x="528" y="1616"/>
                  <a:pt x="531" y="1620"/>
                </a:cubicBezTo>
                <a:cubicBezTo>
                  <a:pt x="537" y="1662"/>
                  <a:pt x="522" y="1670"/>
                  <a:pt x="567" y="1676"/>
                </a:cubicBezTo>
                <a:cubicBezTo>
                  <a:pt x="566" y="1699"/>
                  <a:pt x="577" y="1781"/>
                  <a:pt x="543" y="1804"/>
                </a:cubicBezTo>
                <a:cubicBezTo>
                  <a:pt x="536" y="1824"/>
                  <a:pt x="540" y="1844"/>
                  <a:pt x="547" y="1864"/>
                </a:cubicBezTo>
                <a:cubicBezTo>
                  <a:pt x="546" y="1883"/>
                  <a:pt x="548" y="1902"/>
                  <a:pt x="543" y="1920"/>
                </a:cubicBezTo>
                <a:cubicBezTo>
                  <a:pt x="541" y="1928"/>
                  <a:pt x="524" y="1932"/>
                  <a:pt x="527" y="1940"/>
                </a:cubicBezTo>
                <a:cubicBezTo>
                  <a:pt x="530" y="1948"/>
                  <a:pt x="543" y="1943"/>
                  <a:pt x="551" y="1944"/>
                </a:cubicBezTo>
                <a:cubicBezTo>
                  <a:pt x="562" y="2032"/>
                  <a:pt x="555" y="2008"/>
                  <a:pt x="443" y="2000"/>
                </a:cubicBezTo>
                <a:cubicBezTo>
                  <a:pt x="398" y="1985"/>
                  <a:pt x="428" y="2014"/>
                  <a:pt x="399" y="2024"/>
                </a:cubicBezTo>
                <a:cubicBezTo>
                  <a:pt x="391" y="2047"/>
                  <a:pt x="364" y="2045"/>
                  <a:pt x="343" y="2048"/>
                </a:cubicBezTo>
                <a:cubicBezTo>
                  <a:pt x="318" y="2056"/>
                  <a:pt x="319" y="2048"/>
                  <a:pt x="319" y="2060"/>
                </a:cubicBezTo>
                <a:close/>
              </a:path>
            </a:pathLst>
          </a:custGeom>
          <a:blipFill dpi="0" rotWithShape="1">
            <a:blip r:embed="rId2"/>
            <a:srcRect/>
            <a:stretch>
              <a:fillRect/>
            </a:stretch>
          </a:blipFill>
          <a:ln w="9525">
            <a:solidFill>
              <a:srgbClr val="0063C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252" name="Rectangle 3"/>
          <p:cNvSpPr>
            <a:spLocks noGrp="1" noChangeArrowheads="1"/>
          </p:cNvSpPr>
          <p:nvPr>
            <p:ph type="title"/>
          </p:nvPr>
        </p:nvSpPr>
        <p:spPr/>
        <p:txBody>
          <a:bodyPr/>
          <a:lstStyle/>
          <a:p>
            <a:pPr eaLnBrk="1" hangingPunct="1"/>
            <a:r>
              <a:rPr lang="de-DE" altLang="de-DE" smtClean="0"/>
              <a:t>sfx.bib-bvb.de</a:t>
            </a:r>
          </a:p>
        </p:txBody>
      </p:sp>
      <p:sp useBgFill="1">
        <p:nvSpPr>
          <p:cNvPr id="240644" name="Freeform 4"/>
          <p:cNvSpPr>
            <a:spLocks/>
          </p:cNvSpPr>
          <p:nvPr/>
        </p:nvSpPr>
        <p:spPr bwMode="auto">
          <a:xfrm>
            <a:off x="2763838" y="1565275"/>
            <a:ext cx="3576637" cy="3640138"/>
          </a:xfrm>
          <a:custGeom>
            <a:avLst/>
            <a:gdLst>
              <a:gd name="T0" fmla="*/ 658812 w 2253"/>
              <a:gd name="T1" fmla="*/ 3263900 h 2293"/>
              <a:gd name="T2" fmla="*/ 798512 w 2253"/>
              <a:gd name="T3" fmla="*/ 3378200 h 2293"/>
              <a:gd name="T4" fmla="*/ 925512 w 2253"/>
              <a:gd name="T5" fmla="*/ 3594100 h 2293"/>
              <a:gd name="T6" fmla="*/ 1135062 w 2253"/>
              <a:gd name="T7" fmla="*/ 3429000 h 2293"/>
              <a:gd name="T8" fmla="*/ 1420812 w 2253"/>
              <a:gd name="T9" fmla="*/ 3333750 h 2293"/>
              <a:gd name="T10" fmla="*/ 1662112 w 2253"/>
              <a:gd name="T11" fmla="*/ 3435350 h 2293"/>
              <a:gd name="T12" fmla="*/ 1801812 w 2253"/>
              <a:gd name="T13" fmla="*/ 3409950 h 2293"/>
              <a:gd name="T14" fmla="*/ 2189162 w 2253"/>
              <a:gd name="T15" fmla="*/ 3238500 h 2293"/>
              <a:gd name="T16" fmla="*/ 2411412 w 2253"/>
              <a:gd name="T17" fmla="*/ 3117850 h 2293"/>
              <a:gd name="T18" fmla="*/ 2576512 w 2253"/>
              <a:gd name="T19" fmla="*/ 3219450 h 2293"/>
              <a:gd name="T20" fmla="*/ 2805112 w 2253"/>
              <a:gd name="T21" fmla="*/ 3251200 h 2293"/>
              <a:gd name="T22" fmla="*/ 2976562 w 2253"/>
              <a:gd name="T23" fmla="*/ 3384550 h 2293"/>
              <a:gd name="T24" fmla="*/ 3014662 w 2253"/>
              <a:gd name="T25" fmla="*/ 3238500 h 2293"/>
              <a:gd name="T26" fmla="*/ 2919412 w 2253"/>
              <a:gd name="T27" fmla="*/ 3028950 h 2293"/>
              <a:gd name="T28" fmla="*/ 2805112 w 2253"/>
              <a:gd name="T29" fmla="*/ 2787650 h 2293"/>
              <a:gd name="T30" fmla="*/ 2874962 w 2253"/>
              <a:gd name="T31" fmla="*/ 2622550 h 2293"/>
              <a:gd name="T32" fmla="*/ 3027362 w 2253"/>
              <a:gd name="T33" fmla="*/ 2508250 h 2293"/>
              <a:gd name="T34" fmla="*/ 3275012 w 2253"/>
              <a:gd name="T35" fmla="*/ 2292350 h 2293"/>
              <a:gd name="T36" fmla="*/ 3548062 w 2253"/>
              <a:gd name="T37" fmla="*/ 2184400 h 2293"/>
              <a:gd name="T38" fmla="*/ 3503612 w 2253"/>
              <a:gd name="T39" fmla="*/ 1949450 h 2293"/>
              <a:gd name="T40" fmla="*/ 3395662 w 2253"/>
              <a:gd name="T41" fmla="*/ 1816100 h 2293"/>
              <a:gd name="T42" fmla="*/ 3230562 w 2253"/>
              <a:gd name="T43" fmla="*/ 1733550 h 2293"/>
              <a:gd name="T44" fmla="*/ 2963862 w 2253"/>
              <a:gd name="T45" fmla="*/ 1435100 h 2293"/>
              <a:gd name="T46" fmla="*/ 2722562 w 2253"/>
              <a:gd name="T47" fmla="*/ 1276350 h 2293"/>
              <a:gd name="T48" fmla="*/ 2589212 w 2253"/>
              <a:gd name="T49" fmla="*/ 1003300 h 2293"/>
              <a:gd name="T50" fmla="*/ 2544762 w 2253"/>
              <a:gd name="T51" fmla="*/ 635000 h 2293"/>
              <a:gd name="T52" fmla="*/ 2316162 w 2253"/>
              <a:gd name="T53" fmla="*/ 342900 h 2293"/>
              <a:gd name="T54" fmla="*/ 2144712 w 2253"/>
              <a:gd name="T55" fmla="*/ 196850 h 2293"/>
              <a:gd name="T56" fmla="*/ 1865312 w 2253"/>
              <a:gd name="T57" fmla="*/ 222250 h 2293"/>
              <a:gd name="T58" fmla="*/ 1687512 w 2253"/>
              <a:gd name="T59" fmla="*/ 336550 h 2293"/>
              <a:gd name="T60" fmla="*/ 1350962 w 2253"/>
              <a:gd name="T61" fmla="*/ 215900 h 2293"/>
              <a:gd name="T62" fmla="*/ 1230312 w 2253"/>
              <a:gd name="T63" fmla="*/ 387350 h 2293"/>
              <a:gd name="T64" fmla="*/ 1077912 w 2253"/>
              <a:gd name="T65" fmla="*/ 184150 h 2293"/>
              <a:gd name="T66" fmla="*/ 849312 w 2253"/>
              <a:gd name="T67" fmla="*/ 25400 h 2293"/>
              <a:gd name="T68" fmla="*/ 665162 w 2253"/>
              <a:gd name="T69" fmla="*/ 177800 h 2293"/>
              <a:gd name="T70" fmla="*/ 525462 w 2253"/>
              <a:gd name="T71" fmla="*/ 393700 h 2293"/>
              <a:gd name="T72" fmla="*/ 354012 w 2253"/>
              <a:gd name="T73" fmla="*/ 514350 h 2293"/>
              <a:gd name="T74" fmla="*/ 42862 w 2253"/>
              <a:gd name="T75" fmla="*/ 577850 h 2293"/>
              <a:gd name="T76" fmla="*/ 176212 w 2253"/>
              <a:gd name="T77" fmla="*/ 927100 h 2293"/>
              <a:gd name="T78" fmla="*/ 188912 w 2253"/>
              <a:gd name="T79" fmla="*/ 1104900 h 2293"/>
              <a:gd name="T80" fmla="*/ 354012 w 2253"/>
              <a:gd name="T81" fmla="*/ 958850 h 2293"/>
              <a:gd name="T82" fmla="*/ 423862 w 2253"/>
              <a:gd name="T83" fmla="*/ 889000 h 2293"/>
              <a:gd name="T84" fmla="*/ 658812 w 2253"/>
              <a:gd name="T85" fmla="*/ 977900 h 2293"/>
              <a:gd name="T86" fmla="*/ 855662 w 2253"/>
              <a:gd name="T87" fmla="*/ 1200150 h 2293"/>
              <a:gd name="T88" fmla="*/ 900112 w 2253"/>
              <a:gd name="T89" fmla="*/ 1428750 h 2293"/>
              <a:gd name="T90" fmla="*/ 1033462 w 2253"/>
              <a:gd name="T91" fmla="*/ 1733550 h 2293"/>
              <a:gd name="T92" fmla="*/ 1103312 w 2253"/>
              <a:gd name="T93" fmla="*/ 1997075 h 2293"/>
              <a:gd name="T94" fmla="*/ 900112 w 2253"/>
              <a:gd name="T95" fmla="*/ 2324100 h 2293"/>
              <a:gd name="T96" fmla="*/ 823912 w 2253"/>
              <a:gd name="T97" fmla="*/ 2476500 h 2293"/>
              <a:gd name="T98" fmla="*/ 868362 w 2253"/>
              <a:gd name="T99" fmla="*/ 2959100 h 2293"/>
              <a:gd name="T100" fmla="*/ 633412 w 2253"/>
              <a:gd name="T101" fmla="*/ 3213100 h 2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53" h="2293">
                <a:moveTo>
                  <a:pt x="319" y="2060"/>
                </a:moveTo>
                <a:cubicBezTo>
                  <a:pt x="313" y="2077"/>
                  <a:pt x="322" y="2094"/>
                  <a:pt x="339" y="2100"/>
                </a:cubicBezTo>
                <a:cubicBezTo>
                  <a:pt x="352" y="2099"/>
                  <a:pt x="366" y="2100"/>
                  <a:pt x="379" y="2096"/>
                </a:cubicBezTo>
                <a:cubicBezTo>
                  <a:pt x="391" y="2092"/>
                  <a:pt x="385" y="2074"/>
                  <a:pt x="391" y="2068"/>
                </a:cubicBezTo>
                <a:cubicBezTo>
                  <a:pt x="395" y="2064"/>
                  <a:pt x="410" y="2057"/>
                  <a:pt x="415" y="2056"/>
                </a:cubicBezTo>
                <a:cubicBezTo>
                  <a:pt x="425" y="2086"/>
                  <a:pt x="402" y="2058"/>
                  <a:pt x="423" y="2084"/>
                </a:cubicBezTo>
                <a:cubicBezTo>
                  <a:pt x="426" y="2087"/>
                  <a:pt x="424" y="2093"/>
                  <a:pt x="427" y="2096"/>
                </a:cubicBezTo>
                <a:cubicBezTo>
                  <a:pt x="433" y="2099"/>
                  <a:pt x="444" y="2095"/>
                  <a:pt x="455" y="2096"/>
                </a:cubicBezTo>
                <a:cubicBezTo>
                  <a:pt x="466" y="2097"/>
                  <a:pt x="483" y="2099"/>
                  <a:pt x="491" y="2104"/>
                </a:cubicBezTo>
                <a:cubicBezTo>
                  <a:pt x="496" y="2111"/>
                  <a:pt x="497" y="2121"/>
                  <a:pt x="503" y="2128"/>
                </a:cubicBezTo>
                <a:cubicBezTo>
                  <a:pt x="512" y="2140"/>
                  <a:pt x="538" y="2138"/>
                  <a:pt x="547" y="2152"/>
                </a:cubicBezTo>
                <a:cubicBezTo>
                  <a:pt x="554" y="2160"/>
                  <a:pt x="522" y="2175"/>
                  <a:pt x="531" y="2184"/>
                </a:cubicBezTo>
                <a:cubicBezTo>
                  <a:pt x="540" y="2193"/>
                  <a:pt x="588" y="2198"/>
                  <a:pt x="599" y="2204"/>
                </a:cubicBezTo>
                <a:cubicBezTo>
                  <a:pt x="604" y="2206"/>
                  <a:pt x="596" y="2215"/>
                  <a:pt x="595" y="2220"/>
                </a:cubicBezTo>
                <a:cubicBezTo>
                  <a:pt x="592" y="2235"/>
                  <a:pt x="583" y="2264"/>
                  <a:pt x="583" y="2264"/>
                </a:cubicBezTo>
                <a:cubicBezTo>
                  <a:pt x="589" y="2282"/>
                  <a:pt x="588" y="2293"/>
                  <a:pt x="623" y="2272"/>
                </a:cubicBezTo>
                <a:cubicBezTo>
                  <a:pt x="629" y="2269"/>
                  <a:pt x="624" y="2258"/>
                  <a:pt x="627" y="2252"/>
                </a:cubicBezTo>
                <a:cubicBezTo>
                  <a:pt x="633" y="2242"/>
                  <a:pt x="656" y="2241"/>
                  <a:pt x="663" y="2240"/>
                </a:cubicBezTo>
                <a:cubicBezTo>
                  <a:pt x="673" y="2209"/>
                  <a:pt x="655" y="2203"/>
                  <a:pt x="691" y="2196"/>
                </a:cubicBezTo>
                <a:cubicBezTo>
                  <a:pt x="700" y="2183"/>
                  <a:pt x="710" y="2175"/>
                  <a:pt x="715" y="2160"/>
                </a:cubicBezTo>
                <a:cubicBezTo>
                  <a:pt x="712" y="2139"/>
                  <a:pt x="705" y="2131"/>
                  <a:pt x="699" y="2112"/>
                </a:cubicBezTo>
                <a:cubicBezTo>
                  <a:pt x="704" y="2075"/>
                  <a:pt x="681" y="2058"/>
                  <a:pt x="711" y="2068"/>
                </a:cubicBezTo>
                <a:cubicBezTo>
                  <a:pt x="717" y="2062"/>
                  <a:pt x="711" y="2085"/>
                  <a:pt x="731" y="2088"/>
                </a:cubicBezTo>
                <a:cubicBezTo>
                  <a:pt x="751" y="2091"/>
                  <a:pt x="804" y="2086"/>
                  <a:pt x="831" y="2088"/>
                </a:cubicBezTo>
                <a:cubicBezTo>
                  <a:pt x="883" y="2105"/>
                  <a:pt x="811" y="2108"/>
                  <a:pt x="895" y="2100"/>
                </a:cubicBezTo>
                <a:cubicBezTo>
                  <a:pt x="920" y="2092"/>
                  <a:pt x="897" y="2095"/>
                  <a:pt x="903" y="2120"/>
                </a:cubicBezTo>
                <a:cubicBezTo>
                  <a:pt x="904" y="2125"/>
                  <a:pt x="911" y="2125"/>
                  <a:pt x="915" y="2128"/>
                </a:cubicBezTo>
                <a:cubicBezTo>
                  <a:pt x="920" y="2154"/>
                  <a:pt x="916" y="2159"/>
                  <a:pt x="943" y="2164"/>
                </a:cubicBezTo>
                <a:cubicBezTo>
                  <a:pt x="951" y="2197"/>
                  <a:pt x="964" y="2187"/>
                  <a:pt x="999" y="2184"/>
                </a:cubicBezTo>
                <a:cubicBezTo>
                  <a:pt x="1029" y="2174"/>
                  <a:pt x="1005" y="2170"/>
                  <a:pt x="1047" y="2164"/>
                </a:cubicBezTo>
                <a:cubicBezTo>
                  <a:pt x="1054" y="2165"/>
                  <a:pt x="1062" y="2163"/>
                  <a:pt x="1067" y="2168"/>
                </a:cubicBezTo>
                <a:cubicBezTo>
                  <a:pt x="1070" y="2171"/>
                  <a:pt x="1055" y="2168"/>
                  <a:pt x="1055" y="2172"/>
                </a:cubicBezTo>
                <a:cubicBezTo>
                  <a:pt x="1055" y="2177"/>
                  <a:pt x="1063" y="2177"/>
                  <a:pt x="1067" y="2180"/>
                </a:cubicBezTo>
                <a:cubicBezTo>
                  <a:pt x="1085" y="2174"/>
                  <a:pt x="1077" y="2164"/>
                  <a:pt x="1095" y="2156"/>
                </a:cubicBezTo>
                <a:cubicBezTo>
                  <a:pt x="1103" y="2153"/>
                  <a:pt x="1130" y="2149"/>
                  <a:pt x="1135" y="2148"/>
                </a:cubicBezTo>
                <a:cubicBezTo>
                  <a:pt x="1150" y="2102"/>
                  <a:pt x="1128" y="2117"/>
                  <a:pt x="1203" y="2112"/>
                </a:cubicBezTo>
                <a:cubicBezTo>
                  <a:pt x="1226" y="2096"/>
                  <a:pt x="1211" y="2065"/>
                  <a:pt x="1239" y="2056"/>
                </a:cubicBezTo>
                <a:cubicBezTo>
                  <a:pt x="1275" y="2058"/>
                  <a:pt x="1317" y="2076"/>
                  <a:pt x="1347" y="2056"/>
                </a:cubicBezTo>
                <a:cubicBezTo>
                  <a:pt x="1351" y="2054"/>
                  <a:pt x="1347" y="2046"/>
                  <a:pt x="1351" y="2044"/>
                </a:cubicBezTo>
                <a:cubicBezTo>
                  <a:pt x="1359" y="2040"/>
                  <a:pt x="1370" y="2041"/>
                  <a:pt x="1379" y="2040"/>
                </a:cubicBezTo>
                <a:cubicBezTo>
                  <a:pt x="1400" y="2026"/>
                  <a:pt x="1411" y="2032"/>
                  <a:pt x="1423" y="2044"/>
                </a:cubicBezTo>
                <a:cubicBezTo>
                  <a:pt x="1440" y="2043"/>
                  <a:pt x="1482" y="2055"/>
                  <a:pt x="1495" y="2044"/>
                </a:cubicBezTo>
                <a:cubicBezTo>
                  <a:pt x="1520" y="2023"/>
                  <a:pt x="1489" y="2007"/>
                  <a:pt x="1479" y="2000"/>
                </a:cubicBezTo>
                <a:cubicBezTo>
                  <a:pt x="1480" y="1993"/>
                  <a:pt x="1477" y="1984"/>
                  <a:pt x="1483" y="1980"/>
                </a:cubicBezTo>
                <a:cubicBezTo>
                  <a:pt x="1528" y="1950"/>
                  <a:pt x="1508" y="1996"/>
                  <a:pt x="1519" y="1964"/>
                </a:cubicBezTo>
                <a:cubicBezTo>
                  <a:pt x="1520" y="1976"/>
                  <a:pt x="1513" y="1994"/>
                  <a:pt x="1523" y="2000"/>
                </a:cubicBezTo>
                <a:cubicBezTo>
                  <a:pt x="1528" y="2008"/>
                  <a:pt x="1542" y="1999"/>
                  <a:pt x="1551" y="1996"/>
                </a:cubicBezTo>
                <a:cubicBezTo>
                  <a:pt x="1560" y="1993"/>
                  <a:pt x="1570" y="1985"/>
                  <a:pt x="1579" y="1984"/>
                </a:cubicBezTo>
                <a:cubicBezTo>
                  <a:pt x="1588" y="1985"/>
                  <a:pt x="1601" y="1981"/>
                  <a:pt x="1607" y="1988"/>
                </a:cubicBezTo>
                <a:cubicBezTo>
                  <a:pt x="1649" y="2041"/>
                  <a:pt x="1586" y="2016"/>
                  <a:pt x="1623" y="2028"/>
                </a:cubicBezTo>
                <a:cubicBezTo>
                  <a:pt x="1636" y="2027"/>
                  <a:pt x="1650" y="2029"/>
                  <a:pt x="1663" y="2024"/>
                </a:cubicBezTo>
                <a:cubicBezTo>
                  <a:pt x="1667" y="2023"/>
                  <a:pt x="1664" y="2015"/>
                  <a:pt x="1667" y="2012"/>
                </a:cubicBezTo>
                <a:cubicBezTo>
                  <a:pt x="1673" y="2006"/>
                  <a:pt x="1684" y="2005"/>
                  <a:pt x="1691" y="2000"/>
                </a:cubicBezTo>
                <a:cubicBezTo>
                  <a:pt x="1707" y="2001"/>
                  <a:pt x="1723" y="2001"/>
                  <a:pt x="1739" y="2004"/>
                </a:cubicBezTo>
                <a:cubicBezTo>
                  <a:pt x="1756" y="2007"/>
                  <a:pt x="1758" y="2034"/>
                  <a:pt x="1767" y="2048"/>
                </a:cubicBezTo>
                <a:cubicBezTo>
                  <a:pt x="1772" y="2058"/>
                  <a:pt x="1756" y="2061"/>
                  <a:pt x="1759" y="2068"/>
                </a:cubicBezTo>
                <a:cubicBezTo>
                  <a:pt x="1762" y="2075"/>
                  <a:pt x="1776" y="2081"/>
                  <a:pt x="1783" y="2088"/>
                </a:cubicBezTo>
                <a:cubicBezTo>
                  <a:pt x="1790" y="2095"/>
                  <a:pt x="1794" y="2101"/>
                  <a:pt x="1803" y="2108"/>
                </a:cubicBezTo>
                <a:cubicBezTo>
                  <a:pt x="1811" y="2120"/>
                  <a:pt x="1835" y="2132"/>
                  <a:pt x="1835" y="2132"/>
                </a:cubicBezTo>
                <a:cubicBezTo>
                  <a:pt x="1848" y="2131"/>
                  <a:pt x="1866" y="2142"/>
                  <a:pt x="1875" y="2132"/>
                </a:cubicBezTo>
                <a:cubicBezTo>
                  <a:pt x="1884" y="2126"/>
                  <a:pt x="1872" y="2108"/>
                  <a:pt x="1875" y="2100"/>
                </a:cubicBezTo>
                <a:cubicBezTo>
                  <a:pt x="1878" y="2092"/>
                  <a:pt x="1888" y="2089"/>
                  <a:pt x="1891" y="2084"/>
                </a:cubicBezTo>
                <a:cubicBezTo>
                  <a:pt x="1892" y="2080"/>
                  <a:pt x="1897" y="2076"/>
                  <a:pt x="1895" y="2072"/>
                </a:cubicBezTo>
                <a:cubicBezTo>
                  <a:pt x="1893" y="2068"/>
                  <a:pt x="1884" y="2072"/>
                  <a:pt x="1883" y="2068"/>
                </a:cubicBezTo>
                <a:cubicBezTo>
                  <a:pt x="1876" y="2044"/>
                  <a:pt x="1885" y="2045"/>
                  <a:pt x="1899" y="2040"/>
                </a:cubicBezTo>
                <a:cubicBezTo>
                  <a:pt x="1915" y="1991"/>
                  <a:pt x="1901" y="1988"/>
                  <a:pt x="1871" y="1968"/>
                </a:cubicBezTo>
                <a:cubicBezTo>
                  <a:pt x="1864" y="1971"/>
                  <a:pt x="1838" y="1981"/>
                  <a:pt x="1831" y="1984"/>
                </a:cubicBezTo>
                <a:cubicBezTo>
                  <a:pt x="1827" y="1985"/>
                  <a:pt x="1820" y="1992"/>
                  <a:pt x="1819" y="1988"/>
                </a:cubicBezTo>
                <a:cubicBezTo>
                  <a:pt x="1810" y="1940"/>
                  <a:pt x="1811" y="1944"/>
                  <a:pt x="1835" y="1936"/>
                </a:cubicBezTo>
                <a:cubicBezTo>
                  <a:pt x="1836" y="1927"/>
                  <a:pt x="1837" y="1917"/>
                  <a:pt x="1839" y="1908"/>
                </a:cubicBezTo>
                <a:cubicBezTo>
                  <a:pt x="1841" y="1900"/>
                  <a:pt x="1855" y="1880"/>
                  <a:pt x="1855" y="1880"/>
                </a:cubicBezTo>
                <a:cubicBezTo>
                  <a:pt x="1853" y="1867"/>
                  <a:pt x="1843" y="1840"/>
                  <a:pt x="1831" y="1828"/>
                </a:cubicBezTo>
                <a:cubicBezTo>
                  <a:pt x="1824" y="1821"/>
                  <a:pt x="1815" y="1817"/>
                  <a:pt x="1807" y="1812"/>
                </a:cubicBezTo>
                <a:cubicBezTo>
                  <a:pt x="1803" y="1809"/>
                  <a:pt x="1795" y="1804"/>
                  <a:pt x="1795" y="1804"/>
                </a:cubicBezTo>
                <a:cubicBezTo>
                  <a:pt x="1790" y="1785"/>
                  <a:pt x="1783" y="1767"/>
                  <a:pt x="1767" y="1756"/>
                </a:cubicBezTo>
                <a:cubicBezTo>
                  <a:pt x="1749" y="1728"/>
                  <a:pt x="1754" y="1741"/>
                  <a:pt x="1747" y="1720"/>
                </a:cubicBezTo>
                <a:cubicBezTo>
                  <a:pt x="1748" y="1715"/>
                  <a:pt x="1748" y="1708"/>
                  <a:pt x="1751" y="1704"/>
                </a:cubicBezTo>
                <a:cubicBezTo>
                  <a:pt x="1754" y="1701"/>
                  <a:pt x="1761" y="1704"/>
                  <a:pt x="1763" y="1700"/>
                </a:cubicBezTo>
                <a:cubicBezTo>
                  <a:pt x="1782" y="1671"/>
                  <a:pt x="1752" y="1685"/>
                  <a:pt x="1779" y="1676"/>
                </a:cubicBezTo>
                <a:cubicBezTo>
                  <a:pt x="1784" y="1654"/>
                  <a:pt x="1790" y="1657"/>
                  <a:pt x="1811" y="1652"/>
                </a:cubicBezTo>
                <a:cubicBezTo>
                  <a:pt x="1818" y="1647"/>
                  <a:pt x="1829" y="1647"/>
                  <a:pt x="1835" y="1640"/>
                </a:cubicBezTo>
                <a:cubicBezTo>
                  <a:pt x="1838" y="1636"/>
                  <a:pt x="1835" y="1628"/>
                  <a:pt x="1839" y="1624"/>
                </a:cubicBezTo>
                <a:cubicBezTo>
                  <a:pt x="1845" y="1619"/>
                  <a:pt x="1863" y="1616"/>
                  <a:pt x="1863" y="1616"/>
                </a:cubicBezTo>
                <a:cubicBezTo>
                  <a:pt x="1874" y="1600"/>
                  <a:pt x="1885" y="1602"/>
                  <a:pt x="1903" y="1596"/>
                </a:cubicBezTo>
                <a:cubicBezTo>
                  <a:pt x="1904" y="1591"/>
                  <a:pt x="1903" y="1583"/>
                  <a:pt x="1907" y="1580"/>
                </a:cubicBezTo>
                <a:cubicBezTo>
                  <a:pt x="1910" y="1577"/>
                  <a:pt x="1915" y="1584"/>
                  <a:pt x="1919" y="1584"/>
                </a:cubicBezTo>
                <a:cubicBezTo>
                  <a:pt x="1940" y="1584"/>
                  <a:pt x="1962" y="1581"/>
                  <a:pt x="1983" y="1580"/>
                </a:cubicBezTo>
                <a:cubicBezTo>
                  <a:pt x="1992" y="1566"/>
                  <a:pt x="1999" y="1561"/>
                  <a:pt x="2015" y="1556"/>
                </a:cubicBezTo>
                <a:cubicBezTo>
                  <a:pt x="2024" y="1529"/>
                  <a:pt x="2023" y="1527"/>
                  <a:pt x="2051" y="1520"/>
                </a:cubicBezTo>
                <a:cubicBezTo>
                  <a:pt x="2059" y="1495"/>
                  <a:pt x="2055" y="1469"/>
                  <a:pt x="2063" y="1444"/>
                </a:cubicBezTo>
                <a:cubicBezTo>
                  <a:pt x="2050" y="1406"/>
                  <a:pt x="2052" y="1413"/>
                  <a:pt x="2083" y="1392"/>
                </a:cubicBezTo>
                <a:cubicBezTo>
                  <a:pt x="2115" y="1396"/>
                  <a:pt x="2140" y="1390"/>
                  <a:pt x="2151" y="1424"/>
                </a:cubicBezTo>
                <a:cubicBezTo>
                  <a:pt x="2166" y="1423"/>
                  <a:pt x="2181" y="1425"/>
                  <a:pt x="2195" y="1420"/>
                </a:cubicBezTo>
                <a:cubicBezTo>
                  <a:pt x="2201" y="1418"/>
                  <a:pt x="2206" y="1388"/>
                  <a:pt x="2211" y="1384"/>
                </a:cubicBezTo>
                <a:cubicBezTo>
                  <a:pt x="2218" y="1379"/>
                  <a:pt x="2235" y="1376"/>
                  <a:pt x="2235" y="1376"/>
                </a:cubicBezTo>
                <a:cubicBezTo>
                  <a:pt x="2238" y="1350"/>
                  <a:pt x="2249" y="1329"/>
                  <a:pt x="2223" y="1320"/>
                </a:cubicBezTo>
                <a:cubicBezTo>
                  <a:pt x="2213" y="1304"/>
                  <a:pt x="2212" y="1294"/>
                  <a:pt x="2231" y="1288"/>
                </a:cubicBezTo>
                <a:cubicBezTo>
                  <a:pt x="2240" y="1275"/>
                  <a:pt x="2253" y="1250"/>
                  <a:pt x="2223" y="1260"/>
                </a:cubicBezTo>
                <a:cubicBezTo>
                  <a:pt x="2222" y="1252"/>
                  <a:pt x="2223" y="1243"/>
                  <a:pt x="2219" y="1236"/>
                </a:cubicBezTo>
                <a:cubicBezTo>
                  <a:pt x="2217" y="1232"/>
                  <a:pt x="2209" y="1232"/>
                  <a:pt x="2207" y="1228"/>
                </a:cubicBezTo>
                <a:cubicBezTo>
                  <a:pt x="2203" y="1219"/>
                  <a:pt x="2209" y="1207"/>
                  <a:pt x="2203" y="1200"/>
                </a:cubicBezTo>
                <a:cubicBezTo>
                  <a:pt x="2195" y="1190"/>
                  <a:pt x="2167" y="1188"/>
                  <a:pt x="2167" y="1188"/>
                </a:cubicBezTo>
                <a:cubicBezTo>
                  <a:pt x="2157" y="1148"/>
                  <a:pt x="2172" y="1189"/>
                  <a:pt x="2151" y="1168"/>
                </a:cubicBezTo>
                <a:cubicBezTo>
                  <a:pt x="2148" y="1165"/>
                  <a:pt x="2149" y="1160"/>
                  <a:pt x="2147" y="1156"/>
                </a:cubicBezTo>
                <a:cubicBezTo>
                  <a:pt x="2145" y="1152"/>
                  <a:pt x="2143" y="1147"/>
                  <a:pt x="2139" y="1144"/>
                </a:cubicBezTo>
                <a:cubicBezTo>
                  <a:pt x="2128" y="1135"/>
                  <a:pt x="2122" y="1105"/>
                  <a:pt x="2107" y="1100"/>
                </a:cubicBezTo>
                <a:cubicBezTo>
                  <a:pt x="2098" y="1128"/>
                  <a:pt x="2063" y="1123"/>
                  <a:pt x="2043" y="1116"/>
                </a:cubicBezTo>
                <a:cubicBezTo>
                  <a:pt x="2022" y="1084"/>
                  <a:pt x="2078" y="1147"/>
                  <a:pt x="2051" y="1120"/>
                </a:cubicBezTo>
                <a:cubicBezTo>
                  <a:pt x="2039" y="1108"/>
                  <a:pt x="2036" y="1088"/>
                  <a:pt x="2031" y="1072"/>
                </a:cubicBezTo>
                <a:cubicBezTo>
                  <a:pt x="2029" y="1066"/>
                  <a:pt x="2035" y="1099"/>
                  <a:pt x="2035" y="1092"/>
                </a:cubicBezTo>
                <a:cubicBezTo>
                  <a:pt x="2035" y="1054"/>
                  <a:pt x="2036" y="1050"/>
                  <a:pt x="2007" y="1040"/>
                </a:cubicBezTo>
                <a:cubicBezTo>
                  <a:pt x="1994" y="1020"/>
                  <a:pt x="1969" y="1018"/>
                  <a:pt x="1947" y="1012"/>
                </a:cubicBezTo>
                <a:cubicBezTo>
                  <a:pt x="1936" y="995"/>
                  <a:pt x="1933" y="980"/>
                  <a:pt x="1915" y="968"/>
                </a:cubicBezTo>
                <a:cubicBezTo>
                  <a:pt x="1906" y="954"/>
                  <a:pt x="1905" y="946"/>
                  <a:pt x="1891" y="936"/>
                </a:cubicBezTo>
                <a:cubicBezTo>
                  <a:pt x="1886" y="920"/>
                  <a:pt x="1881" y="913"/>
                  <a:pt x="1867" y="904"/>
                </a:cubicBezTo>
                <a:cubicBezTo>
                  <a:pt x="1858" y="878"/>
                  <a:pt x="1870" y="904"/>
                  <a:pt x="1851" y="888"/>
                </a:cubicBezTo>
                <a:cubicBezTo>
                  <a:pt x="1847" y="885"/>
                  <a:pt x="1846" y="879"/>
                  <a:pt x="1843" y="876"/>
                </a:cubicBezTo>
                <a:cubicBezTo>
                  <a:pt x="1822" y="855"/>
                  <a:pt x="1780" y="858"/>
                  <a:pt x="1755" y="856"/>
                </a:cubicBezTo>
                <a:cubicBezTo>
                  <a:pt x="1752" y="847"/>
                  <a:pt x="1748" y="828"/>
                  <a:pt x="1739" y="820"/>
                </a:cubicBezTo>
                <a:cubicBezTo>
                  <a:pt x="1732" y="814"/>
                  <a:pt x="1723" y="809"/>
                  <a:pt x="1715" y="804"/>
                </a:cubicBezTo>
                <a:cubicBezTo>
                  <a:pt x="1711" y="801"/>
                  <a:pt x="1703" y="796"/>
                  <a:pt x="1703" y="796"/>
                </a:cubicBezTo>
                <a:cubicBezTo>
                  <a:pt x="1689" y="775"/>
                  <a:pt x="1705" y="749"/>
                  <a:pt x="1679" y="740"/>
                </a:cubicBezTo>
                <a:cubicBezTo>
                  <a:pt x="1673" y="721"/>
                  <a:pt x="1677" y="697"/>
                  <a:pt x="1667" y="680"/>
                </a:cubicBezTo>
                <a:cubicBezTo>
                  <a:pt x="1664" y="674"/>
                  <a:pt x="1654" y="677"/>
                  <a:pt x="1647" y="676"/>
                </a:cubicBezTo>
                <a:cubicBezTo>
                  <a:pt x="1642" y="662"/>
                  <a:pt x="1643" y="643"/>
                  <a:pt x="1631" y="632"/>
                </a:cubicBezTo>
                <a:cubicBezTo>
                  <a:pt x="1624" y="626"/>
                  <a:pt x="1607" y="616"/>
                  <a:pt x="1607" y="616"/>
                </a:cubicBezTo>
                <a:cubicBezTo>
                  <a:pt x="1589" y="589"/>
                  <a:pt x="1598" y="554"/>
                  <a:pt x="1615" y="528"/>
                </a:cubicBezTo>
                <a:cubicBezTo>
                  <a:pt x="1619" y="514"/>
                  <a:pt x="1651" y="480"/>
                  <a:pt x="1651" y="480"/>
                </a:cubicBezTo>
                <a:cubicBezTo>
                  <a:pt x="1657" y="450"/>
                  <a:pt x="1627" y="457"/>
                  <a:pt x="1619" y="432"/>
                </a:cubicBezTo>
                <a:cubicBezTo>
                  <a:pt x="1612" y="418"/>
                  <a:pt x="1610" y="407"/>
                  <a:pt x="1603" y="400"/>
                </a:cubicBezTo>
                <a:cubicBezTo>
                  <a:pt x="1596" y="393"/>
                  <a:pt x="1585" y="393"/>
                  <a:pt x="1575" y="388"/>
                </a:cubicBezTo>
                <a:cubicBezTo>
                  <a:pt x="1566" y="374"/>
                  <a:pt x="1557" y="381"/>
                  <a:pt x="1543" y="372"/>
                </a:cubicBezTo>
                <a:cubicBezTo>
                  <a:pt x="1536" y="352"/>
                  <a:pt x="1527" y="343"/>
                  <a:pt x="1507" y="336"/>
                </a:cubicBezTo>
                <a:cubicBezTo>
                  <a:pt x="1485" y="303"/>
                  <a:pt x="1535" y="283"/>
                  <a:pt x="1491" y="268"/>
                </a:cubicBezTo>
                <a:cubicBezTo>
                  <a:pt x="1482" y="254"/>
                  <a:pt x="1439" y="223"/>
                  <a:pt x="1459" y="216"/>
                </a:cubicBezTo>
                <a:cubicBezTo>
                  <a:pt x="1465" y="197"/>
                  <a:pt x="1463" y="193"/>
                  <a:pt x="1443" y="188"/>
                </a:cubicBezTo>
                <a:cubicBezTo>
                  <a:pt x="1436" y="167"/>
                  <a:pt x="1421" y="171"/>
                  <a:pt x="1399" y="168"/>
                </a:cubicBezTo>
                <a:cubicBezTo>
                  <a:pt x="1396" y="145"/>
                  <a:pt x="1401" y="127"/>
                  <a:pt x="1379" y="120"/>
                </a:cubicBezTo>
                <a:cubicBezTo>
                  <a:pt x="1378" y="116"/>
                  <a:pt x="1379" y="107"/>
                  <a:pt x="1375" y="108"/>
                </a:cubicBezTo>
                <a:cubicBezTo>
                  <a:pt x="1365" y="109"/>
                  <a:pt x="1351" y="124"/>
                  <a:pt x="1351" y="124"/>
                </a:cubicBezTo>
                <a:cubicBezTo>
                  <a:pt x="1342" y="123"/>
                  <a:pt x="1332" y="122"/>
                  <a:pt x="1323" y="120"/>
                </a:cubicBezTo>
                <a:cubicBezTo>
                  <a:pt x="1315" y="118"/>
                  <a:pt x="1299" y="112"/>
                  <a:pt x="1299" y="112"/>
                </a:cubicBezTo>
                <a:cubicBezTo>
                  <a:pt x="1259" y="132"/>
                  <a:pt x="1306" y="134"/>
                  <a:pt x="1235" y="128"/>
                </a:cubicBezTo>
                <a:cubicBezTo>
                  <a:pt x="1212" y="120"/>
                  <a:pt x="1208" y="124"/>
                  <a:pt x="1203" y="148"/>
                </a:cubicBezTo>
                <a:cubicBezTo>
                  <a:pt x="1194" y="146"/>
                  <a:pt x="1180" y="148"/>
                  <a:pt x="1175" y="140"/>
                </a:cubicBezTo>
                <a:cubicBezTo>
                  <a:pt x="1156" y="107"/>
                  <a:pt x="1186" y="121"/>
                  <a:pt x="1159" y="112"/>
                </a:cubicBezTo>
                <a:cubicBezTo>
                  <a:pt x="1136" y="89"/>
                  <a:pt x="1139" y="86"/>
                  <a:pt x="1135" y="48"/>
                </a:cubicBezTo>
                <a:cubicBezTo>
                  <a:pt x="1063" y="55"/>
                  <a:pt x="1120" y="58"/>
                  <a:pt x="1071" y="68"/>
                </a:cubicBezTo>
                <a:cubicBezTo>
                  <a:pt x="1062" y="94"/>
                  <a:pt x="1070" y="134"/>
                  <a:pt x="1079" y="160"/>
                </a:cubicBezTo>
                <a:cubicBezTo>
                  <a:pt x="1076" y="183"/>
                  <a:pt x="1075" y="194"/>
                  <a:pt x="1063" y="212"/>
                </a:cubicBezTo>
                <a:cubicBezTo>
                  <a:pt x="1048" y="209"/>
                  <a:pt x="1028" y="216"/>
                  <a:pt x="1019" y="204"/>
                </a:cubicBezTo>
                <a:cubicBezTo>
                  <a:pt x="1012" y="196"/>
                  <a:pt x="1007" y="166"/>
                  <a:pt x="1003" y="156"/>
                </a:cubicBezTo>
                <a:cubicBezTo>
                  <a:pt x="998" y="144"/>
                  <a:pt x="972" y="160"/>
                  <a:pt x="971" y="160"/>
                </a:cubicBezTo>
                <a:cubicBezTo>
                  <a:pt x="964" y="139"/>
                  <a:pt x="923" y="131"/>
                  <a:pt x="903" y="128"/>
                </a:cubicBezTo>
                <a:cubicBezTo>
                  <a:pt x="884" y="116"/>
                  <a:pt x="869" y="124"/>
                  <a:pt x="851" y="136"/>
                </a:cubicBezTo>
                <a:cubicBezTo>
                  <a:pt x="842" y="150"/>
                  <a:pt x="829" y="143"/>
                  <a:pt x="815" y="152"/>
                </a:cubicBezTo>
                <a:cubicBezTo>
                  <a:pt x="821" y="175"/>
                  <a:pt x="834" y="185"/>
                  <a:pt x="855" y="192"/>
                </a:cubicBezTo>
                <a:cubicBezTo>
                  <a:pt x="860" y="207"/>
                  <a:pt x="870" y="211"/>
                  <a:pt x="879" y="224"/>
                </a:cubicBezTo>
                <a:cubicBezTo>
                  <a:pt x="855" y="232"/>
                  <a:pt x="832" y="242"/>
                  <a:pt x="807" y="248"/>
                </a:cubicBezTo>
                <a:cubicBezTo>
                  <a:pt x="796" y="247"/>
                  <a:pt x="785" y="248"/>
                  <a:pt x="775" y="244"/>
                </a:cubicBezTo>
                <a:cubicBezTo>
                  <a:pt x="769" y="241"/>
                  <a:pt x="768" y="192"/>
                  <a:pt x="767" y="188"/>
                </a:cubicBezTo>
                <a:cubicBezTo>
                  <a:pt x="764" y="179"/>
                  <a:pt x="756" y="172"/>
                  <a:pt x="751" y="164"/>
                </a:cubicBezTo>
                <a:cubicBezTo>
                  <a:pt x="749" y="160"/>
                  <a:pt x="751" y="154"/>
                  <a:pt x="747" y="152"/>
                </a:cubicBezTo>
                <a:cubicBezTo>
                  <a:pt x="740" y="148"/>
                  <a:pt x="731" y="149"/>
                  <a:pt x="723" y="148"/>
                </a:cubicBezTo>
                <a:cubicBezTo>
                  <a:pt x="701" y="126"/>
                  <a:pt x="712" y="124"/>
                  <a:pt x="679" y="116"/>
                </a:cubicBezTo>
                <a:cubicBezTo>
                  <a:pt x="669" y="76"/>
                  <a:pt x="684" y="117"/>
                  <a:pt x="663" y="96"/>
                </a:cubicBezTo>
                <a:cubicBezTo>
                  <a:pt x="655" y="88"/>
                  <a:pt x="660" y="74"/>
                  <a:pt x="655" y="64"/>
                </a:cubicBezTo>
                <a:cubicBezTo>
                  <a:pt x="649" y="53"/>
                  <a:pt x="626" y="52"/>
                  <a:pt x="615" y="48"/>
                </a:cubicBezTo>
                <a:cubicBezTo>
                  <a:pt x="604" y="32"/>
                  <a:pt x="601" y="25"/>
                  <a:pt x="583" y="20"/>
                </a:cubicBezTo>
                <a:cubicBezTo>
                  <a:pt x="553" y="0"/>
                  <a:pt x="564" y="10"/>
                  <a:pt x="535" y="16"/>
                </a:cubicBezTo>
                <a:cubicBezTo>
                  <a:pt x="522" y="35"/>
                  <a:pt x="524" y="55"/>
                  <a:pt x="507" y="72"/>
                </a:cubicBezTo>
                <a:cubicBezTo>
                  <a:pt x="506" y="76"/>
                  <a:pt x="506" y="81"/>
                  <a:pt x="503" y="84"/>
                </a:cubicBezTo>
                <a:cubicBezTo>
                  <a:pt x="500" y="87"/>
                  <a:pt x="493" y="85"/>
                  <a:pt x="491" y="88"/>
                </a:cubicBezTo>
                <a:cubicBezTo>
                  <a:pt x="468" y="121"/>
                  <a:pt x="498" y="107"/>
                  <a:pt x="471" y="116"/>
                </a:cubicBezTo>
                <a:cubicBezTo>
                  <a:pt x="454" y="115"/>
                  <a:pt x="436" y="114"/>
                  <a:pt x="419" y="112"/>
                </a:cubicBezTo>
                <a:cubicBezTo>
                  <a:pt x="415" y="111"/>
                  <a:pt x="410" y="105"/>
                  <a:pt x="407" y="108"/>
                </a:cubicBezTo>
                <a:cubicBezTo>
                  <a:pt x="401" y="114"/>
                  <a:pt x="399" y="132"/>
                  <a:pt x="399" y="132"/>
                </a:cubicBezTo>
                <a:cubicBezTo>
                  <a:pt x="350" y="122"/>
                  <a:pt x="389" y="170"/>
                  <a:pt x="371" y="212"/>
                </a:cubicBezTo>
                <a:cubicBezTo>
                  <a:pt x="367" y="221"/>
                  <a:pt x="352" y="215"/>
                  <a:pt x="343" y="216"/>
                </a:cubicBezTo>
                <a:cubicBezTo>
                  <a:pt x="337" y="238"/>
                  <a:pt x="351" y="241"/>
                  <a:pt x="331" y="248"/>
                </a:cubicBezTo>
                <a:cubicBezTo>
                  <a:pt x="279" y="244"/>
                  <a:pt x="270" y="232"/>
                  <a:pt x="279" y="276"/>
                </a:cubicBezTo>
                <a:cubicBezTo>
                  <a:pt x="309" y="268"/>
                  <a:pt x="289" y="277"/>
                  <a:pt x="283" y="300"/>
                </a:cubicBezTo>
                <a:cubicBezTo>
                  <a:pt x="282" y="315"/>
                  <a:pt x="279" y="327"/>
                  <a:pt x="267" y="336"/>
                </a:cubicBezTo>
                <a:cubicBezTo>
                  <a:pt x="253" y="346"/>
                  <a:pt x="243" y="346"/>
                  <a:pt x="227" y="340"/>
                </a:cubicBezTo>
                <a:cubicBezTo>
                  <a:pt x="222" y="338"/>
                  <a:pt x="226" y="328"/>
                  <a:pt x="223" y="324"/>
                </a:cubicBezTo>
                <a:cubicBezTo>
                  <a:pt x="210" y="308"/>
                  <a:pt x="163" y="306"/>
                  <a:pt x="147" y="304"/>
                </a:cubicBezTo>
                <a:cubicBezTo>
                  <a:pt x="143" y="305"/>
                  <a:pt x="137" y="304"/>
                  <a:pt x="135" y="308"/>
                </a:cubicBezTo>
                <a:cubicBezTo>
                  <a:pt x="131" y="314"/>
                  <a:pt x="137" y="326"/>
                  <a:pt x="131" y="328"/>
                </a:cubicBezTo>
                <a:cubicBezTo>
                  <a:pt x="109" y="335"/>
                  <a:pt x="86" y="331"/>
                  <a:pt x="63" y="332"/>
                </a:cubicBezTo>
                <a:cubicBezTo>
                  <a:pt x="58" y="359"/>
                  <a:pt x="53" y="359"/>
                  <a:pt x="27" y="364"/>
                </a:cubicBezTo>
                <a:cubicBezTo>
                  <a:pt x="18" y="392"/>
                  <a:pt x="0" y="386"/>
                  <a:pt x="47" y="392"/>
                </a:cubicBezTo>
                <a:cubicBezTo>
                  <a:pt x="79" y="403"/>
                  <a:pt x="60" y="443"/>
                  <a:pt x="67" y="472"/>
                </a:cubicBezTo>
                <a:cubicBezTo>
                  <a:pt x="70" y="510"/>
                  <a:pt x="60" y="540"/>
                  <a:pt x="99" y="548"/>
                </a:cubicBezTo>
                <a:cubicBezTo>
                  <a:pt x="102" y="556"/>
                  <a:pt x="104" y="564"/>
                  <a:pt x="107" y="572"/>
                </a:cubicBezTo>
                <a:cubicBezTo>
                  <a:pt x="108" y="576"/>
                  <a:pt x="111" y="584"/>
                  <a:pt x="111" y="584"/>
                </a:cubicBezTo>
                <a:cubicBezTo>
                  <a:pt x="110" y="596"/>
                  <a:pt x="114" y="610"/>
                  <a:pt x="107" y="620"/>
                </a:cubicBezTo>
                <a:cubicBezTo>
                  <a:pt x="87" y="649"/>
                  <a:pt x="76" y="604"/>
                  <a:pt x="87" y="636"/>
                </a:cubicBezTo>
                <a:cubicBezTo>
                  <a:pt x="86" y="649"/>
                  <a:pt x="88" y="663"/>
                  <a:pt x="83" y="676"/>
                </a:cubicBezTo>
                <a:cubicBezTo>
                  <a:pt x="82" y="680"/>
                  <a:pt x="73" y="676"/>
                  <a:pt x="71" y="680"/>
                </a:cubicBezTo>
                <a:cubicBezTo>
                  <a:pt x="62" y="697"/>
                  <a:pt x="92" y="694"/>
                  <a:pt x="119" y="696"/>
                </a:cubicBezTo>
                <a:cubicBezTo>
                  <a:pt x="127" y="694"/>
                  <a:pt x="161" y="693"/>
                  <a:pt x="171" y="680"/>
                </a:cubicBezTo>
                <a:cubicBezTo>
                  <a:pt x="174" y="677"/>
                  <a:pt x="171" y="670"/>
                  <a:pt x="175" y="668"/>
                </a:cubicBezTo>
                <a:cubicBezTo>
                  <a:pt x="183" y="662"/>
                  <a:pt x="217" y="658"/>
                  <a:pt x="227" y="656"/>
                </a:cubicBezTo>
                <a:cubicBezTo>
                  <a:pt x="247" y="643"/>
                  <a:pt x="243" y="636"/>
                  <a:pt x="239" y="612"/>
                </a:cubicBezTo>
                <a:cubicBezTo>
                  <a:pt x="231" y="613"/>
                  <a:pt x="231" y="606"/>
                  <a:pt x="223" y="604"/>
                </a:cubicBezTo>
                <a:cubicBezTo>
                  <a:pt x="217" y="603"/>
                  <a:pt x="208" y="607"/>
                  <a:pt x="203" y="604"/>
                </a:cubicBezTo>
                <a:cubicBezTo>
                  <a:pt x="196" y="600"/>
                  <a:pt x="170" y="596"/>
                  <a:pt x="167" y="596"/>
                </a:cubicBezTo>
                <a:cubicBezTo>
                  <a:pt x="174" y="576"/>
                  <a:pt x="178" y="599"/>
                  <a:pt x="187" y="572"/>
                </a:cubicBezTo>
                <a:cubicBezTo>
                  <a:pt x="199" y="564"/>
                  <a:pt x="213" y="577"/>
                  <a:pt x="235" y="572"/>
                </a:cubicBezTo>
                <a:cubicBezTo>
                  <a:pt x="252" y="561"/>
                  <a:pt x="248" y="548"/>
                  <a:pt x="267" y="560"/>
                </a:cubicBezTo>
                <a:cubicBezTo>
                  <a:pt x="278" y="559"/>
                  <a:pt x="289" y="559"/>
                  <a:pt x="299" y="556"/>
                </a:cubicBezTo>
                <a:cubicBezTo>
                  <a:pt x="304" y="555"/>
                  <a:pt x="306" y="548"/>
                  <a:pt x="311" y="548"/>
                </a:cubicBezTo>
                <a:cubicBezTo>
                  <a:pt x="322" y="548"/>
                  <a:pt x="329" y="559"/>
                  <a:pt x="339" y="564"/>
                </a:cubicBezTo>
                <a:cubicBezTo>
                  <a:pt x="343" y="615"/>
                  <a:pt x="336" y="637"/>
                  <a:pt x="379" y="608"/>
                </a:cubicBezTo>
                <a:cubicBezTo>
                  <a:pt x="391" y="612"/>
                  <a:pt x="408" y="606"/>
                  <a:pt x="415" y="616"/>
                </a:cubicBezTo>
                <a:cubicBezTo>
                  <a:pt x="465" y="687"/>
                  <a:pt x="391" y="633"/>
                  <a:pt x="431" y="660"/>
                </a:cubicBezTo>
                <a:cubicBezTo>
                  <a:pt x="435" y="718"/>
                  <a:pt x="422" y="739"/>
                  <a:pt x="463" y="712"/>
                </a:cubicBezTo>
                <a:cubicBezTo>
                  <a:pt x="469" y="775"/>
                  <a:pt x="465" y="762"/>
                  <a:pt x="527" y="756"/>
                </a:cubicBezTo>
                <a:cubicBezTo>
                  <a:pt x="527" y="755"/>
                  <a:pt x="511" y="718"/>
                  <a:pt x="535" y="736"/>
                </a:cubicBezTo>
                <a:cubicBezTo>
                  <a:pt x="540" y="740"/>
                  <a:pt x="535" y="750"/>
                  <a:pt x="539" y="756"/>
                </a:cubicBezTo>
                <a:cubicBezTo>
                  <a:pt x="541" y="760"/>
                  <a:pt x="547" y="759"/>
                  <a:pt x="551" y="760"/>
                </a:cubicBezTo>
                <a:cubicBezTo>
                  <a:pt x="552" y="772"/>
                  <a:pt x="550" y="785"/>
                  <a:pt x="555" y="796"/>
                </a:cubicBezTo>
                <a:cubicBezTo>
                  <a:pt x="557" y="801"/>
                  <a:pt x="570" y="795"/>
                  <a:pt x="571" y="800"/>
                </a:cubicBezTo>
                <a:cubicBezTo>
                  <a:pt x="578" y="833"/>
                  <a:pt x="565" y="831"/>
                  <a:pt x="547" y="836"/>
                </a:cubicBezTo>
                <a:cubicBezTo>
                  <a:pt x="554" y="913"/>
                  <a:pt x="552" y="855"/>
                  <a:pt x="567" y="900"/>
                </a:cubicBezTo>
                <a:cubicBezTo>
                  <a:pt x="558" y="936"/>
                  <a:pt x="562" y="922"/>
                  <a:pt x="555" y="944"/>
                </a:cubicBezTo>
                <a:cubicBezTo>
                  <a:pt x="555" y="960"/>
                  <a:pt x="563" y="975"/>
                  <a:pt x="571" y="984"/>
                </a:cubicBezTo>
                <a:cubicBezTo>
                  <a:pt x="579" y="993"/>
                  <a:pt x="594" y="985"/>
                  <a:pt x="603" y="1000"/>
                </a:cubicBezTo>
                <a:cubicBezTo>
                  <a:pt x="606" y="1024"/>
                  <a:pt x="606" y="1062"/>
                  <a:pt x="627" y="1076"/>
                </a:cubicBezTo>
                <a:cubicBezTo>
                  <a:pt x="633" y="1092"/>
                  <a:pt x="645" y="1087"/>
                  <a:pt x="651" y="1092"/>
                </a:cubicBezTo>
                <a:cubicBezTo>
                  <a:pt x="657" y="1097"/>
                  <a:pt x="658" y="1103"/>
                  <a:pt x="663" y="1108"/>
                </a:cubicBezTo>
                <a:cubicBezTo>
                  <a:pt x="671" y="1139"/>
                  <a:pt x="674" y="1094"/>
                  <a:pt x="683" y="1120"/>
                </a:cubicBezTo>
                <a:cubicBezTo>
                  <a:pt x="684" y="1133"/>
                  <a:pt x="688" y="1167"/>
                  <a:pt x="691" y="1180"/>
                </a:cubicBezTo>
                <a:cubicBezTo>
                  <a:pt x="692" y="1185"/>
                  <a:pt x="699" y="1187"/>
                  <a:pt x="699" y="1192"/>
                </a:cubicBezTo>
                <a:cubicBezTo>
                  <a:pt x="702" y="1203"/>
                  <a:pt x="693" y="1240"/>
                  <a:pt x="695" y="1258"/>
                </a:cubicBezTo>
                <a:cubicBezTo>
                  <a:pt x="703" y="1275"/>
                  <a:pt x="754" y="1279"/>
                  <a:pt x="749" y="1294"/>
                </a:cubicBezTo>
                <a:cubicBezTo>
                  <a:pt x="744" y="1309"/>
                  <a:pt x="690" y="1347"/>
                  <a:pt x="667" y="1348"/>
                </a:cubicBezTo>
                <a:cubicBezTo>
                  <a:pt x="634" y="1326"/>
                  <a:pt x="657" y="1291"/>
                  <a:pt x="611" y="1300"/>
                </a:cubicBezTo>
                <a:cubicBezTo>
                  <a:pt x="594" y="1317"/>
                  <a:pt x="592" y="1354"/>
                  <a:pt x="631" y="1364"/>
                </a:cubicBezTo>
                <a:cubicBezTo>
                  <a:pt x="627" y="1442"/>
                  <a:pt x="632" y="1445"/>
                  <a:pt x="567" y="1464"/>
                </a:cubicBezTo>
                <a:cubicBezTo>
                  <a:pt x="563" y="1467"/>
                  <a:pt x="544" y="1464"/>
                  <a:pt x="539" y="1464"/>
                </a:cubicBezTo>
                <a:cubicBezTo>
                  <a:pt x="531" y="1464"/>
                  <a:pt x="515" y="1476"/>
                  <a:pt x="515" y="1476"/>
                </a:cubicBezTo>
                <a:cubicBezTo>
                  <a:pt x="488" y="1503"/>
                  <a:pt x="532" y="1509"/>
                  <a:pt x="495" y="1516"/>
                </a:cubicBezTo>
                <a:cubicBezTo>
                  <a:pt x="496" y="1529"/>
                  <a:pt x="493" y="1544"/>
                  <a:pt x="499" y="1556"/>
                </a:cubicBezTo>
                <a:cubicBezTo>
                  <a:pt x="502" y="1562"/>
                  <a:pt x="516" y="1554"/>
                  <a:pt x="519" y="1560"/>
                </a:cubicBezTo>
                <a:cubicBezTo>
                  <a:pt x="526" y="1575"/>
                  <a:pt x="520" y="1592"/>
                  <a:pt x="523" y="1608"/>
                </a:cubicBezTo>
                <a:cubicBezTo>
                  <a:pt x="524" y="1613"/>
                  <a:pt x="528" y="1616"/>
                  <a:pt x="531" y="1620"/>
                </a:cubicBezTo>
                <a:cubicBezTo>
                  <a:pt x="537" y="1662"/>
                  <a:pt x="522" y="1670"/>
                  <a:pt x="567" y="1676"/>
                </a:cubicBezTo>
                <a:cubicBezTo>
                  <a:pt x="566" y="1699"/>
                  <a:pt x="577" y="1781"/>
                  <a:pt x="543" y="1804"/>
                </a:cubicBezTo>
                <a:cubicBezTo>
                  <a:pt x="536" y="1824"/>
                  <a:pt x="540" y="1844"/>
                  <a:pt x="547" y="1864"/>
                </a:cubicBezTo>
                <a:cubicBezTo>
                  <a:pt x="546" y="1883"/>
                  <a:pt x="548" y="1902"/>
                  <a:pt x="543" y="1920"/>
                </a:cubicBezTo>
                <a:cubicBezTo>
                  <a:pt x="541" y="1928"/>
                  <a:pt x="524" y="1932"/>
                  <a:pt x="527" y="1940"/>
                </a:cubicBezTo>
                <a:cubicBezTo>
                  <a:pt x="530" y="1948"/>
                  <a:pt x="543" y="1943"/>
                  <a:pt x="551" y="1944"/>
                </a:cubicBezTo>
                <a:cubicBezTo>
                  <a:pt x="562" y="2032"/>
                  <a:pt x="555" y="2008"/>
                  <a:pt x="443" y="2000"/>
                </a:cubicBezTo>
                <a:cubicBezTo>
                  <a:pt x="398" y="1985"/>
                  <a:pt x="428" y="2014"/>
                  <a:pt x="399" y="2024"/>
                </a:cubicBezTo>
                <a:cubicBezTo>
                  <a:pt x="391" y="2047"/>
                  <a:pt x="364" y="2045"/>
                  <a:pt x="343" y="2048"/>
                </a:cubicBezTo>
                <a:cubicBezTo>
                  <a:pt x="318" y="2056"/>
                  <a:pt x="319" y="2048"/>
                  <a:pt x="319" y="2060"/>
                </a:cubicBezTo>
                <a:close/>
              </a:path>
            </a:pathLst>
          </a:custGeom>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0645" name="Group 5"/>
          <p:cNvGrpSpPr>
            <a:grpSpLocks/>
          </p:cNvGrpSpPr>
          <p:nvPr/>
        </p:nvGrpSpPr>
        <p:grpSpPr bwMode="auto">
          <a:xfrm>
            <a:off x="3676650" y="4524375"/>
            <a:ext cx="238125" cy="295275"/>
            <a:chOff x="3606" y="1788"/>
            <a:chExt cx="150" cy="186"/>
          </a:xfrm>
        </p:grpSpPr>
        <p:sp>
          <p:nvSpPr>
            <p:cNvPr id="53356" name="AutoShape 6"/>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57" name="Picture 7"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48" name="Group 8"/>
          <p:cNvGrpSpPr>
            <a:grpSpLocks/>
          </p:cNvGrpSpPr>
          <p:nvPr/>
        </p:nvGrpSpPr>
        <p:grpSpPr bwMode="auto">
          <a:xfrm>
            <a:off x="4959350" y="4387850"/>
            <a:ext cx="238125" cy="295275"/>
            <a:chOff x="3606" y="1788"/>
            <a:chExt cx="150" cy="186"/>
          </a:xfrm>
        </p:grpSpPr>
        <p:sp>
          <p:nvSpPr>
            <p:cNvPr id="53354" name="AutoShape 9"/>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55" name="Picture 10"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51" name="Group 11"/>
          <p:cNvGrpSpPr>
            <a:grpSpLocks/>
          </p:cNvGrpSpPr>
          <p:nvPr/>
        </p:nvGrpSpPr>
        <p:grpSpPr bwMode="auto">
          <a:xfrm>
            <a:off x="2835275" y="2054225"/>
            <a:ext cx="238125" cy="295275"/>
            <a:chOff x="3606" y="1788"/>
            <a:chExt cx="150" cy="186"/>
          </a:xfrm>
        </p:grpSpPr>
        <p:sp>
          <p:nvSpPr>
            <p:cNvPr id="53352" name="AutoShape 12"/>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53" name="Picture 13"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54" name="Group 14"/>
          <p:cNvGrpSpPr>
            <a:grpSpLocks/>
          </p:cNvGrpSpPr>
          <p:nvPr/>
        </p:nvGrpSpPr>
        <p:grpSpPr bwMode="auto">
          <a:xfrm>
            <a:off x="5035550" y="3644900"/>
            <a:ext cx="238125" cy="295275"/>
            <a:chOff x="3606" y="1788"/>
            <a:chExt cx="150" cy="186"/>
          </a:xfrm>
        </p:grpSpPr>
        <p:sp>
          <p:nvSpPr>
            <p:cNvPr id="53350" name="AutoShape 15"/>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51" name="Picture 16"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57" name="Group 17"/>
          <p:cNvGrpSpPr>
            <a:grpSpLocks/>
          </p:cNvGrpSpPr>
          <p:nvPr/>
        </p:nvGrpSpPr>
        <p:grpSpPr bwMode="auto">
          <a:xfrm>
            <a:off x="3387725" y="2225675"/>
            <a:ext cx="238125" cy="295275"/>
            <a:chOff x="3606" y="1788"/>
            <a:chExt cx="150" cy="186"/>
          </a:xfrm>
        </p:grpSpPr>
        <p:sp>
          <p:nvSpPr>
            <p:cNvPr id="53348" name="AutoShape 18"/>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49" name="Picture 19"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60" name="Group 20"/>
          <p:cNvGrpSpPr>
            <a:grpSpLocks/>
          </p:cNvGrpSpPr>
          <p:nvPr/>
        </p:nvGrpSpPr>
        <p:grpSpPr bwMode="auto">
          <a:xfrm>
            <a:off x="3606800" y="1949450"/>
            <a:ext cx="238125" cy="295275"/>
            <a:chOff x="3606" y="1788"/>
            <a:chExt cx="150" cy="186"/>
          </a:xfrm>
        </p:grpSpPr>
        <p:sp>
          <p:nvSpPr>
            <p:cNvPr id="53346" name="AutoShape 21"/>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47" name="Picture 22"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63" name="Group 23"/>
          <p:cNvGrpSpPr>
            <a:grpSpLocks/>
          </p:cNvGrpSpPr>
          <p:nvPr/>
        </p:nvGrpSpPr>
        <p:grpSpPr bwMode="auto">
          <a:xfrm>
            <a:off x="4064000" y="2159000"/>
            <a:ext cx="238125" cy="295275"/>
            <a:chOff x="3606" y="1788"/>
            <a:chExt cx="150" cy="186"/>
          </a:xfrm>
        </p:grpSpPr>
        <p:sp>
          <p:nvSpPr>
            <p:cNvPr id="53344" name="AutoShape 24"/>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45" name="Picture 25"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66" name="Group 26"/>
          <p:cNvGrpSpPr>
            <a:grpSpLocks/>
          </p:cNvGrpSpPr>
          <p:nvPr/>
        </p:nvGrpSpPr>
        <p:grpSpPr bwMode="auto">
          <a:xfrm>
            <a:off x="3844925" y="2825750"/>
            <a:ext cx="238125" cy="295275"/>
            <a:chOff x="3606" y="1788"/>
            <a:chExt cx="150" cy="186"/>
          </a:xfrm>
        </p:grpSpPr>
        <p:sp>
          <p:nvSpPr>
            <p:cNvPr id="53342" name="AutoShape 27"/>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43" name="Picture 28"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69" name="Group 29"/>
          <p:cNvGrpSpPr>
            <a:grpSpLocks/>
          </p:cNvGrpSpPr>
          <p:nvPr/>
        </p:nvGrpSpPr>
        <p:grpSpPr bwMode="auto">
          <a:xfrm>
            <a:off x="4206875" y="2654300"/>
            <a:ext cx="238125" cy="295275"/>
            <a:chOff x="3606" y="1788"/>
            <a:chExt cx="150" cy="186"/>
          </a:xfrm>
        </p:grpSpPr>
        <p:sp>
          <p:nvSpPr>
            <p:cNvPr id="53340" name="AutoShape 30"/>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41" name="Picture 31"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72" name="Group 32"/>
          <p:cNvGrpSpPr>
            <a:grpSpLocks/>
          </p:cNvGrpSpPr>
          <p:nvPr/>
        </p:nvGrpSpPr>
        <p:grpSpPr bwMode="auto">
          <a:xfrm>
            <a:off x="4330700" y="2701925"/>
            <a:ext cx="238125" cy="295275"/>
            <a:chOff x="3606" y="1788"/>
            <a:chExt cx="150" cy="186"/>
          </a:xfrm>
        </p:grpSpPr>
        <p:sp>
          <p:nvSpPr>
            <p:cNvPr id="53338" name="AutoShape 33"/>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39" name="Picture 34"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75" name="Group 35"/>
          <p:cNvGrpSpPr>
            <a:grpSpLocks/>
          </p:cNvGrpSpPr>
          <p:nvPr/>
        </p:nvGrpSpPr>
        <p:grpSpPr bwMode="auto">
          <a:xfrm>
            <a:off x="4578350" y="2111375"/>
            <a:ext cx="238125" cy="295275"/>
            <a:chOff x="3606" y="1788"/>
            <a:chExt cx="150" cy="186"/>
          </a:xfrm>
        </p:grpSpPr>
        <p:sp>
          <p:nvSpPr>
            <p:cNvPr id="53336" name="AutoShape 36"/>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37" name="Picture 37"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78" name="Group 38"/>
          <p:cNvGrpSpPr>
            <a:grpSpLocks/>
          </p:cNvGrpSpPr>
          <p:nvPr/>
        </p:nvGrpSpPr>
        <p:grpSpPr bwMode="auto">
          <a:xfrm>
            <a:off x="4864100" y="3082925"/>
            <a:ext cx="238125" cy="295275"/>
            <a:chOff x="3606" y="1788"/>
            <a:chExt cx="150" cy="186"/>
          </a:xfrm>
        </p:grpSpPr>
        <p:sp>
          <p:nvSpPr>
            <p:cNvPr id="53334" name="AutoShape 39"/>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35" name="Picture 40"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81" name="Group 41"/>
          <p:cNvGrpSpPr>
            <a:grpSpLocks/>
          </p:cNvGrpSpPr>
          <p:nvPr/>
        </p:nvGrpSpPr>
        <p:grpSpPr bwMode="auto">
          <a:xfrm>
            <a:off x="4987925" y="3130550"/>
            <a:ext cx="238125" cy="295275"/>
            <a:chOff x="3606" y="1788"/>
            <a:chExt cx="150" cy="186"/>
          </a:xfrm>
        </p:grpSpPr>
        <p:sp>
          <p:nvSpPr>
            <p:cNvPr id="53332" name="AutoShape 42"/>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33" name="Picture 43"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84" name="Group 44"/>
          <p:cNvGrpSpPr>
            <a:grpSpLocks/>
          </p:cNvGrpSpPr>
          <p:nvPr/>
        </p:nvGrpSpPr>
        <p:grpSpPr bwMode="auto">
          <a:xfrm>
            <a:off x="4768850" y="2644775"/>
            <a:ext cx="238125" cy="295275"/>
            <a:chOff x="3606" y="1788"/>
            <a:chExt cx="150" cy="186"/>
          </a:xfrm>
        </p:grpSpPr>
        <p:sp>
          <p:nvSpPr>
            <p:cNvPr id="53330" name="AutoShape 45"/>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31" name="Picture 46"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87" name="Group 47"/>
          <p:cNvGrpSpPr>
            <a:grpSpLocks/>
          </p:cNvGrpSpPr>
          <p:nvPr/>
        </p:nvGrpSpPr>
        <p:grpSpPr bwMode="auto">
          <a:xfrm>
            <a:off x="5016500" y="2378075"/>
            <a:ext cx="238125" cy="295275"/>
            <a:chOff x="3606" y="1788"/>
            <a:chExt cx="150" cy="186"/>
          </a:xfrm>
        </p:grpSpPr>
        <p:sp>
          <p:nvSpPr>
            <p:cNvPr id="53328" name="AutoShape 48"/>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29" name="Picture 49"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90" name="Group 50"/>
          <p:cNvGrpSpPr>
            <a:grpSpLocks/>
          </p:cNvGrpSpPr>
          <p:nvPr/>
        </p:nvGrpSpPr>
        <p:grpSpPr bwMode="auto">
          <a:xfrm>
            <a:off x="4111625" y="1711325"/>
            <a:ext cx="238125" cy="295275"/>
            <a:chOff x="3606" y="1788"/>
            <a:chExt cx="150" cy="186"/>
          </a:xfrm>
        </p:grpSpPr>
        <p:sp>
          <p:nvSpPr>
            <p:cNvPr id="53326" name="AutoShape 51"/>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27" name="Picture 52"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93" name="Group 53"/>
          <p:cNvGrpSpPr>
            <a:grpSpLocks/>
          </p:cNvGrpSpPr>
          <p:nvPr/>
        </p:nvGrpSpPr>
        <p:grpSpPr bwMode="auto">
          <a:xfrm>
            <a:off x="4806950" y="1663700"/>
            <a:ext cx="238125" cy="295275"/>
            <a:chOff x="3606" y="1788"/>
            <a:chExt cx="150" cy="186"/>
          </a:xfrm>
        </p:grpSpPr>
        <p:sp>
          <p:nvSpPr>
            <p:cNvPr id="53324" name="AutoShape 54"/>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25" name="Picture 55"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96" name="Group 56"/>
          <p:cNvGrpSpPr>
            <a:grpSpLocks/>
          </p:cNvGrpSpPr>
          <p:nvPr/>
        </p:nvGrpSpPr>
        <p:grpSpPr bwMode="auto">
          <a:xfrm>
            <a:off x="5949950" y="3597275"/>
            <a:ext cx="238125" cy="295275"/>
            <a:chOff x="3606" y="1788"/>
            <a:chExt cx="150" cy="186"/>
          </a:xfrm>
        </p:grpSpPr>
        <p:sp>
          <p:nvSpPr>
            <p:cNvPr id="53322" name="AutoShape 57"/>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23" name="Picture 58"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99" name="Group 59"/>
          <p:cNvGrpSpPr>
            <a:grpSpLocks/>
          </p:cNvGrpSpPr>
          <p:nvPr/>
        </p:nvGrpSpPr>
        <p:grpSpPr bwMode="auto">
          <a:xfrm>
            <a:off x="5568950" y="3311525"/>
            <a:ext cx="238125" cy="295275"/>
            <a:chOff x="3606" y="1788"/>
            <a:chExt cx="150" cy="186"/>
          </a:xfrm>
        </p:grpSpPr>
        <p:sp>
          <p:nvSpPr>
            <p:cNvPr id="53320" name="AutoShape 60"/>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21" name="Picture 61"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02" name="Group 62"/>
          <p:cNvGrpSpPr>
            <a:grpSpLocks/>
          </p:cNvGrpSpPr>
          <p:nvPr/>
        </p:nvGrpSpPr>
        <p:grpSpPr bwMode="auto">
          <a:xfrm>
            <a:off x="3530600" y="3816350"/>
            <a:ext cx="238125" cy="295275"/>
            <a:chOff x="2224" y="2710"/>
            <a:chExt cx="150" cy="186"/>
          </a:xfrm>
        </p:grpSpPr>
        <p:sp>
          <p:nvSpPr>
            <p:cNvPr id="53318" name="AutoShape 63"/>
            <p:cNvSpPr>
              <a:spLocks noChangeArrowheads="1"/>
            </p:cNvSpPr>
            <p:nvPr/>
          </p:nvSpPr>
          <p:spPr bwMode="auto">
            <a:xfrm>
              <a:off x="2224" y="2710"/>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19" name="Picture 64"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 y="2770"/>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05" name="Group 65"/>
          <p:cNvGrpSpPr>
            <a:grpSpLocks/>
          </p:cNvGrpSpPr>
          <p:nvPr/>
        </p:nvGrpSpPr>
        <p:grpSpPr bwMode="auto">
          <a:xfrm>
            <a:off x="4016375" y="3797300"/>
            <a:ext cx="238125" cy="295275"/>
            <a:chOff x="3606" y="1788"/>
            <a:chExt cx="150" cy="186"/>
          </a:xfrm>
        </p:grpSpPr>
        <p:sp>
          <p:nvSpPr>
            <p:cNvPr id="53316" name="AutoShape 66"/>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17" name="Picture 67"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08" name="Group 68"/>
          <p:cNvGrpSpPr>
            <a:grpSpLocks/>
          </p:cNvGrpSpPr>
          <p:nvPr/>
        </p:nvGrpSpPr>
        <p:grpSpPr bwMode="auto">
          <a:xfrm>
            <a:off x="4140200" y="3844925"/>
            <a:ext cx="238125" cy="295275"/>
            <a:chOff x="3606" y="1788"/>
            <a:chExt cx="150" cy="186"/>
          </a:xfrm>
        </p:grpSpPr>
        <p:sp>
          <p:nvSpPr>
            <p:cNvPr id="53314" name="AutoShape 69"/>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15" name="Picture 70"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11" name="Group 71"/>
          <p:cNvGrpSpPr>
            <a:grpSpLocks/>
          </p:cNvGrpSpPr>
          <p:nvPr/>
        </p:nvGrpSpPr>
        <p:grpSpPr bwMode="auto">
          <a:xfrm>
            <a:off x="4702175" y="3740150"/>
            <a:ext cx="238125" cy="295275"/>
            <a:chOff x="3606" y="1788"/>
            <a:chExt cx="150" cy="186"/>
          </a:xfrm>
        </p:grpSpPr>
        <p:sp>
          <p:nvSpPr>
            <p:cNvPr id="53312" name="AutoShape 72"/>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13" name="Picture 73"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14" name="Group 74"/>
          <p:cNvGrpSpPr>
            <a:grpSpLocks/>
          </p:cNvGrpSpPr>
          <p:nvPr/>
        </p:nvGrpSpPr>
        <p:grpSpPr bwMode="auto">
          <a:xfrm>
            <a:off x="4264025" y="3225800"/>
            <a:ext cx="238125" cy="295275"/>
            <a:chOff x="3606" y="1788"/>
            <a:chExt cx="150" cy="186"/>
          </a:xfrm>
        </p:grpSpPr>
        <p:sp>
          <p:nvSpPr>
            <p:cNvPr id="53310" name="AutoShape 75"/>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11" name="Picture 76"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17" name="Group 77"/>
          <p:cNvGrpSpPr>
            <a:grpSpLocks/>
          </p:cNvGrpSpPr>
          <p:nvPr/>
        </p:nvGrpSpPr>
        <p:grpSpPr bwMode="auto">
          <a:xfrm>
            <a:off x="4464050" y="3378200"/>
            <a:ext cx="238125" cy="295275"/>
            <a:chOff x="3606" y="1788"/>
            <a:chExt cx="150" cy="186"/>
          </a:xfrm>
        </p:grpSpPr>
        <p:sp>
          <p:nvSpPr>
            <p:cNvPr id="53308" name="AutoShape 78"/>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09" name="Picture 79"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20" name="Group 80"/>
          <p:cNvGrpSpPr>
            <a:grpSpLocks/>
          </p:cNvGrpSpPr>
          <p:nvPr/>
        </p:nvGrpSpPr>
        <p:grpSpPr bwMode="auto">
          <a:xfrm>
            <a:off x="4435475" y="4016375"/>
            <a:ext cx="238125" cy="295275"/>
            <a:chOff x="3606" y="1788"/>
            <a:chExt cx="150" cy="186"/>
          </a:xfrm>
        </p:grpSpPr>
        <p:sp>
          <p:nvSpPr>
            <p:cNvPr id="53306" name="AutoShape 81"/>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07" name="Picture 82"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23" name="Group 83"/>
          <p:cNvGrpSpPr>
            <a:grpSpLocks/>
          </p:cNvGrpSpPr>
          <p:nvPr/>
        </p:nvGrpSpPr>
        <p:grpSpPr bwMode="auto">
          <a:xfrm>
            <a:off x="4549775" y="4044950"/>
            <a:ext cx="238125" cy="295275"/>
            <a:chOff x="3606" y="1788"/>
            <a:chExt cx="150" cy="186"/>
          </a:xfrm>
        </p:grpSpPr>
        <p:sp>
          <p:nvSpPr>
            <p:cNvPr id="53304" name="AutoShape 84"/>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05" name="Picture 85"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26" name="Group 86"/>
          <p:cNvGrpSpPr>
            <a:grpSpLocks/>
          </p:cNvGrpSpPr>
          <p:nvPr/>
        </p:nvGrpSpPr>
        <p:grpSpPr bwMode="auto">
          <a:xfrm>
            <a:off x="4664075" y="4073525"/>
            <a:ext cx="238125" cy="295275"/>
            <a:chOff x="3606" y="1788"/>
            <a:chExt cx="150" cy="186"/>
          </a:xfrm>
        </p:grpSpPr>
        <p:sp>
          <p:nvSpPr>
            <p:cNvPr id="53302" name="AutoShape 87"/>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03" name="Picture 88"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29" name="Group 89"/>
          <p:cNvGrpSpPr>
            <a:grpSpLocks/>
          </p:cNvGrpSpPr>
          <p:nvPr/>
        </p:nvGrpSpPr>
        <p:grpSpPr bwMode="auto">
          <a:xfrm>
            <a:off x="4778375" y="4102100"/>
            <a:ext cx="238125" cy="295275"/>
            <a:chOff x="3606" y="1788"/>
            <a:chExt cx="150" cy="186"/>
          </a:xfrm>
        </p:grpSpPr>
        <p:sp>
          <p:nvSpPr>
            <p:cNvPr id="53300" name="AutoShape 90"/>
            <p:cNvSpPr>
              <a:spLocks noChangeArrowheads="1"/>
            </p:cNvSpPr>
            <p:nvPr/>
          </p:nvSpPr>
          <p:spPr bwMode="auto">
            <a:xfrm>
              <a:off x="3606" y="1788"/>
              <a:ext cx="150" cy="186"/>
            </a:xfrm>
            <a:prstGeom prst="can">
              <a:avLst>
                <a:gd name="adj" fmla="val 31000"/>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301" name="Picture 91"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32" name="Group 92"/>
          <p:cNvGrpSpPr>
            <a:grpSpLocks/>
          </p:cNvGrpSpPr>
          <p:nvPr/>
        </p:nvGrpSpPr>
        <p:grpSpPr bwMode="auto">
          <a:xfrm>
            <a:off x="2825750" y="4111625"/>
            <a:ext cx="238125" cy="295275"/>
            <a:chOff x="3606" y="1788"/>
            <a:chExt cx="150" cy="186"/>
          </a:xfrm>
        </p:grpSpPr>
        <p:sp>
          <p:nvSpPr>
            <p:cNvPr id="53298" name="AutoShape 93"/>
            <p:cNvSpPr>
              <a:spLocks noChangeArrowheads="1"/>
            </p:cNvSpPr>
            <p:nvPr/>
          </p:nvSpPr>
          <p:spPr bwMode="auto">
            <a:xfrm>
              <a:off x="3606" y="1788"/>
              <a:ext cx="150" cy="186"/>
            </a:xfrm>
            <a:prstGeom prst="can">
              <a:avLst>
                <a:gd name="adj" fmla="val 3100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299" name="Picture 94"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0735" name="Text Box 95"/>
          <p:cNvSpPr txBox="1">
            <a:spLocks noChangeArrowheads="1"/>
          </p:cNvSpPr>
          <p:nvPr/>
        </p:nvSpPr>
        <p:spPr bwMode="auto">
          <a:xfrm>
            <a:off x="485775" y="3209925"/>
            <a:ext cx="2343150" cy="19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GB" altLang="de-DE" sz="1200" dirty="0">
                <a:latin typeface="Tahoma" pitchFamily="34" charset="0"/>
              </a:rPr>
              <a:t>17 </a:t>
            </a:r>
            <a:r>
              <a:rPr lang="en-GB" altLang="de-DE" sz="1200" dirty="0" err="1">
                <a:latin typeface="Tahoma" pitchFamily="34" charset="0"/>
              </a:rPr>
              <a:t>Hochschulbibliotheken</a:t>
            </a:r>
            <a:endParaRPr lang="en-GB" altLang="de-DE" sz="1200" dirty="0">
              <a:latin typeface="Tahoma" pitchFamily="34" charset="0"/>
            </a:endParaRPr>
          </a:p>
          <a:p>
            <a:pPr>
              <a:lnSpc>
                <a:spcPct val="125000"/>
              </a:lnSpc>
              <a:spcBef>
                <a:spcPct val="50000"/>
              </a:spcBef>
            </a:pPr>
            <a:r>
              <a:rPr lang="en-GB" altLang="de-DE" sz="1200" dirty="0">
                <a:latin typeface="Tahoma" pitchFamily="34" charset="0"/>
              </a:rPr>
              <a:t>10 </a:t>
            </a:r>
            <a:r>
              <a:rPr lang="en-GB" altLang="de-DE" sz="1200" dirty="0" err="1">
                <a:latin typeface="Tahoma" pitchFamily="34" charset="0"/>
              </a:rPr>
              <a:t>Universitätsbibliotheken</a:t>
            </a:r>
            <a:endParaRPr lang="en-GB" altLang="de-DE" sz="1200" dirty="0">
              <a:latin typeface="Tahoma" pitchFamily="34" charset="0"/>
            </a:endParaRPr>
          </a:p>
          <a:p>
            <a:pPr>
              <a:lnSpc>
                <a:spcPct val="125000"/>
              </a:lnSpc>
              <a:spcBef>
                <a:spcPct val="50000"/>
              </a:spcBef>
            </a:pPr>
            <a:r>
              <a:rPr lang="en-GB" altLang="de-DE" sz="1200" dirty="0">
                <a:latin typeface="Tahoma" pitchFamily="34" charset="0"/>
              </a:rPr>
              <a:t>  1 </a:t>
            </a:r>
            <a:r>
              <a:rPr lang="en-GB" altLang="de-DE" sz="1200" dirty="0" err="1">
                <a:latin typeface="Tahoma" pitchFamily="34" charset="0"/>
              </a:rPr>
              <a:t>Bayerische</a:t>
            </a:r>
            <a:r>
              <a:rPr lang="en-GB" altLang="de-DE" sz="1200" dirty="0">
                <a:latin typeface="Tahoma" pitchFamily="34" charset="0"/>
              </a:rPr>
              <a:t> </a:t>
            </a:r>
            <a:r>
              <a:rPr lang="en-GB" altLang="de-DE" sz="1200" dirty="0" err="1">
                <a:latin typeface="Tahoma" pitchFamily="34" charset="0"/>
              </a:rPr>
              <a:t>Staatsbibliothek</a:t>
            </a:r>
            <a:endParaRPr lang="en-GB" altLang="de-DE" sz="1200" dirty="0">
              <a:latin typeface="Tahoma" pitchFamily="34" charset="0"/>
            </a:endParaRPr>
          </a:p>
          <a:p>
            <a:pPr>
              <a:lnSpc>
                <a:spcPct val="125000"/>
              </a:lnSpc>
              <a:spcBef>
                <a:spcPct val="50000"/>
              </a:spcBef>
            </a:pPr>
            <a:r>
              <a:rPr lang="en-GB" altLang="de-DE" sz="1200" dirty="0">
                <a:latin typeface="Tahoma" pitchFamily="34" charset="0"/>
              </a:rPr>
              <a:t>  1 </a:t>
            </a:r>
            <a:r>
              <a:rPr lang="en-GB" altLang="de-DE" sz="1200" dirty="0" err="1">
                <a:latin typeface="Tahoma" pitchFamily="34" charset="0"/>
              </a:rPr>
              <a:t>Verbund</a:t>
            </a:r>
            <a:r>
              <a:rPr lang="en-GB" altLang="de-DE" sz="1200" dirty="0">
                <a:latin typeface="Tahoma" pitchFamily="34" charset="0"/>
              </a:rPr>
              <a:t>- </a:t>
            </a:r>
            <a:r>
              <a:rPr lang="en-GB" altLang="de-DE" sz="1200" dirty="0" err="1">
                <a:latin typeface="Tahoma" pitchFamily="34" charset="0"/>
              </a:rPr>
              <a:t>bzw</a:t>
            </a:r>
            <a:r>
              <a:rPr lang="en-GB" altLang="de-DE" sz="1200" dirty="0">
                <a:latin typeface="Tahoma" pitchFamily="34" charset="0"/>
              </a:rPr>
              <a:t>. </a:t>
            </a:r>
            <a:r>
              <a:rPr lang="en-GB" altLang="de-DE" sz="1200" dirty="0" err="1">
                <a:latin typeface="Tahoma" pitchFamily="34" charset="0"/>
              </a:rPr>
              <a:t>Gastinstanz</a:t>
            </a:r>
            <a:endParaRPr lang="en-GB" altLang="de-DE" sz="1200" dirty="0">
              <a:latin typeface="Tahoma" pitchFamily="34" charset="0"/>
            </a:endParaRPr>
          </a:p>
          <a:p>
            <a:pPr>
              <a:lnSpc>
                <a:spcPct val="50000"/>
              </a:lnSpc>
              <a:spcBef>
                <a:spcPct val="50000"/>
              </a:spcBef>
            </a:pPr>
            <a:r>
              <a:rPr lang="en-GB" altLang="de-DE" sz="1200" dirty="0">
                <a:latin typeface="Tahoma" pitchFamily="34" charset="0"/>
              </a:rPr>
              <a:t>__________________________</a:t>
            </a:r>
          </a:p>
          <a:p>
            <a:pPr>
              <a:spcBef>
                <a:spcPct val="50000"/>
              </a:spcBef>
            </a:pPr>
            <a:r>
              <a:rPr lang="en-GB" altLang="de-DE" sz="1200" b="1" dirty="0">
                <a:latin typeface="Tahoma" pitchFamily="34" charset="0"/>
              </a:rPr>
              <a:t>29 </a:t>
            </a:r>
            <a:r>
              <a:rPr lang="en-GB" altLang="de-DE" sz="1200" b="1" dirty="0" err="1">
                <a:latin typeface="Tahoma" pitchFamily="34" charset="0"/>
              </a:rPr>
              <a:t>Produktivinstanzen</a:t>
            </a:r>
            <a:endParaRPr lang="en-GB" altLang="de-DE" sz="1200" b="1" dirty="0">
              <a:latin typeface="Tahoma" pitchFamily="34" charset="0"/>
            </a:endParaRPr>
          </a:p>
          <a:p>
            <a:pPr>
              <a:spcBef>
                <a:spcPct val="50000"/>
              </a:spcBef>
            </a:pPr>
            <a:r>
              <a:rPr lang="en-GB" altLang="de-DE" sz="1200" b="1" dirty="0">
                <a:latin typeface="Tahoma" pitchFamily="34" charset="0"/>
              </a:rPr>
              <a:t>     (</a:t>
            </a:r>
            <a:r>
              <a:rPr lang="en-GB" altLang="de-DE" sz="1200" b="1" dirty="0" err="1">
                <a:latin typeface="Tahoma" pitchFamily="34" charset="0"/>
              </a:rPr>
              <a:t>zzgl</a:t>
            </a:r>
            <a:r>
              <a:rPr lang="en-GB" altLang="de-DE" sz="1200" b="1" dirty="0">
                <a:latin typeface="Tahoma" pitchFamily="34" charset="0"/>
              </a:rPr>
              <a:t>. 1</a:t>
            </a:r>
            <a:r>
              <a:rPr lang="en-GB" altLang="de-DE" sz="1200" b="1" dirty="0" smtClean="0">
                <a:latin typeface="Tahoma" pitchFamily="34" charset="0"/>
              </a:rPr>
              <a:t> </a:t>
            </a:r>
            <a:r>
              <a:rPr lang="en-GB" altLang="de-DE" sz="1200" b="1" dirty="0" err="1" smtClean="0">
                <a:latin typeface="Tahoma" pitchFamily="34" charset="0"/>
              </a:rPr>
              <a:t>Hostingkunde</a:t>
            </a:r>
            <a:r>
              <a:rPr lang="en-GB" altLang="de-DE" sz="1200" b="1" dirty="0" smtClean="0">
                <a:latin typeface="Tahoma" pitchFamily="34" charset="0"/>
              </a:rPr>
              <a:t>)</a:t>
            </a:r>
            <a:endParaRPr lang="en-GB" altLang="de-DE" sz="1200" b="1" dirty="0">
              <a:latin typeface="Tahoma" pitchFamily="34" charset="0"/>
            </a:endParaRPr>
          </a:p>
        </p:txBody>
      </p:sp>
      <p:grpSp>
        <p:nvGrpSpPr>
          <p:cNvPr id="240736" name="Group 96"/>
          <p:cNvGrpSpPr>
            <a:grpSpLocks/>
          </p:cNvGrpSpPr>
          <p:nvPr/>
        </p:nvGrpSpPr>
        <p:grpSpPr bwMode="auto">
          <a:xfrm>
            <a:off x="2822575" y="3165475"/>
            <a:ext cx="238125" cy="295275"/>
            <a:chOff x="3606" y="1788"/>
            <a:chExt cx="150" cy="186"/>
          </a:xfrm>
        </p:grpSpPr>
        <p:sp>
          <p:nvSpPr>
            <p:cNvPr id="53296" name="AutoShape 97"/>
            <p:cNvSpPr>
              <a:spLocks noChangeArrowheads="1"/>
            </p:cNvSpPr>
            <p:nvPr/>
          </p:nvSpPr>
          <p:spPr bwMode="auto">
            <a:xfrm>
              <a:off x="3606" y="1788"/>
              <a:ext cx="150" cy="186"/>
            </a:xfrm>
            <a:prstGeom prst="can">
              <a:avLst>
                <a:gd name="adj" fmla="val 31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297" name="Picture 98"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39" name="Group 99"/>
          <p:cNvGrpSpPr>
            <a:grpSpLocks/>
          </p:cNvGrpSpPr>
          <p:nvPr/>
        </p:nvGrpSpPr>
        <p:grpSpPr bwMode="auto">
          <a:xfrm>
            <a:off x="2822575" y="3479800"/>
            <a:ext cx="238125" cy="295275"/>
            <a:chOff x="3606" y="1788"/>
            <a:chExt cx="150" cy="186"/>
          </a:xfrm>
        </p:grpSpPr>
        <p:sp>
          <p:nvSpPr>
            <p:cNvPr id="53294" name="AutoShape 100"/>
            <p:cNvSpPr>
              <a:spLocks noChangeArrowheads="1"/>
            </p:cNvSpPr>
            <p:nvPr/>
          </p:nvSpPr>
          <p:spPr bwMode="auto">
            <a:xfrm>
              <a:off x="3606" y="1788"/>
              <a:ext cx="150" cy="186"/>
            </a:xfrm>
            <a:prstGeom prst="can">
              <a:avLst>
                <a:gd name="adj" fmla="val 31000"/>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295" name="Picture 101"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42" name="Group 102"/>
          <p:cNvGrpSpPr>
            <a:grpSpLocks/>
          </p:cNvGrpSpPr>
          <p:nvPr/>
        </p:nvGrpSpPr>
        <p:grpSpPr bwMode="auto">
          <a:xfrm>
            <a:off x="2822575" y="3794125"/>
            <a:ext cx="238125" cy="295275"/>
            <a:chOff x="3606" y="1788"/>
            <a:chExt cx="150" cy="186"/>
          </a:xfrm>
        </p:grpSpPr>
        <p:sp>
          <p:nvSpPr>
            <p:cNvPr id="53292" name="AutoShape 103"/>
            <p:cNvSpPr>
              <a:spLocks noChangeArrowheads="1"/>
            </p:cNvSpPr>
            <p:nvPr/>
          </p:nvSpPr>
          <p:spPr bwMode="auto">
            <a:xfrm>
              <a:off x="3606" y="1788"/>
              <a:ext cx="150" cy="186"/>
            </a:xfrm>
            <a:prstGeom prst="can">
              <a:avLst>
                <a:gd name="adj" fmla="val 31000"/>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293" name="Picture 104" descr="sf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 y="18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745" name="Group 105"/>
          <p:cNvGrpSpPr>
            <a:grpSpLocks/>
          </p:cNvGrpSpPr>
          <p:nvPr/>
        </p:nvGrpSpPr>
        <p:grpSpPr bwMode="auto">
          <a:xfrm>
            <a:off x="6526213" y="1654175"/>
            <a:ext cx="1989137" cy="3340100"/>
            <a:chOff x="3991" y="976"/>
            <a:chExt cx="1253" cy="2104"/>
          </a:xfrm>
        </p:grpSpPr>
        <p:sp>
          <p:nvSpPr>
            <p:cNvPr id="53289" name="AutoShape 106"/>
            <p:cNvSpPr>
              <a:spLocks noChangeArrowheads="1"/>
            </p:cNvSpPr>
            <p:nvPr/>
          </p:nvSpPr>
          <p:spPr bwMode="auto">
            <a:xfrm>
              <a:off x="4122" y="1686"/>
              <a:ext cx="1122" cy="1394"/>
            </a:xfrm>
            <a:prstGeom prst="can">
              <a:avLst>
                <a:gd name="adj" fmla="val 31061"/>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53290" name="Picture 107" descr="sfx-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2148"/>
              <a:ext cx="72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1" name="Picture 108" descr="MCj028712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1" y="976"/>
              <a:ext cx="1018"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0644"/>
                                        </p:tgtEl>
                                        <p:attrNameLst>
                                          <p:attrName>style.visibility</p:attrName>
                                        </p:attrNameLst>
                                      </p:cBhvr>
                                      <p:to>
                                        <p:strVal val="visible"/>
                                      </p:to>
                                    </p:set>
                                    <p:animEffect transition="in" filter="wipe(up)">
                                      <p:cBhvr>
                                        <p:cTn id="7" dur="500"/>
                                        <p:tgtEl>
                                          <p:spTgt spid="240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4073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073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200"/>
                                  </p:stCondLst>
                                  <p:childTnLst>
                                    <p:set>
                                      <p:cBhvr>
                                        <p:cTn id="16" dur="1" fill="hold">
                                          <p:stCondLst>
                                            <p:cond delay="0"/>
                                          </p:stCondLst>
                                        </p:cTn>
                                        <p:tgtEl>
                                          <p:spTgt spid="240651"/>
                                        </p:tgtEl>
                                        <p:attrNameLst>
                                          <p:attrName>style.visibility</p:attrName>
                                        </p:attrNameLst>
                                      </p:cBhvr>
                                      <p:to>
                                        <p:strVal val="visible"/>
                                      </p:to>
                                    </p:set>
                                  </p:childTnLst>
                                </p:cTn>
                              </p:par>
                            </p:childTnLst>
                          </p:cTn>
                        </p:par>
                        <p:par>
                          <p:cTn id="17" fill="hold" nodeType="afterGroup">
                            <p:stCondLst>
                              <p:cond delay="200"/>
                            </p:stCondLst>
                            <p:childTnLst>
                              <p:par>
                                <p:cTn id="18" presetID="1" presetClass="entr" presetSubtype="0" fill="hold" nodeType="afterEffect">
                                  <p:stCondLst>
                                    <p:cond delay="200"/>
                                  </p:stCondLst>
                                  <p:childTnLst>
                                    <p:set>
                                      <p:cBhvr>
                                        <p:cTn id="19" dur="1" fill="hold">
                                          <p:stCondLst>
                                            <p:cond delay="0"/>
                                          </p:stCondLst>
                                        </p:cTn>
                                        <p:tgtEl>
                                          <p:spTgt spid="240660"/>
                                        </p:tgtEl>
                                        <p:attrNameLst>
                                          <p:attrName>style.visibility</p:attrName>
                                        </p:attrNameLst>
                                      </p:cBhvr>
                                      <p:to>
                                        <p:strVal val="visible"/>
                                      </p:to>
                                    </p:set>
                                  </p:childTnLst>
                                </p:cTn>
                              </p:par>
                            </p:childTnLst>
                          </p:cTn>
                        </p:par>
                        <p:par>
                          <p:cTn id="20" fill="hold" nodeType="afterGroup">
                            <p:stCondLst>
                              <p:cond delay="400"/>
                            </p:stCondLst>
                            <p:childTnLst>
                              <p:par>
                                <p:cTn id="21" presetID="1" presetClass="entr" presetSubtype="0" fill="hold" nodeType="afterEffect">
                                  <p:stCondLst>
                                    <p:cond delay="200"/>
                                  </p:stCondLst>
                                  <p:childTnLst>
                                    <p:set>
                                      <p:cBhvr>
                                        <p:cTn id="22" dur="1" fill="hold">
                                          <p:stCondLst>
                                            <p:cond delay="0"/>
                                          </p:stCondLst>
                                        </p:cTn>
                                        <p:tgtEl>
                                          <p:spTgt spid="240690"/>
                                        </p:tgtEl>
                                        <p:attrNameLst>
                                          <p:attrName>style.visibility</p:attrName>
                                        </p:attrNameLst>
                                      </p:cBhvr>
                                      <p:to>
                                        <p:strVal val="visible"/>
                                      </p:to>
                                    </p:set>
                                  </p:childTnLst>
                                </p:cTn>
                              </p:par>
                            </p:childTnLst>
                          </p:cTn>
                        </p:par>
                        <p:par>
                          <p:cTn id="23" fill="hold" nodeType="afterGroup">
                            <p:stCondLst>
                              <p:cond delay="600"/>
                            </p:stCondLst>
                            <p:childTnLst>
                              <p:par>
                                <p:cTn id="24" presetID="1" presetClass="entr" presetSubtype="0" fill="hold" nodeType="afterEffect">
                                  <p:stCondLst>
                                    <p:cond delay="200"/>
                                  </p:stCondLst>
                                  <p:childTnLst>
                                    <p:set>
                                      <p:cBhvr>
                                        <p:cTn id="25" dur="1" fill="hold">
                                          <p:stCondLst>
                                            <p:cond delay="0"/>
                                          </p:stCondLst>
                                        </p:cTn>
                                        <p:tgtEl>
                                          <p:spTgt spid="240693"/>
                                        </p:tgtEl>
                                        <p:attrNameLst>
                                          <p:attrName>style.visibility</p:attrName>
                                        </p:attrNameLst>
                                      </p:cBhvr>
                                      <p:to>
                                        <p:strVal val="visible"/>
                                      </p:to>
                                    </p:set>
                                  </p:childTnLst>
                                </p:cTn>
                              </p:par>
                            </p:childTnLst>
                          </p:cTn>
                        </p:par>
                        <p:par>
                          <p:cTn id="26" fill="hold" nodeType="afterGroup">
                            <p:stCondLst>
                              <p:cond delay="800"/>
                            </p:stCondLst>
                            <p:childTnLst>
                              <p:par>
                                <p:cTn id="27" presetID="1" presetClass="entr" presetSubtype="0" fill="hold" nodeType="afterEffect">
                                  <p:stCondLst>
                                    <p:cond delay="200"/>
                                  </p:stCondLst>
                                  <p:childTnLst>
                                    <p:set>
                                      <p:cBhvr>
                                        <p:cTn id="28" dur="1" fill="hold">
                                          <p:stCondLst>
                                            <p:cond delay="0"/>
                                          </p:stCondLst>
                                        </p:cTn>
                                        <p:tgtEl>
                                          <p:spTgt spid="240687"/>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nodeType="afterEffect">
                                  <p:stCondLst>
                                    <p:cond delay="200"/>
                                  </p:stCondLst>
                                  <p:childTnLst>
                                    <p:set>
                                      <p:cBhvr>
                                        <p:cTn id="31" dur="1" fill="hold">
                                          <p:stCondLst>
                                            <p:cond delay="0"/>
                                          </p:stCondLst>
                                        </p:cTn>
                                        <p:tgtEl>
                                          <p:spTgt spid="240684"/>
                                        </p:tgtEl>
                                        <p:attrNameLst>
                                          <p:attrName>style.visibility</p:attrName>
                                        </p:attrNameLst>
                                      </p:cBhvr>
                                      <p:to>
                                        <p:strVal val="visible"/>
                                      </p:to>
                                    </p:set>
                                  </p:childTnLst>
                                </p:cTn>
                              </p:par>
                            </p:childTnLst>
                          </p:cTn>
                        </p:par>
                        <p:par>
                          <p:cTn id="32" fill="hold" nodeType="afterGroup">
                            <p:stCondLst>
                              <p:cond delay="1200"/>
                            </p:stCondLst>
                            <p:childTnLst>
                              <p:par>
                                <p:cTn id="33" presetID="1" presetClass="entr" presetSubtype="0" fill="hold" nodeType="afterEffect">
                                  <p:stCondLst>
                                    <p:cond delay="200"/>
                                  </p:stCondLst>
                                  <p:childTnLst>
                                    <p:set>
                                      <p:cBhvr>
                                        <p:cTn id="34" dur="1" fill="hold">
                                          <p:stCondLst>
                                            <p:cond delay="0"/>
                                          </p:stCondLst>
                                        </p:cTn>
                                        <p:tgtEl>
                                          <p:spTgt spid="240669"/>
                                        </p:tgtEl>
                                        <p:attrNameLst>
                                          <p:attrName>style.visibility</p:attrName>
                                        </p:attrNameLst>
                                      </p:cBhvr>
                                      <p:to>
                                        <p:strVal val="visible"/>
                                      </p:to>
                                    </p:set>
                                  </p:childTnLst>
                                </p:cTn>
                              </p:par>
                            </p:childTnLst>
                          </p:cTn>
                        </p:par>
                        <p:par>
                          <p:cTn id="35" fill="hold" nodeType="afterGroup">
                            <p:stCondLst>
                              <p:cond delay="1400"/>
                            </p:stCondLst>
                            <p:childTnLst>
                              <p:par>
                                <p:cTn id="36" presetID="1" presetClass="entr" presetSubtype="0" fill="hold" nodeType="afterEffect">
                                  <p:stCondLst>
                                    <p:cond delay="200"/>
                                  </p:stCondLst>
                                  <p:childTnLst>
                                    <p:set>
                                      <p:cBhvr>
                                        <p:cTn id="37" dur="1" fill="hold">
                                          <p:stCondLst>
                                            <p:cond delay="0"/>
                                          </p:stCondLst>
                                        </p:cTn>
                                        <p:tgtEl>
                                          <p:spTgt spid="240666"/>
                                        </p:tgtEl>
                                        <p:attrNameLst>
                                          <p:attrName>style.visibility</p:attrName>
                                        </p:attrNameLst>
                                      </p:cBhvr>
                                      <p:to>
                                        <p:strVal val="visible"/>
                                      </p:to>
                                    </p:set>
                                  </p:childTnLst>
                                </p:cTn>
                              </p:par>
                            </p:childTnLst>
                          </p:cTn>
                        </p:par>
                        <p:par>
                          <p:cTn id="38" fill="hold" nodeType="afterGroup">
                            <p:stCondLst>
                              <p:cond delay="1600"/>
                            </p:stCondLst>
                            <p:childTnLst>
                              <p:par>
                                <p:cTn id="39" presetID="1" presetClass="entr" presetSubtype="0" fill="hold" nodeType="afterEffect">
                                  <p:stCondLst>
                                    <p:cond delay="200"/>
                                  </p:stCondLst>
                                  <p:childTnLst>
                                    <p:set>
                                      <p:cBhvr>
                                        <p:cTn id="40" dur="1" fill="hold">
                                          <p:stCondLst>
                                            <p:cond delay="0"/>
                                          </p:stCondLst>
                                        </p:cTn>
                                        <p:tgtEl>
                                          <p:spTgt spid="240717"/>
                                        </p:tgtEl>
                                        <p:attrNameLst>
                                          <p:attrName>style.visibility</p:attrName>
                                        </p:attrNameLst>
                                      </p:cBhvr>
                                      <p:to>
                                        <p:strVal val="visible"/>
                                      </p:to>
                                    </p:set>
                                  </p:childTnLst>
                                </p:cTn>
                              </p:par>
                            </p:childTnLst>
                          </p:cTn>
                        </p:par>
                        <p:par>
                          <p:cTn id="41" fill="hold" nodeType="afterGroup">
                            <p:stCondLst>
                              <p:cond delay="1800"/>
                            </p:stCondLst>
                            <p:childTnLst>
                              <p:par>
                                <p:cTn id="42" presetID="1" presetClass="entr" presetSubtype="0" fill="hold" nodeType="afterEffect">
                                  <p:stCondLst>
                                    <p:cond delay="200"/>
                                  </p:stCondLst>
                                  <p:childTnLst>
                                    <p:set>
                                      <p:cBhvr>
                                        <p:cTn id="43" dur="1" fill="hold">
                                          <p:stCondLst>
                                            <p:cond delay="0"/>
                                          </p:stCondLst>
                                        </p:cTn>
                                        <p:tgtEl>
                                          <p:spTgt spid="240678"/>
                                        </p:tgtEl>
                                        <p:attrNameLst>
                                          <p:attrName>style.visibility</p:attrName>
                                        </p:attrNameLst>
                                      </p:cBhvr>
                                      <p:to>
                                        <p:strVal val="visible"/>
                                      </p:to>
                                    </p:set>
                                  </p:childTnLst>
                                </p:cTn>
                              </p:par>
                            </p:childTnLst>
                          </p:cTn>
                        </p:par>
                        <p:par>
                          <p:cTn id="44" fill="hold" nodeType="afterGroup">
                            <p:stCondLst>
                              <p:cond delay="2000"/>
                            </p:stCondLst>
                            <p:childTnLst>
                              <p:par>
                                <p:cTn id="45" presetID="1" presetClass="entr" presetSubtype="0" fill="hold" nodeType="afterEffect">
                                  <p:stCondLst>
                                    <p:cond delay="200"/>
                                  </p:stCondLst>
                                  <p:childTnLst>
                                    <p:set>
                                      <p:cBhvr>
                                        <p:cTn id="46" dur="1" fill="hold">
                                          <p:stCondLst>
                                            <p:cond delay="0"/>
                                          </p:stCondLst>
                                        </p:cTn>
                                        <p:tgtEl>
                                          <p:spTgt spid="240699"/>
                                        </p:tgtEl>
                                        <p:attrNameLst>
                                          <p:attrName>style.visibility</p:attrName>
                                        </p:attrNameLst>
                                      </p:cBhvr>
                                      <p:to>
                                        <p:strVal val="visible"/>
                                      </p:to>
                                    </p:set>
                                  </p:childTnLst>
                                </p:cTn>
                              </p:par>
                            </p:childTnLst>
                          </p:cTn>
                        </p:par>
                        <p:par>
                          <p:cTn id="47" fill="hold" nodeType="afterGroup">
                            <p:stCondLst>
                              <p:cond delay="2200"/>
                            </p:stCondLst>
                            <p:childTnLst>
                              <p:par>
                                <p:cTn id="48" presetID="1" presetClass="entr" presetSubtype="0" fill="hold" nodeType="afterEffect">
                                  <p:stCondLst>
                                    <p:cond delay="200"/>
                                  </p:stCondLst>
                                  <p:childTnLst>
                                    <p:set>
                                      <p:cBhvr>
                                        <p:cTn id="49" dur="1" fill="hold">
                                          <p:stCondLst>
                                            <p:cond delay="0"/>
                                          </p:stCondLst>
                                        </p:cTn>
                                        <p:tgtEl>
                                          <p:spTgt spid="240654"/>
                                        </p:tgtEl>
                                        <p:attrNameLst>
                                          <p:attrName>style.visibility</p:attrName>
                                        </p:attrNameLst>
                                      </p:cBhvr>
                                      <p:to>
                                        <p:strVal val="visible"/>
                                      </p:to>
                                    </p:set>
                                  </p:childTnLst>
                                </p:cTn>
                              </p:par>
                            </p:childTnLst>
                          </p:cTn>
                        </p:par>
                        <p:par>
                          <p:cTn id="50" fill="hold" nodeType="afterGroup">
                            <p:stCondLst>
                              <p:cond delay="2400"/>
                            </p:stCondLst>
                            <p:childTnLst>
                              <p:par>
                                <p:cTn id="51" presetID="1" presetClass="entr" presetSubtype="0" fill="hold" nodeType="afterEffect">
                                  <p:stCondLst>
                                    <p:cond delay="200"/>
                                  </p:stCondLst>
                                  <p:childTnLst>
                                    <p:set>
                                      <p:cBhvr>
                                        <p:cTn id="52" dur="1" fill="hold">
                                          <p:stCondLst>
                                            <p:cond delay="0"/>
                                          </p:stCondLst>
                                        </p:cTn>
                                        <p:tgtEl>
                                          <p:spTgt spid="240711"/>
                                        </p:tgtEl>
                                        <p:attrNameLst>
                                          <p:attrName>style.visibility</p:attrName>
                                        </p:attrNameLst>
                                      </p:cBhvr>
                                      <p:to>
                                        <p:strVal val="visible"/>
                                      </p:to>
                                    </p:set>
                                  </p:childTnLst>
                                </p:cTn>
                              </p:par>
                            </p:childTnLst>
                          </p:cTn>
                        </p:par>
                        <p:par>
                          <p:cTn id="53" fill="hold" nodeType="afterGroup">
                            <p:stCondLst>
                              <p:cond delay="2600"/>
                            </p:stCondLst>
                            <p:childTnLst>
                              <p:par>
                                <p:cTn id="54" presetID="1" presetClass="entr" presetSubtype="0" fill="hold" nodeType="afterEffect">
                                  <p:stCondLst>
                                    <p:cond delay="200"/>
                                  </p:stCondLst>
                                  <p:childTnLst>
                                    <p:set>
                                      <p:cBhvr>
                                        <p:cTn id="55" dur="1" fill="hold">
                                          <p:stCondLst>
                                            <p:cond delay="0"/>
                                          </p:stCondLst>
                                        </p:cTn>
                                        <p:tgtEl>
                                          <p:spTgt spid="240705"/>
                                        </p:tgtEl>
                                        <p:attrNameLst>
                                          <p:attrName>style.visibility</p:attrName>
                                        </p:attrNameLst>
                                      </p:cBhvr>
                                      <p:to>
                                        <p:strVal val="visible"/>
                                      </p:to>
                                    </p:set>
                                  </p:childTnLst>
                                </p:cTn>
                              </p:par>
                            </p:childTnLst>
                          </p:cTn>
                        </p:par>
                        <p:par>
                          <p:cTn id="56" fill="hold" nodeType="afterGroup">
                            <p:stCondLst>
                              <p:cond delay="2800"/>
                            </p:stCondLst>
                            <p:childTnLst>
                              <p:par>
                                <p:cTn id="57" presetID="1" presetClass="entr" presetSubtype="0" fill="hold" nodeType="afterEffect">
                                  <p:stCondLst>
                                    <p:cond delay="200"/>
                                  </p:stCondLst>
                                  <p:childTnLst>
                                    <p:set>
                                      <p:cBhvr>
                                        <p:cTn id="58" dur="1" fill="hold">
                                          <p:stCondLst>
                                            <p:cond delay="0"/>
                                          </p:stCondLst>
                                        </p:cTn>
                                        <p:tgtEl>
                                          <p:spTgt spid="240702"/>
                                        </p:tgtEl>
                                        <p:attrNameLst>
                                          <p:attrName>style.visibility</p:attrName>
                                        </p:attrNameLst>
                                      </p:cBhvr>
                                      <p:to>
                                        <p:strVal val="visible"/>
                                      </p:to>
                                    </p:set>
                                  </p:childTnLst>
                                </p:cTn>
                              </p:par>
                            </p:childTnLst>
                          </p:cTn>
                        </p:par>
                        <p:par>
                          <p:cTn id="59" fill="hold" nodeType="afterGroup">
                            <p:stCondLst>
                              <p:cond delay="3000"/>
                            </p:stCondLst>
                            <p:childTnLst>
                              <p:par>
                                <p:cTn id="60" presetID="1" presetClass="entr" presetSubtype="0" fill="hold" nodeType="afterEffect">
                                  <p:stCondLst>
                                    <p:cond delay="200"/>
                                  </p:stCondLst>
                                  <p:childTnLst>
                                    <p:set>
                                      <p:cBhvr>
                                        <p:cTn id="61" dur="1" fill="hold">
                                          <p:stCondLst>
                                            <p:cond delay="0"/>
                                          </p:stCondLst>
                                        </p:cTn>
                                        <p:tgtEl>
                                          <p:spTgt spid="240645"/>
                                        </p:tgtEl>
                                        <p:attrNameLst>
                                          <p:attrName>style.visibility</p:attrName>
                                        </p:attrNameLst>
                                      </p:cBhvr>
                                      <p:to>
                                        <p:strVal val="visible"/>
                                      </p:to>
                                    </p:set>
                                  </p:childTnLst>
                                </p:cTn>
                              </p:par>
                            </p:childTnLst>
                          </p:cTn>
                        </p:par>
                        <p:par>
                          <p:cTn id="62" fill="hold" nodeType="afterGroup">
                            <p:stCondLst>
                              <p:cond delay="3200"/>
                            </p:stCondLst>
                            <p:childTnLst>
                              <p:par>
                                <p:cTn id="63" presetID="1" presetClass="entr" presetSubtype="0" fill="hold" nodeType="afterEffect">
                                  <p:stCondLst>
                                    <p:cond delay="200"/>
                                  </p:stCondLst>
                                  <p:childTnLst>
                                    <p:set>
                                      <p:cBhvr>
                                        <p:cTn id="64" dur="1" fill="hold">
                                          <p:stCondLst>
                                            <p:cond delay="0"/>
                                          </p:stCondLst>
                                        </p:cTn>
                                        <p:tgtEl>
                                          <p:spTgt spid="240648"/>
                                        </p:tgtEl>
                                        <p:attrNameLst>
                                          <p:attrName>style.visibility</p:attrName>
                                        </p:attrNameLst>
                                      </p:cBhvr>
                                      <p:to>
                                        <p:strVal val="visible"/>
                                      </p:to>
                                    </p:set>
                                  </p:childTnLst>
                                </p:cTn>
                              </p:par>
                            </p:childTnLst>
                          </p:cTn>
                        </p:par>
                        <p:par>
                          <p:cTn id="65" fill="hold" nodeType="afterGroup">
                            <p:stCondLst>
                              <p:cond delay="3400"/>
                            </p:stCondLst>
                            <p:childTnLst>
                              <p:par>
                                <p:cTn id="66" presetID="1" presetClass="entr" presetSubtype="0" fill="hold" nodeType="afterEffect">
                                  <p:stCondLst>
                                    <p:cond delay="200"/>
                                  </p:stCondLst>
                                  <p:childTnLst>
                                    <p:set>
                                      <p:cBhvr>
                                        <p:cTn id="67" dur="1" fill="hold">
                                          <p:stCondLst>
                                            <p:cond delay="0"/>
                                          </p:stCondLst>
                                        </p:cTn>
                                        <p:tgtEl>
                                          <p:spTgt spid="24072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240735">
                                            <p:txEl>
                                              <p:pRg st="1" end="1"/>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40739"/>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200"/>
                                  </p:stCondLst>
                                  <p:childTnLst>
                                    <p:set>
                                      <p:cBhvr>
                                        <p:cTn id="76" dur="1" fill="hold">
                                          <p:stCondLst>
                                            <p:cond delay="0"/>
                                          </p:stCondLst>
                                        </p:cTn>
                                        <p:tgtEl>
                                          <p:spTgt spid="240723"/>
                                        </p:tgtEl>
                                        <p:attrNameLst>
                                          <p:attrName>style.visibility</p:attrName>
                                        </p:attrNameLst>
                                      </p:cBhvr>
                                      <p:to>
                                        <p:strVal val="visible"/>
                                      </p:to>
                                    </p:set>
                                  </p:childTnLst>
                                </p:cTn>
                              </p:par>
                            </p:childTnLst>
                          </p:cTn>
                        </p:par>
                        <p:par>
                          <p:cTn id="77" fill="hold" nodeType="afterGroup">
                            <p:stCondLst>
                              <p:cond delay="200"/>
                            </p:stCondLst>
                            <p:childTnLst>
                              <p:par>
                                <p:cTn id="78" presetID="1" presetClass="entr" presetSubtype="0" fill="hold" nodeType="afterEffect">
                                  <p:stCondLst>
                                    <p:cond delay="200"/>
                                  </p:stCondLst>
                                  <p:childTnLst>
                                    <p:set>
                                      <p:cBhvr>
                                        <p:cTn id="79" dur="1" fill="hold">
                                          <p:stCondLst>
                                            <p:cond delay="0"/>
                                          </p:stCondLst>
                                        </p:cTn>
                                        <p:tgtEl>
                                          <p:spTgt spid="240726"/>
                                        </p:tgtEl>
                                        <p:attrNameLst>
                                          <p:attrName>style.visibility</p:attrName>
                                        </p:attrNameLst>
                                      </p:cBhvr>
                                      <p:to>
                                        <p:strVal val="visible"/>
                                      </p:to>
                                    </p:set>
                                  </p:childTnLst>
                                </p:cTn>
                              </p:par>
                            </p:childTnLst>
                          </p:cTn>
                        </p:par>
                        <p:par>
                          <p:cTn id="80" fill="hold" nodeType="afterGroup">
                            <p:stCondLst>
                              <p:cond delay="400"/>
                            </p:stCondLst>
                            <p:childTnLst>
                              <p:par>
                                <p:cTn id="81" presetID="1" presetClass="entr" presetSubtype="0" fill="hold" nodeType="afterEffect">
                                  <p:stCondLst>
                                    <p:cond delay="200"/>
                                  </p:stCondLst>
                                  <p:childTnLst>
                                    <p:set>
                                      <p:cBhvr>
                                        <p:cTn id="82" dur="1" fill="hold">
                                          <p:stCondLst>
                                            <p:cond delay="0"/>
                                          </p:stCondLst>
                                        </p:cTn>
                                        <p:tgtEl>
                                          <p:spTgt spid="240708"/>
                                        </p:tgtEl>
                                        <p:attrNameLst>
                                          <p:attrName>style.visibility</p:attrName>
                                        </p:attrNameLst>
                                      </p:cBhvr>
                                      <p:to>
                                        <p:strVal val="visible"/>
                                      </p:to>
                                    </p:set>
                                  </p:childTnLst>
                                </p:cTn>
                              </p:par>
                            </p:childTnLst>
                          </p:cTn>
                        </p:par>
                        <p:par>
                          <p:cTn id="83" fill="hold" nodeType="afterGroup">
                            <p:stCondLst>
                              <p:cond delay="600"/>
                            </p:stCondLst>
                            <p:childTnLst>
                              <p:par>
                                <p:cTn id="84" presetID="1" presetClass="entr" presetSubtype="0" fill="hold" nodeType="afterEffect">
                                  <p:stCondLst>
                                    <p:cond delay="200"/>
                                  </p:stCondLst>
                                  <p:childTnLst>
                                    <p:set>
                                      <p:cBhvr>
                                        <p:cTn id="85" dur="1" fill="hold">
                                          <p:stCondLst>
                                            <p:cond delay="0"/>
                                          </p:stCondLst>
                                        </p:cTn>
                                        <p:tgtEl>
                                          <p:spTgt spid="240696"/>
                                        </p:tgtEl>
                                        <p:attrNameLst>
                                          <p:attrName>style.visibility</p:attrName>
                                        </p:attrNameLst>
                                      </p:cBhvr>
                                      <p:to>
                                        <p:strVal val="visible"/>
                                      </p:to>
                                    </p:set>
                                  </p:childTnLst>
                                </p:cTn>
                              </p:par>
                            </p:childTnLst>
                          </p:cTn>
                        </p:par>
                        <p:par>
                          <p:cTn id="86" fill="hold" nodeType="afterGroup">
                            <p:stCondLst>
                              <p:cond delay="800"/>
                            </p:stCondLst>
                            <p:childTnLst>
                              <p:par>
                                <p:cTn id="87" presetID="1" presetClass="entr" presetSubtype="0" fill="hold" nodeType="afterEffect">
                                  <p:stCondLst>
                                    <p:cond delay="200"/>
                                  </p:stCondLst>
                                  <p:childTnLst>
                                    <p:set>
                                      <p:cBhvr>
                                        <p:cTn id="88" dur="1" fill="hold">
                                          <p:stCondLst>
                                            <p:cond delay="0"/>
                                          </p:stCondLst>
                                        </p:cTn>
                                        <p:tgtEl>
                                          <p:spTgt spid="240681"/>
                                        </p:tgtEl>
                                        <p:attrNameLst>
                                          <p:attrName>style.visibility</p:attrName>
                                        </p:attrNameLst>
                                      </p:cBhvr>
                                      <p:to>
                                        <p:strVal val="visible"/>
                                      </p:to>
                                    </p:set>
                                  </p:childTnLst>
                                </p:cTn>
                              </p:par>
                            </p:childTnLst>
                          </p:cTn>
                        </p:par>
                        <p:par>
                          <p:cTn id="89" fill="hold" nodeType="afterGroup">
                            <p:stCondLst>
                              <p:cond delay="1000"/>
                            </p:stCondLst>
                            <p:childTnLst>
                              <p:par>
                                <p:cTn id="90" presetID="1" presetClass="entr" presetSubtype="0" fill="hold" nodeType="afterEffect">
                                  <p:stCondLst>
                                    <p:cond delay="200"/>
                                  </p:stCondLst>
                                  <p:childTnLst>
                                    <p:set>
                                      <p:cBhvr>
                                        <p:cTn id="91" dur="1" fill="hold">
                                          <p:stCondLst>
                                            <p:cond delay="0"/>
                                          </p:stCondLst>
                                        </p:cTn>
                                        <p:tgtEl>
                                          <p:spTgt spid="240714"/>
                                        </p:tgtEl>
                                        <p:attrNameLst>
                                          <p:attrName>style.visibility</p:attrName>
                                        </p:attrNameLst>
                                      </p:cBhvr>
                                      <p:to>
                                        <p:strVal val="visible"/>
                                      </p:to>
                                    </p:set>
                                  </p:childTnLst>
                                </p:cTn>
                              </p:par>
                            </p:childTnLst>
                          </p:cTn>
                        </p:par>
                        <p:par>
                          <p:cTn id="92" fill="hold" nodeType="afterGroup">
                            <p:stCondLst>
                              <p:cond delay="1200"/>
                            </p:stCondLst>
                            <p:childTnLst>
                              <p:par>
                                <p:cTn id="93" presetID="1" presetClass="entr" presetSubtype="0" fill="hold" nodeType="afterEffect">
                                  <p:stCondLst>
                                    <p:cond delay="200"/>
                                  </p:stCondLst>
                                  <p:childTnLst>
                                    <p:set>
                                      <p:cBhvr>
                                        <p:cTn id="94" dur="1" fill="hold">
                                          <p:stCondLst>
                                            <p:cond delay="0"/>
                                          </p:stCondLst>
                                        </p:cTn>
                                        <p:tgtEl>
                                          <p:spTgt spid="240672"/>
                                        </p:tgtEl>
                                        <p:attrNameLst>
                                          <p:attrName>style.visibility</p:attrName>
                                        </p:attrNameLst>
                                      </p:cBhvr>
                                      <p:to>
                                        <p:strVal val="visible"/>
                                      </p:to>
                                    </p:set>
                                  </p:childTnLst>
                                </p:cTn>
                              </p:par>
                            </p:childTnLst>
                          </p:cTn>
                        </p:par>
                        <p:par>
                          <p:cTn id="95" fill="hold" nodeType="afterGroup">
                            <p:stCondLst>
                              <p:cond delay="1400"/>
                            </p:stCondLst>
                            <p:childTnLst>
                              <p:par>
                                <p:cTn id="96" presetID="1" presetClass="entr" presetSubtype="0" fill="hold" nodeType="afterEffect">
                                  <p:stCondLst>
                                    <p:cond delay="200"/>
                                  </p:stCondLst>
                                  <p:childTnLst>
                                    <p:set>
                                      <p:cBhvr>
                                        <p:cTn id="97" dur="1" fill="hold">
                                          <p:stCondLst>
                                            <p:cond delay="0"/>
                                          </p:stCondLst>
                                        </p:cTn>
                                        <p:tgtEl>
                                          <p:spTgt spid="240675"/>
                                        </p:tgtEl>
                                        <p:attrNameLst>
                                          <p:attrName>style.visibility</p:attrName>
                                        </p:attrNameLst>
                                      </p:cBhvr>
                                      <p:to>
                                        <p:strVal val="visible"/>
                                      </p:to>
                                    </p:set>
                                  </p:childTnLst>
                                </p:cTn>
                              </p:par>
                            </p:childTnLst>
                          </p:cTn>
                        </p:par>
                        <p:par>
                          <p:cTn id="98" fill="hold" nodeType="afterGroup">
                            <p:stCondLst>
                              <p:cond delay="1600"/>
                            </p:stCondLst>
                            <p:childTnLst>
                              <p:par>
                                <p:cTn id="99" presetID="1" presetClass="entr" presetSubtype="0" fill="hold" nodeType="afterEffect">
                                  <p:stCondLst>
                                    <p:cond delay="200"/>
                                  </p:stCondLst>
                                  <p:childTnLst>
                                    <p:set>
                                      <p:cBhvr>
                                        <p:cTn id="100" dur="1" fill="hold">
                                          <p:stCondLst>
                                            <p:cond delay="0"/>
                                          </p:stCondLst>
                                        </p:cTn>
                                        <p:tgtEl>
                                          <p:spTgt spid="240663"/>
                                        </p:tgtEl>
                                        <p:attrNameLst>
                                          <p:attrName>style.visibility</p:attrName>
                                        </p:attrNameLst>
                                      </p:cBhvr>
                                      <p:to>
                                        <p:strVal val="visible"/>
                                      </p:to>
                                    </p:set>
                                  </p:childTnLst>
                                </p:cTn>
                              </p:par>
                            </p:childTnLst>
                          </p:cTn>
                        </p:par>
                        <p:par>
                          <p:cTn id="101" fill="hold" nodeType="afterGroup">
                            <p:stCondLst>
                              <p:cond delay="1800"/>
                            </p:stCondLst>
                            <p:childTnLst>
                              <p:par>
                                <p:cTn id="102" presetID="1" presetClass="entr" presetSubtype="0" fill="hold" nodeType="afterEffect">
                                  <p:stCondLst>
                                    <p:cond delay="200"/>
                                  </p:stCondLst>
                                  <p:childTnLst>
                                    <p:set>
                                      <p:cBhvr>
                                        <p:cTn id="103" dur="1" fill="hold">
                                          <p:stCondLst>
                                            <p:cond delay="0"/>
                                          </p:stCondLst>
                                        </p:cTn>
                                        <p:tgtEl>
                                          <p:spTgt spid="240657"/>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240735">
                                            <p:txEl>
                                              <p:pRg st="2" end="2"/>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240742"/>
                                        </p:tgtEl>
                                        <p:attrNameLst>
                                          <p:attrName>style.visibility</p:attrName>
                                        </p:attrNameLst>
                                      </p:cBhvr>
                                      <p:to>
                                        <p:strVal val="visible"/>
                                      </p:to>
                                    </p:set>
                                  </p:childTnLst>
                                </p:cTn>
                              </p:par>
                            </p:childTnLst>
                          </p:cTn>
                        </p:par>
                        <p:par>
                          <p:cTn id="110" fill="hold" nodeType="afterGroup">
                            <p:stCondLst>
                              <p:cond delay="0"/>
                            </p:stCondLst>
                            <p:childTnLst>
                              <p:par>
                                <p:cTn id="111" presetID="1" presetClass="entr" presetSubtype="0" fill="hold" nodeType="afterEffect">
                                  <p:stCondLst>
                                    <p:cond delay="200"/>
                                  </p:stCondLst>
                                  <p:childTnLst>
                                    <p:set>
                                      <p:cBhvr>
                                        <p:cTn id="112" dur="1" fill="hold">
                                          <p:stCondLst>
                                            <p:cond delay="0"/>
                                          </p:stCondLst>
                                        </p:cTn>
                                        <p:tgtEl>
                                          <p:spTgt spid="240729"/>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240735">
                                            <p:txEl>
                                              <p:pRg st="3" end="3"/>
                                            </p:txEl>
                                          </p:spTgt>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40732"/>
                                        </p:tgtEl>
                                        <p:attrNameLst>
                                          <p:attrName>style.visibility</p:attrName>
                                        </p:attrNameLst>
                                      </p:cBhvr>
                                      <p:to>
                                        <p:strVal val="visible"/>
                                      </p:to>
                                    </p:set>
                                  </p:childTnLst>
                                </p:cTn>
                              </p:par>
                            </p:childTnLst>
                          </p:cTn>
                        </p:par>
                        <p:par>
                          <p:cTn id="119" fill="hold" nodeType="afterGroup">
                            <p:stCondLst>
                              <p:cond delay="0"/>
                            </p:stCondLst>
                            <p:childTnLst>
                              <p:par>
                                <p:cTn id="120" presetID="12" presetClass="entr" presetSubtype="4" fill="hold" nodeType="afterEffect">
                                  <p:stCondLst>
                                    <p:cond delay="200"/>
                                  </p:stCondLst>
                                  <p:childTnLst>
                                    <p:set>
                                      <p:cBhvr>
                                        <p:cTn id="121" dur="1" fill="hold">
                                          <p:stCondLst>
                                            <p:cond delay="0"/>
                                          </p:stCondLst>
                                        </p:cTn>
                                        <p:tgtEl>
                                          <p:spTgt spid="240745"/>
                                        </p:tgtEl>
                                        <p:attrNameLst>
                                          <p:attrName>style.visibility</p:attrName>
                                        </p:attrNameLst>
                                      </p:cBhvr>
                                      <p:to>
                                        <p:strVal val="visible"/>
                                      </p:to>
                                    </p:set>
                                    <p:animEffect transition="in" filter="slide(fromBottom)">
                                      <p:cBhvr>
                                        <p:cTn id="122" dur="500"/>
                                        <p:tgtEl>
                                          <p:spTgt spid="240745"/>
                                        </p:tgtEl>
                                      </p:cBhvr>
                                    </p:animEffect>
                                  </p:childTnLst>
                                </p:cTn>
                              </p:par>
                            </p:childTnLst>
                          </p:cTn>
                        </p:par>
                        <p:par>
                          <p:cTn id="123" fill="hold" nodeType="afterGroup">
                            <p:stCondLst>
                              <p:cond delay="700"/>
                            </p:stCondLst>
                            <p:childTnLst>
                              <p:par>
                                <p:cTn id="124" presetID="18" presetClass="entr" presetSubtype="6" fill="hold" nodeType="afterEffect">
                                  <p:stCondLst>
                                    <p:cond delay="200"/>
                                  </p:stCondLst>
                                  <p:childTnLst>
                                    <p:set>
                                      <p:cBhvr>
                                        <p:cTn id="125" dur="1" fill="hold">
                                          <p:stCondLst>
                                            <p:cond delay="0"/>
                                          </p:stCondLst>
                                        </p:cTn>
                                        <p:tgtEl>
                                          <p:spTgt spid="240735">
                                            <p:txEl>
                                              <p:pRg st="4" end="4"/>
                                            </p:txEl>
                                          </p:spTgt>
                                        </p:tgtEl>
                                        <p:attrNameLst>
                                          <p:attrName>style.visibility</p:attrName>
                                        </p:attrNameLst>
                                      </p:cBhvr>
                                      <p:to>
                                        <p:strVal val="visible"/>
                                      </p:to>
                                    </p:set>
                                    <p:animEffect transition="in" filter="strips(downRight)">
                                      <p:cBhvr>
                                        <p:cTn id="126" dur="500"/>
                                        <p:tgtEl>
                                          <p:spTgt spid="240735">
                                            <p:txEl>
                                              <p:pRg st="4" end="4"/>
                                            </p:txEl>
                                          </p:spTgt>
                                        </p:tgtEl>
                                      </p:cBhvr>
                                    </p:animEffect>
                                  </p:childTnLst>
                                </p:cTn>
                              </p:par>
                              <p:par>
                                <p:cTn id="127" presetID="18" presetClass="entr" presetSubtype="6" fill="hold" nodeType="withEffect">
                                  <p:stCondLst>
                                    <p:cond delay="0"/>
                                  </p:stCondLst>
                                  <p:childTnLst>
                                    <p:set>
                                      <p:cBhvr>
                                        <p:cTn id="128" dur="1" fill="hold">
                                          <p:stCondLst>
                                            <p:cond delay="0"/>
                                          </p:stCondLst>
                                        </p:cTn>
                                        <p:tgtEl>
                                          <p:spTgt spid="240735">
                                            <p:txEl>
                                              <p:pRg st="5" end="5"/>
                                            </p:txEl>
                                          </p:spTgt>
                                        </p:tgtEl>
                                        <p:attrNameLst>
                                          <p:attrName>style.visibility</p:attrName>
                                        </p:attrNameLst>
                                      </p:cBhvr>
                                      <p:to>
                                        <p:strVal val="visible"/>
                                      </p:to>
                                    </p:set>
                                    <p:animEffect transition="in" filter="strips(downRight)">
                                      <p:cBhvr>
                                        <p:cTn id="129" dur="500"/>
                                        <p:tgtEl>
                                          <p:spTgt spid="240735">
                                            <p:txEl>
                                              <p:pRg st="5" end="5"/>
                                            </p:txEl>
                                          </p:spTgt>
                                        </p:tgtEl>
                                      </p:cBhvr>
                                    </p:animEffect>
                                  </p:childTnLst>
                                </p:cTn>
                              </p:par>
                              <p:par>
                                <p:cTn id="130" presetID="18" presetClass="entr" presetSubtype="6" fill="hold" nodeType="withEffect">
                                  <p:stCondLst>
                                    <p:cond delay="0"/>
                                  </p:stCondLst>
                                  <p:childTnLst>
                                    <p:set>
                                      <p:cBhvr>
                                        <p:cTn id="131" dur="1" fill="hold">
                                          <p:stCondLst>
                                            <p:cond delay="0"/>
                                          </p:stCondLst>
                                        </p:cTn>
                                        <p:tgtEl>
                                          <p:spTgt spid="240735">
                                            <p:txEl>
                                              <p:pRg st="6" end="6"/>
                                            </p:txEl>
                                          </p:spTgt>
                                        </p:tgtEl>
                                        <p:attrNameLst>
                                          <p:attrName>style.visibility</p:attrName>
                                        </p:attrNameLst>
                                      </p:cBhvr>
                                      <p:to>
                                        <p:strVal val="visible"/>
                                      </p:to>
                                    </p:set>
                                    <p:animEffect transition="in" filter="strips(downRight)">
                                      <p:cBhvr>
                                        <p:cTn id="132" dur="500"/>
                                        <p:tgtEl>
                                          <p:spTgt spid="2407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097775E3-5F86-4917-8337-23CA85B9E828}" type="slidenum">
              <a:rPr lang="de-DE"/>
              <a:pPr>
                <a:defRPr/>
              </a:pPr>
              <a:t>97</a:t>
            </a:fld>
            <a:endParaRPr lang="de-DE"/>
          </a:p>
        </p:txBody>
      </p:sp>
      <p:sp>
        <p:nvSpPr>
          <p:cNvPr id="54275" name="Rectangle 2"/>
          <p:cNvSpPr>
            <a:spLocks noGrp="1" noChangeArrowheads="1"/>
          </p:cNvSpPr>
          <p:nvPr>
            <p:ph type="title"/>
          </p:nvPr>
        </p:nvSpPr>
        <p:spPr/>
        <p:txBody>
          <a:bodyPr/>
          <a:lstStyle/>
          <a:p>
            <a:pPr eaLnBrk="1" hangingPunct="1"/>
            <a:r>
              <a:rPr lang="de-DE" altLang="de-DE" dirty="0" smtClean="0"/>
              <a:t>Meilensteine</a:t>
            </a:r>
          </a:p>
        </p:txBody>
      </p:sp>
      <p:sp>
        <p:nvSpPr>
          <p:cNvPr id="241667" name="Rectangle 3"/>
          <p:cNvSpPr>
            <a:spLocks noGrp="1" noChangeArrowheads="1"/>
          </p:cNvSpPr>
          <p:nvPr>
            <p:ph type="body" idx="1"/>
          </p:nvPr>
        </p:nvSpPr>
        <p:spPr>
          <a:xfrm>
            <a:off x="501650" y="1298575"/>
            <a:ext cx="8134350" cy="4649788"/>
          </a:xfrm>
        </p:spPr>
        <p:txBody>
          <a:bodyPr/>
          <a:lstStyle/>
          <a:p>
            <a:pPr eaLnBrk="1" hangingPunct="1">
              <a:defRPr/>
            </a:pPr>
            <a:r>
              <a:rPr lang="en-GB" dirty="0" smtClean="0">
                <a:solidFill>
                  <a:srgbClr val="CC0000"/>
                </a:solidFill>
                <a:effectLst>
                  <a:outerShdw blurRad="38100" dist="38100" dir="2700000" algn="tl">
                    <a:srgbClr val="C0C0C0"/>
                  </a:outerShdw>
                </a:effectLst>
              </a:rPr>
              <a:t>28.03.2003:</a:t>
            </a:r>
            <a:r>
              <a:rPr lang="en-GB" dirty="0" smtClean="0"/>
              <a:t> </a:t>
            </a:r>
            <a:r>
              <a:rPr lang="en-GB" dirty="0" err="1" smtClean="0"/>
              <a:t>Erstinstallation</a:t>
            </a:r>
            <a:r>
              <a:rPr lang="en-GB" dirty="0" smtClean="0"/>
              <a:t> von SFX 2.0 </a:t>
            </a:r>
            <a:r>
              <a:rPr lang="en-GB" dirty="0" err="1" smtClean="0"/>
              <a:t>durch</a:t>
            </a:r>
            <a:r>
              <a:rPr lang="en-GB" dirty="0" smtClean="0"/>
              <a:t> Ex </a:t>
            </a:r>
            <a:r>
              <a:rPr lang="en-GB" dirty="0" err="1" smtClean="0"/>
              <a:t>Libris</a:t>
            </a:r>
            <a:endParaRPr lang="en-GB" dirty="0" smtClean="0">
              <a:solidFill>
                <a:srgbClr val="CC0000"/>
              </a:solidFill>
              <a:effectLst>
                <a:outerShdw blurRad="38100" dist="38100" dir="2700000" algn="tl">
                  <a:srgbClr val="C0C0C0"/>
                </a:outerShdw>
              </a:effectLst>
            </a:endParaRPr>
          </a:p>
          <a:p>
            <a:pPr eaLnBrk="1" hangingPunct="1">
              <a:defRPr/>
            </a:pPr>
            <a:r>
              <a:rPr lang="en-GB" dirty="0" smtClean="0">
                <a:solidFill>
                  <a:srgbClr val="CC0000"/>
                </a:solidFill>
                <a:effectLst>
                  <a:outerShdw blurRad="38100" dist="38100" dir="2700000" algn="tl">
                    <a:srgbClr val="C0C0C0"/>
                  </a:outerShdw>
                </a:effectLst>
              </a:rPr>
              <a:t>05.11.2003:</a:t>
            </a:r>
            <a:r>
              <a:rPr lang="en-GB" dirty="0" smtClean="0"/>
              <a:t> Start des </a:t>
            </a:r>
            <a:r>
              <a:rPr lang="en-GB" dirty="0" err="1" smtClean="0"/>
              <a:t>Produktivbetriebs</a:t>
            </a:r>
            <a:endParaRPr lang="en-GB" dirty="0" smtClean="0">
              <a:solidFill>
                <a:srgbClr val="CC0000"/>
              </a:solidFill>
              <a:effectLst>
                <a:outerShdw blurRad="38100" dist="38100" dir="2700000" algn="tl">
                  <a:srgbClr val="C0C0C0"/>
                </a:outerShdw>
              </a:effectLst>
            </a:endParaRPr>
          </a:p>
          <a:p>
            <a:pPr eaLnBrk="1" hangingPunct="1">
              <a:defRPr/>
            </a:pPr>
            <a:r>
              <a:rPr lang="en-GB" dirty="0" smtClean="0">
                <a:solidFill>
                  <a:srgbClr val="CC0000"/>
                </a:solidFill>
                <a:effectLst>
                  <a:outerShdw blurRad="38100" dist="38100" dir="2700000" algn="tl">
                    <a:srgbClr val="C0C0C0"/>
                  </a:outerShdw>
                </a:effectLst>
              </a:rPr>
              <a:t>12.12.2005:</a:t>
            </a:r>
            <a:r>
              <a:rPr lang="en-GB" dirty="0" smtClean="0"/>
              <a:t> </a:t>
            </a:r>
            <a:r>
              <a:rPr lang="en-GB" dirty="0" err="1" smtClean="0"/>
              <a:t>Umstieg</a:t>
            </a:r>
            <a:r>
              <a:rPr lang="en-GB" dirty="0" smtClean="0"/>
              <a:t> des </a:t>
            </a:r>
            <a:r>
              <a:rPr lang="en-GB" dirty="0" err="1" smtClean="0"/>
              <a:t>Produktivsystems</a:t>
            </a:r>
            <a:r>
              <a:rPr lang="en-GB" dirty="0" smtClean="0"/>
              <a:t> auf SFX 3.0</a:t>
            </a:r>
            <a:r>
              <a:rPr lang="en-GB" dirty="0" smtClean="0">
                <a:solidFill>
                  <a:srgbClr val="CC0000"/>
                </a:solidFill>
                <a:effectLst>
                  <a:outerShdw blurRad="38100" dist="38100" dir="2700000" algn="tl">
                    <a:srgbClr val="C0C0C0"/>
                  </a:outerShdw>
                </a:effectLst>
              </a:rPr>
              <a:t> </a:t>
            </a:r>
          </a:p>
          <a:p>
            <a:pPr eaLnBrk="1" hangingPunct="1">
              <a:defRPr/>
            </a:pPr>
            <a:r>
              <a:rPr lang="en-GB" dirty="0" smtClean="0">
                <a:solidFill>
                  <a:srgbClr val="CC0000"/>
                </a:solidFill>
                <a:effectLst>
                  <a:outerShdw blurRad="38100" dist="38100" dir="2700000" algn="tl">
                    <a:srgbClr val="C0C0C0"/>
                  </a:outerShdw>
                </a:effectLst>
              </a:rPr>
              <a:t>31.12.2008:</a:t>
            </a:r>
            <a:r>
              <a:rPr lang="en-GB" dirty="0" smtClean="0"/>
              <a:t> </a:t>
            </a:r>
            <a:r>
              <a:rPr lang="en-GB" dirty="0" err="1" smtClean="0"/>
              <a:t>erste</a:t>
            </a:r>
            <a:r>
              <a:rPr lang="en-GB" dirty="0" smtClean="0"/>
              <a:t> </a:t>
            </a:r>
            <a:r>
              <a:rPr lang="en-GB" dirty="0" err="1" smtClean="0"/>
              <a:t>Instanz</a:t>
            </a:r>
            <a:r>
              <a:rPr lang="en-GB" dirty="0" smtClean="0"/>
              <a:t> </a:t>
            </a:r>
            <a:r>
              <a:rPr lang="en-GB" dirty="0" err="1" smtClean="0"/>
              <a:t>mit</a:t>
            </a:r>
            <a:r>
              <a:rPr lang="en-GB" dirty="0" smtClean="0"/>
              <a:t> </a:t>
            </a:r>
            <a:r>
              <a:rPr lang="en-GB" dirty="0" err="1" smtClean="0"/>
              <a:t>mehr</a:t>
            </a:r>
            <a:r>
              <a:rPr lang="en-GB" dirty="0" smtClean="0"/>
              <a:t> </a:t>
            </a:r>
            <a:r>
              <a:rPr lang="en-GB" dirty="0" err="1" smtClean="0"/>
              <a:t>als</a:t>
            </a:r>
            <a:r>
              <a:rPr lang="en-GB" dirty="0" smtClean="0"/>
              <a:t> </a:t>
            </a:r>
            <a:r>
              <a:rPr lang="en-GB" dirty="0" smtClean="0">
                <a:solidFill>
                  <a:srgbClr val="CC0000"/>
                </a:solidFill>
                <a:effectLst>
                  <a:outerShdw blurRad="38100" dist="38100" dir="2700000" algn="tl">
                    <a:srgbClr val="C0C0C0"/>
                  </a:outerShdw>
                </a:effectLst>
              </a:rPr>
              <a:t>2.000.000 </a:t>
            </a:r>
            <a:r>
              <a:rPr lang="en-GB" dirty="0" err="1" smtClean="0">
                <a:solidFill>
                  <a:srgbClr val="CC0000"/>
                </a:solidFill>
                <a:effectLst>
                  <a:outerShdw blurRad="38100" dist="38100" dir="2700000" algn="tl">
                    <a:srgbClr val="C0C0C0"/>
                  </a:outerShdw>
                </a:effectLst>
              </a:rPr>
              <a:t>rpy</a:t>
            </a:r>
            <a:endParaRPr lang="en-GB" dirty="0" smtClean="0">
              <a:solidFill>
                <a:srgbClr val="CC0000"/>
              </a:solidFill>
              <a:effectLst>
                <a:outerShdw blurRad="38100" dist="38100" dir="2700000" algn="tl">
                  <a:srgbClr val="C0C0C0"/>
                </a:outerShdw>
              </a:effectLst>
            </a:endParaRPr>
          </a:p>
          <a:p>
            <a:pPr eaLnBrk="1" hangingPunct="1">
              <a:defRPr/>
            </a:pPr>
            <a:r>
              <a:rPr lang="en-GB" dirty="0" smtClean="0">
                <a:solidFill>
                  <a:srgbClr val="CC0000"/>
                </a:solidFill>
                <a:effectLst>
                  <a:outerShdw blurRad="38100" dist="38100" dir="2700000" algn="tl">
                    <a:srgbClr val="C0C0C0"/>
                  </a:outerShdw>
                </a:effectLst>
              </a:rPr>
              <a:t>31.12.2010</a:t>
            </a:r>
            <a:r>
              <a:rPr lang="en-GB" dirty="0">
                <a:solidFill>
                  <a:srgbClr val="CC0000"/>
                </a:solidFill>
                <a:effectLst>
                  <a:outerShdw blurRad="38100" dist="38100" dir="2700000" algn="tl">
                    <a:srgbClr val="C0C0C0"/>
                  </a:outerShdw>
                </a:effectLst>
              </a:rPr>
              <a:t>: </a:t>
            </a:r>
            <a:r>
              <a:rPr lang="en-GB" dirty="0" err="1"/>
              <a:t>erste</a:t>
            </a:r>
            <a:r>
              <a:rPr lang="en-GB" dirty="0"/>
              <a:t> </a:t>
            </a:r>
            <a:r>
              <a:rPr lang="en-GB" dirty="0" err="1"/>
              <a:t>Instanz</a:t>
            </a:r>
            <a:r>
              <a:rPr lang="en-GB" dirty="0"/>
              <a:t> </a:t>
            </a:r>
            <a:r>
              <a:rPr lang="en-GB" dirty="0" err="1"/>
              <a:t>mit</a:t>
            </a:r>
            <a:r>
              <a:rPr lang="en-GB" dirty="0"/>
              <a:t> </a:t>
            </a:r>
            <a:r>
              <a:rPr lang="en-GB" dirty="0" err="1"/>
              <a:t>mehr</a:t>
            </a:r>
            <a:r>
              <a:rPr lang="en-GB" dirty="0"/>
              <a:t> </a:t>
            </a:r>
            <a:r>
              <a:rPr lang="en-GB" dirty="0" err="1"/>
              <a:t>als</a:t>
            </a:r>
            <a:r>
              <a:rPr lang="en-GB" dirty="0"/>
              <a:t> </a:t>
            </a:r>
            <a:r>
              <a:rPr lang="en-GB" dirty="0">
                <a:solidFill>
                  <a:srgbClr val="CC0000"/>
                </a:solidFill>
                <a:effectLst>
                  <a:outerShdw blurRad="38100" dist="38100" dir="2700000" algn="tl">
                    <a:srgbClr val="C0C0C0"/>
                  </a:outerShdw>
                </a:effectLst>
              </a:rPr>
              <a:t>3.000.000 </a:t>
            </a:r>
            <a:r>
              <a:rPr lang="en-GB" dirty="0" err="1">
                <a:solidFill>
                  <a:srgbClr val="CC0000"/>
                </a:solidFill>
                <a:effectLst>
                  <a:outerShdw blurRad="38100" dist="38100" dir="2700000" algn="tl">
                    <a:srgbClr val="C0C0C0"/>
                  </a:outerShdw>
                </a:effectLst>
              </a:rPr>
              <a:t>rpy</a:t>
            </a:r>
            <a:endParaRPr lang="en-GB" dirty="0">
              <a:solidFill>
                <a:srgbClr val="CC0000"/>
              </a:solidFill>
              <a:effectLst>
                <a:outerShdw blurRad="38100" dist="38100" dir="2700000" algn="tl">
                  <a:srgbClr val="C0C0C0"/>
                </a:outerShdw>
              </a:effectLst>
            </a:endParaRPr>
          </a:p>
          <a:p>
            <a:pPr eaLnBrk="1" hangingPunct="1">
              <a:defRPr/>
            </a:pPr>
            <a:r>
              <a:rPr lang="en-GB" dirty="0" smtClean="0">
                <a:solidFill>
                  <a:srgbClr val="CC0000"/>
                </a:solidFill>
                <a:effectLst>
                  <a:outerShdw blurRad="38100" dist="38100" dir="2700000" algn="tl">
                    <a:srgbClr val="C0C0C0"/>
                  </a:outerShdw>
                </a:effectLst>
              </a:rPr>
              <a:t>17.01.2011: </a:t>
            </a:r>
            <a:r>
              <a:rPr lang="en-GB" dirty="0" err="1" smtClean="0"/>
              <a:t>Umstieg</a:t>
            </a:r>
            <a:r>
              <a:rPr lang="en-GB" dirty="0" smtClean="0"/>
              <a:t> des </a:t>
            </a:r>
            <a:r>
              <a:rPr lang="en-GB" dirty="0" err="1" smtClean="0"/>
              <a:t>Produktivsystems</a:t>
            </a:r>
            <a:r>
              <a:rPr lang="en-GB" dirty="0" smtClean="0"/>
              <a:t> auf SFX 4.0</a:t>
            </a:r>
          </a:p>
          <a:p>
            <a:pPr eaLnBrk="1" hangingPunct="1">
              <a:defRPr/>
            </a:pPr>
            <a:r>
              <a:rPr lang="en-GB" dirty="0">
                <a:solidFill>
                  <a:srgbClr val="CC0000"/>
                </a:solidFill>
                <a:effectLst>
                  <a:outerShdw blurRad="38100" dist="38100" dir="2700000" algn="tl">
                    <a:srgbClr val="C0C0C0"/>
                  </a:outerShdw>
                </a:effectLst>
              </a:rPr>
              <a:t>31.12.2015:</a:t>
            </a:r>
            <a:r>
              <a:rPr lang="en-GB" dirty="0" smtClean="0"/>
              <a:t> </a:t>
            </a:r>
            <a:r>
              <a:rPr lang="en-GB" dirty="0" err="1" smtClean="0"/>
              <a:t>erste</a:t>
            </a:r>
            <a:r>
              <a:rPr lang="en-GB" dirty="0" smtClean="0"/>
              <a:t> </a:t>
            </a:r>
            <a:r>
              <a:rPr lang="en-GB" dirty="0" err="1" smtClean="0"/>
              <a:t>Instanz</a:t>
            </a:r>
            <a:r>
              <a:rPr lang="en-GB" dirty="0" smtClean="0"/>
              <a:t> </a:t>
            </a:r>
            <a:r>
              <a:rPr lang="en-GB" dirty="0" err="1" smtClean="0"/>
              <a:t>mit</a:t>
            </a:r>
            <a:r>
              <a:rPr lang="en-GB" dirty="0" smtClean="0"/>
              <a:t> </a:t>
            </a:r>
            <a:r>
              <a:rPr lang="en-GB" dirty="0" err="1" smtClean="0"/>
              <a:t>mehr</a:t>
            </a:r>
            <a:r>
              <a:rPr lang="en-GB" dirty="0" smtClean="0"/>
              <a:t> </a:t>
            </a:r>
            <a:r>
              <a:rPr lang="en-GB" dirty="0" err="1" smtClean="0"/>
              <a:t>als</a:t>
            </a:r>
            <a:r>
              <a:rPr lang="en-GB" dirty="0" smtClean="0"/>
              <a:t> </a:t>
            </a:r>
            <a:r>
              <a:rPr lang="en-GB" dirty="0">
                <a:solidFill>
                  <a:srgbClr val="CC0000"/>
                </a:solidFill>
                <a:effectLst>
                  <a:outerShdw blurRad="38100" dist="38100" dir="2700000" algn="tl">
                    <a:srgbClr val="C0C0C0"/>
                  </a:outerShdw>
                </a:effectLst>
              </a:rPr>
              <a:t>4.000.000 </a:t>
            </a:r>
            <a:r>
              <a:rPr lang="en-GB" dirty="0" err="1">
                <a:solidFill>
                  <a:srgbClr val="CC0000"/>
                </a:solidFill>
                <a:effectLst>
                  <a:outerShdw blurRad="38100" dist="38100" dir="2700000" algn="tl">
                    <a:srgbClr val="C0C0C0"/>
                  </a:outerShdw>
                </a:effectLst>
              </a:rPr>
              <a:t>rpy</a:t>
            </a:r>
            <a:endParaRPr lang="en-GB" dirty="0">
              <a:solidFill>
                <a:srgbClr val="CC0000"/>
              </a:solidFill>
              <a:effectLst>
                <a:outerShdw blurRad="38100" dist="38100" dir="2700000" algn="tl">
                  <a:srgbClr val="C0C0C0"/>
                </a:outerShdw>
              </a:effectLst>
            </a:endParaRPr>
          </a:p>
          <a:p>
            <a:pPr eaLnBrk="1" hangingPunct="1">
              <a:defRPr/>
            </a:pPr>
            <a:r>
              <a:rPr lang="en-GB" dirty="0">
                <a:solidFill>
                  <a:srgbClr val="CC0000"/>
                </a:solidFill>
                <a:effectLst>
                  <a:outerShdw blurRad="38100" dist="38100" dir="2700000" algn="tl">
                    <a:srgbClr val="C0C0C0"/>
                  </a:outerShdw>
                </a:effectLst>
              </a:rPr>
              <a:t>31.12.2016:</a:t>
            </a:r>
            <a:r>
              <a:rPr lang="en-GB" dirty="0" smtClean="0"/>
              <a:t> </a:t>
            </a:r>
            <a:r>
              <a:rPr lang="en-GB" dirty="0" err="1" smtClean="0"/>
              <a:t>erste</a:t>
            </a:r>
            <a:r>
              <a:rPr lang="en-GB" dirty="0" smtClean="0"/>
              <a:t> </a:t>
            </a:r>
            <a:r>
              <a:rPr lang="en-GB" dirty="0" err="1" smtClean="0"/>
              <a:t>Instanz</a:t>
            </a:r>
            <a:r>
              <a:rPr lang="en-GB" dirty="0" smtClean="0"/>
              <a:t> </a:t>
            </a:r>
            <a:r>
              <a:rPr lang="en-GB" dirty="0" err="1" smtClean="0"/>
              <a:t>mit</a:t>
            </a:r>
            <a:r>
              <a:rPr lang="en-GB" dirty="0" smtClean="0"/>
              <a:t> </a:t>
            </a:r>
            <a:r>
              <a:rPr lang="en-GB" dirty="0" err="1" smtClean="0"/>
              <a:t>mehr</a:t>
            </a:r>
            <a:r>
              <a:rPr lang="en-GB" dirty="0" smtClean="0"/>
              <a:t> </a:t>
            </a:r>
            <a:r>
              <a:rPr lang="en-GB" dirty="0" err="1" smtClean="0"/>
              <a:t>als</a:t>
            </a:r>
            <a:r>
              <a:rPr lang="en-GB" dirty="0" smtClean="0"/>
              <a:t> </a:t>
            </a:r>
            <a:r>
              <a:rPr lang="en-GB" dirty="0">
                <a:solidFill>
                  <a:srgbClr val="CC0000"/>
                </a:solidFill>
                <a:effectLst>
                  <a:outerShdw blurRad="38100" dist="38100" dir="2700000" algn="tl">
                    <a:srgbClr val="C0C0C0"/>
                  </a:outerShdw>
                </a:effectLst>
              </a:rPr>
              <a:t>7.000.000 </a:t>
            </a:r>
            <a:r>
              <a:rPr lang="en-GB" dirty="0" err="1">
                <a:solidFill>
                  <a:srgbClr val="CC0000"/>
                </a:solidFill>
                <a:effectLst>
                  <a:outerShdw blurRad="38100" dist="38100" dir="2700000" algn="tl">
                    <a:srgbClr val="C0C0C0"/>
                  </a:outerShdw>
                </a:effectLst>
              </a:rPr>
              <a:t>rpy</a:t>
            </a:r>
            <a:endParaRPr lang="en-GB" dirty="0">
              <a:solidFill>
                <a:srgbClr val="CC0000"/>
              </a:solidFill>
              <a:effectLst>
                <a:outerShdw blurRad="38100" dist="38100" dir="2700000" algn="tl">
                  <a:srgbClr val="C0C0C0"/>
                </a:outerShdw>
              </a:effectLst>
            </a:endParaRPr>
          </a:p>
          <a:p>
            <a:pPr eaLnBrk="1" hangingPunct="1">
              <a:defRPr/>
            </a:pPr>
            <a:r>
              <a:rPr lang="en-GB" dirty="0">
                <a:solidFill>
                  <a:srgbClr val="CC0000"/>
                </a:solidFill>
                <a:effectLst>
                  <a:outerShdw blurRad="38100" dist="38100" dir="2700000" algn="tl">
                    <a:srgbClr val="C0C0C0"/>
                  </a:outerShdw>
                </a:effectLst>
              </a:rPr>
              <a:t>17.09.2016:</a:t>
            </a:r>
            <a:r>
              <a:rPr lang="en-GB" dirty="0" smtClean="0"/>
              <a:t> </a:t>
            </a:r>
            <a:r>
              <a:rPr lang="en-GB" dirty="0" err="1" smtClean="0"/>
              <a:t>Umstieg</a:t>
            </a:r>
            <a:r>
              <a:rPr lang="en-GB" dirty="0" smtClean="0"/>
              <a:t> des </a:t>
            </a:r>
            <a:r>
              <a:rPr lang="en-GB" dirty="0" err="1" smtClean="0"/>
              <a:t>Produktivsystems</a:t>
            </a:r>
            <a:r>
              <a:rPr lang="en-GB" dirty="0" smtClean="0"/>
              <a:t> auf Linux</a:t>
            </a:r>
          </a:p>
          <a:p>
            <a:pPr eaLnBrk="1" hangingPunct="1">
              <a:defRPr/>
            </a:pPr>
            <a:r>
              <a:rPr lang="en-GB" dirty="0">
                <a:solidFill>
                  <a:srgbClr val="CC0000"/>
                </a:solidFill>
                <a:effectLst>
                  <a:outerShdw blurRad="38100" dist="38100" dir="2700000" algn="tl">
                    <a:srgbClr val="C0C0C0"/>
                  </a:outerShdw>
                </a:effectLst>
              </a:rPr>
              <a:t>31.12.2017:</a:t>
            </a:r>
            <a:r>
              <a:rPr lang="en-GB" dirty="0" smtClean="0"/>
              <a:t> </a:t>
            </a:r>
            <a:r>
              <a:rPr lang="en-GB" dirty="0" err="1" smtClean="0"/>
              <a:t>erste</a:t>
            </a:r>
            <a:r>
              <a:rPr lang="en-GB" dirty="0" smtClean="0"/>
              <a:t> </a:t>
            </a:r>
            <a:r>
              <a:rPr lang="en-GB" dirty="0" err="1" smtClean="0"/>
              <a:t>Instanz</a:t>
            </a:r>
            <a:r>
              <a:rPr lang="en-GB" dirty="0" smtClean="0"/>
              <a:t> </a:t>
            </a:r>
            <a:r>
              <a:rPr lang="en-GB" dirty="0" err="1" smtClean="0"/>
              <a:t>mit</a:t>
            </a:r>
            <a:r>
              <a:rPr lang="en-GB" dirty="0" smtClean="0"/>
              <a:t> </a:t>
            </a:r>
            <a:r>
              <a:rPr lang="en-GB" dirty="0" err="1" smtClean="0"/>
              <a:t>mehr</a:t>
            </a:r>
            <a:r>
              <a:rPr lang="en-GB" dirty="0" smtClean="0"/>
              <a:t> </a:t>
            </a:r>
            <a:r>
              <a:rPr lang="en-GB" dirty="0" err="1" smtClean="0"/>
              <a:t>als</a:t>
            </a:r>
            <a:r>
              <a:rPr lang="en-GB" dirty="0" smtClean="0"/>
              <a:t> </a:t>
            </a:r>
            <a:r>
              <a:rPr lang="en-GB" dirty="0">
                <a:solidFill>
                  <a:srgbClr val="CC0000"/>
                </a:solidFill>
                <a:effectLst>
                  <a:outerShdw blurRad="38100" dist="38100" dir="2700000" algn="tl">
                    <a:srgbClr val="C0C0C0"/>
                  </a:outerShdw>
                </a:effectLst>
              </a:rPr>
              <a:t>8.000.000 </a:t>
            </a:r>
            <a:r>
              <a:rPr lang="en-GB" dirty="0" err="1">
                <a:solidFill>
                  <a:srgbClr val="CC0000"/>
                </a:solidFill>
                <a:effectLst>
                  <a:outerShdw blurRad="38100" dist="38100" dir="2700000" algn="tl">
                    <a:srgbClr val="C0C0C0"/>
                  </a:outerShdw>
                </a:effectLst>
              </a:rPr>
              <a:t>rpy</a:t>
            </a:r>
            <a:endParaRPr lang="en-GB" dirty="0">
              <a:solidFill>
                <a:srgbClr val="CC0000"/>
              </a:solidFill>
              <a:effectLst>
                <a:outerShdw blurRad="38100" dist="38100" dir="2700000" algn="tl">
                  <a:srgbClr val="C0C0C0"/>
                </a:outerShdw>
              </a:effectLst>
            </a:endParaRPr>
          </a:p>
        </p:txBody>
      </p:sp>
    </p:spTree>
    <p:extLst>
      <p:ext uri="{BB962C8B-B14F-4D97-AF65-F5344CB8AC3E}">
        <p14:creationId xmlns:p14="http://schemas.microsoft.com/office/powerpoint/2010/main" val="4141951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mph" presetSubtype="0" nodeType="clickEffect">
                                  <p:stCondLst>
                                    <p:cond delay="0"/>
                                  </p:stCondLst>
                                  <p:childTnLst>
                                    <p:set>
                                      <p:cBhvr rctx="PPT">
                                        <p:cTn id="10" dur="indefinite"/>
                                        <p:tgtEl>
                                          <p:spTgt spid="241667">
                                            <p:txEl>
                                              <p:pRg st="0" end="0"/>
                                            </p:txEl>
                                          </p:spTgt>
                                        </p:tgtEl>
                                        <p:attrNameLst>
                                          <p:attrName>style.opacity</p:attrName>
                                        </p:attrNameLst>
                                      </p:cBhvr>
                                      <p:to>
                                        <p:strVal val="0.5"/>
                                      </p:to>
                                    </p:set>
                                    <p:animEffect filter="image" prLst="opacity: 0.5">
                                      <p:cBhvr rctx="IE">
                                        <p:cTn id="11" dur="indefinite"/>
                                        <p:tgtEl>
                                          <p:spTgt spid="241667">
                                            <p:txEl>
                                              <p:pRg st="0" end="0"/>
                                            </p:txEl>
                                          </p:spTgt>
                                        </p:tgtEl>
                                      </p:cBhvr>
                                    </p:animEffec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mph" presetSubtype="0" nodeType="clickEffect">
                                  <p:stCondLst>
                                    <p:cond delay="0"/>
                                  </p:stCondLst>
                                  <p:childTnLst>
                                    <p:set>
                                      <p:cBhvr rctx="PPT">
                                        <p:cTn id="18" dur="indefinite"/>
                                        <p:tgtEl>
                                          <p:spTgt spid="241667">
                                            <p:txEl>
                                              <p:pRg st="1" end="1"/>
                                            </p:txEl>
                                          </p:spTgt>
                                        </p:tgtEl>
                                        <p:attrNameLst>
                                          <p:attrName>style.opacity</p:attrName>
                                        </p:attrNameLst>
                                      </p:cBhvr>
                                      <p:to>
                                        <p:strVal val="0.5"/>
                                      </p:to>
                                    </p:set>
                                    <p:animEffect filter="image" prLst="opacity: 0.5">
                                      <p:cBhvr rctx="IE">
                                        <p:cTn id="19" dur="indefinite"/>
                                        <p:tgtEl>
                                          <p:spTgt spid="241667">
                                            <p:txEl>
                                              <p:pRg st="1" end="1"/>
                                            </p:txEl>
                                          </p:spTgt>
                                        </p:tgtEl>
                                      </p:cBhvr>
                                    </p:animEffec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mph" presetSubtype="0" nodeType="clickEffect">
                                  <p:stCondLst>
                                    <p:cond delay="0"/>
                                  </p:stCondLst>
                                  <p:childTnLst>
                                    <p:set>
                                      <p:cBhvr rctx="PPT">
                                        <p:cTn id="26" dur="indefinite"/>
                                        <p:tgtEl>
                                          <p:spTgt spid="241667">
                                            <p:txEl>
                                              <p:pRg st="2" end="2"/>
                                            </p:txEl>
                                          </p:spTgt>
                                        </p:tgtEl>
                                        <p:attrNameLst>
                                          <p:attrName>style.opacity</p:attrName>
                                        </p:attrNameLst>
                                      </p:cBhvr>
                                      <p:to>
                                        <p:strVal val="0.5"/>
                                      </p:to>
                                    </p:set>
                                    <p:animEffect filter="image" prLst="opacity: 0.5">
                                      <p:cBhvr rctx="IE">
                                        <p:cTn id="27" dur="indefinite"/>
                                        <p:tgtEl>
                                          <p:spTgt spid="241667">
                                            <p:txEl>
                                              <p:pRg st="2" end="2"/>
                                            </p:txEl>
                                          </p:spTgt>
                                        </p:tgtEl>
                                      </p:cBhvr>
                                    </p:animEffec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241667">
                                            <p:txEl>
                                              <p:pRg st="3" end="3"/>
                                            </p:txEl>
                                          </p:spTgt>
                                        </p:tgtEl>
                                        <p:attrNameLst>
                                          <p:attrName>style.opacity</p:attrName>
                                        </p:attrNameLst>
                                      </p:cBhvr>
                                      <p:to>
                                        <p:strVal val="0.5"/>
                                      </p:to>
                                    </p:set>
                                    <p:animEffect filter="image" prLst="opacity: 0.5">
                                      <p:cBhvr rctx="IE">
                                        <p:cTn id="35" dur="indefinite"/>
                                        <p:tgtEl>
                                          <p:spTgt spid="241667">
                                            <p:txEl>
                                              <p:pRg st="3" end="3"/>
                                            </p:txEl>
                                          </p:spTgt>
                                        </p:tgtEl>
                                      </p:cBhvr>
                                    </p:animEffec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241667">
                                            <p:txEl>
                                              <p:pRg st="4" end="4"/>
                                            </p:txEl>
                                          </p:spTgt>
                                        </p:tgtEl>
                                        <p:attrNameLst>
                                          <p:attrName>style.opacity</p:attrName>
                                        </p:attrNameLst>
                                      </p:cBhvr>
                                      <p:to>
                                        <p:strVal val="0.5"/>
                                      </p:to>
                                    </p:set>
                                    <p:animEffect filter="image" prLst="opacity: 0.5">
                                      <p:cBhvr rctx="IE">
                                        <p:cTn id="43" dur="indefinite"/>
                                        <p:tgtEl>
                                          <p:spTgt spid="241667">
                                            <p:txEl>
                                              <p:pRg st="4" end="4"/>
                                            </p:txEl>
                                          </p:spTgt>
                                        </p:tgtEl>
                                      </p:cBhvr>
                                    </p:animEffec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41667">
                                            <p:txEl>
                                              <p:pRg st="5" end="5"/>
                                            </p:txEl>
                                          </p:spTgt>
                                        </p:tgtEl>
                                        <p:attrNameLst>
                                          <p:attrName>style.opacity</p:attrName>
                                        </p:attrNameLst>
                                      </p:cBhvr>
                                      <p:to>
                                        <p:strVal val="0.5"/>
                                      </p:to>
                                    </p:set>
                                    <p:animEffect filter="image" prLst="opacity: 0.5">
                                      <p:cBhvr rctx="IE">
                                        <p:cTn id="51" dur="indefinite"/>
                                        <p:tgtEl>
                                          <p:spTgt spid="241667">
                                            <p:txEl>
                                              <p:pRg st="5" end="5"/>
                                            </p:txEl>
                                          </p:spTgt>
                                        </p:tgtEl>
                                      </p:cBhvr>
                                    </p:animEffec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241667">
                                            <p:txEl>
                                              <p:pRg st="6" end="6"/>
                                            </p:txEl>
                                          </p:spTgt>
                                        </p:tgtEl>
                                        <p:attrNameLst>
                                          <p:attrName>style.opacity</p:attrName>
                                        </p:attrNameLst>
                                      </p:cBhvr>
                                      <p:to>
                                        <p:strVal val="0.5"/>
                                      </p:to>
                                    </p:set>
                                    <p:animEffect filter="image" prLst="opacity: 0.5">
                                      <p:cBhvr rctx="IE">
                                        <p:cTn id="59" dur="indefinite"/>
                                        <p:tgtEl>
                                          <p:spTgt spid="241667">
                                            <p:txEl>
                                              <p:pRg st="6" end="6"/>
                                            </p:txEl>
                                          </p:spTgt>
                                        </p:tgtEl>
                                      </p:cBhvr>
                                    </p:animEffec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241667">
                                            <p:txEl>
                                              <p:pRg st="7" end="7"/>
                                            </p:txEl>
                                          </p:spTgt>
                                        </p:tgtEl>
                                        <p:attrNameLst>
                                          <p:attrName>style.opacity</p:attrName>
                                        </p:attrNameLst>
                                      </p:cBhvr>
                                      <p:to>
                                        <p:strVal val="0.5"/>
                                      </p:to>
                                    </p:set>
                                    <p:animEffect filter="image" prLst="opacity: 0.5">
                                      <p:cBhvr rctx="IE">
                                        <p:cTn id="67" dur="indefinite"/>
                                        <p:tgtEl>
                                          <p:spTgt spid="241667">
                                            <p:txEl>
                                              <p:pRg st="7" end="7"/>
                                            </p:txEl>
                                          </p:spTgt>
                                        </p:tgtEl>
                                      </p:cBhvr>
                                    </p:animEffec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mph" presetSubtype="0" nodeType="clickEffect">
                                  <p:stCondLst>
                                    <p:cond delay="0"/>
                                  </p:stCondLst>
                                  <p:childTnLst>
                                    <p:set>
                                      <p:cBhvr rctx="PPT">
                                        <p:cTn id="74" dur="indefinite"/>
                                        <p:tgtEl>
                                          <p:spTgt spid="241667">
                                            <p:txEl>
                                              <p:pRg st="8" end="8"/>
                                            </p:txEl>
                                          </p:spTgt>
                                        </p:tgtEl>
                                        <p:attrNameLst>
                                          <p:attrName>style.opacity</p:attrName>
                                        </p:attrNameLst>
                                      </p:cBhvr>
                                      <p:to>
                                        <p:strVal val="0.5"/>
                                      </p:to>
                                    </p:set>
                                    <p:animEffect filter="image" prLst="opacity: 0.5">
                                      <p:cBhvr rctx="IE">
                                        <p:cTn id="75" dur="indefinite"/>
                                        <p:tgtEl>
                                          <p:spTgt spid="241667">
                                            <p:txEl>
                                              <p:pRg st="8" end="8"/>
                                            </p:txEl>
                                          </p:spTgt>
                                        </p:tgtEl>
                                      </p:cBhvr>
                                    </p:animEffec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BVB-Gastinstanz</a:t>
            </a:r>
            <a:endParaRPr lang="de-DE" dirty="0"/>
          </a:p>
        </p:txBody>
      </p:sp>
      <p:sp>
        <p:nvSpPr>
          <p:cNvPr id="3" name="Inhaltsplatzhalter 2"/>
          <p:cNvSpPr>
            <a:spLocks noGrp="1"/>
          </p:cNvSpPr>
          <p:nvPr>
            <p:ph idx="1"/>
          </p:nvPr>
        </p:nvSpPr>
        <p:spPr/>
        <p:txBody>
          <a:bodyPr/>
          <a:lstStyle/>
          <a:p>
            <a:r>
              <a:rPr lang="de-DE" sz="2000" dirty="0" smtClean="0"/>
              <a:t>Sie sehen einen Link im SFX-Servicemenü, zu dem Sie auf Ihrer Instanz kein aktives Target finden können? – Er stammt mit hoher Wahrscheinlichkeit von </a:t>
            </a:r>
            <a:r>
              <a:rPr lang="de-DE" sz="2000" b="1" dirty="0" err="1" smtClean="0"/>
              <a:t>sfx_guest</a:t>
            </a:r>
            <a:r>
              <a:rPr lang="de-DE" sz="2000" dirty="0" smtClean="0"/>
              <a:t>, …</a:t>
            </a:r>
          </a:p>
          <a:p>
            <a:pPr>
              <a:spcBef>
                <a:spcPts val="1200"/>
              </a:spcBef>
            </a:pPr>
            <a:r>
              <a:rPr lang="de-DE" sz="2000" dirty="0" smtClean="0"/>
              <a:t>… der </a:t>
            </a:r>
            <a:r>
              <a:rPr lang="de-DE" sz="2000" b="1" dirty="0" smtClean="0"/>
              <a:t>zentralen Instanz</a:t>
            </a:r>
            <a:r>
              <a:rPr lang="de-DE" sz="2000" dirty="0" smtClean="0"/>
              <a:t>, auf der „frei“ zugängliche bzw</a:t>
            </a:r>
            <a:r>
              <a:rPr lang="de-DE" sz="2000" dirty="0"/>
              <a:t>. für alle Bibliotheksinstanzen identisch angebotene Targets und Target </a:t>
            </a:r>
            <a:r>
              <a:rPr lang="de-DE" sz="2000" dirty="0" smtClean="0"/>
              <a:t>Services verwaltet und gepflegt werden.</a:t>
            </a:r>
          </a:p>
          <a:p>
            <a:pPr>
              <a:spcBef>
                <a:spcPts val="1200"/>
              </a:spcBef>
            </a:pPr>
            <a:r>
              <a:rPr lang="de-DE" sz="2000" dirty="0" smtClean="0"/>
              <a:t>Jede Bibliotheksinstanz fragt </a:t>
            </a:r>
            <a:r>
              <a:rPr lang="de-DE" sz="2000" b="1" dirty="0" smtClean="0"/>
              <a:t>zu jedem</a:t>
            </a:r>
            <a:r>
              <a:rPr lang="de-DE" sz="2000" dirty="0" smtClean="0"/>
              <a:t> </a:t>
            </a:r>
            <a:r>
              <a:rPr lang="de-DE" sz="2000" b="1" dirty="0" smtClean="0"/>
              <a:t>eingehenden </a:t>
            </a:r>
            <a:r>
              <a:rPr lang="de-DE" sz="2000" b="1" dirty="0" err="1" smtClean="0"/>
              <a:t>OpenURL</a:t>
            </a:r>
            <a:r>
              <a:rPr lang="de-DE" sz="2000" dirty="0" smtClean="0"/>
              <a:t> auch stets die BVB-Gastinstanz nach relevanten Services (jeweils individuell konfigurierbaren Typs).</a:t>
            </a:r>
          </a:p>
          <a:p>
            <a:pPr>
              <a:spcBef>
                <a:spcPts val="1200"/>
              </a:spcBef>
            </a:pPr>
            <a:r>
              <a:rPr lang="de-DE" sz="2000" dirty="0" smtClean="0"/>
              <a:t>Diese Architektur </a:t>
            </a:r>
            <a:r>
              <a:rPr lang="de-DE" sz="2000" b="1" dirty="0" smtClean="0"/>
              <a:t>vermeidet Mehrfachaufwand</a:t>
            </a:r>
            <a:r>
              <a:rPr lang="de-DE" sz="2000" dirty="0" smtClean="0"/>
              <a:t>, ist aber nur möglich, soweit sich alle SFX-Bibliotheken im BVB auf „Form und Farbe“ der zentral bereitgestellten Services einigen können.</a:t>
            </a:r>
            <a:endParaRPr lang="de-DE" dirty="0" smtClean="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98</a:t>
            </a:fld>
            <a:endParaRPr lang="de-DE"/>
          </a:p>
        </p:txBody>
      </p:sp>
    </p:spTree>
    <p:extLst>
      <p:ext uri="{BB962C8B-B14F-4D97-AF65-F5344CB8AC3E}">
        <p14:creationId xmlns:p14="http://schemas.microsoft.com/office/powerpoint/2010/main" val="18807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rctx="PPT">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3"/>
          <p:cNvSpPr>
            <a:spLocks noGrp="1"/>
          </p:cNvSpPr>
          <p:nvPr>
            <p:ph type="sldNum" sz="quarter" idx="10"/>
          </p:nvPr>
        </p:nvSpPr>
        <p:spPr/>
        <p:txBody>
          <a:bodyPr/>
          <a:lstStyle/>
          <a:p>
            <a:pPr>
              <a:defRPr/>
            </a:pPr>
            <a:fld id="{3CE62453-3660-48D6-9CBE-8E5EFB899C7D}" type="slidenum">
              <a:rPr lang="de-DE"/>
              <a:pPr>
                <a:defRPr/>
              </a:pPr>
              <a:t>99</a:t>
            </a:fld>
            <a:endParaRPr lang="de-DE"/>
          </a:p>
        </p:txBody>
      </p:sp>
      <p:sp>
        <p:nvSpPr>
          <p:cNvPr id="55299" name="Rectangle 2"/>
          <p:cNvSpPr>
            <a:spLocks noGrp="1" noChangeArrowheads="1"/>
          </p:cNvSpPr>
          <p:nvPr>
            <p:ph type="title"/>
          </p:nvPr>
        </p:nvSpPr>
        <p:spPr/>
        <p:txBody>
          <a:bodyPr/>
          <a:lstStyle/>
          <a:p>
            <a:pPr eaLnBrk="1" hangingPunct="1"/>
            <a:r>
              <a:rPr lang="de-DE" altLang="de-DE" dirty="0" smtClean="0"/>
              <a:t>BVB-Gastinstanz in Aktion</a:t>
            </a:r>
          </a:p>
        </p:txBody>
      </p:sp>
      <p:sp>
        <p:nvSpPr>
          <p:cNvPr id="55300" name="AutoShape 10"/>
          <p:cNvSpPr>
            <a:spLocks noChangeArrowheads="1"/>
          </p:cNvSpPr>
          <p:nvPr/>
        </p:nvSpPr>
        <p:spPr bwMode="auto">
          <a:xfrm>
            <a:off x="3905250" y="1435100"/>
            <a:ext cx="1331913" cy="1166813"/>
          </a:xfrm>
          <a:prstGeom prst="can">
            <a:avLst>
              <a:gd name="adj" fmla="val 25000"/>
            </a:avLst>
          </a:prstGeom>
          <a:gradFill rotWithShape="1">
            <a:gsLst>
              <a:gs pos="0">
                <a:srgbClr val="87A987"/>
              </a:gs>
              <a:gs pos="50000">
                <a:srgbClr val="CCFFCC"/>
              </a:gs>
              <a:gs pos="100000">
                <a:srgbClr val="87A987"/>
              </a:gs>
            </a:gsLst>
            <a:lin ang="0" scaled="1"/>
          </a:gradFill>
          <a:ln w="9525">
            <a:solidFill>
              <a:srgbClr val="008080"/>
            </a:solidFill>
            <a:round/>
            <a:headEnd/>
            <a:tailEnd/>
          </a:ln>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sz="800"/>
          </a:p>
          <a:p>
            <a:pPr algn="ctr"/>
            <a:r>
              <a:rPr lang="de-DE" altLang="de-DE" sz="1600">
                <a:solidFill>
                  <a:srgbClr val="008080"/>
                </a:solidFill>
                <a:latin typeface="Tahoma" pitchFamily="34" charset="0"/>
              </a:rPr>
              <a:t>BVB-Gastinstanz</a:t>
            </a:r>
            <a:endParaRPr lang="de-DE" altLang="de-DE" sz="1600"/>
          </a:p>
        </p:txBody>
      </p:sp>
      <p:sp>
        <p:nvSpPr>
          <p:cNvPr id="55301" name="AutoShape 11"/>
          <p:cNvSpPr>
            <a:spLocks noChangeArrowheads="1"/>
          </p:cNvSpPr>
          <p:nvPr/>
        </p:nvSpPr>
        <p:spPr bwMode="auto">
          <a:xfrm>
            <a:off x="1739900" y="4267200"/>
            <a:ext cx="1331913" cy="1166813"/>
          </a:xfrm>
          <a:prstGeom prst="can">
            <a:avLst>
              <a:gd name="adj" fmla="val 25000"/>
            </a:avLst>
          </a:prstGeom>
          <a:gradFill rotWithShape="1">
            <a:gsLst>
              <a:gs pos="0">
                <a:srgbClr val="A92265"/>
              </a:gs>
              <a:gs pos="50000">
                <a:srgbClr val="FF3399"/>
              </a:gs>
              <a:gs pos="100000">
                <a:srgbClr val="A92265"/>
              </a:gs>
            </a:gsLst>
            <a:lin ang="0" scaled="1"/>
          </a:gradFill>
          <a:ln w="9525">
            <a:solidFill>
              <a:srgbClr val="660066"/>
            </a:solidFill>
            <a:round/>
            <a:headEnd/>
            <a:tailEnd/>
          </a:ln>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sz="800"/>
          </a:p>
          <a:p>
            <a:pPr algn="ctr"/>
            <a:r>
              <a:rPr lang="de-DE" altLang="de-DE" sz="1600">
                <a:solidFill>
                  <a:srgbClr val="660066"/>
                </a:solidFill>
                <a:latin typeface="Tahoma" pitchFamily="34" charset="0"/>
              </a:rPr>
              <a:t>SFX-Instanz Bibliothek A</a:t>
            </a:r>
            <a:endParaRPr lang="de-DE" altLang="de-DE" sz="1600"/>
          </a:p>
        </p:txBody>
      </p:sp>
      <p:sp>
        <p:nvSpPr>
          <p:cNvPr id="55302" name="AutoShape 12"/>
          <p:cNvSpPr>
            <a:spLocks noChangeArrowheads="1"/>
          </p:cNvSpPr>
          <p:nvPr/>
        </p:nvSpPr>
        <p:spPr bwMode="auto">
          <a:xfrm>
            <a:off x="6070600" y="4267200"/>
            <a:ext cx="1331913" cy="1166813"/>
          </a:xfrm>
          <a:prstGeom prst="can">
            <a:avLst>
              <a:gd name="adj" fmla="val 25000"/>
            </a:avLst>
          </a:prstGeom>
          <a:gradFill rotWithShape="1">
            <a:gsLst>
              <a:gs pos="0">
                <a:srgbClr val="749BC2"/>
              </a:gs>
              <a:gs pos="50000">
                <a:srgbClr val="99CCFF"/>
              </a:gs>
              <a:gs pos="100000">
                <a:srgbClr val="749BC2"/>
              </a:gs>
            </a:gsLst>
            <a:lin ang="0" scaled="1"/>
          </a:gradFill>
          <a:ln w="9525">
            <a:solidFill>
              <a:srgbClr val="333399"/>
            </a:solidFill>
            <a:round/>
            <a:headEnd/>
            <a:tailEnd/>
          </a:ln>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de-DE" altLang="de-DE" sz="800"/>
          </a:p>
          <a:p>
            <a:pPr algn="ctr"/>
            <a:r>
              <a:rPr lang="de-DE" altLang="de-DE" sz="1600">
                <a:solidFill>
                  <a:srgbClr val="333399"/>
                </a:solidFill>
                <a:latin typeface="Tahoma" pitchFamily="34" charset="0"/>
              </a:rPr>
              <a:t>SFX-Instanz Bibliothek B</a:t>
            </a:r>
            <a:endParaRPr lang="de-DE" altLang="de-DE" sz="1600"/>
          </a:p>
        </p:txBody>
      </p:sp>
      <p:sp>
        <p:nvSpPr>
          <p:cNvPr id="190478" name="AutoShape 14"/>
          <p:cNvSpPr>
            <a:spLocks noChangeArrowheads="1"/>
          </p:cNvSpPr>
          <p:nvPr/>
        </p:nvSpPr>
        <p:spPr bwMode="auto">
          <a:xfrm>
            <a:off x="6807200" y="1601788"/>
            <a:ext cx="1666875" cy="1833562"/>
          </a:xfrm>
          <a:prstGeom prst="verticalScroll">
            <a:avLst>
              <a:gd name="adj" fmla="val 12500"/>
            </a:avLst>
          </a:prstGeom>
          <a:solidFill>
            <a:srgbClr val="FFFFCC">
              <a:alpha val="65097"/>
            </a:srgbClr>
          </a:solidFill>
          <a:ln w="9525">
            <a:solidFill>
              <a:srgbClr val="000000"/>
            </a:solidFill>
            <a:round/>
            <a:headEnd/>
            <a:tailEnd/>
          </a:ln>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1600" b="1" dirty="0">
                <a:latin typeface="Tahoma" pitchFamily="34" charset="0"/>
              </a:rPr>
              <a:t>Link-Menü</a:t>
            </a:r>
            <a:endParaRPr lang="de-DE" altLang="de-DE" sz="1600" dirty="0">
              <a:latin typeface="Tahoma" pitchFamily="34" charset="0"/>
            </a:endParaRPr>
          </a:p>
          <a:p>
            <a:r>
              <a:rPr lang="de-DE" altLang="de-DE" sz="1400" dirty="0">
                <a:solidFill>
                  <a:srgbClr val="0099FF"/>
                </a:solidFill>
                <a:latin typeface="Tahoma" pitchFamily="34" charset="0"/>
              </a:rPr>
              <a:t>Service B</a:t>
            </a:r>
            <a:r>
              <a:rPr lang="de-DE" altLang="de-DE" sz="1400" baseline="-25000" dirty="0">
                <a:solidFill>
                  <a:srgbClr val="0099FF"/>
                </a:solidFill>
                <a:latin typeface="Tahoma" pitchFamily="34" charset="0"/>
              </a:rPr>
              <a:t>1</a:t>
            </a:r>
            <a:endParaRPr lang="de-DE" altLang="de-DE" sz="1400" dirty="0">
              <a:solidFill>
                <a:srgbClr val="0099FF"/>
              </a:solidFill>
              <a:latin typeface="Tahoma" pitchFamily="34" charset="0"/>
            </a:endParaRPr>
          </a:p>
          <a:p>
            <a:r>
              <a:rPr lang="de-DE" altLang="de-DE" sz="1400" dirty="0">
                <a:solidFill>
                  <a:srgbClr val="0099FF"/>
                </a:solidFill>
                <a:latin typeface="Tahoma" pitchFamily="34" charset="0"/>
              </a:rPr>
              <a:t>Service B</a:t>
            </a:r>
            <a:r>
              <a:rPr lang="de-DE" altLang="de-DE" sz="1400" baseline="-25000" dirty="0">
                <a:solidFill>
                  <a:srgbClr val="0099FF"/>
                </a:solidFill>
                <a:latin typeface="Tahoma" pitchFamily="34" charset="0"/>
              </a:rPr>
              <a:t>2</a:t>
            </a:r>
            <a:endParaRPr lang="de-DE" altLang="de-DE" sz="1400" dirty="0">
              <a:latin typeface="Tahoma" pitchFamily="34" charset="0"/>
            </a:endParaRPr>
          </a:p>
          <a:p>
            <a:r>
              <a:rPr lang="de-DE" altLang="de-DE" sz="1400" dirty="0">
                <a:solidFill>
                  <a:srgbClr val="008080"/>
                </a:solidFill>
                <a:latin typeface="Tahoma" pitchFamily="34" charset="0"/>
              </a:rPr>
              <a:t>Service 1</a:t>
            </a:r>
          </a:p>
          <a:p>
            <a:r>
              <a:rPr lang="de-DE" altLang="de-DE" sz="1400" dirty="0">
                <a:solidFill>
                  <a:srgbClr val="008080"/>
                </a:solidFill>
                <a:latin typeface="Tahoma" pitchFamily="34" charset="0"/>
              </a:rPr>
              <a:t>Service 2</a:t>
            </a:r>
            <a:endParaRPr lang="de-DE" altLang="de-DE" sz="1400" dirty="0"/>
          </a:p>
        </p:txBody>
      </p:sp>
      <p:sp>
        <p:nvSpPr>
          <p:cNvPr id="190479" name="AutoShape 15"/>
          <p:cNvSpPr>
            <a:spLocks noChangeArrowheads="1"/>
          </p:cNvSpPr>
          <p:nvPr/>
        </p:nvSpPr>
        <p:spPr bwMode="auto">
          <a:xfrm flipH="1">
            <a:off x="636588" y="1601788"/>
            <a:ext cx="1665287" cy="1833562"/>
          </a:xfrm>
          <a:prstGeom prst="verticalScroll">
            <a:avLst>
              <a:gd name="adj" fmla="val 12500"/>
            </a:avLst>
          </a:prstGeom>
          <a:solidFill>
            <a:srgbClr val="FFFFCC">
              <a:alpha val="65097"/>
            </a:srgbClr>
          </a:solidFill>
          <a:ln w="9525">
            <a:solidFill>
              <a:srgbClr val="000000"/>
            </a:solidFill>
            <a:round/>
            <a:headEnd/>
            <a:tailEnd/>
          </a:ln>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de-DE" altLang="de-DE" sz="1600" b="1" dirty="0">
                <a:latin typeface="Tahoma" pitchFamily="34" charset="0"/>
              </a:rPr>
              <a:t>Link-Menü</a:t>
            </a:r>
            <a:endParaRPr lang="de-DE" altLang="de-DE" sz="1600" dirty="0">
              <a:latin typeface="Tahoma" pitchFamily="34" charset="0"/>
            </a:endParaRPr>
          </a:p>
          <a:p>
            <a:r>
              <a:rPr lang="de-DE" altLang="de-DE" sz="1400" dirty="0">
                <a:solidFill>
                  <a:srgbClr val="FF0066"/>
                </a:solidFill>
                <a:latin typeface="Tahoma" pitchFamily="34" charset="0"/>
              </a:rPr>
              <a:t>Service A</a:t>
            </a:r>
            <a:r>
              <a:rPr lang="de-DE" altLang="de-DE" sz="1400" baseline="-25000" dirty="0">
                <a:solidFill>
                  <a:srgbClr val="FF0066"/>
                </a:solidFill>
                <a:latin typeface="Tahoma" pitchFamily="34" charset="0"/>
              </a:rPr>
              <a:t>1</a:t>
            </a:r>
            <a:endParaRPr lang="de-DE" altLang="de-DE" sz="1400" dirty="0">
              <a:solidFill>
                <a:srgbClr val="FF0066"/>
              </a:solidFill>
              <a:latin typeface="Tahoma" pitchFamily="34" charset="0"/>
            </a:endParaRPr>
          </a:p>
          <a:p>
            <a:r>
              <a:rPr lang="de-DE" altLang="de-DE" sz="1400" dirty="0">
                <a:solidFill>
                  <a:srgbClr val="FF0066"/>
                </a:solidFill>
                <a:latin typeface="Tahoma" pitchFamily="34" charset="0"/>
              </a:rPr>
              <a:t>Service A</a:t>
            </a:r>
            <a:r>
              <a:rPr lang="de-DE" altLang="de-DE" sz="1400" baseline="-25000" dirty="0">
                <a:solidFill>
                  <a:srgbClr val="FF0066"/>
                </a:solidFill>
                <a:latin typeface="Tahoma" pitchFamily="34" charset="0"/>
              </a:rPr>
              <a:t>2</a:t>
            </a:r>
            <a:endParaRPr lang="de-DE" altLang="de-DE" sz="1400" dirty="0">
              <a:latin typeface="Tahoma" pitchFamily="34" charset="0"/>
            </a:endParaRPr>
          </a:p>
          <a:p>
            <a:r>
              <a:rPr lang="de-DE" altLang="de-DE" sz="1400" dirty="0">
                <a:solidFill>
                  <a:srgbClr val="008080"/>
                </a:solidFill>
                <a:latin typeface="Tahoma" pitchFamily="34" charset="0"/>
              </a:rPr>
              <a:t>Service 1</a:t>
            </a:r>
          </a:p>
          <a:p>
            <a:r>
              <a:rPr lang="de-DE" altLang="de-DE" sz="1400" dirty="0">
                <a:solidFill>
                  <a:srgbClr val="008080"/>
                </a:solidFill>
                <a:latin typeface="Tahoma" pitchFamily="34" charset="0"/>
              </a:rPr>
              <a:t>Service 2</a:t>
            </a:r>
          </a:p>
          <a:p>
            <a:r>
              <a:rPr lang="de-DE" altLang="de-DE" sz="1400" dirty="0">
                <a:solidFill>
                  <a:srgbClr val="FF0066"/>
                </a:solidFill>
                <a:latin typeface="Tahoma" pitchFamily="34" charset="0"/>
              </a:rPr>
              <a:t>Service A</a:t>
            </a:r>
            <a:r>
              <a:rPr lang="de-DE" altLang="de-DE" sz="1400" baseline="-25000" dirty="0">
                <a:solidFill>
                  <a:srgbClr val="FF0066"/>
                </a:solidFill>
                <a:latin typeface="Tahoma" pitchFamily="34" charset="0"/>
              </a:rPr>
              <a:t>3</a:t>
            </a:r>
            <a:endParaRPr lang="de-DE" altLang="de-DE" sz="1400" dirty="0"/>
          </a:p>
        </p:txBody>
      </p:sp>
      <p:sp>
        <p:nvSpPr>
          <p:cNvPr id="190480" name="Line 16"/>
          <p:cNvSpPr>
            <a:spLocks noChangeShapeType="1"/>
          </p:cNvSpPr>
          <p:nvPr/>
        </p:nvSpPr>
        <p:spPr bwMode="auto">
          <a:xfrm>
            <a:off x="5237163" y="4933950"/>
            <a:ext cx="666750" cy="0"/>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0484" name="Line 20"/>
          <p:cNvSpPr>
            <a:spLocks noChangeShapeType="1"/>
          </p:cNvSpPr>
          <p:nvPr/>
        </p:nvSpPr>
        <p:spPr bwMode="auto">
          <a:xfrm flipH="1" flipV="1">
            <a:off x="5237163" y="2768600"/>
            <a:ext cx="1166812" cy="1331913"/>
          </a:xfrm>
          <a:prstGeom prst="line">
            <a:avLst/>
          </a:prstGeom>
          <a:noFill/>
          <a:ln w="9525">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190485" name="Line 21"/>
          <p:cNvSpPr>
            <a:spLocks noChangeShapeType="1"/>
          </p:cNvSpPr>
          <p:nvPr/>
        </p:nvSpPr>
        <p:spPr bwMode="auto">
          <a:xfrm flipH="1" flipV="1">
            <a:off x="4903788" y="2768600"/>
            <a:ext cx="1166812" cy="1331913"/>
          </a:xfrm>
          <a:prstGeom prst="line">
            <a:avLst/>
          </a:prstGeom>
          <a:noFill/>
          <a:ln w="9525">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a:lstStyle/>
          <a:p>
            <a:endParaRPr lang="de-DE"/>
          </a:p>
        </p:txBody>
      </p:sp>
      <p:cxnSp>
        <p:nvCxnSpPr>
          <p:cNvPr id="190487" name="AutoShape 23"/>
          <p:cNvCxnSpPr>
            <a:cxnSpLocks noChangeShapeType="1"/>
          </p:cNvCxnSpPr>
          <p:nvPr/>
        </p:nvCxnSpPr>
        <p:spPr bwMode="auto">
          <a:xfrm rot="10800000" flipH="1">
            <a:off x="7569200" y="3600450"/>
            <a:ext cx="333375" cy="1250950"/>
          </a:xfrm>
          <a:prstGeom prst="bentConnector2">
            <a:avLst/>
          </a:prstGeom>
          <a:noFill/>
          <a:ln w="9525">
            <a:solidFill>
              <a:srgbClr val="000000"/>
            </a:solidFill>
            <a:miter lim="800000"/>
            <a:headEnd/>
            <a:tailEnd type="triangle" w="med" len="lg"/>
          </a:ln>
          <a:extLst>
            <a:ext uri="{909E8E84-426E-40DD-AFC4-6F175D3DCCD1}">
              <a14:hiddenFill xmlns:a14="http://schemas.microsoft.com/office/drawing/2010/main">
                <a:noFill/>
              </a14:hiddenFill>
            </a:ext>
          </a:extLst>
        </p:spPr>
      </p:cxnSp>
      <p:grpSp>
        <p:nvGrpSpPr>
          <p:cNvPr id="190497" name="Group 33"/>
          <p:cNvGrpSpPr>
            <a:grpSpLocks/>
          </p:cNvGrpSpPr>
          <p:nvPr/>
        </p:nvGrpSpPr>
        <p:grpSpPr bwMode="auto">
          <a:xfrm>
            <a:off x="3071813" y="2768600"/>
            <a:ext cx="1166812" cy="1331913"/>
            <a:chOff x="1935" y="1918"/>
            <a:chExt cx="735" cy="839"/>
          </a:xfrm>
        </p:grpSpPr>
        <p:sp>
          <p:nvSpPr>
            <p:cNvPr id="55320" name="Line 18"/>
            <p:cNvSpPr>
              <a:spLocks noChangeShapeType="1"/>
            </p:cNvSpPr>
            <p:nvPr/>
          </p:nvSpPr>
          <p:spPr bwMode="auto">
            <a:xfrm flipV="1">
              <a:off x="1935" y="1918"/>
              <a:ext cx="735" cy="839"/>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55321" name="Oval 25"/>
            <p:cNvSpPr>
              <a:spLocks noChangeArrowheads="1"/>
            </p:cNvSpPr>
            <p:nvPr/>
          </p:nvSpPr>
          <p:spPr bwMode="auto">
            <a:xfrm>
              <a:off x="2311" y="2381"/>
              <a:ext cx="227" cy="227"/>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solidFill>
                    <a:schemeClr val="bg1"/>
                  </a:solidFill>
                  <a:latin typeface="Tahoma" pitchFamily="34" charset="0"/>
                </a:rPr>
                <a:t>2</a:t>
              </a:r>
            </a:p>
          </p:txBody>
        </p:sp>
      </p:grpSp>
      <p:grpSp>
        <p:nvGrpSpPr>
          <p:cNvPr id="190498" name="Group 34"/>
          <p:cNvGrpSpPr>
            <a:grpSpLocks/>
          </p:cNvGrpSpPr>
          <p:nvPr/>
        </p:nvGrpSpPr>
        <p:grpSpPr bwMode="auto">
          <a:xfrm>
            <a:off x="2738438" y="2768600"/>
            <a:ext cx="1166812" cy="1331913"/>
            <a:chOff x="1725" y="1918"/>
            <a:chExt cx="735" cy="839"/>
          </a:xfrm>
        </p:grpSpPr>
        <p:sp>
          <p:nvSpPr>
            <p:cNvPr id="55318" name="Line 19"/>
            <p:cNvSpPr>
              <a:spLocks noChangeShapeType="1"/>
            </p:cNvSpPr>
            <p:nvPr/>
          </p:nvSpPr>
          <p:spPr bwMode="auto">
            <a:xfrm flipV="1">
              <a:off x="1725" y="1918"/>
              <a:ext cx="735" cy="839"/>
            </a:xfrm>
            <a:prstGeom prst="line">
              <a:avLst/>
            </a:prstGeom>
            <a:noFill/>
            <a:ln w="9525">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55319" name="Oval 26"/>
            <p:cNvSpPr>
              <a:spLocks noChangeArrowheads="1"/>
            </p:cNvSpPr>
            <p:nvPr/>
          </p:nvSpPr>
          <p:spPr bwMode="auto">
            <a:xfrm>
              <a:off x="1822" y="2095"/>
              <a:ext cx="227" cy="227"/>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solidFill>
                    <a:schemeClr val="bg1"/>
                  </a:solidFill>
                  <a:latin typeface="Tahoma" pitchFamily="34" charset="0"/>
                </a:rPr>
                <a:t>3</a:t>
              </a:r>
            </a:p>
          </p:txBody>
        </p:sp>
      </p:grpSp>
      <p:grpSp>
        <p:nvGrpSpPr>
          <p:cNvPr id="190496" name="Group 32"/>
          <p:cNvGrpSpPr>
            <a:grpSpLocks/>
          </p:cNvGrpSpPr>
          <p:nvPr/>
        </p:nvGrpSpPr>
        <p:grpSpPr bwMode="auto">
          <a:xfrm>
            <a:off x="3238500" y="4456113"/>
            <a:ext cx="666750" cy="477837"/>
            <a:chOff x="2040" y="2981"/>
            <a:chExt cx="420" cy="301"/>
          </a:xfrm>
        </p:grpSpPr>
        <p:sp>
          <p:nvSpPr>
            <p:cNvPr id="55316" name="Line 17"/>
            <p:cNvSpPr>
              <a:spLocks noChangeShapeType="1"/>
            </p:cNvSpPr>
            <p:nvPr/>
          </p:nvSpPr>
          <p:spPr bwMode="auto">
            <a:xfrm>
              <a:off x="2040" y="3282"/>
              <a:ext cx="420" cy="0"/>
            </a:xfrm>
            <a:prstGeom prst="line">
              <a:avLst/>
            </a:prstGeom>
            <a:noFill/>
            <a:ln w="9525">
              <a:solidFill>
                <a:srgbClr val="000000"/>
              </a:solidFill>
              <a:round/>
              <a:headEnd type="triangle" w="med" len="lg"/>
              <a:tailEnd/>
            </a:ln>
            <a:extLst>
              <a:ext uri="{909E8E84-426E-40DD-AFC4-6F175D3DCCD1}">
                <a14:hiddenFill xmlns:a14="http://schemas.microsoft.com/office/drawing/2010/main">
                  <a:noFill/>
                </a14:hiddenFill>
              </a:ext>
            </a:extLst>
          </p:spPr>
          <p:txBody>
            <a:bodyPr/>
            <a:lstStyle/>
            <a:p>
              <a:endParaRPr lang="de-DE"/>
            </a:p>
          </p:txBody>
        </p:sp>
        <p:sp>
          <p:nvSpPr>
            <p:cNvPr id="55317" name="Oval 27"/>
            <p:cNvSpPr>
              <a:spLocks noChangeArrowheads="1"/>
            </p:cNvSpPr>
            <p:nvPr/>
          </p:nvSpPr>
          <p:spPr bwMode="auto">
            <a:xfrm>
              <a:off x="2152" y="2981"/>
              <a:ext cx="227" cy="227"/>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solidFill>
                    <a:schemeClr val="bg1"/>
                  </a:solidFill>
                  <a:latin typeface="Tahoma" pitchFamily="34" charset="0"/>
                </a:rPr>
                <a:t>1</a:t>
              </a:r>
            </a:p>
          </p:txBody>
        </p:sp>
      </p:grpSp>
      <p:grpSp>
        <p:nvGrpSpPr>
          <p:cNvPr id="190499" name="Group 35"/>
          <p:cNvGrpSpPr>
            <a:grpSpLocks/>
          </p:cNvGrpSpPr>
          <p:nvPr/>
        </p:nvGrpSpPr>
        <p:grpSpPr bwMode="auto">
          <a:xfrm>
            <a:off x="762000" y="3600450"/>
            <a:ext cx="811213" cy="1250950"/>
            <a:chOff x="480" y="2442"/>
            <a:chExt cx="511" cy="788"/>
          </a:xfrm>
        </p:grpSpPr>
        <p:cxnSp>
          <p:nvCxnSpPr>
            <p:cNvPr id="55314" name="AutoShape 22"/>
            <p:cNvCxnSpPr>
              <a:cxnSpLocks noChangeShapeType="1"/>
            </p:cNvCxnSpPr>
            <p:nvPr/>
          </p:nvCxnSpPr>
          <p:spPr bwMode="auto">
            <a:xfrm rot="10800000">
              <a:off x="781" y="2442"/>
              <a:ext cx="210" cy="788"/>
            </a:xfrm>
            <a:prstGeom prst="bentConnector2">
              <a:avLst/>
            </a:prstGeom>
            <a:noFill/>
            <a:ln w="9525">
              <a:solidFill>
                <a:srgbClr val="000000"/>
              </a:solidFill>
              <a:miter lim="800000"/>
              <a:headEnd/>
              <a:tailEnd type="triangle" w="med" len="lg"/>
            </a:ln>
            <a:extLst>
              <a:ext uri="{909E8E84-426E-40DD-AFC4-6F175D3DCCD1}">
                <a14:hiddenFill xmlns:a14="http://schemas.microsoft.com/office/drawing/2010/main">
                  <a:noFill/>
                </a14:hiddenFill>
              </a:ext>
            </a:extLst>
          </p:spPr>
        </p:cxnSp>
        <p:sp>
          <p:nvSpPr>
            <p:cNvPr id="55315" name="Oval 28"/>
            <p:cNvSpPr>
              <a:spLocks noChangeArrowheads="1"/>
            </p:cNvSpPr>
            <p:nvPr/>
          </p:nvSpPr>
          <p:spPr bwMode="auto">
            <a:xfrm>
              <a:off x="480" y="2762"/>
              <a:ext cx="227" cy="227"/>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b="1">
                  <a:solidFill>
                    <a:schemeClr val="bg1"/>
                  </a:solidFill>
                  <a:latin typeface="Tahoma" pitchFamily="34" charset="0"/>
                </a:rPr>
                <a:t>4</a:t>
              </a:r>
            </a:p>
          </p:txBody>
        </p:sp>
      </p:grpSp>
      <p:sp>
        <p:nvSpPr>
          <p:cNvPr id="190495" name="Text Box 31"/>
          <p:cNvSpPr txBox="1">
            <a:spLocks noChangeArrowheads="1"/>
          </p:cNvSpPr>
          <p:nvPr/>
        </p:nvSpPr>
        <p:spPr bwMode="auto">
          <a:xfrm>
            <a:off x="3925888" y="4741863"/>
            <a:ext cx="1293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de-DE" altLang="de-DE">
                <a:latin typeface="Tahoma" pitchFamily="34" charset="0"/>
              </a:rPr>
              <a:t>OpenURL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95"/>
                                        </p:tgtEl>
                                        <p:attrNameLst>
                                          <p:attrName>style.visibility</p:attrName>
                                        </p:attrNameLst>
                                      </p:cBhvr>
                                      <p:to>
                                        <p:strVal val="visible"/>
                                      </p:to>
                                    </p:set>
                                    <p:anim calcmode="lin" valueType="num">
                                      <p:cBhvr>
                                        <p:cTn id="7" dur="500" fill="hold"/>
                                        <p:tgtEl>
                                          <p:spTgt spid="190495"/>
                                        </p:tgtEl>
                                        <p:attrNameLst>
                                          <p:attrName>ppt_w</p:attrName>
                                        </p:attrNameLst>
                                      </p:cBhvr>
                                      <p:tavLst>
                                        <p:tav tm="0">
                                          <p:val>
                                            <p:fltVal val="0"/>
                                          </p:val>
                                        </p:tav>
                                        <p:tav tm="100000">
                                          <p:val>
                                            <p:strVal val="#ppt_w"/>
                                          </p:val>
                                        </p:tav>
                                      </p:tavLst>
                                    </p:anim>
                                    <p:anim calcmode="lin" valueType="num">
                                      <p:cBhvr>
                                        <p:cTn id="8" dur="500" fill="hold"/>
                                        <p:tgtEl>
                                          <p:spTgt spid="190495"/>
                                        </p:tgtEl>
                                        <p:attrNameLst>
                                          <p:attrName>ppt_h</p:attrName>
                                        </p:attrNameLst>
                                      </p:cBhvr>
                                      <p:tavLst>
                                        <p:tav tm="0">
                                          <p:val>
                                            <p:fltVal val="0"/>
                                          </p:val>
                                        </p:tav>
                                        <p:tav tm="100000">
                                          <p:val>
                                            <p:strVal val="#ppt_h"/>
                                          </p:val>
                                        </p:tav>
                                      </p:tavLst>
                                    </p:anim>
                                    <p:animEffect transition="in" filter="fade">
                                      <p:cBhvr>
                                        <p:cTn id="9" dur="500"/>
                                        <p:tgtEl>
                                          <p:spTgt spid="190495"/>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190496"/>
                                        </p:tgtEl>
                                        <p:attrNameLst>
                                          <p:attrName>style.visibility</p:attrName>
                                        </p:attrNameLst>
                                      </p:cBhvr>
                                      <p:to>
                                        <p:strVal val="visible"/>
                                      </p:to>
                                    </p:set>
                                    <p:animEffect transition="in" filter="wipe(right)">
                                      <p:cBhvr>
                                        <p:cTn id="13" dur="500"/>
                                        <p:tgtEl>
                                          <p:spTgt spid="19049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0480"/>
                                        </p:tgtEl>
                                        <p:attrNameLst>
                                          <p:attrName>style.visibility</p:attrName>
                                        </p:attrNameLst>
                                      </p:cBhvr>
                                      <p:to>
                                        <p:strVal val="visible"/>
                                      </p:to>
                                    </p:set>
                                    <p:animEffect transition="in" filter="wipe(left)">
                                      <p:cBhvr>
                                        <p:cTn id="16" dur="500"/>
                                        <p:tgtEl>
                                          <p:spTgt spid="1904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90497"/>
                                        </p:tgtEl>
                                        <p:attrNameLst>
                                          <p:attrName>style.visibility</p:attrName>
                                        </p:attrNameLst>
                                      </p:cBhvr>
                                      <p:to>
                                        <p:strVal val="visible"/>
                                      </p:to>
                                    </p:set>
                                    <p:animEffect transition="in" filter="wipe(left)">
                                      <p:cBhvr>
                                        <p:cTn id="21" dur="500"/>
                                        <p:tgtEl>
                                          <p:spTgt spid="19049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90485"/>
                                        </p:tgtEl>
                                        <p:attrNameLst>
                                          <p:attrName>style.visibility</p:attrName>
                                        </p:attrNameLst>
                                      </p:cBhvr>
                                      <p:to>
                                        <p:strVal val="visible"/>
                                      </p:to>
                                    </p:set>
                                    <p:animEffect transition="in" filter="wipe(right)">
                                      <p:cBhvr>
                                        <p:cTn id="24" dur="500"/>
                                        <p:tgtEl>
                                          <p:spTgt spid="1904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190498"/>
                                        </p:tgtEl>
                                        <p:attrNameLst>
                                          <p:attrName>style.visibility</p:attrName>
                                        </p:attrNameLst>
                                      </p:cBhvr>
                                      <p:to>
                                        <p:strVal val="visible"/>
                                      </p:to>
                                    </p:set>
                                    <p:animEffect transition="in" filter="wipe(right)">
                                      <p:cBhvr>
                                        <p:cTn id="29" dur="500"/>
                                        <p:tgtEl>
                                          <p:spTgt spid="19049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0484"/>
                                        </p:tgtEl>
                                        <p:attrNameLst>
                                          <p:attrName>style.visibility</p:attrName>
                                        </p:attrNameLst>
                                      </p:cBhvr>
                                      <p:to>
                                        <p:strVal val="visible"/>
                                      </p:to>
                                    </p:set>
                                    <p:animEffect transition="in" filter="wipe(left)">
                                      <p:cBhvr>
                                        <p:cTn id="32" dur="500"/>
                                        <p:tgtEl>
                                          <p:spTgt spid="1904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90499"/>
                                        </p:tgtEl>
                                        <p:attrNameLst>
                                          <p:attrName>style.visibility</p:attrName>
                                        </p:attrNameLst>
                                      </p:cBhvr>
                                      <p:to>
                                        <p:strVal val="visible"/>
                                      </p:to>
                                    </p:set>
                                    <p:animEffect transition="in" filter="wipe(down)">
                                      <p:cBhvr>
                                        <p:cTn id="37" dur="500"/>
                                        <p:tgtEl>
                                          <p:spTgt spid="190499"/>
                                        </p:tgtEl>
                                      </p:cBhvr>
                                    </p:animEffect>
                                  </p:childTnLst>
                                </p:cTn>
                              </p:par>
                            </p:childTnLst>
                          </p:cTn>
                        </p:par>
                        <p:par>
                          <p:cTn id="38" fill="hold" nodeType="afterGroup">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90479"/>
                                        </p:tgtEl>
                                        <p:attrNameLst>
                                          <p:attrName>style.visibility</p:attrName>
                                        </p:attrNameLst>
                                      </p:cBhvr>
                                      <p:to>
                                        <p:strVal val="visible"/>
                                      </p:to>
                                    </p:set>
                                    <p:animEffect transition="in" filter="slide(fromBottom)">
                                      <p:cBhvr>
                                        <p:cTn id="41" dur="500"/>
                                        <p:tgtEl>
                                          <p:spTgt spid="19047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90487"/>
                                        </p:tgtEl>
                                        <p:attrNameLst>
                                          <p:attrName>style.visibility</p:attrName>
                                        </p:attrNameLst>
                                      </p:cBhvr>
                                      <p:to>
                                        <p:strVal val="visible"/>
                                      </p:to>
                                    </p:set>
                                    <p:animEffect transition="in" filter="wipe(down)">
                                      <p:cBhvr>
                                        <p:cTn id="46" dur="500"/>
                                        <p:tgtEl>
                                          <p:spTgt spid="190487"/>
                                        </p:tgtEl>
                                      </p:cBhvr>
                                    </p:animEffect>
                                  </p:childTnLst>
                                </p:cTn>
                              </p:par>
                            </p:childTnLst>
                          </p:cTn>
                        </p:par>
                        <p:par>
                          <p:cTn id="47" fill="hold" nodeType="afterGroup">
                            <p:stCondLst>
                              <p:cond delay="500"/>
                            </p:stCondLst>
                            <p:childTnLst>
                              <p:par>
                                <p:cTn id="48" presetID="12" presetClass="entr" presetSubtype="4" fill="hold" grpId="0" nodeType="afterEffect">
                                  <p:stCondLst>
                                    <p:cond delay="0"/>
                                  </p:stCondLst>
                                  <p:childTnLst>
                                    <p:set>
                                      <p:cBhvr>
                                        <p:cTn id="49" dur="1" fill="hold">
                                          <p:stCondLst>
                                            <p:cond delay="0"/>
                                          </p:stCondLst>
                                        </p:cTn>
                                        <p:tgtEl>
                                          <p:spTgt spid="190478"/>
                                        </p:tgtEl>
                                        <p:attrNameLst>
                                          <p:attrName>style.visibility</p:attrName>
                                        </p:attrNameLst>
                                      </p:cBhvr>
                                      <p:to>
                                        <p:strVal val="visible"/>
                                      </p:to>
                                    </p:set>
                                    <p:animEffect transition="in" filter="slide(fromBottom)">
                                      <p:cBhvr>
                                        <p:cTn id="50" dur="500"/>
                                        <p:tgtEl>
                                          <p:spTgt spid="190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animBg="1"/>
      <p:bldP spid="190479" grpId="0" animBg="1"/>
      <p:bldP spid="190480" grpId="0" animBg="1"/>
      <p:bldP spid="190484" grpId="0" animBg="1"/>
      <p:bldP spid="190485" grpId="0" animBg="1"/>
      <p:bldP spid="190495" grpId="0"/>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ahoma"/>
        <a:ea typeface="ＭＳ Ｐゴシック"/>
        <a:cs typeface="Arial"/>
      </a:majorFont>
      <a:minorFont>
        <a:latin typeface="Tahoma"/>
        <a:ea typeface="ＭＳ Ｐゴシック"/>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8346</Words>
  <Application>Microsoft Office PowerPoint</Application>
  <PresentationFormat>Bildschirmpräsentation (4:3)</PresentationFormat>
  <Paragraphs>1365</Paragraphs>
  <Slides>139</Slides>
  <Notes>3</Notes>
  <HiddenSlides>0</HiddenSlides>
  <MMClips>0</MMClips>
  <ScaleCrop>false</ScaleCrop>
  <HeadingPairs>
    <vt:vector size="4" baseType="variant">
      <vt:variant>
        <vt:lpstr>Design</vt:lpstr>
      </vt:variant>
      <vt:variant>
        <vt:i4>1</vt:i4>
      </vt:variant>
      <vt:variant>
        <vt:lpstr>Folientitel</vt:lpstr>
      </vt:variant>
      <vt:variant>
        <vt:i4>139</vt:i4>
      </vt:variant>
    </vt:vector>
  </HeadingPairs>
  <TitlesOfParts>
    <vt:vector size="140" baseType="lpstr">
      <vt:lpstr>Leere Präsentation</vt:lpstr>
      <vt:lpstr>SFX-1x1 für lokale Administrator*innen</vt:lpstr>
      <vt:lpstr>Inhalt</vt:lpstr>
      <vt:lpstr>1 Wozu dient ein Link-Resolver?</vt:lpstr>
      <vt:lpstr>Link zum Volltext</vt:lpstr>
      <vt:lpstr>Klassisches Linking</vt:lpstr>
      <vt:lpstr>Schwächen</vt:lpstr>
      <vt:lpstr>Open Linking</vt:lpstr>
      <vt:lpstr>Open Linking &gt; Trefferkontext</vt:lpstr>
      <vt:lpstr>Open Linking &gt; Trefferkontext</vt:lpstr>
      <vt:lpstr>Open Linking &gt; Nutzerkontext</vt:lpstr>
      <vt:lpstr>Open Linking &gt; Nutzerkontext</vt:lpstr>
      <vt:lpstr>Vorteil 1 </vt:lpstr>
      <vt:lpstr>Vorteil 2</vt:lpstr>
      <vt:lpstr>Vorteil 3</vt:lpstr>
      <vt:lpstr>Vorteil 4</vt:lpstr>
      <vt:lpstr>Vorteil 5</vt:lpstr>
      <vt:lpstr>Dazu dient ein Link-Resolver!</vt:lpstr>
      <vt:lpstr>Inhalt</vt:lpstr>
      <vt:lpstr>2 OpenURLs lesen lernen</vt:lpstr>
      <vt:lpstr>URL</vt:lpstr>
      <vt:lpstr>OpenURL bildlich</vt:lpstr>
      <vt:lpstr>OpenURL technisch</vt:lpstr>
      <vt:lpstr>Kon-Textaufgabe</vt:lpstr>
      <vt:lpstr>Kon-Textaufgabe (Fortsetzung)</vt:lpstr>
      <vt:lpstr>Lösung als OpenURL 1.0</vt:lpstr>
      <vt:lpstr>Lösung als OpenURL 1.0</vt:lpstr>
      <vt:lpstr>Lösung als OpenURL 0.1 </vt:lpstr>
      <vt:lpstr>Lösung als OpenURL 0.1</vt:lpstr>
      <vt:lpstr>OpenURL-Syntax (alle Versionen)</vt:lpstr>
      <vt:lpstr>OpenURL-Inhalt (alle Versionen)</vt:lpstr>
      <vt:lpstr>Noch ein OpenURL-0.1-Beispiel</vt:lpstr>
      <vt:lpstr>Noch ein OpenURL-0.1-Beispiel</vt:lpstr>
      <vt:lpstr>Parameternamen OpenURL 1.0 (1/2)</vt:lpstr>
      <vt:lpstr>Parameternamen OpenURL 1.0 (2/2)</vt:lpstr>
      <vt:lpstr>Nochmal das OpenURL-1.0-Beispiel </vt:lpstr>
      <vt:lpstr>OpenURLs in freier Wildbahn</vt:lpstr>
      <vt:lpstr>ContextObject</vt:lpstr>
      <vt:lpstr>Inhalt</vt:lpstr>
      <vt:lpstr>3 SFX-Glossar</vt:lpstr>
      <vt:lpstr>Source</vt:lpstr>
      <vt:lpstr>... im SFX Admin Center:</vt:lpstr>
      <vt:lpstr>Source Object</vt:lpstr>
      <vt:lpstr>Target</vt:lpstr>
      <vt:lpstr>... im SFX Admin Center:</vt:lpstr>
      <vt:lpstr>Target Object</vt:lpstr>
      <vt:lpstr>Service</vt:lpstr>
      <vt:lpstr>Target Service</vt:lpstr>
      <vt:lpstr>... im SFX Admin Center:</vt:lpstr>
      <vt:lpstr>Object</vt:lpstr>
      <vt:lpstr>... im SFX Admin Center:</vt:lpstr>
      <vt:lpstr>Object Portfolio</vt:lpstr>
      <vt:lpstr>Was die SFX-Welt im Innersten …</vt:lpstr>
      <vt:lpstr>... im SFX Admin Center:</vt:lpstr>
      <vt:lpstr>Aktivierungsstatus</vt:lpstr>
      <vt:lpstr>... im SFX Admin Center:</vt:lpstr>
      <vt:lpstr>Subtargets und Interfaces</vt:lpstr>
      <vt:lpstr>... im SFX Admin Center:</vt:lpstr>
      <vt:lpstr>(Target) Parser</vt:lpstr>
      <vt:lpstr>... im SFX Admin Center:</vt:lpstr>
      <vt:lpstr>... im SFX Admin Center:</vt:lpstr>
      <vt:lpstr>Vererbungsprinzip</vt:lpstr>
      <vt:lpstr>Parse Param(eter)</vt:lpstr>
      <vt:lpstr>Threshold</vt:lpstr>
      <vt:lpstr>parsedDate-Threshold</vt:lpstr>
      <vt:lpstr>Moving Wall / Embargo</vt:lpstr>
      <vt:lpstr>Need-Attribute-Threshold</vt:lpstr>
      <vt:lpstr>Object Lookup</vt:lpstr>
      <vt:lpstr>plugIn-Threshold</vt:lpstr>
      <vt:lpstr>Threshold-Quiz</vt:lpstr>
      <vt:lpstr>Indikatorfeld „Is free ?“</vt:lpstr>
      <vt:lpstr>Indikatorfeld „Aggregator ?“</vt:lpstr>
      <vt:lpstr> Option „AutoActive“</vt:lpstr>
      <vt:lpstr> Option „AutoUpdate“</vt:lpstr>
      <vt:lpstr>Authentication Note</vt:lpstr>
      <vt:lpstr>General Note</vt:lpstr>
      <vt:lpstr>Internal Note</vt:lpstr>
      <vt:lpstr>Linking Level</vt:lpstr>
      <vt:lpstr>... im SFX Admin Center:</vt:lpstr>
      <vt:lpstr>Linking Parameter</vt:lpstr>
      <vt:lpstr>... im SFX Admin Center:</vt:lpstr>
      <vt:lpstr>... im SFX Admin Center:</vt:lpstr>
      <vt:lpstr> Institutes / Groups</vt:lpstr>
      <vt:lpstr>... im SFX Admin Center:</vt:lpstr>
      <vt:lpstr>Inhalt</vt:lpstr>
      <vt:lpstr>4 Special Effects … uuund Action!</vt:lpstr>
      <vt:lpstr>SFX in Aktion</vt:lpstr>
      <vt:lpstr>SFX in Aktion</vt:lpstr>
      <vt:lpstr>SFX in Aktion</vt:lpstr>
      <vt:lpstr>Wer bietet relevante Services?</vt:lpstr>
      <vt:lpstr>SFX in Aktion</vt:lpstr>
      <vt:lpstr>SFX in Aktion</vt:lpstr>
      <vt:lpstr>Das vermag SFX …</vt:lpstr>
      <vt:lpstr>… und das nicht!</vt:lpstr>
      <vt:lpstr>Inhalt</vt:lpstr>
      <vt:lpstr>5 SFX im Bibliotheksverbund Bayern</vt:lpstr>
      <vt:lpstr>sfx.bib-bvb.de</vt:lpstr>
      <vt:lpstr>Meilensteine</vt:lpstr>
      <vt:lpstr>BVB-Gastinstanz</vt:lpstr>
      <vt:lpstr>BVB-Gastinstanz in Aktion</vt:lpstr>
      <vt:lpstr>divide et impera </vt:lpstr>
      <vt:lpstr>PowerPoint-Präsentation</vt:lpstr>
      <vt:lpstr>Targetzuordnung für E-Journals</vt:lpstr>
      <vt:lpstr>Vollautomatisierter Ladevorgang</vt:lpstr>
      <vt:lpstr>EZB-Lizenzdatenupdate-Report</vt:lpstr>
      <vt:lpstr>Und für E-Books?</vt:lpstr>
      <vt:lpstr>SFX Reloaded / E-Books</vt:lpstr>
      <vt:lpstr>Targetzuordnung für E-Books</vt:lpstr>
      <vt:lpstr>Vollautomatisierter Ladevorgang</vt:lpstr>
      <vt:lpstr>E-Book-Lizenzdatenupdate-Report</vt:lpstr>
      <vt:lpstr>Wenn‘s nicht besser geht …</vt:lpstr>
      <vt:lpstr>AUTOLOAD - besser geht‘s nicht!</vt:lpstr>
      <vt:lpstr>divide et impera</vt:lpstr>
      <vt:lpstr>Lokale Sourcen</vt:lpstr>
      <vt:lpstr>Lokale E-Books</vt:lpstr>
      <vt:lpstr>Aktivierung „lokaler“ E-Books (1/5)</vt:lpstr>
      <vt:lpstr>Aktivierung „lokaler“ E-Books (2/5)</vt:lpstr>
      <vt:lpstr>Aktivierung „lokaler“ E-Books (3/5)</vt:lpstr>
      <vt:lpstr>Aktivierung „lokaler“ E-Books (4/5)</vt:lpstr>
      <vt:lpstr>Aktivierung „lokaler“ E-Books (5/5)</vt:lpstr>
      <vt:lpstr>Aktivierung „lokaler“ E-Books (6/5)</vt:lpstr>
      <vt:lpstr>Aktivierung „lokaler“ E-Books (7/5)</vt:lpstr>
      <vt:lpstr>Aktivierung „lokaler“ E-Books (8/5)</vt:lpstr>
      <vt:lpstr>Aktivierung „lokaler“ E-Books (9/5)</vt:lpstr>
      <vt:lpstr>Targetwünsche an die SFX-KB</vt:lpstr>
      <vt:lpstr>Wie wünsche ich richtig?</vt:lpstr>
      <vt:lpstr>Mit dem Dritten …</vt:lpstr>
      <vt:lpstr>Was sind KB-Contributions?</vt:lpstr>
      <vt:lpstr>Inhalt</vt:lpstr>
      <vt:lpstr>6 Troubleshooting</vt:lpstr>
      <vt:lpstr>„Badewanneneffekt“</vt:lpstr>
      <vt:lpstr>Werkzeugkiste</vt:lpstr>
      <vt:lpstr>Debugging – besser nicht für alle!</vt:lpstr>
      <vt:lpstr>Debugging-Optionen</vt:lpstr>
      <vt:lpstr>Troubleshooting – Level 1</vt:lpstr>
      <vt:lpstr>Troubleshooting – Level 2</vt:lpstr>
      <vt:lpstr>Troubleshooting – Level 3</vt:lpstr>
      <vt:lpstr>Primo-Troubleshooting in SFX (I)</vt:lpstr>
      <vt:lpstr>Primo-Troubleshooting in SFX (II)</vt:lpstr>
      <vt:lpstr>Wo werde ich meine Fragen los?</vt:lpstr>
    </vt:vector>
  </TitlesOfParts>
  <Company>EDV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SFX - Lokale Administartion und Troubleshooting</dc:title>
  <dc:creator>Kratzer, Mathias</dc:creator>
  <dc:description>(C) BVB 2007, erstellt für eine Fortbildung der Bayerischen Bibliotheksschule</dc:description>
  <cp:lastModifiedBy>MKRATZER</cp:lastModifiedBy>
  <cp:revision>478</cp:revision>
  <cp:lastPrinted>2014-08-06T16:26:26Z</cp:lastPrinted>
  <dcterms:created xsi:type="dcterms:W3CDTF">2003-05-22T14:50:48Z</dcterms:created>
  <dcterms:modified xsi:type="dcterms:W3CDTF">2019-10-24T13:50:55Z</dcterms:modified>
</cp:coreProperties>
</file>