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5" r:id="rId2"/>
    <p:sldId id="259" r:id="rId3"/>
    <p:sldId id="318" r:id="rId4"/>
    <p:sldId id="321" r:id="rId5"/>
    <p:sldId id="322" r:id="rId6"/>
    <p:sldId id="323" r:id="rId7"/>
    <p:sldId id="312" r:id="rId8"/>
    <p:sldId id="320" r:id="rId9"/>
    <p:sldId id="294" r:id="rId10"/>
    <p:sldId id="315" r:id="rId11"/>
    <p:sldId id="293" r:id="rId12"/>
    <p:sldId id="304"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uschner" initials="dusch" lastIdx="1" clrIdx="0"/>
  <p:cmAuthor id="1" name="Claudia Mairföls" initials="CM"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45" autoAdjust="0"/>
    <p:restoredTop sz="86550" autoAdjust="0"/>
  </p:normalViewPr>
  <p:slideViewPr>
    <p:cSldViewPr>
      <p:cViewPr>
        <p:scale>
          <a:sx n="80" d="100"/>
          <a:sy n="80" d="100"/>
        </p:scale>
        <p:origin x="-2580" y="-3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34" d="100"/>
        <a:sy n="134"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937E4-8306-4256-98BE-2853E1A1DDAD}" type="datetimeFigureOut">
              <a:rPr lang="de-DE" smtClean="0"/>
              <a:pPr/>
              <a:t>21.09.2015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DB1F4-BB4F-44BD-AC26-B758B395BD23}" type="datetimeFigureOut">
              <a:rPr lang="de-DE" smtClean="0"/>
              <a:pPr/>
              <a:t>21.09.2015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Zusatzelemente sind</a:t>
            </a:r>
            <a:r>
              <a:rPr lang="de-DE" baseline="0" dirty="0" smtClean="0"/>
              <a:t> im Regelwerkstext nicht gekennzeichnet! Sie sind nur in den D-A-CH angegeben. </a:t>
            </a:r>
            <a:r>
              <a:rPr lang="de-DE" baseline="0" smtClean="0"/>
              <a:t>Ende</a:t>
            </a:r>
            <a:endParaRPr lang="de-DE" baseline="0" dirty="0" smtClean="0"/>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930900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Standardelemente-Set</a:t>
            </a:r>
            <a:r>
              <a:rPr lang="de-DE" baseline="0" dirty="0" smtClean="0"/>
              <a:t> besteht aus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1787896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itchFamily="34" charset="0"/>
              </a:rPr>
              <a:t>…den Kernelementen …:</a:t>
            </a:r>
          </a:p>
          <a:p>
            <a:r>
              <a:rPr lang="de-DE" dirty="0" smtClean="0">
                <a:latin typeface="Verdana" pitchFamily="34" charset="0"/>
              </a:rPr>
              <a:t>in den RDA ist eine Reihe von Elementen als Kernelement (</a:t>
            </a:r>
            <a:r>
              <a:rPr lang="de-DE" i="1" dirty="0" err="1" smtClean="0">
                <a:latin typeface="Verdana" pitchFamily="34" charset="0"/>
              </a:rPr>
              <a:t>core</a:t>
            </a:r>
            <a:r>
              <a:rPr lang="de-DE" dirty="0" smtClean="0">
                <a:latin typeface="Verdana" pitchFamily="34" charset="0"/>
              </a:rPr>
              <a:t>) gekennzeichnet. Diese Elemente sind in RDA im Kapitel</a:t>
            </a:r>
            <a:r>
              <a:rPr lang="de-DE" baseline="0" dirty="0" smtClean="0">
                <a:latin typeface="Verdana" pitchFamily="34" charset="0"/>
              </a:rPr>
              <a:t> 0 </a:t>
            </a:r>
            <a:r>
              <a:rPr lang="de-DE" dirty="0" smtClean="0">
                <a:latin typeface="Verdana" pitchFamily="34" charset="0"/>
              </a:rPr>
              <a:t>unter RDA 0.6.2 - RDA 0.6.7 aufgelistet. </a:t>
            </a:r>
          </a:p>
          <a:p>
            <a:r>
              <a:rPr lang="de-DE" dirty="0" smtClean="0">
                <a:latin typeface="Verdana" pitchFamily="34" charset="0"/>
              </a:rPr>
              <a:t>Die </a:t>
            </a:r>
            <a:r>
              <a:rPr lang="de-DE" b="1" dirty="0" smtClean="0">
                <a:latin typeface="Verdana" pitchFamily="34" charset="0"/>
              </a:rPr>
              <a:t>Erfassung dieser Elemente ist vorgeschrieben</a:t>
            </a:r>
            <a:r>
              <a:rPr lang="de-DE" dirty="0" smtClean="0">
                <a:latin typeface="Verdana" pitchFamily="34" charset="0"/>
              </a:rPr>
              <a:t>, wenn </a:t>
            </a:r>
          </a:p>
          <a:p>
            <a:pPr marL="171450" indent="-171450">
              <a:buFont typeface="Arial" panose="020B0604020202020204" pitchFamily="34" charset="0"/>
              <a:buChar char="•"/>
            </a:pPr>
            <a:r>
              <a:rPr lang="de-DE" dirty="0" smtClean="0">
                <a:latin typeface="Verdana" pitchFamily="34" charset="0"/>
              </a:rPr>
              <a:t>die Angabe auf die Ressource bzw. die Entität zutrifft (</a:t>
            </a:r>
            <a:r>
              <a:rPr lang="de-DE" i="1" dirty="0" err="1" smtClean="0">
                <a:latin typeface="Verdana" pitchFamily="34" charset="0"/>
              </a:rPr>
              <a:t>applicable</a:t>
            </a:r>
            <a:r>
              <a:rPr lang="de-DE" dirty="0" smtClean="0">
                <a:latin typeface="Verdana" pitchFamily="34" charset="0"/>
              </a:rPr>
              <a:t>) und </a:t>
            </a:r>
          </a:p>
          <a:p>
            <a:pPr marL="171450" indent="-171450">
              <a:buFont typeface="Arial" panose="020B0604020202020204" pitchFamily="34" charset="0"/>
              <a:buChar char="•"/>
            </a:pPr>
            <a:r>
              <a:rPr lang="de-DE" dirty="0" smtClean="0">
                <a:latin typeface="Verdana" pitchFamily="34" charset="0"/>
              </a:rPr>
              <a:t>sie entweder vorhanden oder einfach ermittelbar ist (</a:t>
            </a:r>
            <a:r>
              <a:rPr lang="de-DE" i="1" dirty="0" err="1" smtClean="0">
                <a:latin typeface="Verdana" pitchFamily="34" charset="0"/>
              </a:rPr>
              <a:t>readily</a:t>
            </a:r>
            <a:r>
              <a:rPr lang="de-DE" i="1" dirty="0" smtClean="0">
                <a:latin typeface="Verdana" pitchFamily="34" charset="0"/>
              </a:rPr>
              <a:t> </a:t>
            </a:r>
            <a:r>
              <a:rPr lang="de-DE" i="1" dirty="0" err="1" smtClean="0">
                <a:latin typeface="Verdana" pitchFamily="34" charset="0"/>
              </a:rPr>
              <a:t>ascertainable</a:t>
            </a:r>
            <a:r>
              <a:rPr lang="de-DE" dirty="0" smtClean="0">
                <a:latin typeface="Verdana" pitchFamily="34" charset="0"/>
              </a:rPr>
              <a:t>). </a:t>
            </a:r>
          </a:p>
          <a:p>
            <a:r>
              <a:rPr lang="de-DE" dirty="0" smtClean="0">
                <a:latin typeface="Verdana" pitchFamily="34" charset="0"/>
              </a:rPr>
              <a:t>Einige dieser Kernelemente gelten nur dann als Kernelement, wenn bestimmte andere Elemente nicht besetzt werden können, wenn es sich z. B. um bestimmte Ressourcenarten handelt oder wenn sie zu Unterscheidungszwecken angegeben werden müssen (</a:t>
            </a:r>
            <a:r>
              <a:rPr lang="de-DE" dirty="0" err="1" smtClean="0">
                <a:latin typeface="Verdana" pitchFamily="34" charset="0"/>
              </a:rPr>
              <a:t>core</a:t>
            </a:r>
            <a:r>
              <a:rPr lang="de-DE" dirty="0" smtClean="0">
                <a:latin typeface="Verdana" pitchFamily="34" charset="0"/>
              </a:rPr>
              <a:t> </a:t>
            </a:r>
            <a:r>
              <a:rPr lang="de-DE" dirty="0" err="1" smtClean="0">
                <a:latin typeface="Verdana" pitchFamily="34" charset="0"/>
              </a:rPr>
              <a:t>if</a:t>
            </a:r>
            <a:r>
              <a:rPr lang="de-DE" dirty="0" smtClean="0">
                <a:latin typeface="Verdana" pitchFamily="34" charset="0"/>
              </a:rPr>
              <a:t>).</a:t>
            </a:r>
          </a:p>
          <a:p>
            <a:r>
              <a:rPr lang="de-DE" dirty="0" smtClean="0">
                <a:latin typeface="Verdana" pitchFamily="34" charset="0"/>
              </a:rPr>
              <a:t>Alle im Standard definierten Kernelemente zusammen bilden einen Mindeststandard für die Erschließung nach RDA. </a:t>
            </a:r>
          </a:p>
          <a:p>
            <a:endParaRPr lang="de-DE" dirty="0" smtClean="0">
              <a:latin typeface="Verdana" pitchFamily="34" charset="0"/>
            </a:endParaRPr>
          </a:p>
          <a:p>
            <a:r>
              <a:rPr lang="de-DE" dirty="0" smtClean="0">
                <a:latin typeface="Verdana" pitchFamily="34" charset="0"/>
              </a:rPr>
              <a:t>[Die Angabe weiterer spezifischer Elemente ist Ermessenssache</a:t>
            </a:r>
            <a:r>
              <a:rPr lang="de-DE" baseline="0" dirty="0" smtClean="0">
                <a:latin typeface="Verdana" pitchFamily="34" charset="0"/>
              </a:rPr>
              <a:t> und liegt im Entscheidungsspielraum der anwendenden Institution z. B in Form von Ka</a:t>
            </a:r>
            <a:r>
              <a:rPr lang="de-DE" dirty="0" smtClean="0">
                <a:latin typeface="Verdana" pitchFamily="34" charset="0"/>
              </a:rPr>
              <a:t>talogisierungslevel.</a:t>
            </a:r>
            <a:r>
              <a:rPr lang="de-DE" baseline="0" dirty="0" smtClean="0">
                <a:latin typeface="Verdana" pitchFamily="34" charset="0"/>
              </a:rPr>
              <a:t> Sie kann diese Entscheidung aber auch </a:t>
            </a:r>
            <a:r>
              <a:rPr lang="de-DE" dirty="0" smtClean="0">
                <a:latin typeface="Verdana" pitchFamily="34" charset="0"/>
              </a:rPr>
              <a:t>ins Ermessen des </a:t>
            </a:r>
            <a:r>
              <a:rPr lang="de-DE" dirty="0" err="1" smtClean="0">
                <a:latin typeface="Verdana" pitchFamily="34" charset="0"/>
              </a:rPr>
              <a:t>Katalogisierers</a:t>
            </a:r>
            <a:r>
              <a:rPr lang="de-DE" dirty="0" smtClean="0">
                <a:latin typeface="Verdana" pitchFamily="34" charset="0"/>
              </a:rPr>
              <a:t> stellen.]</a:t>
            </a:r>
            <a:r>
              <a:rPr lang="de-DE" baseline="0" dirty="0" smtClean="0">
                <a:latin typeface="Verdana" pitchFamily="34" charset="0"/>
              </a:rPr>
              <a:t>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1787896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itchFamily="34" charset="0"/>
              </a:rPr>
              <a:t>… und den Zusatzelementen:</a:t>
            </a:r>
          </a:p>
          <a:p>
            <a:r>
              <a:rPr lang="de-DE" dirty="0" smtClean="0">
                <a:latin typeface="Verdana" pitchFamily="34" charset="0"/>
              </a:rPr>
              <a:t>Die Angabe weiterer spezifischer Elemente ist Ermessenssache</a:t>
            </a:r>
            <a:r>
              <a:rPr lang="de-DE" baseline="0" dirty="0" smtClean="0">
                <a:latin typeface="Verdana" pitchFamily="34" charset="0"/>
              </a:rPr>
              <a:t> und liegt im Entscheidungsspielraum der anwendenden Institution</a:t>
            </a:r>
          </a:p>
          <a:p>
            <a:r>
              <a:rPr lang="de-DE" baseline="0" dirty="0" smtClean="0">
                <a:latin typeface="Verdana" pitchFamily="34" charset="0"/>
              </a:rPr>
              <a:t>Um den Datentausch möglichst einfach und sinnvoll zu gestalten haben die Mitglieder der AG RDA ein gemeinsames Standardelemente-Set für den deutschsprachigen Raum erarbeitet und  folgende Festlegungen getroffen: </a:t>
            </a:r>
          </a:p>
          <a:p>
            <a:r>
              <a:rPr lang="de-DE" dirty="0" smtClean="0">
                <a:latin typeface="Verdana" pitchFamily="34" charset="0"/>
              </a:rPr>
              <a:t>Die zusätzlich zu den Kernelementen verwendenden Elemente werden im Deutschen  als „Zusatzelemente“ bezeichnet. </a:t>
            </a:r>
            <a:r>
              <a:rPr lang="de-DE" i="1" dirty="0" smtClean="0">
                <a:latin typeface="Verdana" pitchFamily="34" charset="0"/>
              </a:rPr>
              <a:t>Kernelemente</a:t>
            </a:r>
            <a:r>
              <a:rPr lang="de-DE" dirty="0" smtClean="0">
                <a:latin typeface="Verdana" pitchFamily="34" charset="0"/>
              </a:rPr>
              <a:t> und </a:t>
            </a:r>
            <a:r>
              <a:rPr lang="de-DE" i="1" dirty="0" smtClean="0">
                <a:latin typeface="Verdana" pitchFamily="34" charset="0"/>
              </a:rPr>
              <a:t>Zusatzelemente</a:t>
            </a:r>
            <a:r>
              <a:rPr lang="de-DE" dirty="0" smtClean="0">
                <a:latin typeface="Verdana" pitchFamily="34" charset="0"/>
              </a:rPr>
              <a:t> bilden zusammen das </a:t>
            </a:r>
            <a:r>
              <a:rPr lang="de-DE" i="1" dirty="0" smtClean="0">
                <a:latin typeface="Verdana" pitchFamily="34" charset="0"/>
              </a:rPr>
              <a:t>Standardelemente-Set. </a:t>
            </a:r>
            <a:r>
              <a:rPr lang="de-DE" dirty="0" smtClean="0">
                <a:latin typeface="Verdana" pitchFamily="34" charset="0"/>
              </a:rPr>
              <a:t>Alle Elemente des Standardelemente-Sets stellen einen verbindlichen Mindeststandard für die Katalogisierung im deutschsprachigen Raum dar. Die Erfassung weiterer, über die im Standardelemente-Set festgelegten Elemente hinaus, steht im Ermessen jeder einzelnen Bibliothek bzw. katalogisierenden Institution.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1787896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i="1" dirty="0" smtClean="0">
                <a:latin typeface="Verdana" pitchFamily="34" charset="0"/>
              </a:rPr>
              <a:t>Kernelemente</a:t>
            </a:r>
            <a:r>
              <a:rPr lang="de-DE" dirty="0" smtClean="0">
                <a:latin typeface="Verdana" pitchFamily="34" charset="0"/>
              </a:rPr>
              <a:t> und </a:t>
            </a:r>
            <a:r>
              <a:rPr lang="de-DE" i="1" dirty="0" smtClean="0">
                <a:latin typeface="Verdana" pitchFamily="34" charset="0"/>
              </a:rPr>
              <a:t>Zusatzelemente</a:t>
            </a:r>
            <a:r>
              <a:rPr lang="de-DE" dirty="0" smtClean="0">
                <a:latin typeface="Verdana" pitchFamily="34" charset="0"/>
              </a:rPr>
              <a:t> bilden zusammen das </a:t>
            </a:r>
            <a:r>
              <a:rPr lang="de-DE" i="1" dirty="0" smtClean="0">
                <a:latin typeface="Verdana" pitchFamily="34" charset="0"/>
              </a:rPr>
              <a:t>Standardelemente-Set. </a:t>
            </a:r>
            <a:r>
              <a:rPr lang="de-DE" dirty="0" smtClean="0">
                <a:latin typeface="Verdana" pitchFamily="34" charset="0"/>
              </a:rPr>
              <a:t>Alle Elemente des Standardelemente-Sets stellen einen verbindlichen Mindeststandard für die Katalogisierung im deutschsprachigen Raum dar. </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Die Erfassung weiterer, über die im Standardelemente-Set festgelegten Elemente hinaus, steht im Ermessen jeder einzelnen Bibliothek bzw. katalogisierenden Institution.</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Dieses</a:t>
            </a:r>
            <a:r>
              <a:rPr lang="de-DE" baseline="0" dirty="0" smtClean="0">
                <a:latin typeface="Verdana" pitchFamily="34" charset="0"/>
              </a:rPr>
              <a:t> </a:t>
            </a:r>
            <a:r>
              <a:rPr lang="de-DE" dirty="0" smtClean="0">
                <a:latin typeface="Verdana" pitchFamily="34" charset="0"/>
              </a:rPr>
              <a:t>Standardelemente-Set</a:t>
            </a:r>
            <a:r>
              <a:rPr lang="de-DE" baseline="0" dirty="0" smtClean="0">
                <a:latin typeface="Verdana" pitchFamily="34" charset="0"/>
              </a:rPr>
              <a:t> liegt in zwei Ausgaben vor: einmal für die bibliografischen Daten und einmal für die Normdaten. </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1787896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Hier ein Auszug</a:t>
            </a:r>
            <a:r>
              <a:rPr lang="de-DE" baseline="0" dirty="0" smtClean="0">
                <a:latin typeface="Verdana" pitchFamily="34" charset="0"/>
              </a:rPr>
              <a:t> aus dem Standardelemente-Set für die bibliografischen Daten.</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Hinweis: Im Standard RDA selbst sind die Kernelemente bei jedem Element bzw. Unterelement ausgewiesen. In den D-A-CH werden auch die Zusatzelemente für den deutschsprachigen Raum beim jeweiligen Element vermerkt.</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3246466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Zusatzelemente und Zusatzelemente,</a:t>
            </a:r>
            <a:r>
              <a:rPr lang="de-DE" baseline="0" dirty="0" smtClean="0"/>
              <a:t> nur unter bestimmten Bedingungen: analog</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515686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Kernelemente sind direkt im Regelwerkstext gekennzeichnet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14270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1: Einführung und Grundlagen | Stand: TT.MM.JJJJ</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1: Einführung und Grundlagen | Stand: TT.MM.JJJJ</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access.rdatoolkit.org/nlgpschp0_nlgps00-29.html" TargetMode="External"/><Relationship Id="rId4" Type="http://schemas.openxmlformats.org/officeDocument/2006/relationships/image" Target="../media/image18.tm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cstate="print">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Grafik 28"/>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76275" y="2349500"/>
            <a:ext cx="16414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Anwendung der Standardelemente</a:t>
            </a:r>
            <a:endParaRPr lang="de-DE" dirty="0"/>
          </a:p>
        </p:txBody>
      </p:sp>
      <p:sp>
        <p:nvSpPr>
          <p:cNvPr id="3" name="Textplatzhalter 2"/>
          <p:cNvSpPr>
            <a:spLocks noGrp="1"/>
          </p:cNvSpPr>
          <p:nvPr>
            <p:ph type="body" sz="quarter" idx="13"/>
          </p:nvPr>
        </p:nvSpPr>
        <p:spPr/>
        <p:txBody>
          <a:bodyPr/>
          <a:lstStyle/>
          <a:p>
            <a:pPr marL="0" indent="0">
              <a:buNone/>
            </a:pPr>
            <a:r>
              <a:rPr lang="de-DE" sz="2300" b="1" dirty="0"/>
              <a:t>Kernelement, nur unter bestimmten </a:t>
            </a:r>
            <a:r>
              <a:rPr lang="de-DE" sz="2300" b="1" dirty="0" smtClean="0"/>
              <a:t>Bedingungen</a:t>
            </a:r>
          </a:p>
          <a:p>
            <a:pPr marL="0" indent="0">
              <a:buNone/>
            </a:pPr>
            <a:endParaRPr lang="de-DE" u="sng" dirty="0"/>
          </a:p>
          <a:p>
            <a:pPr marL="0" indent="0">
              <a:buNone/>
            </a:pPr>
            <a:r>
              <a:rPr lang="de-DE" dirty="0"/>
              <a:t>Element 6.3 Form des </a:t>
            </a:r>
            <a:r>
              <a:rPr lang="de-DE" dirty="0" smtClean="0"/>
              <a:t>Werks</a:t>
            </a:r>
            <a:endParaRPr lang="de-DE" dirty="0"/>
          </a:p>
          <a:p>
            <a:pPr marL="0" indent="0">
              <a:buNone/>
            </a:pPr>
            <a:r>
              <a:rPr lang="de-DE" dirty="0" smtClean="0"/>
              <a:t>Kernelement</a:t>
            </a:r>
            <a:r>
              <a:rPr lang="de-DE" dirty="0"/>
              <a:t>, wenn es benötigt wird, </a:t>
            </a:r>
            <a:r>
              <a:rPr lang="de-DE" u="sng" dirty="0"/>
              <a:t>um ein Werk von einem anderen Werk </a:t>
            </a:r>
            <a:r>
              <a:rPr lang="de-DE" dirty="0"/>
              <a:t>mit demselben Titel oder vom Namen einer Person, einer Familie oder einer Körperschaft </a:t>
            </a:r>
            <a:r>
              <a:rPr lang="de-DE" u="sng" dirty="0"/>
              <a:t>zu unterscheiden</a:t>
            </a:r>
            <a:r>
              <a:rPr lang="de-DE" dirty="0"/>
              <a:t>. </a:t>
            </a:r>
          </a:p>
          <a:p>
            <a:pPr marL="0" indent="0">
              <a:buNone/>
            </a:pPr>
            <a:endParaRPr lang="de-DE" dirty="0"/>
          </a:p>
          <a:p>
            <a:r>
              <a:rPr lang="de-DE" dirty="0"/>
              <a:t>War </a:t>
            </a:r>
            <a:r>
              <a:rPr lang="de-DE" dirty="0" err="1"/>
              <a:t>of</a:t>
            </a:r>
            <a:r>
              <a:rPr lang="de-DE" dirty="0"/>
              <a:t> </a:t>
            </a:r>
            <a:r>
              <a:rPr lang="de-DE" dirty="0" err="1"/>
              <a:t>the</a:t>
            </a:r>
            <a:r>
              <a:rPr lang="de-DE" dirty="0"/>
              <a:t> </a:t>
            </a:r>
            <a:r>
              <a:rPr lang="de-DE" dirty="0" err="1"/>
              <a:t>worlds</a:t>
            </a:r>
            <a:r>
              <a:rPr lang="de-DE" dirty="0"/>
              <a:t>. Radiosendung</a:t>
            </a:r>
          </a:p>
          <a:p>
            <a:r>
              <a:rPr lang="de-DE" dirty="0"/>
              <a:t>War </a:t>
            </a:r>
            <a:r>
              <a:rPr lang="de-DE" dirty="0" err="1"/>
              <a:t>of</a:t>
            </a:r>
            <a:r>
              <a:rPr lang="de-DE" dirty="0"/>
              <a:t> </a:t>
            </a:r>
            <a:r>
              <a:rPr lang="de-DE" dirty="0" err="1"/>
              <a:t>the</a:t>
            </a:r>
            <a:r>
              <a:rPr lang="de-DE" dirty="0"/>
              <a:t> </a:t>
            </a:r>
            <a:r>
              <a:rPr lang="de-DE" dirty="0" err="1"/>
              <a:t>worlds</a:t>
            </a:r>
            <a:r>
              <a:rPr lang="de-DE" dirty="0"/>
              <a:t>. Fernsehsendung</a:t>
            </a:r>
          </a:p>
          <a:p>
            <a:pPr marL="0" indent="0">
              <a:buNone/>
            </a:pPr>
            <a:endParaRPr lang="de-DE" dirty="0"/>
          </a:p>
        </p:txBody>
      </p:sp>
      <p:sp>
        <p:nvSpPr>
          <p:cNvPr id="4"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Tree>
    <p:extLst>
      <p:ext uri="{BB962C8B-B14F-4D97-AF65-F5344CB8AC3E}">
        <p14:creationId xmlns:p14="http://schemas.microsoft.com/office/powerpoint/2010/main" val="220054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Kennzeichnung im Toolkit			</a:t>
            </a:r>
            <a:endParaRPr lang="de-DE" dirty="0"/>
          </a:p>
        </p:txBody>
      </p:sp>
      <p:sp>
        <p:nvSpPr>
          <p:cNvPr id="3" name="Textplatzhalter 2"/>
          <p:cNvSpPr>
            <a:spLocks noGrp="1"/>
          </p:cNvSpPr>
          <p:nvPr>
            <p:ph type="body" sz="quarter" idx="13"/>
          </p:nvPr>
        </p:nvSpPr>
        <p:spPr/>
        <p:txBody>
          <a:bodyPr wrap="square"/>
          <a:lstStyle/>
          <a:p>
            <a:pPr marL="0" indent="0">
              <a:buNone/>
            </a:pPr>
            <a:endParaRPr lang="de-DE" dirty="0" smtClean="0"/>
          </a:p>
          <a:p>
            <a:pPr marL="0" indent="0">
              <a:buNone/>
            </a:pPr>
            <a:r>
              <a:rPr lang="de-DE" dirty="0" smtClean="0"/>
              <a:t>Im Toolkit sind </a:t>
            </a:r>
            <a:r>
              <a:rPr lang="de-DE" b="1" dirty="0" smtClean="0"/>
              <a:t>Kernelemente</a:t>
            </a:r>
            <a:r>
              <a:rPr lang="de-DE" dirty="0" smtClean="0"/>
              <a:t> wie folgt gekennzeichnet:</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2780928"/>
            <a:ext cx="4482641" cy="114032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4" name="Foliennummernplatzhalter 3"/>
          <p:cNvSpPr>
            <a:spLocks noGrp="1"/>
          </p:cNvSpPr>
          <p:nvPr>
            <p:ph type="sldNum" sz="quarter" idx="4"/>
          </p:nvPr>
        </p:nvSpPr>
        <p:spPr/>
        <p:txBody>
          <a:bodyPr/>
          <a:lstStyle/>
          <a:p>
            <a:fld id="{8A6690F1-7CA1-4166-A522-500460961984}" type="slidenum">
              <a:rPr lang="de-DE" smtClean="0"/>
              <a:pPr/>
              <a:t>11</a:t>
            </a:fld>
            <a:endParaRPr lang="de-DE"/>
          </a:p>
        </p:txBody>
      </p:sp>
      <p:cxnSp>
        <p:nvCxnSpPr>
          <p:cNvPr id="8" name="Gerade Verbindung mit Pfeil 7"/>
          <p:cNvCxnSpPr/>
          <p:nvPr/>
        </p:nvCxnSpPr>
        <p:spPr>
          <a:xfrm flipV="1">
            <a:off x="2339752" y="3645024"/>
            <a:ext cx="1008112" cy="64807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351939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Kennzeichnung im Toolkit</a:t>
            </a:r>
            <a:endParaRPr lang="de-DE" dirty="0"/>
          </a:p>
        </p:txBody>
      </p:sp>
      <p:sp>
        <p:nvSpPr>
          <p:cNvPr id="3" name="Textplatzhalter 2"/>
          <p:cNvSpPr>
            <a:spLocks noGrp="1"/>
          </p:cNvSpPr>
          <p:nvPr>
            <p:ph type="body" sz="quarter" idx="13"/>
          </p:nvPr>
        </p:nvSpPr>
        <p:spPr/>
        <p:txBody>
          <a:bodyPr/>
          <a:lstStyle/>
          <a:p>
            <a:pPr marL="0" indent="0">
              <a:buNone/>
            </a:pPr>
            <a:r>
              <a:rPr lang="de-DE" b="1" dirty="0" smtClean="0"/>
              <a:t>Zusatzelemente</a:t>
            </a:r>
            <a:r>
              <a:rPr lang="de-DE" dirty="0" smtClean="0"/>
              <a:t> finden Sie </a:t>
            </a:r>
            <a:r>
              <a:rPr lang="de-DE" u="sng" dirty="0" smtClean="0"/>
              <a:t>nur</a:t>
            </a:r>
            <a:r>
              <a:rPr lang="de-DE" dirty="0" smtClean="0"/>
              <a:t> in den D-A-CH Anwendungsregeln gekennzeichnet:</a:t>
            </a:r>
          </a:p>
          <a:p>
            <a:pPr marL="0" indent="0">
              <a:buNone/>
            </a:pPr>
            <a:r>
              <a:rPr lang="de-DE" sz="2000" dirty="0" smtClean="0"/>
              <a:t>s. RDA 0.6.1 D-A-CH</a:t>
            </a:r>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	</a:t>
            </a:r>
            <a:endParaRPr lang="de-DE" dirty="0"/>
          </a:p>
        </p:txBody>
      </p:sp>
      <p:pic>
        <p:nvPicPr>
          <p:cNvPr id="4" name="Grafik 3"/>
          <p:cNvPicPr/>
          <p:nvPr/>
        </p:nvPicPr>
        <p:blipFill>
          <a:blip r:embed="rId3" cstate="print"/>
          <a:stretch>
            <a:fillRect/>
          </a:stretch>
        </p:blipFill>
        <p:spPr>
          <a:xfrm>
            <a:off x="697711" y="3140968"/>
            <a:ext cx="7848872" cy="2088232"/>
          </a:xfrm>
          <a:prstGeom prst="rect">
            <a:avLst/>
          </a:prstGeom>
          <a:ln>
            <a:noFill/>
          </a:ln>
          <a:effectLst>
            <a:outerShdw blurRad="292100" dist="139700" dir="2700000" algn="tl" rotWithShape="0">
              <a:srgbClr val="333333">
                <a:alpha val="65000"/>
              </a:srgbClr>
            </a:outerShdw>
          </a:effectLst>
        </p:spPr>
      </p:pic>
      <p:sp>
        <p:nvSpPr>
          <p:cNvPr id="6"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132856"/>
            <a:ext cx="5688013" cy="5810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Gerade Verbindung mit Pfeil 8"/>
          <p:cNvCxnSpPr/>
          <p:nvPr/>
        </p:nvCxnSpPr>
        <p:spPr>
          <a:xfrm flipH="1">
            <a:off x="5652120" y="1484784"/>
            <a:ext cx="720080" cy="79456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 name="Ellipse 6"/>
          <p:cNvSpPr/>
          <p:nvPr/>
        </p:nvSpPr>
        <p:spPr>
          <a:xfrm>
            <a:off x="755576" y="4365104"/>
            <a:ext cx="4104456" cy="5760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338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altLang="de-DE" dirty="0" smtClean="0"/>
              <a:t>Das Standardelemente-Set</a:t>
            </a:r>
            <a:br>
              <a:rPr lang="de-DE" altLang="de-DE" dirty="0" smtClean="0"/>
            </a:br>
            <a:r>
              <a:rPr lang="de-DE" sz="2000" dirty="0" smtClean="0">
                <a:solidFill>
                  <a:schemeClr val="tx1"/>
                </a:solidFill>
              </a:rPr>
              <a:t>Formatneutral, 22.05.2015, </a:t>
            </a:r>
            <a:r>
              <a:rPr lang="de-DE" sz="2000" dirty="0" err="1" smtClean="0">
                <a:solidFill>
                  <a:schemeClr val="tx1"/>
                </a:solidFill>
              </a:rPr>
              <a:t>Aleph</a:t>
            </a:r>
            <a:r>
              <a:rPr lang="de-DE" sz="2000" dirty="0" smtClean="0">
                <a:solidFill>
                  <a:schemeClr val="tx1"/>
                </a:solidFill>
              </a:rPr>
              <a:t> (ASEQ), 19.06.2015</a:t>
            </a:r>
            <a:r>
              <a:rPr lang="de-DE" altLang="de-DE" dirty="0" smtClean="0"/>
              <a:t/>
            </a:r>
            <a:br>
              <a:rPr lang="de-DE" altLang="de-DE" dirty="0" smtClean="0"/>
            </a:br>
            <a:r>
              <a:rPr lang="de-DE" altLang="de-DE" dirty="0" smtClean="0"/>
              <a:t/>
            </a:r>
            <a:br>
              <a:rPr lang="de-DE" altLang="de-DE" dirty="0" smtClean="0"/>
            </a:b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4" name="Textfeld 3"/>
          <p:cNvSpPr txBox="1"/>
          <p:nvPr/>
        </p:nvSpPr>
        <p:spPr>
          <a:xfrm>
            <a:off x="409342" y="1139744"/>
            <a:ext cx="2506474" cy="369332"/>
          </a:xfrm>
          <a:prstGeom prst="rect">
            <a:avLst/>
          </a:prstGeom>
          <a:noFill/>
        </p:spPr>
        <p:txBody>
          <a:bodyPr wrap="squar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B3Kat</a:t>
            </a:r>
            <a:r>
              <a:rPr lang="de-DE" smtClean="0">
                <a:latin typeface="Verdana" panose="020B0604030504040204" pitchFamily="34" charset="0"/>
                <a:ea typeface="Verdana" panose="020B0604030504040204" pitchFamily="34" charset="0"/>
                <a:cs typeface="Verdana" panose="020B0604030504040204" pitchFamily="34" charset="0"/>
              </a:rPr>
              <a:t>: </a:t>
            </a:r>
            <a:r>
              <a:rPr lang="de-DE" smtClean="0">
                <a:latin typeface="Verdana" panose="020B0604030504040204" pitchFamily="34" charset="0"/>
                <a:ea typeface="Verdana" panose="020B0604030504040204" pitchFamily="34" charset="0"/>
                <a:cs typeface="Verdana" panose="020B0604030504040204" pitchFamily="34" charset="0"/>
              </a:rPr>
              <a:t>21.09.2015</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Standardelemente-Set</a:t>
            </a:r>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
        <p:nvSpPr>
          <p:cNvPr id="6"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sp>
        <p:nvSpPr>
          <p:cNvPr id="8" name="Würfel 7"/>
          <p:cNvSpPr/>
          <p:nvPr/>
        </p:nvSpPr>
        <p:spPr>
          <a:xfrm>
            <a:off x="1331640" y="2887342"/>
            <a:ext cx="6336704" cy="2053827"/>
          </a:xfrm>
          <a:prstGeom prst="cube">
            <a:avLst/>
          </a:prstGeom>
          <a:solidFill>
            <a:srgbClr val="AFC0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Standardelemente-Set</a:t>
            </a:r>
          </a:p>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für den deutschsprachigen Raum</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1435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Standardelemente-Set</a:t>
            </a:r>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
        <p:nvSpPr>
          <p:cNvPr id="6"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grpSp>
        <p:nvGrpSpPr>
          <p:cNvPr id="7" name="Gruppieren 6"/>
          <p:cNvGrpSpPr/>
          <p:nvPr/>
        </p:nvGrpSpPr>
        <p:grpSpPr>
          <a:xfrm>
            <a:off x="1331640" y="1628800"/>
            <a:ext cx="6336704" cy="3312368"/>
            <a:chOff x="1979712" y="3284984"/>
            <a:chExt cx="4608512" cy="1961384"/>
          </a:xfrm>
        </p:grpSpPr>
        <p:sp>
          <p:nvSpPr>
            <p:cNvPr id="8" name="Würfel 7"/>
            <p:cNvSpPr/>
            <p:nvPr/>
          </p:nvSpPr>
          <p:spPr>
            <a:xfrm>
              <a:off x="1979712" y="4030216"/>
              <a:ext cx="4608512" cy="1216152"/>
            </a:xfrm>
            <a:prstGeom prst="cube">
              <a:avLst/>
            </a:prstGeom>
            <a:solidFill>
              <a:srgbClr val="AFC0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Standardelemente-Set</a:t>
              </a:r>
            </a:p>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für den deutschsprachigen Raum</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hteck 9"/>
            <p:cNvSpPr/>
            <p:nvPr/>
          </p:nvSpPr>
          <p:spPr>
            <a:xfrm>
              <a:off x="2217440" y="3284984"/>
              <a:ext cx="2066528" cy="914400"/>
            </a:xfrm>
            <a:prstGeom prst="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Kernelemente</a:t>
              </a:r>
              <a:endParaRPr lang="de-DE"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171266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Standardelemente-Set</a:t>
            </a:r>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
        <p:nvSpPr>
          <p:cNvPr id="6"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grpSp>
        <p:nvGrpSpPr>
          <p:cNvPr id="7" name="Gruppieren 6"/>
          <p:cNvGrpSpPr/>
          <p:nvPr/>
        </p:nvGrpSpPr>
        <p:grpSpPr>
          <a:xfrm>
            <a:off x="1331640" y="1628800"/>
            <a:ext cx="6336704" cy="3312368"/>
            <a:chOff x="1979712" y="3284984"/>
            <a:chExt cx="4608512" cy="1961384"/>
          </a:xfrm>
        </p:grpSpPr>
        <p:sp>
          <p:nvSpPr>
            <p:cNvPr id="8" name="Würfel 7"/>
            <p:cNvSpPr/>
            <p:nvPr/>
          </p:nvSpPr>
          <p:spPr>
            <a:xfrm>
              <a:off x="1979712" y="4030216"/>
              <a:ext cx="4608512" cy="1216152"/>
            </a:xfrm>
            <a:prstGeom prst="cube">
              <a:avLst/>
            </a:prstGeom>
            <a:solidFill>
              <a:srgbClr val="AFC0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Standardelemente-Set</a:t>
              </a:r>
            </a:p>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für den deutschsprachigen Raum</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hteck 8"/>
            <p:cNvSpPr/>
            <p:nvPr/>
          </p:nvSpPr>
          <p:spPr>
            <a:xfrm>
              <a:off x="4355976" y="3284984"/>
              <a:ext cx="201622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Zusatzelemente</a:t>
              </a:r>
              <a:endParaRPr lang="de-DE"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3907731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Standardelemente-Set</a:t>
            </a:r>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
        <p:nvSpPr>
          <p:cNvPr id="6"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grpSp>
        <p:nvGrpSpPr>
          <p:cNvPr id="7" name="Gruppieren 6"/>
          <p:cNvGrpSpPr/>
          <p:nvPr/>
        </p:nvGrpSpPr>
        <p:grpSpPr>
          <a:xfrm>
            <a:off x="1331640" y="1628800"/>
            <a:ext cx="6336704" cy="3312368"/>
            <a:chOff x="1979712" y="3284984"/>
            <a:chExt cx="4608512" cy="1961384"/>
          </a:xfrm>
        </p:grpSpPr>
        <p:sp>
          <p:nvSpPr>
            <p:cNvPr id="8" name="Würfel 7"/>
            <p:cNvSpPr/>
            <p:nvPr/>
          </p:nvSpPr>
          <p:spPr>
            <a:xfrm>
              <a:off x="1979712" y="4030216"/>
              <a:ext cx="4608512" cy="1216152"/>
            </a:xfrm>
            <a:prstGeom prst="cube">
              <a:avLst/>
            </a:prstGeom>
            <a:solidFill>
              <a:srgbClr val="AFC0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Standardelemente-Set</a:t>
              </a:r>
            </a:p>
            <a:p>
              <a:pPr algn="ct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für den deutschsprachigen Raum</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hteck 8"/>
            <p:cNvSpPr/>
            <p:nvPr/>
          </p:nvSpPr>
          <p:spPr>
            <a:xfrm>
              <a:off x="4355976" y="3284984"/>
              <a:ext cx="201622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Zusatzelemente</a:t>
              </a:r>
              <a:endParaRPr lang="de-DE"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hteck 9"/>
            <p:cNvSpPr/>
            <p:nvPr/>
          </p:nvSpPr>
          <p:spPr>
            <a:xfrm>
              <a:off x="2217440" y="3284984"/>
              <a:ext cx="2066528" cy="914400"/>
            </a:xfrm>
            <a:prstGeom prst="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Kernelemente</a:t>
              </a:r>
              <a:endParaRPr lang="de-DE"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3" name="Textfeld 2"/>
          <p:cNvSpPr txBox="1"/>
          <p:nvPr/>
        </p:nvSpPr>
        <p:spPr>
          <a:xfrm>
            <a:off x="1016515" y="5301208"/>
            <a:ext cx="7164975" cy="707886"/>
          </a:xfrm>
          <a:prstGeom prst="rect">
            <a:avLst/>
          </a:prstGeom>
          <a:noFill/>
        </p:spPr>
        <p:txBody>
          <a:bodyPr wrap="none" rtlCol="0">
            <a:spAutoFit/>
          </a:bodyPr>
          <a:lstStyle/>
          <a:p>
            <a:r>
              <a:rPr lang="de-DE" sz="2000" dirty="0">
                <a:latin typeface="Verdana" panose="020B0604030504040204" pitchFamily="34" charset="0"/>
                <a:ea typeface="Verdana" panose="020B0604030504040204" pitchFamily="34" charset="0"/>
                <a:cs typeface="Verdana" panose="020B0604030504040204" pitchFamily="34" charset="0"/>
              </a:rPr>
              <a:t>Verbindlicher Mindeststandard für die Katalogisierung </a:t>
            </a:r>
            <a:endParaRPr lang="de-DE" sz="2000" dirty="0" smtClean="0">
              <a:latin typeface="Verdana" panose="020B0604030504040204" pitchFamily="34" charset="0"/>
              <a:ea typeface="Verdana" panose="020B0604030504040204" pitchFamily="34" charset="0"/>
              <a:cs typeface="Verdana" panose="020B0604030504040204" pitchFamily="34" charset="0"/>
            </a:endParaRPr>
          </a:p>
          <a:p>
            <a:r>
              <a:rPr lang="de-DE" sz="2000" dirty="0" smtClean="0">
                <a:latin typeface="Verdana" panose="020B0604030504040204" pitchFamily="34" charset="0"/>
                <a:ea typeface="Verdana" panose="020B0604030504040204" pitchFamily="34" charset="0"/>
                <a:cs typeface="Verdana" panose="020B0604030504040204" pitchFamily="34" charset="0"/>
              </a:rPr>
              <a:t>im </a:t>
            </a:r>
            <a:r>
              <a:rPr lang="de-DE" sz="2000" dirty="0">
                <a:latin typeface="Verdana" panose="020B0604030504040204" pitchFamily="34" charset="0"/>
                <a:ea typeface="Verdana" panose="020B0604030504040204" pitchFamily="34" charset="0"/>
                <a:cs typeface="Verdana" panose="020B0604030504040204" pitchFamily="34" charset="0"/>
              </a:rPr>
              <a:t>deutschsprachigen Raum</a:t>
            </a:r>
          </a:p>
        </p:txBody>
      </p:sp>
    </p:spTree>
    <p:extLst>
      <p:ext uri="{BB962C8B-B14F-4D97-AF65-F5344CB8AC3E}">
        <p14:creationId xmlns:p14="http://schemas.microsoft.com/office/powerpoint/2010/main" val="2437882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Kernelemente und Zusatzelemente</a:t>
            </a:r>
            <a:endParaRPr lang="de-DE" dirty="0"/>
          </a:p>
        </p:txBody>
      </p:sp>
      <p:sp>
        <p:nvSpPr>
          <p:cNvPr id="3" name="Textplatzhalter 2"/>
          <p:cNvSpPr>
            <a:spLocks noGrp="1"/>
          </p:cNvSpPr>
          <p:nvPr>
            <p:ph type="body" sz="quarter" idx="13"/>
          </p:nvPr>
        </p:nvSpPr>
        <p:spPr/>
        <p:txBody>
          <a:bodyPr/>
          <a:lstStyle/>
          <a:p>
            <a:pPr marL="0" indent="0">
              <a:buNone/>
            </a:pPr>
            <a:r>
              <a:rPr lang="de-DE" dirty="0" smtClean="0"/>
              <a:t>Es gibt also im deutschsprachigen Raum:</a:t>
            </a:r>
          </a:p>
          <a:p>
            <a:pPr marL="0" indent="0">
              <a:buNone/>
            </a:pPr>
            <a:endParaRPr lang="de-DE" dirty="0" smtClean="0"/>
          </a:p>
          <a:p>
            <a:r>
              <a:rPr lang="de-DE" dirty="0" smtClean="0"/>
              <a:t>	Kernelemente</a:t>
            </a:r>
          </a:p>
          <a:p>
            <a:r>
              <a:rPr lang="de-DE" dirty="0" smtClean="0"/>
              <a:t>	Kernelemente, nur unter bestimmten 	Bedingungen</a:t>
            </a:r>
            <a:br>
              <a:rPr lang="de-DE" dirty="0" smtClean="0"/>
            </a:br>
            <a:endParaRPr lang="de-DE" dirty="0" smtClean="0"/>
          </a:p>
          <a:p>
            <a:r>
              <a:rPr lang="de-DE" dirty="0" smtClean="0"/>
              <a:t>	Zusatzelemente</a:t>
            </a:r>
          </a:p>
          <a:p>
            <a:r>
              <a:rPr lang="de-DE" dirty="0" smtClean="0"/>
              <a:t>	Zusatzelemente, nur unter bestimmten 	Bedingungen</a:t>
            </a:r>
          </a:p>
          <a:p>
            <a:pPr marL="0" indent="0">
              <a:buNone/>
            </a:pPr>
            <a:r>
              <a:rPr lang="de-DE" dirty="0"/>
              <a:t>	</a:t>
            </a:r>
            <a:endParaRPr lang="de-DE" dirty="0" smtClean="0"/>
          </a:p>
          <a:p>
            <a:pPr marL="0" indent="0">
              <a:buNone/>
            </a:pPr>
            <a:endParaRPr lang="de-DE" b="1" dirty="0" smtClean="0"/>
          </a:p>
          <a:p>
            <a:pPr marL="0" indent="0">
              <a:buNone/>
            </a:pPr>
            <a:r>
              <a:rPr lang="de-DE" sz="1800" dirty="0" smtClean="0"/>
              <a:t>[Ergänzung Nationalbibliotheken:</a:t>
            </a:r>
          </a:p>
          <a:p>
            <a:pPr marL="0" indent="0">
              <a:buNone/>
            </a:pPr>
            <a:r>
              <a:rPr lang="de-DE" sz="1800" dirty="0" smtClean="0"/>
              <a:t>es gibt verpflichtende Angaben nur für die Nationalbibliotheken]</a:t>
            </a:r>
            <a:endParaRPr lang="de-DE" sz="1800" dirty="0"/>
          </a:p>
        </p:txBody>
      </p:sp>
      <p:sp>
        <p:nvSpPr>
          <p:cNvPr id="4"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3016023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156990"/>
          </a:xfrm>
        </p:spPr>
        <p:txBody>
          <a:bodyPr/>
          <a:lstStyle/>
          <a:p>
            <a:r>
              <a:rPr lang="de-DE" dirty="0"/>
              <a:t>Auszug aus dem Standardelemente-Set für Titeldaten</a:t>
            </a:r>
            <a:br>
              <a:rPr lang="de-DE" dirty="0"/>
            </a:b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
        <p:nvSpPr>
          <p:cNvPr id="6"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grpSp>
        <p:nvGrpSpPr>
          <p:cNvPr id="7" name="Gruppieren 6"/>
          <p:cNvGrpSpPr/>
          <p:nvPr/>
        </p:nvGrpSpPr>
        <p:grpSpPr>
          <a:xfrm>
            <a:off x="1115615" y="1085096"/>
            <a:ext cx="6917366" cy="4934904"/>
            <a:chOff x="1115615" y="1085096"/>
            <a:chExt cx="6917366" cy="4934904"/>
          </a:xfrm>
        </p:grpSpPr>
        <p:pic>
          <p:nvPicPr>
            <p:cNvPr id="3" name="Grafik 2" descr="Bildschirmausschnitt"/>
            <p:cNvPicPr>
              <a:picLocks noChangeAspect="1"/>
            </p:cNvPicPr>
            <p:nvPr/>
          </p:nvPicPr>
          <p:blipFill rotWithShape="1">
            <a:blip r:embed="rId3">
              <a:extLst>
                <a:ext uri="{28A0092B-C50C-407E-A947-70E740481C1C}">
                  <a14:useLocalDpi xmlns:a14="http://schemas.microsoft.com/office/drawing/2010/main" val="0"/>
                </a:ext>
              </a:extLst>
            </a:blip>
            <a:srcRect b="67709"/>
            <a:stretch/>
          </p:blipFill>
          <p:spPr>
            <a:xfrm>
              <a:off x="1115616" y="1085096"/>
              <a:ext cx="6917365" cy="1627624"/>
            </a:xfrm>
            <a:prstGeom prst="rect">
              <a:avLst/>
            </a:prstGeom>
          </p:spPr>
        </p:pic>
        <p:pic>
          <p:nvPicPr>
            <p:cNvPr id="4" name="Grafik 3"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5" y="2924944"/>
              <a:ext cx="6917365" cy="3095056"/>
            </a:xfrm>
            <a:prstGeom prst="rect">
              <a:avLst/>
            </a:prstGeom>
          </p:spPr>
        </p:pic>
      </p:grpSp>
      <p:sp>
        <p:nvSpPr>
          <p:cNvPr id="8" name="Textfeld 7"/>
          <p:cNvSpPr txBox="1"/>
          <p:nvPr/>
        </p:nvSpPr>
        <p:spPr>
          <a:xfrm>
            <a:off x="3059832" y="5229200"/>
            <a:ext cx="5688632" cy="584775"/>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de-DE" sz="3200" dirty="0" smtClean="0"/>
              <a:t>verlinkt unter </a:t>
            </a:r>
            <a:r>
              <a:rPr lang="de-DE" sz="3200" dirty="0">
                <a:hlinkClick r:id="rId5"/>
              </a:rPr>
              <a:t>RDA 0.6.1 D-A-CH </a:t>
            </a:r>
            <a:endParaRPr lang="de-DE" sz="3200" dirty="0"/>
          </a:p>
        </p:txBody>
      </p:sp>
    </p:spTree>
    <p:extLst>
      <p:ext uri="{BB962C8B-B14F-4D97-AF65-F5344CB8AC3E}">
        <p14:creationId xmlns:p14="http://schemas.microsoft.com/office/powerpoint/2010/main" val="3013831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32656"/>
            <a:ext cx="8640960" cy="508918"/>
          </a:xfrm>
        </p:spPr>
        <p:txBody>
          <a:bodyPr/>
          <a:lstStyle/>
          <a:p>
            <a:r>
              <a:rPr lang="de-DE" dirty="0" smtClean="0"/>
              <a:t>Anwendung der Standardelemente	</a:t>
            </a:r>
            <a:endParaRPr lang="de-DE" dirty="0"/>
          </a:p>
        </p:txBody>
      </p:sp>
      <p:sp>
        <p:nvSpPr>
          <p:cNvPr id="3" name="Textplatzhalter 2"/>
          <p:cNvSpPr>
            <a:spLocks noGrp="1"/>
          </p:cNvSpPr>
          <p:nvPr>
            <p:ph type="body" sz="quarter" idx="13"/>
          </p:nvPr>
        </p:nvSpPr>
        <p:spPr/>
        <p:txBody>
          <a:bodyPr wrap="square"/>
          <a:lstStyle/>
          <a:p>
            <a:pPr marL="0" indent="0">
              <a:buNone/>
            </a:pPr>
            <a:endParaRPr lang="de-DE" u="sng" dirty="0" smtClean="0"/>
          </a:p>
          <a:p>
            <a:pPr marL="0" indent="0">
              <a:buNone/>
            </a:pPr>
            <a:r>
              <a:rPr lang="de-DE" b="1" dirty="0" smtClean="0"/>
              <a:t>Kernelement</a:t>
            </a:r>
            <a:endParaRPr lang="de-DE" b="1" dirty="0"/>
          </a:p>
          <a:p>
            <a:pPr marL="0" indent="0">
              <a:buNone/>
            </a:pPr>
            <a:r>
              <a:rPr lang="de-DE" dirty="0"/>
              <a:t>Das Element 2.8.2 Erscheinungsort ist Kernelement</a:t>
            </a:r>
            <a:r>
              <a:rPr lang="de-DE" dirty="0" smtClean="0"/>
              <a:t>.</a:t>
            </a:r>
          </a:p>
          <a:p>
            <a:pPr marL="0" indent="0">
              <a:buNone/>
            </a:pPr>
            <a:endParaRPr lang="de-DE" dirty="0"/>
          </a:p>
          <a:p>
            <a:pPr marL="0" indent="0">
              <a:buNone/>
            </a:pPr>
            <a:endParaRPr lang="de-DE" dirty="0" smtClean="0"/>
          </a:p>
          <a:p>
            <a:pPr marL="0" indent="0">
              <a:buNone/>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
        <p:nvSpPr>
          <p:cNvPr id="8"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2.01: Standardelemente-Set | Stand: 19.06.2015 | CC BY-NC-SA</a:t>
            </a:r>
            <a:endParaRPr lang="de-DE" dirty="0"/>
          </a:p>
        </p:txBody>
      </p:sp>
      <p:sp>
        <p:nvSpPr>
          <p:cNvPr id="4" name="Rechteck 3"/>
          <p:cNvSpPr/>
          <p:nvPr/>
        </p:nvSpPr>
        <p:spPr>
          <a:xfrm>
            <a:off x="323528" y="4077072"/>
            <a:ext cx="7416824" cy="1200329"/>
          </a:xfrm>
          <a:prstGeom prst="rect">
            <a:avLst/>
          </a:prstGeom>
        </p:spPr>
        <p:txBody>
          <a:bodyPr wrap="square">
            <a:spAutoFit/>
          </a:bodyPr>
          <a:lstStyle/>
          <a:p>
            <a:endParaRPr lang="de-DE" sz="2400" dirty="0" smtClean="0">
              <a:latin typeface="Verdana" panose="020B0604030504040204" pitchFamily="34" charset="0"/>
              <a:ea typeface="Verdana" panose="020B0604030504040204" pitchFamily="34" charset="0"/>
              <a:cs typeface="Verdana" panose="020B0604030504040204" pitchFamily="34" charset="0"/>
            </a:endParaRPr>
          </a:p>
          <a:p>
            <a:r>
              <a:rPr lang="de-DE" sz="2400" dirty="0" smtClean="0">
                <a:latin typeface="Verdana" panose="020B0604030504040204" pitchFamily="34" charset="0"/>
                <a:ea typeface="Verdana" panose="020B0604030504040204" pitchFamily="34" charset="0"/>
                <a:cs typeface="Verdana" panose="020B0604030504040204" pitchFamily="34" charset="0"/>
              </a:rPr>
              <a:t>Verpflichtend </a:t>
            </a:r>
            <a:r>
              <a:rPr lang="de-DE" sz="2400" dirty="0">
                <a:latin typeface="Verdana" panose="020B0604030504040204" pitchFamily="34" charset="0"/>
                <a:ea typeface="Verdana" panose="020B0604030504040204" pitchFamily="34" charset="0"/>
                <a:cs typeface="Verdana" panose="020B0604030504040204" pitchFamily="34" charset="0"/>
              </a:rPr>
              <a:t>ist </a:t>
            </a:r>
            <a:r>
              <a:rPr lang="de-DE" sz="2400" u="sng" dirty="0">
                <a:latin typeface="Verdana" panose="020B0604030504040204" pitchFamily="34" charset="0"/>
                <a:ea typeface="Verdana" panose="020B0604030504040204" pitchFamily="34" charset="0"/>
                <a:cs typeface="Verdana" panose="020B0604030504040204" pitchFamily="34" charset="0"/>
              </a:rPr>
              <a:t>nur</a:t>
            </a:r>
            <a:r>
              <a:rPr lang="de-DE" sz="2400" dirty="0">
                <a:latin typeface="Verdana" panose="020B0604030504040204" pitchFamily="34" charset="0"/>
                <a:ea typeface="Verdana" panose="020B0604030504040204" pitchFamily="34" charset="0"/>
                <a:cs typeface="Verdana" panose="020B0604030504040204" pitchFamily="34" charset="0"/>
              </a:rPr>
              <a:t> die Angabe des ersten Erscheinungsortes. </a:t>
            </a:r>
          </a:p>
        </p:txBody>
      </p:sp>
      <p:graphicFrame>
        <p:nvGraphicFramePr>
          <p:cNvPr id="10" name="Tabelle 9"/>
          <p:cNvGraphicFramePr>
            <a:graphicFrameLocks noGrp="1"/>
          </p:cNvGraphicFramePr>
          <p:nvPr>
            <p:extLst>
              <p:ext uri="{D42A27DB-BD31-4B8C-83A1-F6EECF244321}">
                <p14:modId xmlns:p14="http://schemas.microsoft.com/office/powerpoint/2010/main" val="337153644"/>
              </p:ext>
            </p:extLst>
          </p:nvPr>
        </p:nvGraphicFramePr>
        <p:xfrm>
          <a:off x="395536" y="2276872"/>
          <a:ext cx="8496000" cy="1833880"/>
        </p:xfrm>
        <a:graphic>
          <a:graphicData uri="http://schemas.openxmlformats.org/drawingml/2006/table">
            <a:tbl>
              <a:tblPr firstRow="1" bandRow="1">
                <a:tableStyleId>{5C22544A-7EE6-4342-B048-85BDC9FD1C3A}</a:tableStyleId>
              </a:tblPr>
              <a:tblGrid>
                <a:gridCol w="972000"/>
                <a:gridCol w="864000"/>
                <a:gridCol w="3240000"/>
                <a:gridCol w="3420000"/>
              </a:tblGrid>
              <a:tr h="370840">
                <a:tc>
                  <a:txBody>
                    <a:bodyPr/>
                    <a:lstStyle/>
                    <a:p>
                      <a:r>
                        <a:rPr lang="de-DE" sz="1800" dirty="0" err="1" smtClean="0">
                          <a:latin typeface="Verdana" pitchFamily="34" charset="0"/>
                        </a:rPr>
                        <a:t>Aleph</a:t>
                      </a:r>
                      <a:endParaRPr lang="de-DE" sz="1800" dirty="0">
                        <a:latin typeface="Verdana" pitchFamily="34" charset="0"/>
                      </a:endParaRPr>
                    </a:p>
                  </a:txBody>
                  <a:tcPr/>
                </a:tc>
                <a:tc>
                  <a:txBody>
                    <a:bodyPr/>
                    <a:lstStyle/>
                    <a:p>
                      <a:r>
                        <a:rPr lang="de-DE" sz="1800" dirty="0" smtClean="0">
                          <a:latin typeface="Verdana" pitchFamily="34" charset="0"/>
                        </a:rPr>
                        <a:t>RDA</a:t>
                      </a:r>
                      <a:endParaRPr lang="de-DE" sz="1800" dirty="0">
                        <a:latin typeface="Verdana" pitchFamily="34" charset="0"/>
                      </a:endParaRPr>
                    </a:p>
                  </a:txBody>
                  <a:tcPr/>
                </a:tc>
                <a:tc>
                  <a:txBody>
                    <a:bodyPr/>
                    <a:lstStyle/>
                    <a:p>
                      <a:r>
                        <a:rPr lang="de-DE" sz="1800" dirty="0" smtClean="0">
                          <a:latin typeface="Verdana" pitchFamily="34" charset="0"/>
                        </a:rPr>
                        <a:t>Element</a:t>
                      </a:r>
                      <a:endParaRPr lang="de-DE" sz="1800" dirty="0">
                        <a:latin typeface="Verdana" pitchFamily="34" charset="0"/>
                      </a:endParaRPr>
                    </a:p>
                  </a:txBody>
                  <a:tcPr/>
                </a:tc>
                <a:tc>
                  <a:txBody>
                    <a:bodyPr/>
                    <a:lstStyle/>
                    <a:p>
                      <a:r>
                        <a:rPr lang="de-DE" sz="1800" dirty="0" smtClean="0">
                          <a:latin typeface="Verdana" pitchFamily="34" charset="0"/>
                        </a:rPr>
                        <a:t>Erfassung</a:t>
                      </a:r>
                      <a:endParaRPr lang="de-DE" sz="1800" dirty="0">
                        <a:latin typeface="Verdana" pitchFamily="34" charset="0"/>
                      </a:endParaRPr>
                    </a:p>
                  </a:txBody>
                  <a:tcPr/>
                </a:tc>
              </a:tr>
              <a:tr h="493256">
                <a:tc rowSpan="3">
                  <a:txBody>
                    <a:bodyPr/>
                    <a:lstStyle/>
                    <a:p>
                      <a:r>
                        <a:rPr lang="de-DE" sz="1800" b="1" dirty="0" smtClean="0">
                          <a:latin typeface="Verdana" pitchFamily="34" charset="0"/>
                        </a:rPr>
                        <a:t>419</a:t>
                      </a:r>
                      <a:endParaRPr lang="de-DE" sz="1800" b="1" dirty="0">
                        <a:latin typeface="Verdana" pitchFamily="34" charset="0"/>
                      </a:endParaRPr>
                    </a:p>
                  </a:txBody>
                  <a:tcPr/>
                </a:tc>
                <a:tc>
                  <a:txBody>
                    <a:bodyPr/>
                    <a:lstStyle/>
                    <a:p>
                      <a:r>
                        <a:rPr lang="de-DE" sz="1800" b="1" dirty="0" smtClean="0">
                          <a:latin typeface="Verdana" pitchFamily="34" charset="0"/>
                        </a:rPr>
                        <a:t>2.8.2</a:t>
                      </a:r>
                      <a:endParaRPr lang="de-DE" sz="1800" b="1" dirty="0">
                        <a:latin typeface="Verdana" pitchFamily="34" charset="0"/>
                      </a:endParaRPr>
                    </a:p>
                  </a:txBody>
                  <a:tcPr/>
                </a:tc>
                <a:tc>
                  <a:txBody>
                    <a:bodyPr/>
                    <a:lstStyle/>
                    <a:p>
                      <a:r>
                        <a:rPr lang="de-DE" sz="1800" b="1" dirty="0" smtClean="0">
                          <a:latin typeface="Verdana" pitchFamily="34" charset="0"/>
                        </a:rPr>
                        <a:t>Erscheinungsort</a:t>
                      </a:r>
                      <a:endParaRPr lang="de-DE" sz="1800" b="1" dirty="0">
                        <a:latin typeface="Verdana" pitchFamily="34" charset="0"/>
                      </a:endParaRPr>
                    </a:p>
                  </a:txBody>
                  <a:tcPr/>
                </a:tc>
                <a:tc rowSpan="3">
                  <a:txBody>
                    <a:bodyPr/>
                    <a:lstStyle/>
                    <a:p>
                      <a:r>
                        <a:rPr lang="de-DE" sz="1800" dirty="0" smtClean="0">
                          <a:solidFill>
                            <a:srgbClr val="FF0000"/>
                          </a:solidFill>
                          <a:latin typeface="Verdana" pitchFamily="34" charset="0"/>
                        </a:rPr>
                        <a:t>$a</a:t>
                      </a:r>
                      <a:r>
                        <a:rPr lang="de-DE" sz="1800" dirty="0" smtClean="0">
                          <a:latin typeface="Verdana" pitchFamily="34" charset="0"/>
                        </a:rPr>
                        <a:t> Kassel</a:t>
                      </a:r>
                      <a:r>
                        <a:rPr lang="de-DE" sz="1800" dirty="0" smtClean="0">
                          <a:solidFill>
                            <a:srgbClr val="FF0000"/>
                          </a:solidFill>
                          <a:latin typeface="Verdana" pitchFamily="34" charset="0"/>
                        </a:rPr>
                        <a:t>_;_</a:t>
                      </a:r>
                    </a:p>
                    <a:p>
                      <a:endParaRPr lang="de-DE" sz="1800" dirty="0">
                        <a:solidFill>
                          <a:srgbClr val="FF0000"/>
                        </a:solidFill>
                        <a:latin typeface="Verdana" pitchFamily="34" charset="0"/>
                      </a:endParaRPr>
                    </a:p>
                    <a:p>
                      <a:r>
                        <a:rPr lang="de-DE" sz="1800" dirty="0" smtClean="0">
                          <a:latin typeface="Verdana" pitchFamily="34" charset="0"/>
                        </a:rPr>
                        <a:t>Fulda</a:t>
                      </a:r>
                      <a:r>
                        <a:rPr lang="de-DE" sz="1800" dirty="0" smtClean="0">
                          <a:solidFill>
                            <a:srgbClr val="FF0000"/>
                          </a:solidFill>
                          <a:latin typeface="Verdana" pitchFamily="34" charset="0"/>
                        </a:rPr>
                        <a:t>_;_</a:t>
                      </a:r>
                      <a:br>
                        <a:rPr lang="de-DE" sz="1800" dirty="0" smtClean="0">
                          <a:solidFill>
                            <a:srgbClr val="FF0000"/>
                          </a:solidFill>
                          <a:latin typeface="Verdana" pitchFamily="34" charset="0"/>
                        </a:rPr>
                      </a:br>
                      <a:endParaRPr lang="de-DE" sz="1800" dirty="0">
                        <a:latin typeface="Verdana" pitchFamily="34" charset="0"/>
                      </a:endParaRPr>
                    </a:p>
                    <a:p>
                      <a:r>
                        <a:rPr lang="de-DE" sz="1800" dirty="0" smtClean="0">
                          <a:latin typeface="Verdana" pitchFamily="34" charset="0"/>
                        </a:rPr>
                        <a:t>Wiesbaden</a:t>
                      </a:r>
                      <a:endParaRPr lang="de-DE" sz="1800" dirty="0">
                        <a:latin typeface="Verdana" pitchFamily="34" charset="0"/>
                      </a:endParaRPr>
                    </a:p>
                  </a:txBody>
                  <a:tcPr/>
                </a:tc>
              </a:tr>
              <a:tr h="504056">
                <a:tc vMerge="1">
                  <a:txBody>
                    <a:bodyPr/>
                    <a:lstStyle/>
                    <a:p>
                      <a:endParaRPr lang="de-DE" sz="1800" dirty="0">
                        <a:latin typeface="Verdana" pitchFamily="34" charset="0"/>
                      </a:endParaRPr>
                    </a:p>
                  </a:txBody>
                  <a:tcPr/>
                </a:tc>
                <a:tc>
                  <a:txBody>
                    <a:bodyPr/>
                    <a:lstStyle/>
                    <a:p>
                      <a:r>
                        <a:rPr lang="de-DE" sz="1800" dirty="0" smtClean="0">
                          <a:latin typeface="Verdana" pitchFamily="34" charset="0"/>
                        </a:rPr>
                        <a:t>2.8.2</a:t>
                      </a:r>
                      <a:endParaRPr lang="de-DE" sz="1800" dirty="0">
                        <a:latin typeface="Verdana" pitchFamily="34" charset="0"/>
                      </a:endParaRPr>
                    </a:p>
                  </a:txBody>
                  <a:tcPr/>
                </a:tc>
                <a:tc>
                  <a:txBody>
                    <a:bodyPr/>
                    <a:lstStyle/>
                    <a:p>
                      <a:r>
                        <a:rPr lang="de-DE" sz="1800" dirty="0" smtClean="0">
                          <a:latin typeface="Verdana" pitchFamily="34" charset="0"/>
                        </a:rPr>
                        <a:t>Erscheinungsort</a:t>
                      </a:r>
                      <a:endParaRPr lang="de-DE" sz="1800" dirty="0">
                        <a:latin typeface="Verdana" pitchFamily="34" charset="0"/>
                      </a:endParaRPr>
                    </a:p>
                  </a:txBody>
                  <a:tcPr/>
                </a:tc>
                <a:tc vMerge="1">
                  <a:txBody>
                    <a:bodyPr/>
                    <a:lstStyle/>
                    <a:p>
                      <a:endParaRPr lang="de-DE" sz="1800" dirty="0">
                        <a:latin typeface="Verdana" pitchFamily="34" charset="0"/>
                      </a:endParaRPr>
                    </a:p>
                  </a:txBody>
                  <a:tcPr/>
                </a:tc>
              </a:tr>
              <a:tr h="370840">
                <a:tc vMerge="1">
                  <a:txBody>
                    <a:bodyPr/>
                    <a:lstStyle/>
                    <a:p>
                      <a:endParaRPr lang="de-DE" sz="1800" dirty="0">
                        <a:latin typeface="Verdana" pitchFamily="34" charset="0"/>
                      </a:endParaRPr>
                    </a:p>
                  </a:txBody>
                  <a:tcPr/>
                </a:tc>
                <a:tc>
                  <a:txBody>
                    <a:bodyPr/>
                    <a:lstStyle/>
                    <a:p>
                      <a:r>
                        <a:rPr lang="de-DE" sz="1800" dirty="0" smtClean="0">
                          <a:latin typeface="Verdana" pitchFamily="34" charset="0"/>
                        </a:rPr>
                        <a:t>2.8.2</a:t>
                      </a:r>
                      <a:endParaRPr lang="de-DE" sz="1800" dirty="0">
                        <a:latin typeface="Verdana" pitchFamily="34" charset="0"/>
                      </a:endParaRPr>
                    </a:p>
                  </a:txBody>
                  <a:tcPr/>
                </a:tc>
                <a:tc>
                  <a:txBody>
                    <a:bodyPr/>
                    <a:lstStyle/>
                    <a:p>
                      <a:r>
                        <a:rPr lang="de-DE" sz="1800" dirty="0" smtClean="0">
                          <a:latin typeface="Verdana" pitchFamily="34" charset="0"/>
                        </a:rPr>
                        <a:t>Erscheinungsort</a:t>
                      </a:r>
                      <a:endParaRPr lang="de-DE" sz="1800" dirty="0">
                        <a:latin typeface="Verdana" pitchFamily="34" charset="0"/>
                      </a:endParaRPr>
                    </a:p>
                  </a:txBody>
                  <a:tcPr/>
                </a:tc>
                <a:tc vMerge="1">
                  <a:txBody>
                    <a:bodyPr/>
                    <a:lstStyle/>
                    <a:p>
                      <a:endParaRPr lang="de-DE" sz="1800" dirty="0">
                        <a:latin typeface="Verdana" pitchFamily="34" charset="0"/>
                      </a:endParaRPr>
                    </a:p>
                  </a:txBody>
                  <a:tcPr/>
                </a:tc>
              </a:tr>
            </a:tbl>
          </a:graphicData>
        </a:graphic>
      </p:graphicFrame>
    </p:spTree>
    <p:extLst>
      <p:ext uri="{BB962C8B-B14F-4D97-AF65-F5344CB8AC3E}">
        <p14:creationId xmlns:p14="http://schemas.microsoft.com/office/powerpoint/2010/main" val="226404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805</Words>
  <Application>Microsoft Office PowerPoint</Application>
  <PresentationFormat>Bildschirmpräsentation (4:3)</PresentationFormat>
  <Paragraphs>135</Paragraphs>
  <Slides>12</Slides>
  <Notes>10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vt:lpstr>
      <vt:lpstr>Schulungsunterlagen der AG RDA</vt:lpstr>
      <vt:lpstr>Das Standardelemente-Set Formatneutral, 22.05.2015, Aleph (ASEQ), 19.06.2015   </vt:lpstr>
      <vt:lpstr>Standardelemente-Set</vt:lpstr>
      <vt:lpstr>Standardelemente-Set</vt:lpstr>
      <vt:lpstr>Standardelemente-Set</vt:lpstr>
      <vt:lpstr>Standardelemente-Set</vt:lpstr>
      <vt:lpstr>Kernelemente und Zusatzelemente</vt:lpstr>
      <vt:lpstr>Auszug aus dem Standardelemente-Set für Titeldaten </vt:lpstr>
      <vt:lpstr>Anwendung der Standardelemente </vt:lpstr>
      <vt:lpstr>Anwendung der Standardelemente</vt:lpstr>
      <vt:lpstr>Kennzeichnung im Toolkit   </vt:lpstr>
      <vt:lpstr>Kennzeichnung im Toolkit</vt:lpstr>
    </vt:vector>
  </TitlesOfParts>
  <Company>Deutsche Nationalbibliothek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Ingeborg Töpler</dc:creator>
  <cp:lastModifiedBy>Claudia Mairföls</cp:lastModifiedBy>
  <cp:revision>327</cp:revision>
  <cp:lastPrinted>2014-11-06T11:13:22Z</cp:lastPrinted>
  <dcterms:created xsi:type="dcterms:W3CDTF">2014-02-18T07:01:40Z</dcterms:created>
  <dcterms:modified xsi:type="dcterms:W3CDTF">2015-09-21T09:28:06Z</dcterms:modified>
</cp:coreProperties>
</file>