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5" r:id="rId2"/>
    <p:sldId id="259" r:id="rId3"/>
    <p:sldId id="287" r:id="rId4"/>
    <p:sldId id="302" r:id="rId5"/>
    <p:sldId id="303" r:id="rId6"/>
    <p:sldId id="304" r:id="rId7"/>
    <p:sldId id="294" r:id="rId8"/>
    <p:sldId id="322" r:id="rId9"/>
    <p:sldId id="315" r:id="rId10"/>
    <p:sldId id="308" r:id="rId11"/>
    <p:sldId id="317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9" autoAdjust="0"/>
    <p:restoredTop sz="63297" autoAdjust="0"/>
  </p:normalViewPr>
  <p:slideViewPr>
    <p:cSldViewPr>
      <p:cViewPr varScale="1">
        <p:scale>
          <a:sx n="79" d="100"/>
          <a:sy n="79" d="100"/>
        </p:scale>
        <p:origin x="-25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937E4-8306-4256-98BE-2853E1A1DDAD}" type="datetimeFigureOut">
              <a:rPr lang="de-DE" smtClean="0"/>
              <a:pPr/>
              <a:t>19.11.2015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CA550-704A-4CEF-B7C9-46B62E56443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35291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DB1F4-BB4F-44BD-AC26-B758B395BD23}" type="datetimeFigureOut">
              <a:rPr lang="de-DE" smtClean="0"/>
              <a:pPr/>
              <a:t>19.11.2015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F8FF6-6F64-48B5-AF7B-675846B3447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020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dirty="0" smtClean="0"/>
          </a:p>
        </p:txBody>
      </p:sp>
      <p:sp>
        <p:nvSpPr>
          <p:cNvPr id="3994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008DAF-D963-4700-99B3-C42D4B33FF6D}" type="slidenum">
              <a:rPr lang="de-DE" altLang="de-DE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de-DE" alt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494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464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3 neue Typen, neue Codefelder, die in allen Aufnahmen</a:t>
            </a:r>
            <a:r>
              <a:rPr lang="de-DE" baseline="0" dirty="0" smtClean="0"/>
              <a:t> immer belegt werden müssen; Erfassung dient der Einschränkung der Suche, der </a:t>
            </a:r>
            <a:r>
              <a:rPr lang="de-DE" baseline="0" dirty="0" err="1" smtClean="0"/>
              <a:t>Facettierung</a:t>
            </a:r>
            <a:r>
              <a:rPr lang="de-DE" baseline="0" dirty="0" smtClean="0"/>
              <a:t> im OPAC</a:t>
            </a:r>
          </a:p>
          <a:p>
            <a:r>
              <a:rPr lang="de-DE" baseline="0" dirty="0" smtClean="0"/>
              <a:t>Vokabular: normiert, fester Kanon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51907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137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Diese Liste ist komplett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4612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Auswahllisten über</a:t>
            </a:r>
            <a:r>
              <a:rPr lang="de-DE" baseline="0" dirty="0" smtClean="0"/>
              <a:t> Strg F8; bei passender Satzschablone voreingestellt (nochmal schauen, welche Satzschablonen!!!!!)</a:t>
            </a:r>
          </a:p>
          <a:p>
            <a:r>
              <a:rPr lang="de-DE" baseline="0" dirty="0" smtClean="0"/>
              <a:t>Neben Codes stehen englische Bezeichnungen – dadurch Codes verständlich, </a:t>
            </a:r>
            <a:r>
              <a:rPr lang="de-DE" baseline="0" dirty="0" err="1" smtClean="0"/>
              <a:t>txt</a:t>
            </a:r>
            <a:r>
              <a:rPr lang="de-DE" baseline="0" dirty="0" smtClean="0"/>
              <a:t> ist klar, aber z.B. </a:t>
            </a:r>
            <a:r>
              <a:rPr lang="de-DE" baseline="0" dirty="0" err="1" smtClean="0"/>
              <a:t>spw</a:t>
            </a:r>
            <a:r>
              <a:rPr lang="de-DE" baseline="0" dirty="0" smtClean="0"/>
              <a:t> für gesprochenes Wort? Aber: </a:t>
            </a:r>
            <a:r>
              <a:rPr lang="de-DE" baseline="0" dirty="0" err="1" smtClean="0"/>
              <a:t>spw</a:t>
            </a:r>
            <a:r>
              <a:rPr lang="de-DE" baseline="0" dirty="0" smtClean="0"/>
              <a:t>= </a:t>
            </a:r>
            <a:r>
              <a:rPr lang="de-DE" baseline="0" dirty="0" err="1" smtClean="0"/>
              <a:t>spoken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word</a:t>
            </a:r>
            <a:r>
              <a:rPr lang="de-DE" baseline="0" dirty="0" smtClean="0"/>
              <a:t> für Hörbuch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4538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CD</a:t>
            </a:r>
            <a:r>
              <a:rPr lang="de-DE" baseline="0" dirty="0" smtClean="0"/>
              <a:t> und DVD auch im Computer abspielbar; aber: Orientierung am Endgerät, wofür Datenträger PRIMÄR konzipiert ist, z.B. Videorekorder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err="1" smtClean="0"/>
              <a:t>Tdi</a:t>
            </a:r>
            <a:r>
              <a:rPr lang="de-DE" baseline="0" dirty="0" smtClean="0"/>
              <a:t> = </a:t>
            </a:r>
            <a:r>
              <a:rPr lang="de-DE" baseline="0" dirty="0" err="1" smtClean="0"/>
              <a:t>two</a:t>
            </a:r>
            <a:r>
              <a:rPr lang="de-DE" baseline="0" dirty="0" smtClean="0"/>
              <a:t> dimensional </a:t>
            </a:r>
            <a:r>
              <a:rPr lang="de-DE" baseline="0" dirty="0" err="1" smtClean="0"/>
              <a:t>image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56788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Diese Tabelle ist über D-A-CH-Stellen</a:t>
            </a:r>
            <a:r>
              <a:rPr lang="de-DE" baseline="0" dirty="0" smtClean="0"/>
              <a:t> zu Inhalts-, Medien- und Datenträgertyp verlinkt; auch die engl. Bezeichnungen mit Codes sind am Ende aufgelistet;</a:t>
            </a:r>
          </a:p>
          <a:p>
            <a:endParaRPr lang="de-DE" baseline="0" dirty="0" smtClean="0"/>
          </a:p>
          <a:p>
            <a:r>
              <a:rPr lang="de-DE" baseline="0" dirty="0" smtClean="0"/>
              <a:t>Jetzt üben wir! Blatt zu „IMD-Typen“ austeilen; zeigen, dass Liste bei Medientyp gleichzeitig die Überschriften </a:t>
            </a:r>
            <a:r>
              <a:rPr lang="de-DE" baseline="0" smtClean="0"/>
              <a:t>bei Datenträgertyp sind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6231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6120680" cy="365125"/>
          </a:xfrm>
        </p:spPr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smtClean="0"/>
              <a:t>AG RDA Schulungsunterlagen – Modul 2.04: IMD-Typen | Stand: 06.05.2015 | CC BY-NC-SA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36296" y="6376243"/>
            <a:ext cx="1450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90F1-7CA1-4166-A522-500460961984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7794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6264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smtClean="0"/>
              <a:t>AG RDA Schulungsunterlagen – Modul 2.04: IMD-Typen | Stand: 06.05.2015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106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dnb.de/display/RDAINFO/Regelwerk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ccess.rdatoolkit.org/rdachp6-de_rda6-3421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ccess.rdatoolkit.org/rdachp3-de_rda3-2035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://access.rdatoolkit.org/rdachp3-de_rda3-2058.html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611188" y="1041400"/>
            <a:ext cx="8032750" cy="352901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3075" name="Titel 1"/>
          <p:cNvSpPr>
            <a:spLocks noGrp="1"/>
          </p:cNvSpPr>
          <p:nvPr>
            <p:ph type="title"/>
          </p:nvPr>
        </p:nvSpPr>
        <p:spPr>
          <a:xfrm>
            <a:off x="1692275" y="2781300"/>
            <a:ext cx="6057900" cy="1652588"/>
          </a:xfrm>
        </p:spPr>
        <p:txBody>
          <a:bodyPr/>
          <a:lstStyle/>
          <a:p>
            <a:pPr algn="ctr"/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Schulungsunterlagen der</a:t>
            </a:r>
            <a:b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 RDA</a:t>
            </a:r>
          </a:p>
        </p:txBody>
      </p:sp>
      <p:pic>
        <p:nvPicPr>
          <p:cNvPr id="3076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38" y="1171575"/>
            <a:ext cx="9858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Grafik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88" y="1412875"/>
            <a:ext cx="152241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Grafik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1771650"/>
            <a:ext cx="1647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Grafik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2420938"/>
            <a:ext cx="15875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Grafik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057525"/>
            <a:ext cx="10287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Grafik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860800"/>
            <a:ext cx="585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Grafik 2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4433888"/>
            <a:ext cx="78105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Grafik 2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4814888"/>
            <a:ext cx="10604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Grafik 2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44"/>
          <a:stretch>
            <a:fillRect/>
          </a:stretch>
        </p:blipFill>
        <p:spPr bwMode="auto">
          <a:xfrm>
            <a:off x="4138613" y="5045075"/>
            <a:ext cx="13589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Grafik 2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829175"/>
            <a:ext cx="21653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Grafik 2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254500"/>
            <a:ext cx="13620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Grafik 2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3784600"/>
            <a:ext cx="14033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Grafik 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3108325"/>
            <a:ext cx="1346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Grafik 2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25" y="1177925"/>
            <a:ext cx="666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91" name="Gruppieren 8"/>
          <p:cNvGrpSpPr>
            <a:grpSpLocks/>
          </p:cNvGrpSpPr>
          <p:nvPr/>
        </p:nvGrpSpPr>
        <p:grpSpPr bwMode="auto">
          <a:xfrm>
            <a:off x="949325" y="1700213"/>
            <a:ext cx="2378075" cy="400050"/>
            <a:chOff x="948867" y="1700808"/>
            <a:chExt cx="2378195" cy="400110"/>
          </a:xfrm>
        </p:grpSpPr>
        <p:sp>
          <p:nvSpPr>
            <p:cNvPr id="3092" name="Textfeld 3"/>
            <p:cNvSpPr txBox="1">
              <a:spLocks noChangeArrowheads="1"/>
            </p:cNvSpPr>
            <p:nvPr/>
          </p:nvSpPr>
          <p:spPr bwMode="auto">
            <a:xfrm>
              <a:off x="1259632" y="1700808"/>
              <a:ext cx="206743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de-DE" altLang="de-DE" sz="1000" b="1" dirty="0" smtClean="0">
                  <a:solidFill>
                    <a:prstClr val="black"/>
                  </a:solidFill>
                  <a:latin typeface="Verdana" pitchFamily="34" charset="0"/>
                  <a:cs typeface="Arial" pitchFamily="34" charset="0"/>
                </a:rPr>
                <a:t>Vertretungen der Öffentlichen Bibliotheken</a:t>
              </a:r>
            </a:p>
          </p:txBody>
        </p:sp>
        <p:pic>
          <p:nvPicPr>
            <p:cNvPr id="3093" name="Grafik 5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867" y="1709892"/>
              <a:ext cx="310765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3" t="17175" b="17717"/>
          <a:stretch/>
        </p:blipFill>
        <p:spPr>
          <a:xfrm>
            <a:off x="677899" y="2348880"/>
            <a:ext cx="1650927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25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Anwendungsrichtlinien zu den IMD-Typen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107504" y="862266"/>
            <a:ext cx="9036496" cy="5591070"/>
          </a:xfrm>
        </p:spPr>
        <p:txBody>
          <a:bodyPr wrap="square"/>
          <a:lstStyle/>
          <a:p>
            <a:r>
              <a:rPr lang="de-DE" sz="1800" b="1" dirty="0" smtClean="0"/>
              <a:t>Inhaltstyp</a:t>
            </a:r>
            <a:r>
              <a:rPr lang="de-DE" sz="1800" dirty="0" smtClean="0"/>
              <a:t>  </a:t>
            </a:r>
            <a:r>
              <a:rPr lang="de-DE" sz="1800" dirty="0"/>
              <a:t>	</a:t>
            </a:r>
            <a:r>
              <a:rPr lang="de-DE" sz="1800" dirty="0" smtClean="0"/>
              <a:t>= </a:t>
            </a:r>
            <a:r>
              <a:rPr lang="de-DE" sz="1800" dirty="0" err="1" smtClean="0"/>
              <a:t>Aleph</a:t>
            </a:r>
            <a:r>
              <a:rPr lang="de-DE" sz="1800" dirty="0" smtClean="0"/>
              <a:t> 060		</a:t>
            </a:r>
            <a:r>
              <a:rPr lang="de-DE" sz="1800" dirty="0" smtClean="0">
                <a:solidFill>
                  <a:schemeClr val="accent1">
                    <a:lumMod val="75000"/>
                  </a:schemeClr>
                </a:solidFill>
              </a:rPr>
              <a:t>RDA 6.9.1.3 D-A-CH</a:t>
            </a:r>
          </a:p>
          <a:p>
            <a:r>
              <a:rPr lang="de-DE" sz="1800" b="1" dirty="0" smtClean="0"/>
              <a:t>Medientyp</a:t>
            </a:r>
            <a:r>
              <a:rPr lang="de-DE" sz="1800" dirty="0" smtClean="0"/>
              <a:t>  	= </a:t>
            </a:r>
            <a:r>
              <a:rPr lang="de-DE" sz="1800" dirty="0" err="1" smtClean="0"/>
              <a:t>Aleph</a:t>
            </a:r>
            <a:r>
              <a:rPr lang="de-DE" sz="1800" dirty="0" smtClean="0"/>
              <a:t> 061		</a:t>
            </a:r>
            <a:r>
              <a:rPr lang="de-DE" sz="1800" dirty="0" smtClean="0">
                <a:solidFill>
                  <a:schemeClr val="accent1">
                    <a:lumMod val="75000"/>
                  </a:schemeClr>
                </a:solidFill>
              </a:rPr>
              <a:t>RDA 3.2.1.3 D-A-CH</a:t>
            </a:r>
            <a:endParaRPr lang="de-DE" sz="1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sz="1800" b="1" dirty="0" smtClean="0"/>
              <a:t>Datenträgertyp</a:t>
            </a:r>
            <a:r>
              <a:rPr lang="de-DE" sz="1800" dirty="0" smtClean="0"/>
              <a:t> 	= </a:t>
            </a:r>
            <a:r>
              <a:rPr lang="de-DE" sz="1800" dirty="0" err="1" smtClean="0"/>
              <a:t>Aleph</a:t>
            </a:r>
            <a:r>
              <a:rPr lang="de-DE" sz="1800" dirty="0" smtClean="0"/>
              <a:t> 062		</a:t>
            </a:r>
            <a:r>
              <a:rPr lang="de-DE" sz="1800" dirty="0" smtClean="0">
                <a:solidFill>
                  <a:schemeClr val="accent1">
                    <a:lumMod val="75000"/>
                  </a:schemeClr>
                </a:solidFill>
              </a:rPr>
              <a:t>RDA 3.3.1.3 D-A-CH</a:t>
            </a:r>
            <a:endParaRPr lang="de-DE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358775" lvl="1" indent="0">
              <a:buNone/>
            </a:pPr>
            <a:endParaRPr lang="de-DE" sz="1200" dirty="0" smtClean="0"/>
          </a:p>
          <a:p>
            <a:pPr marL="358775" lvl="1" indent="0">
              <a:buNone/>
            </a:pPr>
            <a:r>
              <a:rPr lang="de-DE" dirty="0" smtClean="0"/>
              <a:t>Die IMD-Typen werden nur für die </a:t>
            </a:r>
            <a:r>
              <a:rPr lang="de-DE" u="sng" dirty="0" smtClean="0"/>
              <a:t>Hauptkomponente</a:t>
            </a:r>
            <a:r>
              <a:rPr lang="de-DE" dirty="0"/>
              <a:t> </a:t>
            </a:r>
            <a:r>
              <a:rPr lang="de-DE" dirty="0" smtClean="0"/>
              <a:t>erfasst, </a:t>
            </a:r>
          </a:p>
          <a:p>
            <a:pPr marL="358775" lvl="1" indent="0">
              <a:buNone/>
            </a:pPr>
            <a:r>
              <a:rPr lang="de-DE" dirty="0" smtClean="0"/>
              <a:t>jedoch nicht für </a:t>
            </a:r>
            <a:r>
              <a:rPr lang="de-DE" u="sng" dirty="0" smtClean="0"/>
              <a:t>Begleitmaterial</a:t>
            </a:r>
            <a:r>
              <a:rPr lang="de-DE" dirty="0" smtClean="0"/>
              <a:t>.</a:t>
            </a:r>
          </a:p>
          <a:p>
            <a:pPr marL="358775" lvl="1" indent="0">
              <a:buNone/>
            </a:pPr>
            <a:endParaRPr lang="de-DE" dirty="0"/>
          </a:p>
          <a:p>
            <a:pPr marL="358775" lvl="1" indent="0">
              <a:buNone/>
            </a:pPr>
            <a:endParaRPr lang="de-DE" dirty="0" smtClean="0"/>
          </a:p>
          <a:p>
            <a:pPr marL="358775" lvl="1" indent="0">
              <a:buNone/>
            </a:pPr>
            <a:endParaRPr lang="de-DE" dirty="0"/>
          </a:p>
          <a:p>
            <a:pPr marL="358775" lvl="1" indent="0">
              <a:buNone/>
            </a:pPr>
            <a:endParaRPr lang="de-DE" dirty="0" smtClean="0"/>
          </a:p>
          <a:p>
            <a:pPr marL="358775" lvl="1" indent="0">
              <a:buNone/>
            </a:pPr>
            <a:endParaRPr lang="de-DE" dirty="0"/>
          </a:p>
          <a:p>
            <a:pPr marL="358775" lvl="1" indent="0">
              <a:buNone/>
            </a:pPr>
            <a:endParaRPr lang="de-DE" dirty="0" smtClean="0"/>
          </a:p>
          <a:p>
            <a:pPr marL="358775" lvl="1" indent="0">
              <a:buNone/>
            </a:pPr>
            <a:endParaRPr lang="de-DE" dirty="0"/>
          </a:p>
          <a:p>
            <a:pPr marL="358775" lvl="1" indent="0">
              <a:buNone/>
            </a:pPr>
            <a:r>
              <a:rPr lang="de-DE" dirty="0" smtClean="0">
                <a:sym typeface="Wingdings" panose="05000000000000000000" pitchFamily="2" charset="2"/>
              </a:rPr>
              <a:t>    </a:t>
            </a:r>
            <a:endParaRPr lang="de-DE" sz="800" dirty="0" smtClean="0">
              <a:sym typeface="Wingdings" panose="05000000000000000000" pitchFamily="2" charset="2"/>
            </a:endParaRPr>
          </a:p>
          <a:p>
            <a:pPr marL="358775" lvl="1" indent="0">
              <a:buNone/>
            </a:pPr>
            <a:r>
              <a:rPr lang="de-DE" b="1" dirty="0" smtClean="0">
                <a:sym typeface="Wingdings" panose="05000000000000000000" pitchFamily="2" charset="2"/>
              </a:rPr>
              <a:t>  </a:t>
            </a:r>
            <a:r>
              <a:rPr lang="de-DE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Keine Erfassung von IMD-Typen für das Booklet!</a:t>
            </a:r>
            <a:endParaRPr lang="de-DE" b="1" dirty="0" smtClean="0">
              <a:solidFill>
                <a:srgbClr val="FF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125942" y="3429000"/>
            <a:ext cx="2267744" cy="19697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CD</a:t>
            </a:r>
          </a:p>
          <a:p>
            <a:endParaRPr lang="de-D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16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Roman als Hörbuch</a:t>
            </a:r>
            <a:endParaRPr lang="de-DE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14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14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mit Booklet </a:t>
            </a:r>
            <a:r>
              <a:rPr lang="de-DE" sz="12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(16 Seiten)</a:t>
            </a:r>
          </a:p>
          <a:p>
            <a:endParaRPr lang="de-DE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(einzelne Einheit)</a:t>
            </a:r>
          </a:p>
        </p:txBody>
      </p: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203035"/>
              </p:ext>
            </p:extLst>
          </p:nvPr>
        </p:nvGraphicFramePr>
        <p:xfrm>
          <a:off x="2483768" y="3440386"/>
          <a:ext cx="6480719" cy="1951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720080"/>
                <a:gridCol w="1944216"/>
                <a:gridCol w="2880319"/>
              </a:tblGrid>
              <a:tr h="327728">
                <a:tc>
                  <a:txBody>
                    <a:bodyPr/>
                    <a:lstStyle/>
                    <a:p>
                      <a:r>
                        <a:rPr lang="de-DE" sz="16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869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060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6.9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Inhaltstyp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600" b="1" i="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600" b="1" i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spw</a:t>
                      </a:r>
                      <a:r>
                        <a:rPr lang="de-DE" sz="1600" b="1" i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 </a:t>
                      </a: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gesprochenes</a:t>
                      </a:r>
                      <a:r>
                        <a:rPr lang="de-DE" sz="1600" i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Wort</a:t>
                      </a:r>
                      <a:endParaRPr lang="de-DE" sz="1600" b="1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7910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061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3.2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Medientyp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600" b="1" i="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600" b="1" i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de-DE" sz="1600" b="1" i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</a:t>
                      </a:r>
                      <a:r>
                        <a:rPr lang="de-DE" sz="16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audio</a:t>
                      </a:r>
                      <a:endParaRPr lang="de-DE" sz="1600" b="1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1869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062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3.3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Datenträgertyp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600" b="1" i="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600" b="1" i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sd</a:t>
                      </a:r>
                      <a:r>
                        <a:rPr lang="de-DE" sz="1600" b="1" i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</a:t>
                      </a: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Audiodisk</a:t>
                      </a:r>
                      <a:endParaRPr lang="de-DE" sz="1600" b="1" i="1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chteck 5"/>
          <p:cNvSpPr/>
          <p:nvPr/>
        </p:nvSpPr>
        <p:spPr>
          <a:xfrm>
            <a:off x="455058" y="2897740"/>
            <a:ext cx="11705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i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Beispiel</a:t>
            </a:r>
            <a:endParaRPr lang="de-DE" sz="2000" i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323528" y="6381328"/>
            <a:ext cx="7992888" cy="365125"/>
          </a:xfrm>
        </p:spPr>
        <p:txBody>
          <a:bodyPr/>
          <a:lstStyle/>
          <a:p>
            <a:r>
              <a:rPr lang="de-DE" sz="800" dirty="0"/>
              <a:t>AG RDA Schulungsunterlagen – Modul 2.04: IMD-Typen | </a:t>
            </a:r>
            <a:r>
              <a:rPr lang="de-DE" sz="800" dirty="0" err="1"/>
              <a:t>Aleph</a:t>
            </a:r>
            <a:r>
              <a:rPr lang="de-DE" sz="800" dirty="0"/>
              <a:t>-Version | Stand: 30.07.2015 | CC BY-NC-SA</a:t>
            </a:r>
          </a:p>
        </p:txBody>
      </p:sp>
    </p:spTree>
    <p:extLst>
      <p:ext uri="{BB962C8B-B14F-4D97-AF65-F5344CB8AC3E}">
        <p14:creationId xmlns:p14="http://schemas.microsoft.com/office/powerpoint/2010/main" val="240156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Arbeitshilfen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784976" cy="5472608"/>
          </a:xfrm>
        </p:spPr>
        <p:txBody>
          <a:bodyPr wrap="square"/>
          <a:lstStyle/>
          <a:p>
            <a:pPr marL="0" indent="0">
              <a:buNone/>
            </a:pPr>
            <a:endParaRPr lang="de-DE" dirty="0"/>
          </a:p>
          <a:p>
            <a:r>
              <a:rPr lang="de-DE" dirty="0" smtClean="0"/>
              <a:t>Beispieltabelle IMD-Typen </a:t>
            </a:r>
          </a:p>
          <a:p>
            <a:pPr marL="0" indent="0">
              <a:buNone/>
            </a:pPr>
            <a:r>
              <a:rPr lang="de-DE" dirty="0" smtClean="0"/>
              <a:t>   + Anhang IMD-Codes</a:t>
            </a:r>
          </a:p>
          <a:p>
            <a:pPr marL="0" indent="0">
              <a:buNone/>
            </a:pPr>
            <a:r>
              <a:rPr lang="de-DE" dirty="0" smtClean="0">
                <a:sym typeface="Wingdings" panose="05000000000000000000" pitchFamily="2" charset="2"/>
              </a:rPr>
              <a:t>	</a:t>
            </a:r>
          </a:p>
          <a:p>
            <a:pPr marL="0" indent="0">
              <a:buNone/>
            </a:pP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b="1" dirty="0" smtClean="0">
                <a:sym typeface="Wingdings" panose="05000000000000000000" pitchFamily="2" charset="2"/>
              </a:rPr>
              <a:t>Arbeitshilfen</a:t>
            </a:r>
            <a:endParaRPr lang="de-DE" b="1" dirty="0" smtClean="0"/>
          </a:p>
          <a:p>
            <a:pPr marL="1165225" indent="-806450">
              <a:buNone/>
            </a:pPr>
            <a:r>
              <a:rPr lang="de-DE" dirty="0" smtClean="0">
                <a:hlinkClick r:id="rId3"/>
              </a:rPr>
              <a:t>https</a:t>
            </a:r>
            <a:r>
              <a:rPr lang="de-DE" dirty="0">
                <a:hlinkClick r:id="rId3"/>
              </a:rPr>
              <a:t>://</a:t>
            </a:r>
            <a:r>
              <a:rPr lang="de-DE" dirty="0" smtClean="0">
                <a:hlinkClick r:id="rId3"/>
              </a:rPr>
              <a:t>wiki.dnb.de/display/RDAINFO/Regelwerk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683568" y="6381328"/>
            <a:ext cx="7632848" cy="365125"/>
          </a:xfrm>
        </p:spPr>
        <p:txBody>
          <a:bodyPr/>
          <a:lstStyle/>
          <a:p>
            <a:r>
              <a:rPr lang="de-DE" sz="800" dirty="0"/>
              <a:t>AG RDA Schulungsunterlagen – Modul 2.04: IMD-Typen | </a:t>
            </a:r>
            <a:r>
              <a:rPr lang="de-DE" sz="800" dirty="0" err="1"/>
              <a:t>Aleph</a:t>
            </a:r>
            <a:r>
              <a:rPr lang="de-DE" sz="800" dirty="0"/>
              <a:t>-Version | Stand: 30.07.2015 | CC BY-NC-SA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805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pPr algn="ctr"/>
            <a:r>
              <a:rPr lang="de-DE" sz="2800" dirty="0" smtClean="0"/>
              <a:t>Inhaltstyp / Medientyp / Datenträgertyp </a:t>
            </a:r>
            <a:br>
              <a:rPr lang="de-DE" sz="2800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sz="7200" b="1" dirty="0" smtClean="0"/>
              <a:t>IMD-Typen</a:t>
            </a:r>
            <a:r>
              <a:rPr lang="de-DE" sz="2800" dirty="0" smtClean="0"/>
              <a:t/>
            </a:r>
            <a:br>
              <a:rPr lang="de-DE" sz="2800" dirty="0" smtClean="0"/>
            </a:br>
            <a:endParaRPr lang="de-DE" sz="2800" dirty="0"/>
          </a:p>
        </p:txBody>
      </p:sp>
      <p:sp>
        <p:nvSpPr>
          <p:cNvPr id="3" name="Rechteck 2"/>
          <p:cNvSpPr/>
          <p:nvPr/>
        </p:nvSpPr>
        <p:spPr>
          <a:xfrm>
            <a:off x="409343" y="548679"/>
            <a:ext cx="2362457" cy="4320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2</a:t>
            </a:r>
            <a:endParaRPr lang="de-D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539552" y="6381328"/>
            <a:ext cx="7992888" cy="365125"/>
          </a:xfrm>
        </p:spPr>
        <p:txBody>
          <a:bodyPr/>
          <a:lstStyle/>
          <a:p>
            <a:r>
              <a:rPr lang="de-DE" sz="800" dirty="0" smtClean="0"/>
              <a:t>AG RDA Schulungsunterlagen – Modul 2.04: IMD-Typen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-Version | Stand: 30.07.2015 | CC BY-NC-SA</a:t>
            </a:r>
            <a:endParaRPr lang="de-DE" sz="800" dirty="0"/>
          </a:p>
        </p:txBody>
      </p:sp>
      <p:sp>
        <p:nvSpPr>
          <p:cNvPr id="4" name="Textfeld 3"/>
          <p:cNvSpPr txBox="1"/>
          <p:nvPr/>
        </p:nvSpPr>
        <p:spPr>
          <a:xfrm>
            <a:off x="539552" y="1052736"/>
            <a:ext cx="2160240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B3Kat</a:t>
            </a:r>
            <a:r>
              <a:rPr lang="de-DE" sz="16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de-DE" sz="16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</a:t>
            </a:r>
            <a:r>
              <a:rPr lang="de-DE" sz="16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.11.2015</a:t>
            </a:r>
            <a:endParaRPr lang="de-DE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2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Inhaltstyp / Medientyp / Datenträgertyp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412776"/>
            <a:ext cx="8784976" cy="5184576"/>
          </a:xfrm>
        </p:spPr>
        <p:txBody>
          <a:bodyPr wrap="square"/>
          <a:lstStyle/>
          <a:p>
            <a:r>
              <a:rPr lang="de-DE" dirty="0" smtClean="0"/>
              <a:t>IMD-Typen als Standardelemente</a:t>
            </a:r>
          </a:p>
          <a:p>
            <a:pPr lvl="1"/>
            <a:r>
              <a:rPr lang="de-DE" sz="1800" dirty="0" smtClean="0"/>
              <a:t>Erfassung der IMD-Typen in </a:t>
            </a:r>
            <a:r>
              <a:rPr lang="de-DE" sz="1800" u="sng" dirty="0" smtClean="0"/>
              <a:t>allen</a:t>
            </a:r>
            <a:r>
              <a:rPr lang="de-DE" sz="1800" dirty="0" smtClean="0"/>
              <a:t> Beschreibungen</a:t>
            </a:r>
          </a:p>
          <a:p>
            <a:pPr lvl="1"/>
            <a:r>
              <a:rPr lang="de-DE" sz="1800" dirty="0" smtClean="0"/>
              <a:t>Kategorisierung der Ressourcen</a:t>
            </a:r>
          </a:p>
          <a:p>
            <a:pPr lvl="1"/>
            <a:r>
              <a:rPr lang="de-DE" sz="1800" dirty="0" smtClean="0"/>
              <a:t>Basis für Generieren von Icons, Filtern oder Facettierungen</a:t>
            </a:r>
          </a:p>
          <a:p>
            <a:pPr marL="457200" lvl="1" indent="0">
              <a:buNone/>
            </a:pPr>
            <a:endParaRPr lang="de-DE" sz="900" dirty="0" smtClean="0"/>
          </a:p>
          <a:p>
            <a:pPr marL="457200" lvl="1" indent="0">
              <a:buNone/>
            </a:pPr>
            <a:endParaRPr lang="de-DE" sz="900" dirty="0" smtClean="0"/>
          </a:p>
          <a:p>
            <a:pPr marL="457200" lvl="1" indent="0">
              <a:buNone/>
            </a:pPr>
            <a:endParaRPr lang="de-DE" sz="900" dirty="0"/>
          </a:p>
          <a:p>
            <a:pPr marL="0" lvl="1" indent="358775">
              <a:buFont typeface="Arial" panose="020B0604020202020204" pitchFamily="34" charset="0"/>
              <a:buChar char="•"/>
            </a:pPr>
            <a:r>
              <a:rPr lang="de-DE" sz="2400" dirty="0" smtClean="0"/>
              <a:t>Normiertes Vokabular in deutscher Sprache</a:t>
            </a:r>
          </a:p>
          <a:p>
            <a:pPr marL="0" lvl="1" indent="0">
              <a:buNone/>
            </a:pPr>
            <a:endParaRPr lang="de-DE" sz="800" dirty="0" smtClean="0"/>
          </a:p>
          <a:p>
            <a:pPr marL="0" lvl="1" indent="0">
              <a:buNone/>
            </a:pPr>
            <a:endParaRPr lang="de-DE" sz="800" dirty="0" smtClean="0"/>
          </a:p>
          <a:p>
            <a:pPr marL="0" lvl="1" indent="0">
              <a:buNone/>
            </a:pPr>
            <a:endParaRPr lang="de-DE" sz="800" dirty="0" smtClean="0"/>
          </a:p>
          <a:p>
            <a:pPr marL="0" lvl="1" indent="358775">
              <a:buFont typeface="Arial" panose="020B0604020202020204" pitchFamily="34" charset="0"/>
              <a:buChar char="•"/>
            </a:pPr>
            <a:r>
              <a:rPr lang="de-DE" sz="2400" dirty="0" smtClean="0"/>
              <a:t>Erfassung in </a:t>
            </a:r>
            <a:r>
              <a:rPr lang="de-DE" sz="2400" dirty="0" err="1" smtClean="0"/>
              <a:t>Aleph</a:t>
            </a:r>
            <a:endParaRPr lang="de-DE" sz="2400" dirty="0" smtClean="0"/>
          </a:p>
          <a:p>
            <a:pPr lvl="1"/>
            <a:r>
              <a:rPr lang="de-DE" sz="1800" dirty="0" smtClean="0"/>
              <a:t>Codes im Unterfeld b der IMD-Felder 060/061/062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755576" y="6381328"/>
            <a:ext cx="7632848" cy="365125"/>
          </a:xfrm>
        </p:spPr>
        <p:txBody>
          <a:bodyPr/>
          <a:lstStyle/>
          <a:p>
            <a:r>
              <a:rPr lang="de-DE" sz="800" dirty="0"/>
              <a:t>AG RDA Schulungsunterlagen – Modul 2.04: IMD-Typen | </a:t>
            </a:r>
            <a:r>
              <a:rPr lang="de-DE" sz="800" dirty="0" err="1"/>
              <a:t>Aleph</a:t>
            </a:r>
            <a:r>
              <a:rPr lang="de-DE" sz="800" dirty="0"/>
              <a:t>-Version | Stand: 30.07.2015 | CC BY-NC-SA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143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2"/>
          <p:cNvSpPr txBox="1">
            <a:spLocks/>
          </p:cNvSpPr>
          <p:nvPr/>
        </p:nvSpPr>
        <p:spPr>
          <a:xfrm>
            <a:off x="184787" y="2952328"/>
            <a:ext cx="8784976" cy="357301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None/>
            </a:pPr>
            <a:endParaRPr lang="de-DE" dirty="0" smtClean="0"/>
          </a:p>
          <a:p>
            <a:r>
              <a:rPr lang="de-DE" dirty="0" smtClean="0"/>
              <a:t>Termini der </a:t>
            </a:r>
            <a:r>
              <a:rPr lang="de-DE" dirty="0" smtClean="0">
                <a:hlinkClick r:id="rId3"/>
              </a:rPr>
              <a:t>Liste 6.9.1.3</a:t>
            </a:r>
            <a:r>
              <a:rPr lang="de-DE" dirty="0" smtClean="0"/>
              <a:t>         </a:t>
            </a:r>
            <a:r>
              <a:rPr lang="de-DE" i="1" dirty="0" smtClean="0"/>
              <a:t>Auswahl</a:t>
            </a:r>
            <a:endParaRPr lang="de-DE" dirty="0" smtClean="0"/>
          </a:p>
          <a:p>
            <a:pPr marL="447675" lvl="1" indent="0">
              <a:buFont typeface="Arial" panose="020B0604020202020204" pitchFamily="34" charset="0"/>
              <a:buNone/>
            </a:pPr>
            <a:endParaRPr lang="de-DE" sz="800" dirty="0" smtClean="0"/>
          </a:p>
          <a:p>
            <a:pPr marL="447675" lvl="1" indent="0" algn="just">
              <a:buFont typeface="Arial" panose="020B0604020202020204" pitchFamily="34" charset="0"/>
              <a:buNone/>
            </a:pPr>
            <a:r>
              <a:rPr lang="de-DE" dirty="0" smtClean="0"/>
              <a:t>aufgeführte Musik | Bewegungsnotation | Computerdaten | Computerprogramm | dreidimensionale Form | dreidimensionales bewegtes Bild | Geräusche |      gesprochenes Wort | kartografisches Bild | Noten |            taktile dreidimensionale Form | taktiler Text | taktiles Bild | Text  |  unbewegtes Bild   | zweidimensionales bewegtes Bild  |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Definition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784976" cy="5472608"/>
          </a:xfrm>
        </p:spPr>
        <p:txBody>
          <a:bodyPr wrap="square"/>
          <a:lstStyle/>
          <a:p>
            <a:r>
              <a:rPr lang="de-DE" b="1" dirty="0" smtClean="0"/>
              <a:t>6.9 Inhaltstyp  = </a:t>
            </a:r>
            <a:r>
              <a:rPr lang="de-DE" b="1" dirty="0" err="1" smtClean="0"/>
              <a:t>Aleph</a:t>
            </a:r>
            <a:r>
              <a:rPr lang="de-DE" b="1" dirty="0" smtClean="0"/>
              <a:t> 060      </a:t>
            </a:r>
            <a:r>
              <a:rPr lang="de-DE" sz="1800" i="1" dirty="0" smtClean="0">
                <a:solidFill>
                  <a:srgbClr val="0070C0"/>
                </a:solidFill>
              </a:rPr>
              <a:t>Merkmal der Expression</a:t>
            </a:r>
          </a:p>
          <a:p>
            <a:pPr marL="457200" lvl="1" indent="0">
              <a:buNone/>
            </a:pPr>
            <a:endParaRPr lang="de-DE" dirty="0" smtClean="0"/>
          </a:p>
          <a:p>
            <a:pPr marL="457200" lvl="1" indent="0">
              <a:buNone/>
            </a:pPr>
            <a:r>
              <a:rPr lang="de-DE" dirty="0" smtClean="0"/>
              <a:t>Der Inhaltstyp gibt wieder, in welcher Form der Kommunikation der Inhalt einer Ressource ausgedrückt und mit welchem menschlichen Sinn (Sehen, Hören, Tasten …) der Inhalt wahrgenommen wird.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539552" y="6381328"/>
            <a:ext cx="7920880" cy="365125"/>
          </a:xfrm>
        </p:spPr>
        <p:txBody>
          <a:bodyPr/>
          <a:lstStyle/>
          <a:p>
            <a:r>
              <a:rPr lang="de-DE" sz="800" dirty="0"/>
              <a:t>AG RDA Schulungsunterlagen – Modul 2.04: IMD-Typen | </a:t>
            </a:r>
            <a:r>
              <a:rPr lang="de-DE" sz="800" dirty="0" err="1"/>
              <a:t>Aleph</a:t>
            </a:r>
            <a:r>
              <a:rPr lang="de-DE" sz="800" dirty="0"/>
              <a:t>-Version | Stand: 30.07.2015 | CC BY-NC-SA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4</a:t>
            </a:fld>
            <a:endParaRPr lang="de-DE" dirty="0"/>
          </a:p>
        </p:txBody>
      </p:sp>
      <p:pic>
        <p:nvPicPr>
          <p:cNvPr id="6" name="Grafik 5" descr="http://access.rdatoolkit.org/images/rdalink.pn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275" y="3439095"/>
            <a:ext cx="493081" cy="2059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955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2"/>
          <p:cNvSpPr txBox="1">
            <a:spLocks/>
          </p:cNvSpPr>
          <p:nvPr/>
        </p:nvSpPr>
        <p:spPr>
          <a:xfrm>
            <a:off x="251520" y="2636912"/>
            <a:ext cx="8784976" cy="374441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None/>
            </a:pPr>
            <a:endParaRPr lang="de-DE" sz="1800" dirty="0" smtClean="0"/>
          </a:p>
          <a:p>
            <a:r>
              <a:rPr lang="de-DE" dirty="0" smtClean="0"/>
              <a:t> Termini der </a:t>
            </a:r>
            <a:r>
              <a:rPr lang="de-DE" dirty="0" smtClean="0">
                <a:hlinkClick r:id="rId3"/>
              </a:rPr>
              <a:t>Liste 3.2.1.3</a:t>
            </a:r>
            <a:endParaRPr lang="de-DE" dirty="0" smtClean="0"/>
          </a:p>
          <a:p>
            <a:pPr marL="985838" lvl="1" indent="0">
              <a:buFont typeface="Arial" panose="020B0604020202020204" pitchFamily="34" charset="0"/>
              <a:buNone/>
            </a:pPr>
            <a:r>
              <a:rPr lang="de-DE" dirty="0" smtClean="0"/>
              <a:t>| </a:t>
            </a:r>
            <a:r>
              <a:rPr lang="de-DE" dirty="0" err="1" smtClean="0"/>
              <a:t>audio</a:t>
            </a:r>
            <a:endParaRPr lang="de-DE" dirty="0" smtClean="0"/>
          </a:p>
          <a:p>
            <a:pPr marL="985838" lvl="1" indent="0">
              <a:buFont typeface="Arial" panose="020B0604020202020204" pitchFamily="34" charset="0"/>
              <a:buNone/>
            </a:pPr>
            <a:r>
              <a:rPr lang="de-DE" dirty="0" smtClean="0"/>
              <a:t>| Computermedien</a:t>
            </a:r>
          </a:p>
          <a:p>
            <a:pPr marL="985838" lvl="1" indent="0">
              <a:buFont typeface="Arial" panose="020B0604020202020204" pitchFamily="34" charset="0"/>
              <a:buNone/>
            </a:pPr>
            <a:r>
              <a:rPr lang="de-DE" dirty="0" smtClean="0"/>
              <a:t>| Mikroform</a:t>
            </a:r>
          </a:p>
          <a:p>
            <a:pPr marL="985838" lvl="1" indent="0">
              <a:buFont typeface="Arial" panose="020B0604020202020204" pitchFamily="34" charset="0"/>
              <a:buNone/>
            </a:pPr>
            <a:r>
              <a:rPr lang="de-DE" dirty="0" smtClean="0"/>
              <a:t>| mikroskopisch</a:t>
            </a:r>
          </a:p>
          <a:p>
            <a:pPr marL="985838" lvl="1" indent="0">
              <a:buFont typeface="Arial" panose="020B0604020202020204" pitchFamily="34" charset="0"/>
              <a:buNone/>
            </a:pPr>
            <a:r>
              <a:rPr lang="de-DE" dirty="0" smtClean="0"/>
              <a:t>| ohne Hilfsmittel zu benutzen</a:t>
            </a:r>
          </a:p>
          <a:p>
            <a:pPr marL="985838" lvl="1" indent="0">
              <a:buFont typeface="Arial" panose="020B0604020202020204" pitchFamily="34" charset="0"/>
              <a:buNone/>
            </a:pPr>
            <a:r>
              <a:rPr lang="de-DE" dirty="0" smtClean="0"/>
              <a:t>| </a:t>
            </a:r>
            <a:r>
              <a:rPr lang="de-DE" dirty="0" err="1" smtClean="0"/>
              <a:t>projizierbar</a:t>
            </a:r>
            <a:endParaRPr lang="de-DE" dirty="0" smtClean="0"/>
          </a:p>
          <a:p>
            <a:pPr marL="985838" lvl="1" indent="0">
              <a:buFont typeface="Arial" panose="020B0604020202020204" pitchFamily="34" charset="0"/>
              <a:buNone/>
            </a:pPr>
            <a:r>
              <a:rPr lang="de-DE" dirty="0" smtClean="0"/>
              <a:t>| stereografisch</a:t>
            </a:r>
          </a:p>
          <a:p>
            <a:pPr marL="985838" lvl="1" indent="0">
              <a:buFont typeface="Arial" panose="020B0604020202020204" pitchFamily="34" charset="0"/>
              <a:buNone/>
            </a:pPr>
            <a:r>
              <a:rPr lang="de-DE" dirty="0" smtClean="0"/>
              <a:t>| </a:t>
            </a:r>
            <a:r>
              <a:rPr lang="de-DE" dirty="0" err="1" smtClean="0"/>
              <a:t>video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Definition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784976" cy="2160240"/>
          </a:xfrm>
        </p:spPr>
        <p:txBody>
          <a:bodyPr wrap="square"/>
          <a:lstStyle/>
          <a:p>
            <a:r>
              <a:rPr lang="de-DE" b="1" dirty="0" smtClean="0"/>
              <a:t>3.2 Medientyp = </a:t>
            </a:r>
            <a:r>
              <a:rPr lang="de-DE" b="1" dirty="0" err="1" smtClean="0"/>
              <a:t>Aleph</a:t>
            </a:r>
            <a:r>
              <a:rPr lang="de-DE" b="1" dirty="0" smtClean="0"/>
              <a:t> 061    </a:t>
            </a:r>
            <a:r>
              <a:rPr lang="de-DE" sz="1800" i="1" dirty="0" smtClean="0">
                <a:solidFill>
                  <a:srgbClr val="0070C0"/>
                </a:solidFill>
              </a:rPr>
              <a:t>Merkmal der Manifestation</a:t>
            </a:r>
          </a:p>
          <a:p>
            <a:pPr marL="457200" lvl="1" indent="0">
              <a:buNone/>
            </a:pPr>
            <a:endParaRPr lang="de-DE" dirty="0" smtClean="0"/>
          </a:p>
          <a:p>
            <a:pPr marL="457200" lvl="1" indent="0">
              <a:buNone/>
            </a:pPr>
            <a:r>
              <a:rPr lang="de-DE" dirty="0" smtClean="0"/>
              <a:t>Der Medientyp drückt die Kategorie von Gerät aus, das erforderlich ist, um die Ressource anzuschauen, abzuspielen oder laufen zu lassen.</a:t>
            </a:r>
          </a:p>
          <a:p>
            <a:pPr marL="0" lvl="1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539552" y="6381328"/>
            <a:ext cx="8208912" cy="365125"/>
          </a:xfrm>
        </p:spPr>
        <p:txBody>
          <a:bodyPr/>
          <a:lstStyle/>
          <a:p>
            <a:r>
              <a:rPr lang="de-DE" sz="800" dirty="0"/>
              <a:t>AG RDA Schulungsunterlagen – Modul 2.04: IMD-Typen | </a:t>
            </a:r>
            <a:r>
              <a:rPr lang="de-DE" sz="800" dirty="0" err="1"/>
              <a:t>Aleph</a:t>
            </a:r>
            <a:r>
              <a:rPr lang="de-DE" sz="800" dirty="0"/>
              <a:t>-Version | Stand: 30.07.2015 | CC BY-NC-SA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5</a:t>
            </a:fld>
            <a:endParaRPr lang="de-DE" dirty="0"/>
          </a:p>
        </p:txBody>
      </p:sp>
      <p:pic>
        <p:nvPicPr>
          <p:cNvPr id="6" name="Grafik 5" descr="http://access.rdatoolkit.org/images/rdalink.pn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472" y="3079055"/>
            <a:ext cx="493081" cy="2059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98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"/>
          <p:cNvSpPr txBox="1">
            <a:spLocks/>
          </p:cNvSpPr>
          <p:nvPr/>
        </p:nvSpPr>
        <p:spPr>
          <a:xfrm>
            <a:off x="107504" y="3284984"/>
            <a:ext cx="9036496" cy="317673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Termini der </a:t>
            </a:r>
            <a:r>
              <a:rPr lang="de-DE" dirty="0" smtClean="0">
                <a:hlinkClick r:id="rId2"/>
              </a:rPr>
              <a:t>Liste 3.3.1.3</a:t>
            </a:r>
            <a:r>
              <a:rPr lang="de-DE" dirty="0" smtClean="0"/>
              <a:t>          </a:t>
            </a:r>
            <a:r>
              <a:rPr lang="de-DE" i="1" dirty="0" smtClean="0"/>
              <a:t>Auswahl</a:t>
            </a:r>
          </a:p>
          <a:p>
            <a:pPr marL="0" lvl="1" indent="0">
              <a:buFont typeface="Arial" panose="020B0604020202020204" pitchFamily="34" charset="0"/>
              <a:buNone/>
            </a:pPr>
            <a:endParaRPr lang="de-DE" sz="800" dirty="0" smtClean="0"/>
          </a:p>
          <a:p>
            <a:pPr marL="0" lvl="1" indent="0">
              <a:buFont typeface="Arial" panose="020B0604020202020204" pitchFamily="34" charset="0"/>
              <a:buNone/>
            </a:pPr>
            <a:r>
              <a:rPr lang="de-DE" sz="1800" i="1" dirty="0" smtClean="0"/>
              <a:t>Datenträger, die ohne Hilfsmittel zu benutzen sind</a:t>
            </a:r>
            <a:r>
              <a:rPr lang="de-DE" sz="1800" dirty="0" smtClean="0"/>
              <a:t>: </a:t>
            </a:r>
            <a:r>
              <a:rPr lang="de-DE" sz="1800" b="1" dirty="0" smtClean="0"/>
              <a:t>Band | Blatt | Karte </a:t>
            </a:r>
            <a:r>
              <a:rPr lang="de-DE" sz="1800" dirty="0" smtClean="0"/>
              <a:t>…</a:t>
            </a:r>
          </a:p>
          <a:p>
            <a:pPr marL="0" lvl="1" indent="0">
              <a:buFont typeface="Arial" panose="020B0604020202020204" pitchFamily="34" charset="0"/>
              <a:buNone/>
            </a:pPr>
            <a:r>
              <a:rPr lang="de-DE" sz="1800" i="1" dirty="0" smtClean="0"/>
              <a:t>Datenträger für Computermedien</a:t>
            </a:r>
            <a:r>
              <a:rPr lang="de-DE" sz="1800" dirty="0" smtClean="0"/>
              <a:t>: </a:t>
            </a:r>
            <a:r>
              <a:rPr lang="de-DE" sz="1800" b="1" dirty="0" smtClean="0"/>
              <a:t>Online-Ressource | Computerdisk </a:t>
            </a:r>
            <a:r>
              <a:rPr lang="de-DE" sz="1800" dirty="0" smtClean="0"/>
              <a:t>…</a:t>
            </a:r>
          </a:p>
          <a:p>
            <a:pPr marL="0" lvl="1" indent="0">
              <a:buFont typeface="Arial" panose="020B0604020202020204" pitchFamily="34" charset="0"/>
              <a:buNone/>
            </a:pPr>
            <a:r>
              <a:rPr lang="de-DE" sz="1800" i="1" dirty="0" smtClean="0"/>
              <a:t>Datenträger für Mikroformen</a:t>
            </a:r>
            <a:r>
              <a:rPr lang="de-DE" sz="1800" dirty="0" smtClean="0"/>
              <a:t>: </a:t>
            </a:r>
            <a:r>
              <a:rPr lang="de-DE" sz="1800" b="1" dirty="0" smtClean="0"/>
              <a:t>Mikrofiche | Mikrofilmrolle </a:t>
            </a:r>
            <a:r>
              <a:rPr lang="de-DE" sz="1800" dirty="0" smtClean="0"/>
              <a:t>…</a:t>
            </a:r>
            <a:endParaRPr lang="de-DE" sz="1800" i="1" dirty="0" smtClean="0"/>
          </a:p>
          <a:p>
            <a:pPr marL="0" lvl="1" indent="0">
              <a:buFont typeface="Arial" panose="020B0604020202020204" pitchFamily="34" charset="0"/>
              <a:buNone/>
            </a:pPr>
            <a:r>
              <a:rPr lang="de-DE" sz="1800" i="1" dirty="0" smtClean="0"/>
              <a:t>Datenträger für </a:t>
            </a:r>
            <a:r>
              <a:rPr lang="de-DE" sz="1800" i="1" dirty="0" err="1" smtClean="0"/>
              <a:t>projizierbare</a:t>
            </a:r>
            <a:r>
              <a:rPr lang="de-DE" sz="1800" i="1" dirty="0" smtClean="0"/>
              <a:t> Bilder</a:t>
            </a:r>
            <a:r>
              <a:rPr lang="de-DE" sz="1800" dirty="0" smtClean="0"/>
              <a:t>: </a:t>
            </a:r>
            <a:r>
              <a:rPr lang="de-DE" sz="1800" b="1" dirty="0" smtClean="0"/>
              <a:t>Dia | Filmrolle | Overheadfolie </a:t>
            </a:r>
            <a:r>
              <a:rPr lang="de-DE" sz="1800" dirty="0" smtClean="0"/>
              <a:t>…</a:t>
            </a:r>
          </a:p>
          <a:p>
            <a:pPr marL="0" lvl="1" indent="0">
              <a:buFont typeface="Arial" panose="020B0604020202020204" pitchFamily="34" charset="0"/>
              <a:buNone/>
            </a:pPr>
            <a:r>
              <a:rPr lang="de-DE" sz="1800" i="1" dirty="0" smtClean="0"/>
              <a:t>Tonträger</a:t>
            </a:r>
            <a:r>
              <a:rPr lang="de-DE" sz="1800" dirty="0" smtClean="0"/>
              <a:t>: </a:t>
            </a:r>
            <a:r>
              <a:rPr lang="de-DE" sz="1800" b="1" dirty="0" smtClean="0"/>
              <a:t>Audiodisk | Audiokassette | Tonbandspule</a:t>
            </a:r>
            <a:r>
              <a:rPr lang="de-DE" sz="1800" dirty="0" smtClean="0"/>
              <a:t> …</a:t>
            </a:r>
          </a:p>
          <a:p>
            <a:pPr marL="0" lvl="1" indent="0">
              <a:buFont typeface="Arial" panose="020B0604020202020204" pitchFamily="34" charset="0"/>
              <a:buNone/>
            </a:pPr>
            <a:r>
              <a:rPr lang="de-DE" sz="1800" i="1" dirty="0" smtClean="0"/>
              <a:t>Videodatenträger</a:t>
            </a:r>
            <a:r>
              <a:rPr lang="de-DE" sz="1800" dirty="0" smtClean="0"/>
              <a:t>: </a:t>
            </a:r>
            <a:r>
              <a:rPr lang="de-DE" sz="1800" b="1" dirty="0" smtClean="0"/>
              <a:t>Videodisk | Videokassette </a:t>
            </a:r>
            <a:r>
              <a:rPr lang="de-DE" sz="1800" dirty="0" smtClean="0"/>
              <a:t>…</a:t>
            </a:r>
            <a:endParaRPr lang="de-DE" sz="1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Definition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107504" y="836712"/>
            <a:ext cx="9036496" cy="2304256"/>
          </a:xfrm>
        </p:spPr>
        <p:txBody>
          <a:bodyPr wrap="square"/>
          <a:lstStyle/>
          <a:p>
            <a:r>
              <a:rPr lang="de-DE" b="1" dirty="0" smtClean="0"/>
              <a:t>3.3 Datenträgertyp = </a:t>
            </a:r>
            <a:r>
              <a:rPr lang="de-DE" b="1" dirty="0" err="1" smtClean="0"/>
              <a:t>Aleph</a:t>
            </a:r>
            <a:r>
              <a:rPr lang="de-DE" b="1" dirty="0" smtClean="0"/>
              <a:t> 062</a:t>
            </a:r>
          </a:p>
          <a:p>
            <a:pPr marL="0" indent="0">
              <a:buNone/>
            </a:pPr>
            <a:r>
              <a:rPr lang="de-DE" sz="1800" b="1" i="1" dirty="0">
                <a:solidFill>
                  <a:srgbClr val="0070C0"/>
                </a:solidFill>
              </a:rPr>
              <a:t>	</a:t>
            </a:r>
            <a:r>
              <a:rPr lang="de-DE" sz="1800" b="1" i="1" dirty="0" smtClean="0">
                <a:solidFill>
                  <a:srgbClr val="0070C0"/>
                </a:solidFill>
              </a:rPr>
              <a:t>	</a:t>
            </a:r>
            <a:r>
              <a:rPr lang="de-DE" sz="1800" i="1" dirty="0" smtClean="0">
                <a:solidFill>
                  <a:srgbClr val="0070C0"/>
                </a:solidFill>
              </a:rPr>
              <a:t>Merkmal der Manifestation</a:t>
            </a:r>
          </a:p>
          <a:p>
            <a:pPr marL="457200" lvl="1" indent="0">
              <a:buNone/>
            </a:pPr>
            <a:endParaRPr lang="de-DE" dirty="0" smtClean="0"/>
          </a:p>
          <a:p>
            <a:pPr marL="457200" lvl="1" indent="0">
              <a:buNone/>
            </a:pPr>
            <a:r>
              <a:rPr lang="de-DE" dirty="0" smtClean="0"/>
              <a:t>Der Datenträgertyp kategorisiert das Format des Speichermediums und das Gehäuse eines Datenträgers </a:t>
            </a:r>
          </a:p>
          <a:p>
            <a:pPr marL="457200" lvl="1" indent="0">
              <a:buNone/>
            </a:pPr>
            <a:r>
              <a:rPr lang="de-DE" dirty="0" smtClean="0"/>
              <a:t>in Kombination mit der Art des erforderlichen Geräts.</a:t>
            </a:r>
            <a:endParaRPr lang="de-DE" sz="18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395536" y="6381328"/>
            <a:ext cx="8280920" cy="365125"/>
          </a:xfrm>
        </p:spPr>
        <p:txBody>
          <a:bodyPr/>
          <a:lstStyle/>
          <a:p>
            <a:r>
              <a:rPr lang="de-DE" sz="800" dirty="0"/>
              <a:t>AG RDA Schulungsunterlagen – Modul 2.04: IMD-Typen | </a:t>
            </a:r>
            <a:r>
              <a:rPr lang="de-DE" sz="800" dirty="0" err="1"/>
              <a:t>Aleph</a:t>
            </a:r>
            <a:r>
              <a:rPr lang="de-DE" sz="800" dirty="0"/>
              <a:t>-Version | Stand: 30.07.2015 | CC BY-NC-SA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6</a:t>
            </a:fld>
            <a:endParaRPr lang="de-DE" dirty="0"/>
          </a:p>
        </p:txBody>
      </p:sp>
      <p:pic>
        <p:nvPicPr>
          <p:cNvPr id="6" name="Grafik 5" descr="http://access.rdatoolkit.org/images/rdalink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890" y="3429000"/>
            <a:ext cx="493081" cy="2059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256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395536" y="6381328"/>
            <a:ext cx="7992887" cy="365125"/>
          </a:xfrm>
        </p:spPr>
        <p:txBody>
          <a:bodyPr/>
          <a:lstStyle/>
          <a:p>
            <a:r>
              <a:rPr lang="de-DE" sz="800" dirty="0"/>
              <a:t>AG RDA Schulungsunterlagen – Modul 2.04: IMD-Typen | </a:t>
            </a:r>
            <a:r>
              <a:rPr lang="de-DE" sz="800" dirty="0" err="1"/>
              <a:t>Aleph</a:t>
            </a:r>
            <a:r>
              <a:rPr lang="de-DE" sz="800" dirty="0"/>
              <a:t>-Version | Stand: 30.07.2015 | CC BY-NC-SA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7</a:t>
            </a:fld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563864"/>
              </p:ext>
            </p:extLst>
          </p:nvPr>
        </p:nvGraphicFramePr>
        <p:xfrm>
          <a:off x="2355576" y="1047637"/>
          <a:ext cx="6464896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272"/>
                <a:gridCol w="663896"/>
                <a:gridCol w="1800200"/>
                <a:gridCol w="3152528"/>
              </a:tblGrid>
              <a:tr h="327728">
                <a:tc>
                  <a:txBody>
                    <a:bodyPr/>
                    <a:lstStyle/>
                    <a:p>
                      <a:r>
                        <a:rPr lang="de-DE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869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060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6.9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Inhaltstyp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400" b="1" i="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b="1" i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txt</a:t>
                      </a:r>
                      <a:r>
                        <a:rPr lang="de-DE" sz="1400" b="1" i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  <a:r>
                        <a:rPr lang="de-DE" sz="14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Text</a:t>
                      </a:r>
                      <a:endParaRPr lang="de-DE" sz="1400" b="1" i="1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7910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061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3.2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Medientyp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400" b="1" i="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  <a:r>
                        <a:rPr lang="de-DE" sz="1400" b="1" i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                                      </a:t>
                      </a:r>
                      <a:r>
                        <a:rPr lang="de-DE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ohne Hilfsmittel</a:t>
                      </a:r>
                      <a:r>
                        <a:rPr lang="de-DE" sz="1400" i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zu benutzen</a:t>
                      </a:r>
                      <a:endParaRPr lang="de-DE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1869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062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3.3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Datenträgertyp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i="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400" b="1" i="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  <a:r>
                        <a:rPr lang="de-DE" sz="1400" b="1" i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nc</a:t>
                      </a:r>
                      <a:r>
                        <a:rPr lang="de-DE" sz="1400" b="1" i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</a:t>
                      </a:r>
                      <a:r>
                        <a:rPr lang="de-DE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Band</a:t>
                      </a:r>
                      <a:endParaRPr lang="de-DE" sz="14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107504" y="1047637"/>
            <a:ext cx="2160240" cy="19697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Einbändige Monografie </a:t>
            </a:r>
            <a:r>
              <a:rPr lang="de-DE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oder</a:t>
            </a:r>
          </a:p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Fortlaufende Ressource</a:t>
            </a:r>
          </a:p>
          <a:p>
            <a:endParaRPr lang="de-DE" sz="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14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gedruckter Form </a:t>
            </a:r>
          </a:p>
          <a:p>
            <a:r>
              <a:rPr lang="de-DE" sz="14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nur Text </a:t>
            </a:r>
          </a:p>
          <a:p>
            <a:r>
              <a:rPr lang="de-DE" sz="14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ohne Abbildungen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179512" y="272681"/>
            <a:ext cx="8640960" cy="508918"/>
          </a:xfrm>
        </p:spPr>
        <p:txBody>
          <a:bodyPr/>
          <a:lstStyle/>
          <a:p>
            <a:r>
              <a:rPr lang="de-DE" i="1" dirty="0" smtClean="0"/>
              <a:t>Beispiele</a:t>
            </a:r>
            <a:endParaRPr lang="de-DE" i="1" dirty="0"/>
          </a:p>
        </p:txBody>
      </p:sp>
      <p:sp>
        <p:nvSpPr>
          <p:cNvPr id="10" name="Textfeld 9"/>
          <p:cNvSpPr txBox="1"/>
          <p:nvPr/>
        </p:nvSpPr>
        <p:spPr>
          <a:xfrm>
            <a:off x="113819" y="3645024"/>
            <a:ext cx="2153925" cy="190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Online-Zeitschrift</a:t>
            </a:r>
          </a:p>
          <a:p>
            <a:endParaRPr lang="de-D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14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überwiegend Text</a:t>
            </a:r>
          </a:p>
          <a:p>
            <a:endParaRPr lang="de-D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(fortlaufende Ressource)</a:t>
            </a: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137544"/>
              </p:ext>
            </p:extLst>
          </p:nvPr>
        </p:nvGraphicFramePr>
        <p:xfrm>
          <a:off x="2355576" y="3645024"/>
          <a:ext cx="6464895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272"/>
                <a:gridCol w="643627"/>
                <a:gridCol w="1804645"/>
                <a:gridCol w="3168351"/>
              </a:tblGrid>
              <a:tr h="327728">
                <a:tc>
                  <a:txBody>
                    <a:bodyPr/>
                    <a:lstStyle/>
                    <a:p>
                      <a:r>
                        <a:rPr lang="de-DE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869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060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6.9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Inhaltstyp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400" b="1" i="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b="1" i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txt</a:t>
                      </a:r>
                      <a:r>
                        <a:rPr lang="de-DE" sz="1400" b="1" i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  <a:r>
                        <a:rPr lang="de-DE" sz="14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Text</a:t>
                      </a:r>
                      <a:endParaRPr lang="de-DE" sz="1400" b="1" i="1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7910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061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3.2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Medientyp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i="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400" b="1" i="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b="1" i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     </a:t>
                      </a:r>
                      <a:r>
                        <a:rPr lang="de-DE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Computermedien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1869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062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3.3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Datenträgertyp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400" b="1" i="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b="1" i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cr</a:t>
                      </a:r>
                      <a:r>
                        <a:rPr lang="de-DE" sz="1400" b="1" i="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</a:t>
                      </a:r>
                      <a:r>
                        <a:rPr lang="de-DE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Online-Ressource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Rechteck 1"/>
          <p:cNvSpPr/>
          <p:nvPr/>
        </p:nvSpPr>
        <p:spPr>
          <a:xfrm>
            <a:off x="2355576" y="301298"/>
            <a:ext cx="6660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solidFill>
                  <a:schemeClr val="bg1">
                    <a:lumMod val="50000"/>
                  </a:schemeClr>
                </a:solidFill>
              </a:rPr>
              <a:t>* </a:t>
            </a:r>
            <a:r>
              <a:rPr lang="de-DE" i="1" dirty="0">
                <a:solidFill>
                  <a:schemeClr val="bg1">
                    <a:lumMod val="50000"/>
                  </a:schemeClr>
                </a:solidFill>
              </a:rPr>
              <a:t>Kursiver, ausgegrauter Text gibt an, </a:t>
            </a:r>
            <a:r>
              <a:rPr lang="de-DE" i="1" dirty="0" smtClean="0">
                <a:solidFill>
                  <a:schemeClr val="bg1">
                    <a:lumMod val="50000"/>
                  </a:schemeClr>
                </a:solidFill>
              </a:rPr>
              <a:t>wofür der Code steht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7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547664" y="3115689"/>
            <a:ext cx="1296144" cy="529335"/>
          </a:xfrm>
          <a:prstGeom prst="rect">
            <a:avLst/>
          </a:prstGeom>
          <a:ln>
            <a:solidFill>
              <a:srgbClr val="FF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395536" y="6381328"/>
            <a:ext cx="7992887" cy="365125"/>
          </a:xfrm>
        </p:spPr>
        <p:txBody>
          <a:bodyPr/>
          <a:lstStyle/>
          <a:p>
            <a:r>
              <a:rPr lang="de-DE" sz="800" dirty="0"/>
              <a:t>AG RDA Schulungsunterlagen – Modul 2.04: IMD-Typen | </a:t>
            </a:r>
            <a:r>
              <a:rPr lang="de-DE" sz="800" dirty="0" err="1"/>
              <a:t>Aleph</a:t>
            </a:r>
            <a:r>
              <a:rPr lang="de-DE" sz="800" dirty="0"/>
              <a:t>-Version | Stand: 30.07.2015 | CC BY-NC-SA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107504" y="908720"/>
            <a:ext cx="842493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Einbändige Monografie </a:t>
            </a:r>
            <a:r>
              <a:rPr lang="de-DE" sz="14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gedruckter Form, nur Text, ohne Abbildungen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179512" y="272681"/>
            <a:ext cx="8640960" cy="508918"/>
          </a:xfrm>
        </p:spPr>
        <p:txBody>
          <a:bodyPr/>
          <a:lstStyle/>
          <a:p>
            <a:r>
              <a:rPr lang="de-DE" i="1" dirty="0" smtClean="0"/>
              <a:t>Beispiel in </a:t>
            </a:r>
            <a:r>
              <a:rPr lang="de-DE" i="1" dirty="0" err="1" smtClean="0"/>
              <a:t>Aleph</a:t>
            </a:r>
            <a:endParaRPr lang="de-DE" i="1" dirty="0"/>
          </a:p>
        </p:txBody>
      </p:sp>
      <p:sp>
        <p:nvSpPr>
          <p:cNvPr id="3" name="Rechteck 2"/>
          <p:cNvSpPr/>
          <p:nvPr/>
        </p:nvSpPr>
        <p:spPr>
          <a:xfrm>
            <a:off x="1619672" y="2802378"/>
            <a:ext cx="1296144" cy="62662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Gerade Verbindung mit Pfeil 11"/>
          <p:cNvCxnSpPr>
            <a:stCxn id="3" idx="3"/>
            <a:endCxn id="1026" idx="1"/>
          </p:cNvCxnSpPr>
          <p:nvPr/>
        </p:nvCxnSpPr>
        <p:spPr>
          <a:xfrm flipV="1">
            <a:off x="2915816" y="2836799"/>
            <a:ext cx="1155723" cy="27889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0" t="7419" r="39272" b="49166"/>
          <a:stretch/>
        </p:blipFill>
        <p:spPr>
          <a:xfrm>
            <a:off x="152262" y="1337994"/>
            <a:ext cx="8236162" cy="498079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48"/>
          <a:stretch/>
        </p:blipFill>
        <p:spPr bwMode="auto">
          <a:xfrm>
            <a:off x="4071539" y="1556793"/>
            <a:ext cx="5016146" cy="256001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11" name="Gerade Verbindung mit Pfeil 10"/>
          <p:cNvCxnSpPr/>
          <p:nvPr/>
        </p:nvCxnSpPr>
        <p:spPr>
          <a:xfrm flipV="1">
            <a:off x="3131840" y="3088713"/>
            <a:ext cx="939699" cy="2654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hteck 17"/>
          <p:cNvSpPr/>
          <p:nvPr/>
        </p:nvSpPr>
        <p:spPr>
          <a:xfrm>
            <a:off x="1619672" y="2802378"/>
            <a:ext cx="1512168" cy="57797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923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323528" y="6381328"/>
            <a:ext cx="8181292" cy="365125"/>
          </a:xfrm>
        </p:spPr>
        <p:txBody>
          <a:bodyPr/>
          <a:lstStyle/>
          <a:p>
            <a:r>
              <a:rPr lang="de-DE" sz="800" dirty="0"/>
              <a:t>AG RDA Schulungsunterlagen – Modul 2.04: IMD-Typen | </a:t>
            </a:r>
            <a:r>
              <a:rPr lang="de-DE" sz="800" dirty="0" err="1"/>
              <a:t>Aleph</a:t>
            </a:r>
            <a:r>
              <a:rPr lang="de-DE" sz="800" dirty="0"/>
              <a:t>-Version | Stand: 30.07.2015 | CC BY-NC-SA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323528" y="974358"/>
            <a:ext cx="8424936" cy="923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Bei der 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Vergabe des Medientyps 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orientiert man sich an 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dem Endgerät, wofür der Datenträger </a:t>
            </a:r>
            <a:r>
              <a:rPr lang="de-DE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primär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konzipiert 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ist. </a:t>
            </a:r>
          </a:p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Z.B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Medientyp </a:t>
            </a:r>
            <a:r>
              <a:rPr lang="de-DE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audio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für eine </a:t>
            </a:r>
            <a:r>
              <a:rPr lang="de-DE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CD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und Medientyp </a:t>
            </a:r>
            <a:r>
              <a:rPr lang="de-DE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video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für eine </a:t>
            </a:r>
            <a:r>
              <a:rPr lang="de-DE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DVD</a:t>
            </a:r>
            <a:endParaRPr lang="de-DE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126450" y="1903823"/>
            <a:ext cx="8694022" cy="361708"/>
          </a:xfrm>
        </p:spPr>
        <p:txBody>
          <a:bodyPr/>
          <a:lstStyle/>
          <a:p>
            <a:r>
              <a:rPr lang="de-DE" sz="2000" i="1" dirty="0" smtClean="0"/>
              <a:t>  Beispiele</a:t>
            </a:r>
            <a:endParaRPr lang="de-DE" sz="2000" i="1" dirty="0"/>
          </a:p>
        </p:txBody>
      </p:sp>
      <p:sp>
        <p:nvSpPr>
          <p:cNvPr id="10" name="Textfeld 9"/>
          <p:cNvSpPr txBox="1"/>
          <p:nvPr/>
        </p:nvSpPr>
        <p:spPr>
          <a:xfrm>
            <a:off x="126450" y="4149080"/>
            <a:ext cx="1853262" cy="18158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DVD</a:t>
            </a:r>
          </a:p>
          <a:p>
            <a:endParaRPr lang="de-D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14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Spielfilm (2D)</a:t>
            </a:r>
          </a:p>
          <a:p>
            <a:endParaRPr lang="de-DE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(einzelne Einheit)</a:t>
            </a: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114653"/>
              </p:ext>
            </p:extLst>
          </p:nvPr>
        </p:nvGraphicFramePr>
        <p:xfrm>
          <a:off x="2123728" y="4149080"/>
          <a:ext cx="6921152" cy="1807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720080"/>
                <a:gridCol w="1718630"/>
                <a:gridCol w="3690354"/>
              </a:tblGrid>
              <a:tr h="313934">
                <a:tc>
                  <a:txBody>
                    <a:bodyPr/>
                    <a:lstStyle/>
                    <a:p>
                      <a:r>
                        <a:rPr lang="de-DE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51335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060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6.9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Inhaltstyp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400" b="1" i="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b="1" i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tdi</a:t>
                      </a:r>
                      <a:r>
                        <a:rPr lang="de-DE" sz="1400" b="1" i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                </a:t>
                      </a:r>
                      <a:r>
                        <a:rPr lang="de-DE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zweidimensionales bewegtes</a:t>
                      </a:r>
                      <a:r>
                        <a:rPr lang="de-DE" sz="1400" i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Bild</a:t>
                      </a:r>
                      <a:endParaRPr lang="de-DE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9705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061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3.2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Medientyp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400" b="1" i="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b="1" i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      </a:t>
                      </a:r>
                      <a:r>
                        <a:rPr lang="de-DE" sz="14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video</a:t>
                      </a:r>
                      <a:endParaRPr lang="de-DE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45195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062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3.3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Datenträgertyp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400" b="1" i="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b="1" i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vd</a:t>
                      </a:r>
                      <a:r>
                        <a:rPr lang="de-DE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Videodisk</a:t>
                      </a:r>
                      <a:endParaRPr lang="de-DE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itel 1"/>
          <p:cNvSpPr txBox="1">
            <a:spLocks/>
          </p:cNvSpPr>
          <p:nvPr/>
        </p:nvSpPr>
        <p:spPr>
          <a:xfrm>
            <a:off x="403920" y="336178"/>
            <a:ext cx="8640960" cy="508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baseline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</a:lstStyle>
          <a:p>
            <a:pPr>
              <a:tabLst>
                <a:tab pos="1882775" algn="l"/>
              </a:tabLst>
            </a:pPr>
            <a:r>
              <a:rPr lang="de-DE" dirty="0" smtClean="0"/>
              <a:t>Anwendungsrichtlinien zu den IMD-Typen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126450" y="2420888"/>
            <a:ext cx="1853262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CD</a:t>
            </a:r>
          </a:p>
          <a:p>
            <a:endParaRPr lang="de-D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14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Hörbuch</a:t>
            </a:r>
          </a:p>
          <a:p>
            <a:endParaRPr lang="de-DE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(einzelne Einheit)</a:t>
            </a:r>
          </a:p>
        </p:txBody>
      </p:sp>
      <p:graphicFrame>
        <p:nvGraphicFramePr>
          <p:cNvPr id="14" name="Tabel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598056"/>
              </p:ext>
            </p:extLst>
          </p:nvPr>
        </p:nvGraphicFramePr>
        <p:xfrm>
          <a:off x="2123728" y="2433275"/>
          <a:ext cx="6921151" cy="1464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720080"/>
                <a:gridCol w="1728192"/>
                <a:gridCol w="3680791"/>
              </a:tblGrid>
              <a:tr h="280019">
                <a:tc>
                  <a:txBody>
                    <a:bodyPr/>
                    <a:lstStyle/>
                    <a:p>
                      <a:r>
                        <a:rPr lang="de-DE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40967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060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6.9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Inhaltstyp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400" b="1" i="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b="1" i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spw</a:t>
                      </a:r>
                      <a:r>
                        <a:rPr lang="de-DE" sz="1400" b="1" i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  <a:r>
                        <a:rPr lang="de-DE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gesprochenes</a:t>
                      </a:r>
                      <a:r>
                        <a:rPr lang="de-DE" sz="1400" i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Wort</a:t>
                      </a:r>
                      <a:endParaRPr lang="de-DE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369335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061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3.2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Medientyp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400" b="1" i="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b="1" i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lang="de-DE" sz="1400" b="1" i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</a:t>
                      </a:r>
                      <a:r>
                        <a:rPr lang="de-DE" sz="14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audio</a:t>
                      </a:r>
                      <a:endParaRPr lang="de-DE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38113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062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3.3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Datenträgertyp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400" b="1" i="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b="1" i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sd</a:t>
                      </a:r>
                      <a:r>
                        <a:rPr lang="de-DE" sz="1400" b="1" i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</a:t>
                      </a:r>
                      <a:r>
                        <a:rPr lang="de-DE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Audiodisk</a:t>
                      </a:r>
                      <a:endParaRPr lang="de-DE" sz="1400" b="1" i="1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Rechteck 1"/>
          <p:cNvSpPr/>
          <p:nvPr/>
        </p:nvSpPr>
        <p:spPr>
          <a:xfrm>
            <a:off x="0" y="6021288"/>
            <a:ext cx="92525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 Keine </a:t>
            </a:r>
            <a:r>
              <a:rPr lang="de-DE" sz="20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zusätzliche Erfassung von Medientyp </a:t>
            </a:r>
            <a:r>
              <a:rPr lang="de-DE" sz="2000" i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Computermedien </a:t>
            </a:r>
            <a:r>
              <a:rPr lang="de-DE" sz="20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!</a:t>
            </a:r>
            <a:endParaRPr lang="de-DE" sz="2000" i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2987824" y="2030817"/>
            <a:ext cx="66602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1" dirty="0" smtClean="0">
                <a:solidFill>
                  <a:schemeClr val="bg1">
                    <a:lumMod val="50000"/>
                  </a:schemeClr>
                </a:solidFill>
              </a:rPr>
              <a:t> * </a:t>
            </a:r>
            <a:r>
              <a:rPr lang="de-DE" sz="1400" i="1" dirty="0">
                <a:solidFill>
                  <a:schemeClr val="bg1">
                    <a:lumMod val="50000"/>
                  </a:schemeClr>
                </a:solidFill>
              </a:rPr>
              <a:t>Kursiver, ausgegrauter Text gibt an, </a:t>
            </a:r>
            <a:r>
              <a:rPr lang="de-DE" sz="1400" i="1" dirty="0" smtClean="0">
                <a:solidFill>
                  <a:schemeClr val="bg1">
                    <a:lumMod val="50000"/>
                  </a:schemeClr>
                </a:solidFill>
              </a:rPr>
              <a:t>wofür der Code steht</a:t>
            </a:r>
            <a:endParaRPr lang="de-DE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27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tx1"/>
          </a:solidFill>
        </a:ln>
      </a:spPr>
      <a:bodyPr wrap="square" rtlCol="0">
        <a:spAutoFit/>
      </a:bodyPr>
      <a:lstStyle>
        <a:defPPr>
          <a:defRPr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898</Words>
  <Application>Microsoft Office PowerPoint</Application>
  <PresentationFormat>Bildschirmpräsentation (4:3)</PresentationFormat>
  <Paragraphs>241</Paragraphs>
  <Slides>11</Slides>
  <Notes>8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Larissa</vt:lpstr>
      <vt:lpstr>Schulungsunterlagen der AG RDA</vt:lpstr>
      <vt:lpstr>Inhaltstyp / Medientyp / Datenträgertyp   IMD-Typen </vt:lpstr>
      <vt:lpstr>Inhaltstyp / Medientyp / Datenträgertyp</vt:lpstr>
      <vt:lpstr>Definition</vt:lpstr>
      <vt:lpstr>Definition</vt:lpstr>
      <vt:lpstr>Definition</vt:lpstr>
      <vt:lpstr>Beispiele</vt:lpstr>
      <vt:lpstr>Beispiel in Aleph</vt:lpstr>
      <vt:lpstr>  Beispiele</vt:lpstr>
      <vt:lpstr>Anwendungsrichtlinien zu den IMD-Typen</vt:lpstr>
      <vt:lpstr>Arbeitshilfen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Schulungsunterlagen der AG RDA</dc:title>
  <dc:creator>Bufalino, Cinzia</dc:creator>
  <cp:lastModifiedBy>Susanne Winter</cp:lastModifiedBy>
  <cp:revision>141</cp:revision>
  <dcterms:created xsi:type="dcterms:W3CDTF">2014-02-18T07:01:40Z</dcterms:created>
  <dcterms:modified xsi:type="dcterms:W3CDTF">2015-11-19T16:36:37Z</dcterms:modified>
</cp:coreProperties>
</file>