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7" r:id="rId2"/>
    <p:sldId id="259" r:id="rId3"/>
    <p:sldId id="287" r:id="rId4"/>
    <p:sldId id="296" r:id="rId5"/>
    <p:sldId id="297" r:id="rId6"/>
    <p:sldId id="290" r:id="rId7"/>
    <p:sldId id="298" r:id="rId8"/>
    <p:sldId id="292" r:id="rId9"/>
    <p:sldId id="299" r:id="rId10"/>
    <p:sldId id="304" r:id="rId11"/>
    <p:sldId id="306" r:id="rId12"/>
    <p:sldId id="301" r:id="rId13"/>
    <p:sldId id="303" r:id="rId14"/>
    <p:sldId id="294" r:id="rId15"/>
    <p:sldId id="302" r:id="rId16"/>
    <p:sldId id="308" r:id="rId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70140" autoAdjust="0"/>
  </p:normalViewPr>
  <p:slideViewPr>
    <p:cSldViewPr>
      <p:cViewPr varScale="1">
        <p:scale>
          <a:sx n="60" d="100"/>
          <a:sy n="60" d="100"/>
        </p:scale>
        <p:origin x="175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DF96005-6790-4810-A01F-DFAD0321CF0D}" type="datetimeFigureOut">
              <a:rPr lang="de-DE"/>
              <a:pPr>
                <a:defRPr/>
              </a:pPr>
              <a:t>27.09.2015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A8EEC9-531D-49D0-BD4E-A34253A826DB}" type="slidenum">
              <a:rPr lang="de-DE"/>
              <a:pPr>
                <a:defRPr/>
              </a:pPr>
              <a:t>‹Nr.›</a:t>
            </a:fld>
            <a:endParaRPr lang="de-DE"/>
          </a:p>
        </p:txBody>
      </p:sp>
    </p:spTree>
    <p:extLst>
      <p:ext uri="{BB962C8B-B14F-4D97-AF65-F5344CB8AC3E}">
        <p14:creationId xmlns:p14="http://schemas.microsoft.com/office/powerpoint/2010/main" val="485439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9449CF-CCED-4C76-8929-4AE41C28D5A5}" type="datetimeFigureOut">
              <a:rPr lang="de-DE"/>
              <a:pPr>
                <a:defRPr/>
              </a:pPr>
              <a:t>27.09.2015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12EFC7-EAC3-4A51-9D1C-AB784DCF0F09}" type="slidenum">
              <a:rPr lang="de-DE"/>
              <a:pPr>
                <a:defRPr/>
              </a:pPr>
              <a:t>‹Nr.›</a:t>
            </a:fld>
            <a:endParaRPr lang="de-DE"/>
          </a:p>
        </p:txBody>
      </p:sp>
    </p:spTree>
    <p:extLst>
      <p:ext uri="{BB962C8B-B14F-4D97-AF65-F5344CB8AC3E}">
        <p14:creationId xmlns:p14="http://schemas.microsoft.com/office/powerpoint/2010/main" val="15755689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16388"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EF113C-7495-42AA-AD34-DA99432347B3}" type="slidenum">
              <a:rPr lang="de-DE" altLang="de-DE" smtClean="0">
                <a:solidFill>
                  <a:srgbClr val="000000"/>
                </a:solidFill>
              </a:rPr>
              <a:pPr fontAlgn="base">
                <a:spcBef>
                  <a:spcPct val="0"/>
                </a:spcBef>
                <a:spcAft>
                  <a:spcPct val="0"/>
                </a:spcAft>
                <a:defRPr/>
              </a:pPr>
              <a:t>1</a:t>
            </a:fld>
            <a:endParaRPr lang="de-DE" altLang="de-DE" smtClean="0">
              <a:solidFill>
                <a:srgbClr val="000000"/>
              </a:solidFill>
            </a:endParaRPr>
          </a:p>
        </p:txBody>
      </p:sp>
    </p:spTree>
    <p:extLst>
      <p:ext uri="{BB962C8B-B14F-4D97-AF65-F5344CB8AC3E}">
        <p14:creationId xmlns:p14="http://schemas.microsoft.com/office/powerpoint/2010/main" val="91675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Die Ressource ist eine PDF-Datei mit Text auf einer CD-ROM. Die Ressource besteht aus Bildern </a:t>
            </a:r>
            <a:r>
              <a:rPr lang="de-DE" sz="1200" b="1" kern="1200" dirty="0" smtClean="0">
                <a:solidFill>
                  <a:schemeClr val="tx1"/>
                </a:solidFill>
                <a:latin typeface="+mn-lt"/>
                <a:ea typeface="+mn-ea"/>
                <a:cs typeface="+mn-cs"/>
              </a:rPr>
              <a:t>von mehreren Seiten.</a:t>
            </a:r>
            <a:r>
              <a:rPr lang="de-DE" sz="1200" kern="1200" dirty="0" smtClean="0">
                <a:solidFill>
                  <a:schemeClr val="tx1"/>
                </a:solidFill>
                <a:latin typeface="+mn-lt"/>
                <a:ea typeface="+mn-ea"/>
                <a:cs typeface="+mn-cs"/>
              </a:rPr>
              <a:t> Folglich gilt das Bild der Titelseite in der PDF-Datei als bevorzugte Informationsquelle (RDA 2.2.2.2).</a:t>
            </a:r>
          </a:p>
          <a:p>
            <a:r>
              <a:rPr lang="de-DE" sz="1200" i="1" kern="1200" dirty="0" smtClean="0">
                <a:solidFill>
                  <a:schemeClr val="tx1"/>
                </a:solidFill>
                <a:latin typeface="+mn-lt"/>
                <a:ea typeface="+mn-ea"/>
                <a:cs typeface="+mn-cs"/>
              </a:rPr>
              <a:t>Vollständig ausgearbeitetes Beispiel in der Beispielsammlung: Modul 3.04 TL.</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398151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Die Ressource besteht aus Audiodaten mit gesprochenem Text auf einer CD. Das aufgedruckte CD-Etikett, das einen Titel angibt, ist die bevorzugte Informationsquelle (RDA 2.2.2.4.1).</a:t>
            </a:r>
          </a:p>
          <a:p>
            <a:r>
              <a:rPr lang="de-DE" sz="1200" i="1" kern="1200" dirty="0" smtClean="0">
                <a:solidFill>
                  <a:schemeClr val="tx1"/>
                </a:solidFill>
                <a:latin typeface="+mn-lt"/>
                <a:ea typeface="+mn-ea"/>
                <a:cs typeface="+mn-cs"/>
              </a:rPr>
              <a:t>Vollständig ausgearbeitetes Beispiel in der Beispielsammlung: Modul 3.05 TL.</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415326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de-DE" altLang="de-DE" dirty="0" smtClean="0"/>
              <a:t> </a:t>
            </a:r>
          </a:p>
          <a:p>
            <a:pPr marL="171422" indent="-171422" eaLnBrk="1" hangingPunct="1">
              <a:buFont typeface="Arial" panose="020B0604020202020204" pitchFamily="34" charset="0"/>
              <a:buChar char="•"/>
              <a:defRPr/>
            </a:pPr>
            <a:r>
              <a:rPr lang="de-DE" altLang="de-DE" dirty="0" smtClean="0"/>
              <a:t>Online-Ressourcen (RDA 2.2.2.3.2 und 2.2.2.4.2, bewegte Bilder und sonstige Ressourcen):</a:t>
            </a:r>
          </a:p>
          <a:p>
            <a:pPr marL="628549" lvl="1" indent="-171422" eaLnBrk="1" hangingPunct="1">
              <a:buFont typeface="Arial" panose="020B0604020202020204" pitchFamily="34" charset="0"/>
              <a:buChar char="•"/>
              <a:defRPr/>
            </a:pPr>
            <a:r>
              <a:rPr lang="de-DE" altLang="de-DE" dirty="0" smtClean="0"/>
              <a:t>Textinhalt</a:t>
            </a:r>
          </a:p>
          <a:p>
            <a:pPr marL="628549" lvl="1" indent="-171422" eaLnBrk="1" hangingPunct="1">
              <a:buFont typeface="Arial" panose="020B0604020202020204" pitchFamily="34" charset="0"/>
              <a:buChar char="•"/>
              <a:defRPr/>
            </a:pPr>
            <a:r>
              <a:rPr lang="de-DE" altLang="de-DE" dirty="0" smtClean="0"/>
              <a:t>Enthaltene Metadaten in Textform, die einen Titel enthalten, auf der Website</a:t>
            </a:r>
          </a:p>
          <a:p>
            <a:pPr marL="628549" lvl="1" indent="-171422" eaLnBrk="1" hangingPunct="1">
              <a:buFont typeface="Arial" panose="020B0604020202020204" pitchFamily="34" charset="0"/>
              <a:buChar char="•"/>
              <a:defRPr/>
            </a:pPr>
            <a:r>
              <a:rPr lang="de-DE" altLang="de-DE" dirty="0" smtClean="0"/>
              <a:t>Ansonsten andere Quelle, die Teil der Ressource ist und einen Titel hat, z.B. Kopf-</a:t>
            </a:r>
            <a:r>
              <a:rPr lang="de-DE" altLang="de-DE" baseline="0" dirty="0" smtClean="0"/>
              <a:t> oder </a:t>
            </a:r>
            <a:r>
              <a:rPr lang="de-DE" altLang="de-DE" baseline="0" dirty="0" err="1" smtClean="0"/>
              <a:t>Fußtitel</a:t>
            </a:r>
            <a:r>
              <a:rPr lang="de-DE" altLang="de-DE" baseline="0" dirty="0" smtClean="0"/>
              <a:t> innerhalb der Ressource</a:t>
            </a:r>
            <a:endParaRPr lang="de-DE" altLang="de-DE" dirty="0" smtClean="0"/>
          </a:p>
          <a:p>
            <a:pPr eaLnBrk="1" hangingPunct="1">
              <a:defRPr/>
            </a:pPr>
            <a:endParaRPr lang="de-DE" altLang="de-DE" dirty="0" smtClean="0"/>
          </a:p>
        </p:txBody>
      </p:sp>
      <p:sp>
        <p:nvSpPr>
          <p:cNvPr id="4" name="Foliennummernplatzhalter 3"/>
          <p:cNvSpPr>
            <a:spLocks noGrp="1"/>
          </p:cNvSpPr>
          <p:nvPr>
            <p:ph type="sldNum" sz="quarter" idx="5"/>
          </p:nvPr>
        </p:nvSpPr>
        <p:spPr/>
        <p:txBody>
          <a:bodyPr/>
          <a:lstStyle/>
          <a:p>
            <a:pPr>
              <a:defRPr/>
            </a:pPr>
            <a:fld id="{7B1DE623-4E5E-42B5-8529-92CEA6D8A5BF}" type="slidenum">
              <a:rPr lang="de-DE" smtClean="0"/>
              <a:pPr>
                <a:defRPr/>
              </a:pPr>
              <a:t>12</a:t>
            </a:fld>
            <a:endParaRPr lang="de-DE"/>
          </a:p>
        </p:txBody>
      </p:sp>
    </p:spTree>
    <p:extLst>
      <p:ext uri="{BB962C8B-B14F-4D97-AF65-F5344CB8AC3E}">
        <p14:creationId xmlns:p14="http://schemas.microsoft.com/office/powerpoint/2010/main" val="359116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eaLnBrk="1" hangingPunct="1">
              <a:buFont typeface="Arial" charset="0"/>
              <a:buNone/>
              <a:defRPr/>
            </a:pPr>
            <a:r>
              <a:rPr lang="de-DE" b="0" dirty="0" smtClean="0"/>
              <a:t>Definition: </a:t>
            </a:r>
            <a:r>
              <a:rPr lang="de-DE" dirty="0" smtClean="0"/>
              <a:t>mehrere Stellen innerhalb einer Ressource, die als bevorzugte Informationsquellen in Frage kommen</a:t>
            </a:r>
            <a:endParaRPr lang="de-DE" dirty="0"/>
          </a:p>
        </p:txBody>
      </p:sp>
      <p:sp>
        <p:nvSpPr>
          <p:cNvPr id="4" name="Foliennummernplatzhalter 3"/>
          <p:cNvSpPr>
            <a:spLocks noGrp="1"/>
          </p:cNvSpPr>
          <p:nvPr>
            <p:ph type="sldNum" sz="quarter" idx="10"/>
          </p:nvPr>
        </p:nvSpPr>
        <p:spPr/>
        <p:txBody>
          <a:bodyPr/>
          <a:lstStyle/>
          <a:p>
            <a:pPr>
              <a:defRPr/>
            </a:pPr>
            <a:fld id="{ED12EFC7-EAC3-4A51-9D1C-AB784DCF0F09}" type="slidenum">
              <a:rPr lang="de-DE" smtClean="0"/>
              <a:pPr>
                <a:defRPr/>
              </a:pPr>
              <a:t>13</a:t>
            </a:fld>
            <a:endParaRPr lang="de-DE"/>
          </a:p>
        </p:txBody>
      </p:sp>
    </p:spTree>
    <p:extLst>
      <p:ext uri="{BB962C8B-B14F-4D97-AF65-F5344CB8AC3E}">
        <p14:creationId xmlns:p14="http://schemas.microsoft.com/office/powerpoint/2010/main" val="20938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de-DE" altLang="de-DE" dirty="0"/>
              <a:t>Im Kapitel RDA 2.2.4 „Sonstige Informationsquellen“ sind wichtige Hinweise darüber zu finden, woher man für die Identifizierung notwendige Informationen nehmen kann, wenn diese Informationen nicht in einer Quelle, die Teil der Ressource selbst ist, erscheinen.</a:t>
            </a:r>
          </a:p>
          <a:p>
            <a:pPr eaLnBrk="1" hangingPunct="1">
              <a:defRPr/>
            </a:pPr>
            <a:r>
              <a:rPr lang="de-DE" altLang="de-DE" dirty="0"/>
              <a:t>Folgende Reihenfolge ist dann zu beachten:</a:t>
            </a:r>
          </a:p>
          <a:p>
            <a:pPr marL="228563" indent="-228563" eaLnBrk="1" hangingPunct="1">
              <a:buFont typeface="+mj-lt"/>
              <a:buAutoNum type="arabicPeriod"/>
              <a:defRPr/>
            </a:pPr>
            <a:r>
              <a:rPr lang="de-DE" altLang="de-DE" dirty="0"/>
              <a:t>Zunächst Begleitmaterial, das nicht als Teil der Ressource behandelt </a:t>
            </a:r>
            <a:r>
              <a:rPr lang="de-DE" altLang="de-DE" dirty="0" smtClean="0"/>
              <a:t>wird</a:t>
            </a:r>
            <a:r>
              <a:rPr lang="de-DE" altLang="de-DE" baseline="0" dirty="0" smtClean="0"/>
              <a:t> (z. B. eine Broschüre, eine „über“-Datei).</a:t>
            </a:r>
            <a:endParaRPr lang="de-DE" altLang="de-DE" dirty="0"/>
          </a:p>
          <a:p>
            <a:pPr marL="228563" indent="-228563" eaLnBrk="1" hangingPunct="1">
              <a:buFont typeface="+mj-lt"/>
              <a:buAutoNum type="arabicPeriod"/>
              <a:defRPr/>
            </a:pPr>
            <a:r>
              <a:rPr lang="de-DE" altLang="de-DE" dirty="0"/>
              <a:t>Dann sonstige veröffentlichte Beschreibungen der Ressource. Hier wären z. B. Verlagswebsites oder Werbeanzeigen denkbar.</a:t>
            </a:r>
          </a:p>
          <a:p>
            <a:pPr marL="228563" indent="-228563" eaLnBrk="1" hangingPunct="1">
              <a:buFont typeface="+mj-lt"/>
              <a:buAutoNum type="arabicPeriod"/>
              <a:defRPr/>
            </a:pPr>
            <a:r>
              <a:rPr lang="de-DE" altLang="de-DE" dirty="0"/>
              <a:t>Als nächstes ein Behältnis, das nicht mit der Ressource selbst erscheint wie z. B. die in Punkt 5.1 schon angesprochene Schachtel oder Kiste, die der Besitzer angefertigt hat.</a:t>
            </a:r>
          </a:p>
          <a:p>
            <a:pPr marL="228563" indent="-228563" eaLnBrk="1" hangingPunct="1">
              <a:buFont typeface="+mj-lt"/>
              <a:buAutoNum type="arabicPeriod"/>
              <a:defRPr/>
            </a:pPr>
            <a:r>
              <a:rPr lang="de-DE" altLang="de-DE" dirty="0"/>
              <a:t>Zuletzt eine sonstige Quelle. Hier sind insbesondere Nachschlagewerke gemeint</a:t>
            </a:r>
            <a:r>
              <a:rPr lang="de-DE" altLang="de-DE" dirty="0" smtClean="0"/>
              <a:t>.</a:t>
            </a:r>
            <a:endParaRPr lang="de-DE" altLang="de-DE" dirty="0"/>
          </a:p>
        </p:txBody>
      </p:sp>
      <p:sp>
        <p:nvSpPr>
          <p:cNvPr id="4" name="Foliennummernplatzhalter 3"/>
          <p:cNvSpPr>
            <a:spLocks noGrp="1"/>
          </p:cNvSpPr>
          <p:nvPr>
            <p:ph type="sldNum" sz="quarter" idx="5"/>
          </p:nvPr>
        </p:nvSpPr>
        <p:spPr/>
        <p:txBody>
          <a:bodyPr/>
          <a:lstStyle/>
          <a:p>
            <a:pPr>
              <a:defRPr/>
            </a:pPr>
            <a:fld id="{5A4809DA-99A2-4D4A-B456-B3280C7A6E81}" type="slidenum">
              <a:rPr lang="de-DE" smtClean="0"/>
              <a:pPr>
                <a:defRPr/>
              </a:pPr>
              <a:t>14</a:t>
            </a:fld>
            <a:endParaRPr lang="de-DE"/>
          </a:p>
        </p:txBody>
      </p:sp>
    </p:spTree>
    <p:extLst>
      <p:ext uri="{BB962C8B-B14F-4D97-AF65-F5344CB8AC3E}">
        <p14:creationId xmlns:p14="http://schemas.microsoft.com/office/powerpoint/2010/main" val="265051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de-DE" altLang="de-DE" dirty="0" smtClean="0"/>
              <a:t>Aus </a:t>
            </a:r>
            <a:r>
              <a:rPr lang="de-DE" altLang="de-DE" dirty="0"/>
              <a:t>diesen sehr weit gefassten Quellen können die für die Identifizierung notwendigen Angaben entnommen werden. </a:t>
            </a:r>
          </a:p>
          <a:p>
            <a:pPr eaLnBrk="1" hangingPunct="1">
              <a:defRPr/>
            </a:pPr>
            <a:r>
              <a:rPr lang="de-DE" altLang="de-DE" dirty="0"/>
              <a:t>Es muss aber beim Erfassen beachtet werden, ob für das jeweilige Element die Methode des </a:t>
            </a:r>
            <a:r>
              <a:rPr lang="de-DE" altLang="de-DE" i="1" dirty="0"/>
              <a:t>Übertragens</a:t>
            </a:r>
            <a:r>
              <a:rPr lang="de-DE" altLang="de-DE" dirty="0"/>
              <a:t> der Angaben vorgeschrieben ist. Denn dann muss gekennzeichnet werden, dass die Informationen aus einer Quelle außerhalb der Ressource ermittelt wurden, und zwar durch Verwendung von </a:t>
            </a:r>
            <a:r>
              <a:rPr lang="de-DE" altLang="de-DE" b="1" dirty="0"/>
              <a:t>eckigen Klammern </a:t>
            </a:r>
            <a:r>
              <a:rPr lang="de-DE" altLang="de-DE" dirty="0"/>
              <a:t>(RDA 2.2.4 D-A-CH).</a:t>
            </a:r>
          </a:p>
          <a:p>
            <a:pPr eaLnBrk="1" hangingPunct="1">
              <a:defRPr/>
            </a:pPr>
            <a:r>
              <a:rPr lang="de-DE" altLang="de-DE" dirty="0"/>
              <a:t>Keine eckigen Klammern müssen gesetzt werden, wenn es sich um eine Ressource handelt, die normalerweise keine identifizierenden Informationen enthält, so wie es bei einer Fotografie oder einem Gegenstand der Fall ist. Ansonsten sind eckige Klammern zu setzen</a:t>
            </a:r>
            <a:r>
              <a:rPr lang="de-DE" altLang="de-DE" dirty="0" smtClean="0"/>
              <a:t>.</a:t>
            </a:r>
          </a:p>
          <a:p>
            <a:pPr eaLnBrk="1" hangingPunct="1">
              <a:defRPr/>
            </a:pPr>
            <a:endParaRPr lang="de-DE" altLang="de-DE" dirty="0" smtClean="0"/>
          </a:p>
          <a:p>
            <a:pPr eaLnBrk="1" hangingPunct="1">
              <a:defRPr/>
            </a:pPr>
            <a:r>
              <a:rPr lang="de-DE" altLang="de-DE" dirty="0" smtClean="0"/>
              <a:t>Die Regelwerksstelle RDA 2.2.4 listet alle ggf. eckig zu klammernden Elemente auf. Von den Oberbegriffen her sind dies </a:t>
            </a:r>
          </a:p>
          <a:p>
            <a:pPr eaLnBrk="1" hangingPunct="1">
              <a:defRPr/>
            </a:pPr>
            <a:r>
              <a:rPr lang="de-DE" altLang="de-DE" dirty="0" smtClean="0"/>
              <a:t>Titel, Verantwortlichkeitsangabe, Ausgabevermerk, Zählung von fortlaufenden Ressourcen, Entstehungsangabe, Veröffentlichungsangabe, Vertriebsangabe, Herstellungsangabe und Gesamttitelangabe.</a:t>
            </a:r>
            <a:endParaRPr lang="de-DE" altLang="de-DE" dirty="0"/>
          </a:p>
        </p:txBody>
      </p:sp>
      <p:sp>
        <p:nvSpPr>
          <p:cNvPr id="4" name="Foliennummernplatzhalter 3"/>
          <p:cNvSpPr>
            <a:spLocks noGrp="1"/>
          </p:cNvSpPr>
          <p:nvPr>
            <p:ph type="sldNum" sz="quarter" idx="5"/>
          </p:nvPr>
        </p:nvSpPr>
        <p:spPr/>
        <p:txBody>
          <a:bodyPr/>
          <a:lstStyle/>
          <a:p>
            <a:pPr>
              <a:defRPr/>
            </a:pPr>
            <a:fld id="{5A4809DA-99A2-4D4A-B456-B3280C7A6E81}" type="slidenum">
              <a:rPr lang="de-DE" smtClean="0"/>
              <a:pPr>
                <a:defRPr/>
              </a:pPr>
              <a:t>15</a:t>
            </a:fld>
            <a:endParaRPr lang="de-DE"/>
          </a:p>
        </p:txBody>
      </p:sp>
    </p:spTree>
    <p:extLst>
      <p:ext uri="{BB962C8B-B14F-4D97-AF65-F5344CB8AC3E}">
        <p14:creationId xmlns:p14="http://schemas.microsoft.com/office/powerpoint/2010/main" val="4129019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de-DE" altLang="de-DE" dirty="0" smtClean="0"/>
              <a:t>Zum Schluss nochmal</a:t>
            </a:r>
            <a:r>
              <a:rPr lang="de-DE" altLang="de-DE" baseline="0" dirty="0" smtClean="0"/>
              <a:t> kurze Nachfrage. Was mache ich bei Buch? Bevorzugte Quelle? Wann klammern? Was tun bei Hör-CD, was </a:t>
            </a:r>
            <a:r>
              <a:rPr lang="de-DE" altLang="de-DE" baseline="0" smtClean="0"/>
              <a:t>bei Text-CD?</a:t>
            </a:r>
            <a:endParaRPr lang="de-DE" altLang="de-DE" dirty="0"/>
          </a:p>
        </p:txBody>
      </p:sp>
      <p:sp>
        <p:nvSpPr>
          <p:cNvPr id="4" name="Foliennummernplatzhalter 3"/>
          <p:cNvSpPr>
            <a:spLocks noGrp="1"/>
          </p:cNvSpPr>
          <p:nvPr>
            <p:ph type="sldNum" sz="quarter" idx="5"/>
          </p:nvPr>
        </p:nvSpPr>
        <p:spPr/>
        <p:txBody>
          <a:bodyPr/>
          <a:lstStyle/>
          <a:p>
            <a:pPr>
              <a:defRPr/>
            </a:pPr>
            <a:fld id="{5A4809DA-99A2-4D4A-B456-B3280C7A6E81}" type="slidenum">
              <a:rPr lang="de-DE" smtClean="0"/>
              <a:pPr>
                <a:defRPr/>
              </a:pPr>
              <a:t>16</a:t>
            </a:fld>
            <a:endParaRPr lang="de-DE"/>
          </a:p>
        </p:txBody>
      </p:sp>
    </p:spTree>
    <p:extLst>
      <p:ext uri="{BB962C8B-B14F-4D97-AF65-F5344CB8AC3E}">
        <p14:creationId xmlns:p14="http://schemas.microsoft.com/office/powerpoint/2010/main" val="104173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smtClean="0">
                <a:latin typeface="Arial" pitchFamily="34" charset="0"/>
                <a:cs typeface="Arial" pitchFamily="34" charset="0"/>
              </a:rPr>
              <a:t>Wir kommen nun zum Abschnitt über die Informationsquellen</a:t>
            </a:r>
            <a:r>
              <a:rPr lang="de-DE" altLang="de-DE" baseline="0" dirty="0" smtClean="0">
                <a:latin typeface="Arial" pitchFamily="34" charset="0"/>
                <a:cs typeface="Arial" pitchFamily="34" charset="0"/>
              </a:rPr>
              <a:t> – Sie erfahren, wo Sie nachschauen müssen, um die für die Identifizierung der Ressource notwendigen Informationen zu finden, um sie dann zu erfassen bzw. zu übertragen und wann Sie eckig klammern müssen. Das kennen Sie im Prinzip schon von den RAK, nur wird es bei RDA anders gehandhabt.</a:t>
            </a:r>
            <a:endParaRPr lang="de-DE" altLang="de-DE" dirty="0" smtClean="0">
              <a:latin typeface="Arial" pitchFamily="34" charset="0"/>
              <a:cs typeface="Arial" pitchFamily="34" charset="0"/>
            </a:endParaRPr>
          </a:p>
        </p:txBody>
      </p:sp>
      <p:sp>
        <p:nvSpPr>
          <p:cNvPr id="1741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2AF5A2-7664-4C5C-90F4-93F7C12AA7FB}" type="slidenum">
              <a:rPr lang="de-DE" altLang="de-DE" smtClean="0"/>
              <a:pPr fontAlgn="base">
                <a:spcBef>
                  <a:spcPct val="0"/>
                </a:spcBef>
                <a:spcAft>
                  <a:spcPct val="0"/>
                </a:spcAft>
                <a:defRPr/>
              </a:pPr>
              <a:t>2</a:t>
            </a:fld>
            <a:endParaRPr lang="de-DE" altLang="de-DE" smtClean="0"/>
          </a:p>
        </p:txBody>
      </p:sp>
    </p:spTree>
    <p:extLst>
      <p:ext uri="{BB962C8B-B14F-4D97-AF65-F5344CB8AC3E}">
        <p14:creationId xmlns:p14="http://schemas.microsoft.com/office/powerpoint/2010/main" val="17082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Die folgenden Angaben beziehen sich auf Ressourcen, die als einzelne Einheit erschienen sind.</a:t>
            </a:r>
          </a:p>
          <a:p>
            <a:pPr eaLnBrk="1" hangingPunct="1"/>
            <a:r>
              <a:rPr lang="de-DE" altLang="de-DE" dirty="0" smtClean="0"/>
              <a:t>Für fortlaufende Ressourcen und mehrteilige </a:t>
            </a:r>
            <a:r>
              <a:rPr lang="de-DE" altLang="de-DE" dirty="0" err="1" smtClean="0"/>
              <a:t>Monografien</a:t>
            </a:r>
            <a:r>
              <a:rPr lang="de-DE" altLang="de-DE" dirty="0" smtClean="0"/>
              <a:t> gibt es spezielle Regelungen, die in den Schulungen zu den Modulen 5A und 5B vermittelt werden.</a:t>
            </a:r>
          </a:p>
          <a:p>
            <a:pPr eaLnBrk="1" hangingPunct="1"/>
            <a:r>
              <a:rPr lang="de-DE" altLang="de-DE" dirty="0" smtClean="0"/>
              <a:t>Zudem werden nur die allgemeinen Regeln zur Wahl der Informationsquellen auf RDA-Kapitel 2 vorgestellt. Zu vielen RDA-Elementen gibt es -bezogen auf die Wahl der Informationsquelle- noch spezielle Regelungen, wie z. B. zum Werktitel in RDA 6.2.2.2. D-A-CH.</a:t>
            </a:r>
          </a:p>
        </p:txBody>
      </p:sp>
      <p:sp>
        <p:nvSpPr>
          <p:cNvPr id="4" name="Foliennummernplatzhalter 3"/>
          <p:cNvSpPr>
            <a:spLocks noGrp="1"/>
          </p:cNvSpPr>
          <p:nvPr>
            <p:ph type="sldNum" sz="quarter" idx="5"/>
          </p:nvPr>
        </p:nvSpPr>
        <p:spPr/>
        <p:txBody>
          <a:bodyPr/>
          <a:lstStyle/>
          <a:p>
            <a:pPr>
              <a:defRPr/>
            </a:pPr>
            <a:fld id="{B2443F7B-E87E-4B87-8C74-5D019DBEF181}" type="slidenum">
              <a:rPr lang="de-DE" smtClean="0"/>
              <a:pPr>
                <a:defRPr/>
              </a:pPr>
              <a:t>3</a:t>
            </a:fld>
            <a:endParaRPr lang="de-DE"/>
          </a:p>
        </p:txBody>
      </p:sp>
    </p:spTree>
    <p:extLst>
      <p:ext uri="{BB962C8B-B14F-4D97-AF65-F5344CB8AC3E}">
        <p14:creationId xmlns:p14="http://schemas.microsoft.com/office/powerpoint/2010/main" val="359411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Informationsquellen dienen dazu, die für die Beschreibung</a:t>
            </a:r>
            <a:r>
              <a:rPr lang="de-DE" altLang="de-DE" baseline="0" dirty="0" smtClean="0"/>
              <a:t> einer Ressource relevanten Angaben zu finden. Die „bevorzugte Informationsquelle“ wird bei der </a:t>
            </a:r>
            <a:r>
              <a:rPr lang="de-DE" altLang="de-DE" baseline="0" dirty="0" err="1" smtClean="0"/>
              <a:t>bibliografischen</a:t>
            </a:r>
            <a:r>
              <a:rPr lang="de-DE" altLang="de-DE" baseline="0" dirty="0" smtClean="0"/>
              <a:t> Beschreibung zuerst konsultiert. </a:t>
            </a:r>
            <a:r>
              <a:rPr lang="de-DE" dirty="0" smtClean="0"/>
              <a:t>Sie</a:t>
            </a:r>
            <a:r>
              <a:rPr lang="de-DE" baseline="0" dirty="0" smtClean="0"/>
              <a:t> ist </a:t>
            </a:r>
            <a:r>
              <a:rPr lang="de-DE" dirty="0" smtClean="0"/>
              <a:t>meist ein Bestandteil der Ressource selbst (RDA 2.2.2.1).</a:t>
            </a:r>
          </a:p>
          <a:p>
            <a:pPr eaLnBrk="1" hangingPunct="1">
              <a:buFont typeface="Arial" charset="0"/>
              <a:buNone/>
              <a:defRPr/>
            </a:pPr>
            <a:endParaRPr lang="de-DE" dirty="0" smtClean="0"/>
          </a:p>
        </p:txBody>
      </p:sp>
      <p:sp>
        <p:nvSpPr>
          <p:cNvPr id="4" name="Foliennummernplatzhalter 3"/>
          <p:cNvSpPr>
            <a:spLocks noGrp="1"/>
          </p:cNvSpPr>
          <p:nvPr>
            <p:ph type="sldNum" sz="quarter" idx="5"/>
          </p:nvPr>
        </p:nvSpPr>
        <p:spPr/>
        <p:txBody>
          <a:bodyPr/>
          <a:lstStyle/>
          <a:p>
            <a:pPr>
              <a:defRPr/>
            </a:pPr>
            <a:fld id="{81CFA6C9-711B-4E49-B26D-8C2B8BB544E4}" type="slidenum">
              <a:rPr lang="de-DE" smtClean="0"/>
              <a:pPr>
                <a:defRPr/>
              </a:pPr>
              <a:t>4</a:t>
            </a:fld>
            <a:endParaRPr lang="de-DE"/>
          </a:p>
        </p:txBody>
      </p:sp>
    </p:spTree>
    <p:extLst>
      <p:ext uri="{BB962C8B-B14F-4D97-AF65-F5344CB8AC3E}">
        <p14:creationId xmlns:p14="http://schemas.microsoft.com/office/powerpoint/2010/main" val="399557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Zunächst noch zur Klärung, was als Teil der Ressource selbst gilt: </a:t>
            </a:r>
          </a:p>
          <a:p>
            <a:pPr marL="625475" lvl="1" indent="-168275" eaLnBrk="1" hangingPunct="1">
              <a:buFontTx/>
              <a:buChar char="•"/>
            </a:pPr>
            <a:r>
              <a:rPr lang="de-DE" altLang="de-DE" dirty="0" smtClean="0"/>
              <a:t>Als Teil der Ressource selbst gelten das </a:t>
            </a:r>
            <a:r>
              <a:rPr lang="de-DE" altLang="de-DE" b="1" dirty="0" smtClean="0"/>
              <a:t>Speichermedium</a:t>
            </a:r>
            <a:r>
              <a:rPr lang="de-DE" altLang="de-DE" dirty="0" smtClean="0"/>
              <a:t>, z. B. Papier oder Film, und ein Gehäuse, das integraler Bestandteil ist, z. B. eine Kassette. </a:t>
            </a:r>
          </a:p>
          <a:p>
            <a:pPr marL="625475" lvl="1" indent="-168275" eaLnBrk="1" hangingPunct="1">
              <a:buFontTx/>
              <a:buChar char="•"/>
            </a:pPr>
            <a:r>
              <a:rPr lang="de-DE" altLang="de-DE" dirty="0" smtClean="0"/>
              <a:t>Bei einer </a:t>
            </a:r>
            <a:r>
              <a:rPr lang="de-DE" altLang="de-DE" u="sng" dirty="0" smtClean="0"/>
              <a:t>umfassenden Beschreibung </a:t>
            </a:r>
            <a:r>
              <a:rPr lang="de-DE" altLang="de-DE" dirty="0" smtClean="0"/>
              <a:t>der Ressource als Ganzes, gilt auch das </a:t>
            </a:r>
            <a:r>
              <a:rPr lang="de-DE" altLang="de-DE" b="1" dirty="0" smtClean="0"/>
              <a:t>Begleitmateria</a:t>
            </a:r>
            <a:r>
              <a:rPr lang="de-DE" altLang="de-DE" dirty="0" smtClean="0"/>
              <a:t>l als Teil der Ressource selbst. Ein Booklet oder eine Schachtel ist also als Bestandteil der Ressource selbst anzusehen, wenn für die Ressource als Ganzes eine umfassende Beschreibung angelegt wird. </a:t>
            </a:r>
          </a:p>
          <a:p>
            <a:pPr marL="625475" lvl="1" indent="-168275" eaLnBrk="1" hangingPunct="1">
              <a:buFontTx/>
              <a:buChar char="•"/>
            </a:pPr>
            <a:r>
              <a:rPr lang="de-DE" altLang="de-DE" dirty="0" smtClean="0"/>
              <a:t>Dagegen ist das </a:t>
            </a:r>
            <a:r>
              <a:rPr lang="de-DE" altLang="de-DE" b="1" dirty="0" smtClean="0"/>
              <a:t>Begleitmateria</a:t>
            </a:r>
            <a:r>
              <a:rPr lang="de-DE" altLang="de-DE" dirty="0" smtClean="0"/>
              <a:t>l als Quelle außerhalb der Ressource anzusehen, wenn eine </a:t>
            </a:r>
            <a:r>
              <a:rPr lang="de-DE" altLang="de-DE" u="sng" dirty="0" smtClean="0"/>
              <a:t>analytische Beschreibung </a:t>
            </a:r>
            <a:r>
              <a:rPr lang="de-DE" altLang="de-DE" dirty="0" smtClean="0"/>
              <a:t>von einem oder mehreren Bestandteilen einer Ressource erstellt wird.</a:t>
            </a:r>
          </a:p>
          <a:p>
            <a:pPr marL="625475" lvl="1" indent="-168275" eaLnBrk="1" hangingPunct="1">
              <a:buFontTx/>
              <a:buChar char="•"/>
            </a:pPr>
            <a:r>
              <a:rPr lang="de-DE" altLang="de-DE" dirty="0" smtClean="0"/>
              <a:t>Ein Behältnis, das mit der Ressource erscheint, ist Teil der Ressource selbst, d. h. die Original-Schachtel eines Spiels oder die Original-Hülle einer DVD sind Bestandteil der Ressource selbst.</a:t>
            </a:r>
          </a:p>
          <a:p>
            <a:pPr marL="625475" lvl="1" indent="-168275" eaLnBrk="1" hangingPunct="1">
              <a:buFontTx/>
              <a:buChar char="•"/>
            </a:pPr>
            <a:r>
              <a:rPr lang="de-DE" altLang="de-DE" dirty="0" smtClean="0"/>
              <a:t>Erscheint das Behältnis allerdings nicht als Teil der Ressource, so handelt es sich um eine Quelle außerhalb der Ressource. Dies wäre etwa bei einer Schachtel oder Kiste, die der Besitzer gemacht hat, der Fall.</a:t>
            </a:r>
          </a:p>
        </p:txBody>
      </p:sp>
      <p:sp>
        <p:nvSpPr>
          <p:cNvPr id="4" name="Foliennummernplatzhalter 3"/>
          <p:cNvSpPr>
            <a:spLocks noGrp="1"/>
          </p:cNvSpPr>
          <p:nvPr>
            <p:ph type="sldNum" sz="quarter" idx="5"/>
          </p:nvPr>
        </p:nvSpPr>
        <p:spPr/>
        <p:txBody>
          <a:bodyPr/>
          <a:lstStyle/>
          <a:p>
            <a:pPr>
              <a:defRPr/>
            </a:pPr>
            <a:fld id="{FFD0C301-7F7D-4574-BE3F-5BE6D72706E4}" type="slidenum">
              <a:rPr lang="de-DE" smtClean="0"/>
              <a:pPr>
                <a:defRPr/>
              </a:pPr>
              <a:t>5</a:t>
            </a:fld>
            <a:endParaRPr lang="de-DE"/>
          </a:p>
        </p:txBody>
      </p:sp>
    </p:spTree>
    <p:extLst>
      <p:ext uri="{BB962C8B-B14F-4D97-AF65-F5344CB8AC3E}">
        <p14:creationId xmlns:p14="http://schemas.microsoft.com/office/powerpoint/2010/main" val="58428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de-DE" altLang="de-DE" dirty="0" smtClean="0"/>
              <a:t>Solche Ressourcen sind beispielsweise </a:t>
            </a:r>
          </a:p>
          <a:p>
            <a:pPr marL="171406" indent="-171406" eaLnBrk="1" hangingPunct="1">
              <a:buFont typeface="Arial" panose="020B0604020202020204" pitchFamily="34" charset="0"/>
              <a:buChar char="•"/>
              <a:defRPr/>
            </a:pPr>
            <a:r>
              <a:rPr lang="de-DE" altLang="de-DE" dirty="0" smtClean="0"/>
              <a:t>ein Buch, </a:t>
            </a:r>
          </a:p>
          <a:p>
            <a:pPr marL="171406" indent="-171406" eaLnBrk="1" hangingPunct="1">
              <a:buFont typeface="Arial" panose="020B0604020202020204" pitchFamily="34" charset="0"/>
              <a:buChar char="•"/>
              <a:defRPr/>
            </a:pPr>
            <a:r>
              <a:rPr lang="de-DE" altLang="de-DE" dirty="0" smtClean="0"/>
              <a:t>eine Zeitschrift, </a:t>
            </a:r>
          </a:p>
          <a:p>
            <a:pPr marL="171406" indent="-171406" eaLnBrk="1" hangingPunct="1">
              <a:buFont typeface="Arial" panose="020B0604020202020204" pitchFamily="34" charset="0"/>
              <a:buChar char="•"/>
              <a:defRPr/>
            </a:pPr>
            <a:r>
              <a:rPr lang="de-DE" altLang="de-DE" dirty="0" smtClean="0"/>
              <a:t>eine Karte, </a:t>
            </a:r>
          </a:p>
          <a:p>
            <a:pPr marL="171406" indent="-171406" eaLnBrk="1" hangingPunct="1">
              <a:buFont typeface="Arial" panose="020B0604020202020204" pitchFamily="34" charset="0"/>
              <a:buChar char="•"/>
              <a:defRPr/>
            </a:pPr>
            <a:r>
              <a:rPr lang="de-DE" altLang="de-DE" dirty="0" smtClean="0"/>
              <a:t>ein Plakat, </a:t>
            </a:r>
          </a:p>
          <a:p>
            <a:pPr marL="171406" indent="-171406" eaLnBrk="1" hangingPunct="1">
              <a:buFont typeface="Arial" panose="020B0604020202020204" pitchFamily="34" charset="0"/>
              <a:buChar char="•"/>
              <a:defRPr/>
            </a:pPr>
            <a:r>
              <a:rPr lang="de-DE" altLang="de-DE" dirty="0" smtClean="0"/>
              <a:t>ein Set von Lernkarten </a:t>
            </a:r>
          </a:p>
          <a:p>
            <a:pPr marL="171406" indent="-171406" eaLnBrk="1" hangingPunct="1">
              <a:buFont typeface="Arial" panose="020B0604020202020204" pitchFamily="34" charset="0"/>
              <a:buChar char="•"/>
              <a:defRPr/>
            </a:pPr>
            <a:r>
              <a:rPr lang="de-DE" altLang="de-DE" dirty="0" smtClean="0"/>
              <a:t>ein digitalisiertes Buch,</a:t>
            </a:r>
          </a:p>
          <a:p>
            <a:pPr marL="171406" indent="-171406" eaLnBrk="1" hangingPunct="1">
              <a:buFont typeface="Arial" panose="020B0604020202020204" pitchFamily="34" charset="0"/>
              <a:buChar char="•"/>
              <a:defRPr/>
            </a:pPr>
            <a:r>
              <a:rPr lang="de-DE" altLang="de-DE" dirty="0" smtClean="0"/>
              <a:t>ein E-Book, </a:t>
            </a:r>
          </a:p>
          <a:p>
            <a:pPr marL="171406" indent="-171406" eaLnBrk="1" hangingPunct="1">
              <a:buFont typeface="Arial" panose="020B0604020202020204" pitchFamily="34" charset="0"/>
              <a:buChar char="•"/>
              <a:defRPr/>
            </a:pPr>
            <a:r>
              <a:rPr lang="de-DE" altLang="de-DE" dirty="0" smtClean="0"/>
              <a:t>eine digitalisierte Zeitschrift, </a:t>
            </a:r>
          </a:p>
          <a:p>
            <a:pPr marL="171406" indent="-171406" eaLnBrk="1" hangingPunct="1">
              <a:buFont typeface="Arial" panose="020B0604020202020204" pitchFamily="34" charset="0"/>
              <a:buChar char="•"/>
              <a:defRPr/>
            </a:pPr>
            <a:r>
              <a:rPr lang="de-DE" altLang="de-DE" dirty="0" smtClean="0"/>
              <a:t>eine Mikroform-Reproduktion einer Musikpartitur, </a:t>
            </a:r>
          </a:p>
          <a:p>
            <a:pPr marL="171406" indent="-171406" eaLnBrk="1" hangingPunct="1">
              <a:buFont typeface="Arial" panose="020B0604020202020204" pitchFamily="34" charset="0"/>
              <a:buChar char="•"/>
              <a:defRPr/>
            </a:pPr>
            <a:r>
              <a:rPr lang="de-DE" altLang="de-DE" dirty="0" smtClean="0"/>
              <a:t>eine PDF-Datei eines Textes oder </a:t>
            </a:r>
          </a:p>
          <a:p>
            <a:pPr marL="171406" indent="-171406" eaLnBrk="1" hangingPunct="1">
              <a:buFont typeface="Arial" panose="020B0604020202020204" pitchFamily="34" charset="0"/>
              <a:buChar char="•"/>
              <a:defRPr/>
            </a:pPr>
            <a:r>
              <a:rPr lang="de-DE" altLang="de-DE" dirty="0" smtClean="0"/>
              <a:t>eine JPEG-Bilddatei einer Fotografie. </a:t>
            </a:r>
          </a:p>
        </p:txBody>
      </p:sp>
      <p:sp>
        <p:nvSpPr>
          <p:cNvPr id="4" name="Foliennummernplatzhalter 3"/>
          <p:cNvSpPr>
            <a:spLocks noGrp="1"/>
          </p:cNvSpPr>
          <p:nvPr>
            <p:ph type="sldNum" sz="quarter" idx="5"/>
          </p:nvPr>
        </p:nvSpPr>
        <p:spPr/>
        <p:txBody>
          <a:bodyPr/>
          <a:lstStyle/>
          <a:p>
            <a:pPr>
              <a:defRPr/>
            </a:pPr>
            <a:fld id="{22D92DE2-DA10-47D4-BBA0-DBF1E4751B84}" type="slidenum">
              <a:rPr lang="de-DE" smtClean="0"/>
              <a:pPr>
                <a:defRPr/>
              </a:pPr>
              <a:t>6</a:t>
            </a:fld>
            <a:endParaRPr lang="de-DE"/>
          </a:p>
        </p:txBody>
      </p:sp>
    </p:spTree>
    <p:extLst>
      <p:ext uri="{BB962C8B-B14F-4D97-AF65-F5344CB8AC3E}">
        <p14:creationId xmlns:p14="http://schemas.microsoft.com/office/powerpoint/2010/main" val="396605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panose="020B0604020202020204" pitchFamily="34" charset="0"/>
              <a:buNone/>
              <a:defRPr/>
            </a:pPr>
            <a:r>
              <a:rPr lang="de-DE" altLang="de-DE" dirty="0" smtClean="0"/>
              <a:t>Als bevorzugte Informationsquelle gilt die Titelseite, das Titelblatt, die Titelkarte o. ä.</a:t>
            </a:r>
          </a:p>
          <a:p>
            <a:pPr eaLnBrk="1" hangingPunct="1">
              <a:buFont typeface="Arial" panose="020B0604020202020204" pitchFamily="34" charset="0"/>
              <a:buNone/>
              <a:defRPr/>
            </a:pPr>
            <a:r>
              <a:rPr lang="de-DE" altLang="de-DE" dirty="0" smtClean="0"/>
              <a:t>Ist keine Titelseite etc. vorhanden, verwendet man die erste der folgenden Quellen, die einen Titel hat: Buchdeckel oder den Schutzumschlag etc. als bevorzugte Informationsquelle.</a:t>
            </a:r>
          </a:p>
          <a:p>
            <a:pPr eaLnBrk="1" hangingPunct="1">
              <a:buFont typeface="Arial" panose="020B0604020202020204" pitchFamily="34" charset="0"/>
              <a:buNone/>
              <a:defRPr/>
            </a:pPr>
            <a:endParaRPr lang="de-DE" altLang="de-DE" dirty="0" smtClean="0"/>
          </a:p>
          <a:p>
            <a:pPr eaLnBrk="1" hangingPunct="1">
              <a:buFont typeface="Arial" panose="020B0604020202020204" pitchFamily="34" charset="0"/>
              <a:buNone/>
              <a:defRPr/>
            </a:pPr>
            <a:r>
              <a:rPr lang="de-DE" altLang="de-DE" dirty="0" smtClean="0"/>
              <a:t>Bei Landkarten gilt die gesamte Ressource als bevorzugte Informationsquelle.</a:t>
            </a:r>
          </a:p>
        </p:txBody>
      </p:sp>
      <p:sp>
        <p:nvSpPr>
          <p:cNvPr id="4" name="Foliennummernplatzhalter 3"/>
          <p:cNvSpPr>
            <a:spLocks noGrp="1"/>
          </p:cNvSpPr>
          <p:nvPr>
            <p:ph type="sldNum" sz="quarter" idx="5"/>
          </p:nvPr>
        </p:nvSpPr>
        <p:spPr/>
        <p:txBody>
          <a:bodyPr/>
          <a:lstStyle/>
          <a:p>
            <a:pPr>
              <a:defRPr/>
            </a:pPr>
            <a:fld id="{22D92DE2-DA10-47D4-BBA0-DBF1E4751B84}" type="slidenum">
              <a:rPr lang="de-DE" smtClean="0"/>
              <a:pPr>
                <a:defRPr/>
              </a:pPr>
              <a:t>7</a:t>
            </a:fld>
            <a:endParaRPr lang="de-DE"/>
          </a:p>
        </p:txBody>
      </p:sp>
    </p:spTree>
    <p:extLst>
      <p:ext uri="{BB962C8B-B14F-4D97-AF65-F5344CB8AC3E}">
        <p14:creationId xmlns:p14="http://schemas.microsoft.com/office/powerpoint/2010/main" val="324692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Hierzu gehören z. B. ein Film, eine Videodisk oder eine MPEG-Video-Datei (RDA 2.2.2.3). </a:t>
            </a:r>
          </a:p>
          <a:p>
            <a:pPr eaLnBrk="1" hangingPunct="1"/>
            <a:endParaRPr lang="de-DE" altLang="de-D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altLang="de-DE" dirty="0" smtClean="0"/>
              <a:t>Materielle</a:t>
            </a:r>
            <a:r>
              <a:rPr lang="de-DE" altLang="de-DE" baseline="0" dirty="0" smtClean="0"/>
              <a:t> Ressourcen: </a:t>
            </a:r>
            <a:r>
              <a:rPr lang="de-DE" altLang="de-DE" dirty="0" smtClean="0"/>
              <a:t>RDA 2.2.2.4: Hierunter fallen alle Ressourcen, die weder aus einer oder mehreren Seiten etc. oder Bildern davon, noch aus bewegten Bildern bestehen. Das sind z. B. Audio-CDs, Audio-DVDs, MP3-Musikdateien (also</a:t>
            </a:r>
            <a:r>
              <a:rPr lang="de-DE" altLang="de-DE" baseline="0" dirty="0" smtClean="0"/>
              <a:t> Medien zum Hören) </a:t>
            </a:r>
            <a:r>
              <a:rPr lang="de-DE" altLang="de-DE" dirty="0" smtClean="0"/>
              <a:t>und Objekte. </a:t>
            </a:r>
          </a:p>
          <a:p>
            <a:pPr eaLnBrk="1" hangingPunct="1"/>
            <a:endParaRPr lang="de-DE" altLang="de-DE" dirty="0" smtClean="0"/>
          </a:p>
        </p:txBody>
      </p:sp>
      <p:sp>
        <p:nvSpPr>
          <p:cNvPr id="4" name="Foliennummernplatzhalter 3"/>
          <p:cNvSpPr>
            <a:spLocks noGrp="1"/>
          </p:cNvSpPr>
          <p:nvPr>
            <p:ph type="sldNum" sz="quarter" idx="5"/>
          </p:nvPr>
        </p:nvSpPr>
        <p:spPr/>
        <p:txBody>
          <a:bodyPr/>
          <a:lstStyle/>
          <a:p>
            <a:pPr>
              <a:defRPr/>
            </a:pPr>
            <a:fld id="{B6EDF2E2-8436-4291-AC6F-323B3BE16593}" type="slidenum">
              <a:rPr lang="de-DE" smtClean="0"/>
              <a:pPr>
                <a:defRPr/>
              </a:pPr>
              <a:t>8</a:t>
            </a:fld>
            <a:endParaRPr lang="de-DE"/>
          </a:p>
        </p:txBody>
      </p:sp>
    </p:spTree>
    <p:extLst>
      <p:ext uri="{BB962C8B-B14F-4D97-AF65-F5344CB8AC3E}">
        <p14:creationId xmlns:p14="http://schemas.microsoft.com/office/powerpoint/2010/main" val="320094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de-DE" dirty="0" smtClean="0"/>
              <a:t>In diesen Fällen ist die bevorzugte Informationsquelle ein </a:t>
            </a:r>
            <a:r>
              <a:rPr lang="de-DE" altLang="de-DE" b="1" dirty="0" smtClean="0"/>
              <a:t>Etikett </a:t>
            </a:r>
            <a:r>
              <a:rPr lang="de-DE" altLang="de-DE" dirty="0" smtClean="0"/>
              <a:t>mit einem Titel, das dauerhaft auf die Ressource aufgedruckt oder darauf befestigt ist, ausgenommen Etiketten auf begleitendem Textmaterial oder einem Behältnis (RDA 2.2.2.3 D-A-CH). </a:t>
            </a:r>
          </a:p>
          <a:p>
            <a:pPr eaLnBrk="1" hangingPunct="1"/>
            <a:endParaRPr lang="de-DE" altLang="de-DE" dirty="0" smtClean="0"/>
          </a:p>
          <a:p>
            <a:pPr eaLnBrk="1" hangingPunct="1"/>
            <a:r>
              <a:rPr lang="de-DE" altLang="de-DE" dirty="0" smtClean="0"/>
              <a:t>VORSICHT:  Durch die Kürzung der Schulungsunterlage entspricht die Reihenfolge der</a:t>
            </a:r>
            <a:r>
              <a:rPr lang="de-DE" altLang="de-DE" baseline="0" dirty="0" smtClean="0"/>
              <a:t> </a:t>
            </a:r>
            <a:r>
              <a:rPr lang="de-DE" altLang="de-DE" dirty="0" smtClean="0"/>
              <a:t>bevorzugten</a:t>
            </a:r>
            <a:r>
              <a:rPr lang="de-DE" altLang="de-DE" baseline="0" dirty="0" smtClean="0"/>
              <a:t> Informationsquelle</a:t>
            </a:r>
            <a:r>
              <a:rPr lang="de-DE" altLang="de-DE" dirty="0" smtClean="0"/>
              <a:t> nicht mehr ganz den RDA 2.2.2.3</a:t>
            </a:r>
            <a:r>
              <a:rPr lang="de-DE" altLang="de-DE" baseline="0" dirty="0" smtClean="0"/>
              <a:t> und RDA </a:t>
            </a:r>
            <a:r>
              <a:rPr lang="de-DE" altLang="de-DE" dirty="0" smtClean="0"/>
              <a:t>2.2.2.4.1.</a:t>
            </a:r>
            <a:r>
              <a:rPr lang="de-DE" altLang="de-DE" baseline="0" dirty="0" smtClean="0"/>
              <a:t> In den beiden Kapiteln ist sie leider leicht abweichend voneinander.</a:t>
            </a:r>
            <a:endParaRPr lang="de-DE" altLang="de-DE" dirty="0" smtClean="0"/>
          </a:p>
        </p:txBody>
      </p:sp>
      <p:sp>
        <p:nvSpPr>
          <p:cNvPr id="4" name="Foliennummernplatzhalter 3"/>
          <p:cNvSpPr>
            <a:spLocks noGrp="1"/>
          </p:cNvSpPr>
          <p:nvPr>
            <p:ph type="sldNum" sz="quarter" idx="5"/>
          </p:nvPr>
        </p:nvSpPr>
        <p:spPr/>
        <p:txBody>
          <a:bodyPr/>
          <a:lstStyle/>
          <a:p>
            <a:pPr>
              <a:defRPr/>
            </a:pPr>
            <a:fld id="{B6EDF2E2-8436-4291-AC6F-323B3BE16593}" type="slidenum">
              <a:rPr lang="de-DE" smtClean="0"/>
              <a:pPr>
                <a:defRPr/>
              </a:pPr>
              <a:t>9</a:t>
            </a:fld>
            <a:endParaRPr lang="de-DE"/>
          </a:p>
        </p:txBody>
      </p:sp>
    </p:spTree>
    <p:extLst>
      <p:ext uri="{BB962C8B-B14F-4D97-AF65-F5344CB8AC3E}">
        <p14:creationId xmlns:p14="http://schemas.microsoft.com/office/powerpoint/2010/main" val="205388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119812" cy="365125"/>
          </a:xfrm>
        </p:spPr>
        <p:txBody>
          <a:bodyPr/>
          <a:lstStyle>
            <a:lvl1pPr algn="l">
              <a:defRPr>
                <a:solidFill>
                  <a:schemeClr val="accent1">
                    <a:lumMod val="75000"/>
                  </a:schemeClr>
                </a:solidFill>
              </a:defRPr>
            </a:lvl1pPr>
          </a:lstStyle>
          <a:p>
            <a:pPr>
              <a:defRPr/>
            </a:pPr>
            <a:r>
              <a:rPr lang="de-DE" smtClean="0"/>
              <a:t>AG RDA Schulungsunterlagen – Modul 2: Informationsquellen | Stand: Mai 2015 | CC BY-NC-SA</a:t>
            </a:r>
            <a:endParaRPr lang="de-DE" dirty="0"/>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20028C-5061-4C0A-9B76-78152A972D11}" type="slidenum">
              <a:rPr lang="de-DE"/>
              <a:pPr>
                <a:defRPr/>
              </a:pPr>
              <a:t>‹Nr.›</a:t>
            </a:fld>
            <a:endParaRPr lang="de-DE"/>
          </a:p>
        </p:txBody>
      </p:sp>
    </p:spTree>
    <p:extLst>
      <p:ext uri="{BB962C8B-B14F-4D97-AF65-F5344CB8AC3E}">
        <p14:creationId xmlns:p14="http://schemas.microsoft.com/office/powerpoint/2010/main" val="21871780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p:txBody>
      </p:sp>
      <p:sp>
        <p:nvSpPr>
          <p:cNvPr id="7" name="Fußzeilenplatzhalter 6"/>
          <p:cNvSpPr>
            <a:spLocks noGrp="1"/>
          </p:cNvSpPr>
          <p:nvPr>
            <p:ph type="ftr" sz="quarter" idx="3"/>
          </p:nvPr>
        </p:nvSpPr>
        <p:spPr>
          <a:xfrm>
            <a:off x="468313" y="6381750"/>
            <a:ext cx="6264275" cy="365125"/>
          </a:xfrm>
          <a:prstGeom prst="rect">
            <a:avLst/>
          </a:prstGeom>
        </p:spPr>
        <p:txBody>
          <a:bodyPr vert="horz" lIns="91440" tIns="45720" rIns="91440" bIns="45720" rtlCol="0" anchor="ctr"/>
          <a:lstStyle>
            <a:lvl1pPr algn="l" fontAlgn="auto">
              <a:spcBef>
                <a:spcPts val="0"/>
              </a:spcBef>
              <a:spcAft>
                <a:spcPts val="0"/>
              </a:spcAft>
              <a:defRPr sz="1000" baseline="0">
                <a:solidFill>
                  <a:schemeClr val="tx1">
                    <a:lumMod val="50000"/>
                    <a:lumOff val="50000"/>
                  </a:schemeClr>
                </a:solidFill>
                <a:latin typeface="Verdana" panose="020B0604030504040204" pitchFamily="34" charset="0"/>
                <a:cs typeface="+mn-cs"/>
              </a:defRPr>
            </a:lvl1pPr>
          </a:lstStyle>
          <a:p>
            <a:pPr>
              <a:defRPr/>
            </a:pPr>
            <a:r>
              <a:rPr lang="de-DE" smtClean="0"/>
              <a:t>AG RDA Schulungsunterlagen – Modul 2: Informationsquellen | Stand: Mai 2015 | CC BY-NC-SA</a:t>
            </a:r>
            <a:endParaRPr lang="de-DE" dirty="0"/>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l" rtl="0" eaLnBrk="0" fontAlgn="base" hangingPunct="0">
        <a:spcBef>
          <a:spcPct val="0"/>
        </a:spcBef>
        <a:spcAft>
          <a:spcPct val="0"/>
        </a:spcAft>
        <a:defRPr sz="3200" kern="1200">
          <a:solidFill>
            <a:schemeClr val="tx1"/>
          </a:solidFill>
          <a:latin typeface="Verdana" panose="020B0604030504040204" pitchFamily="34" charset="0"/>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200" kern="1200">
          <a:solidFill>
            <a:schemeClr val="tx1"/>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rtlCol="0">
            <a:noAutofit/>
          </a:bodyPr>
          <a:lstStyle/>
          <a:p>
            <a:pPr algn="ctr" eaLnBrk="1" fontAlgn="auto" hangingPunct="1">
              <a:spcAft>
                <a:spcPts val="0"/>
              </a:spcAft>
              <a:defRPr/>
            </a:pPr>
            <a:r>
              <a:rPr lang="de-DE" altLang="de-DE" sz="3200" b="1" dirty="0" smtClean="0">
                <a:ea typeface="Verdana" pitchFamily="34" charset="0"/>
                <a:cs typeface="Verdana" pitchFamily="34" charset="0"/>
              </a:rPr>
              <a:t>Schulungsunterlagen der</a:t>
            </a:r>
            <a:br>
              <a:rPr lang="de-DE" altLang="de-DE" sz="3200" b="1" dirty="0" smtClean="0">
                <a:ea typeface="Verdana" pitchFamily="34" charset="0"/>
                <a:cs typeface="Verdana" pitchFamily="34" charset="0"/>
              </a:rPr>
            </a:br>
            <a:r>
              <a:rPr lang="de-DE" altLang="de-DE" sz="3200" b="1" dirty="0" smtClean="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0"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sz="1000" b="1">
                  <a:solidFill>
                    <a:srgbClr val="000000"/>
                  </a:solidFill>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1" name="Grafik 1"/>
          <p:cNvPicPr>
            <a:picLocks noChangeAspect="1"/>
          </p:cNvPicPr>
          <p:nvPr/>
        </p:nvPicPr>
        <p:blipFill>
          <a:blip r:embed="rId18">
            <a:extLst>
              <a:ext uri="{28A0092B-C50C-407E-A947-70E740481C1C}">
                <a14:useLocalDpi xmlns:a14="http://schemas.microsoft.com/office/drawing/2010/main" val="0"/>
              </a:ext>
            </a:extLst>
          </a:blip>
          <a:srcRect l="5724" t="17175" b="17717"/>
          <a:stretch>
            <a:fillRect/>
          </a:stretch>
        </p:blipFill>
        <p:spPr bwMode="auto">
          <a:xfrm>
            <a:off x="677863" y="2349500"/>
            <a:ext cx="1651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3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sz="2400" dirty="0">
                <a:solidFill>
                  <a:srgbClr val="376092"/>
                </a:solidFill>
              </a:rPr>
              <a:t>Bevorzugte Informationsquelle (RDA 2.2.2)</a:t>
            </a:r>
          </a:p>
        </p:txBody>
      </p:sp>
      <p:sp>
        <p:nvSpPr>
          <p:cNvPr id="8" name="Textplatzhalter 2"/>
          <p:cNvSpPr>
            <a:spLocks noGrp="1"/>
          </p:cNvSpPr>
          <p:nvPr>
            <p:ph type="body" sz="quarter" idx="13"/>
          </p:nvPr>
        </p:nvSpPr>
        <p:spPr>
          <a:xfrm>
            <a:off x="251520" y="836712"/>
            <a:ext cx="8640960" cy="792088"/>
          </a:xfrm>
        </p:spPr>
        <p:txBody>
          <a:bodyPr wrap="square"/>
          <a:lstStyle/>
          <a:p>
            <a:pPr marL="0" indent="0">
              <a:buNone/>
            </a:pPr>
            <a:r>
              <a:rPr lang="de-DE" dirty="0" smtClean="0"/>
              <a:t>Beispiele: Präsentationsformat und bevorzugte Informationsquelle</a:t>
            </a:r>
            <a:endParaRPr lang="de-DE" dirty="0"/>
          </a:p>
        </p:txBody>
      </p:sp>
      <p:pic>
        <p:nvPicPr>
          <p:cNvPr id="9" name="Picture 3"/>
          <p:cNvPicPr>
            <a:picLocks noChangeAspect="1" noChangeArrowheads="1"/>
          </p:cNvPicPr>
          <p:nvPr/>
        </p:nvPicPr>
        <p:blipFill>
          <a:blip r:embed="rId3" cstate="print"/>
          <a:srcRect/>
          <a:stretch>
            <a:fillRect/>
          </a:stretch>
        </p:blipFill>
        <p:spPr bwMode="auto">
          <a:xfrm>
            <a:off x="179512" y="1916832"/>
            <a:ext cx="4275533" cy="4248472"/>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7770" t="21915" r="9089" b="30809"/>
          <a:stretch>
            <a:fillRect/>
          </a:stretch>
        </p:blipFill>
        <p:spPr bwMode="auto">
          <a:xfrm>
            <a:off x="4499992" y="2420888"/>
            <a:ext cx="4248472" cy="3528392"/>
          </a:xfrm>
          <a:prstGeom prst="rect">
            <a:avLst/>
          </a:prstGeom>
          <a:noFill/>
          <a:ln w="9525">
            <a:solidFill>
              <a:schemeClr val="tx1"/>
            </a:solidFill>
            <a:miter lim="800000"/>
            <a:headEnd/>
            <a:tailEnd/>
          </a:ln>
        </p:spPr>
      </p:pic>
      <p:sp>
        <p:nvSpPr>
          <p:cNvPr id="11" name="Textfeld 10"/>
          <p:cNvSpPr txBox="1"/>
          <p:nvPr/>
        </p:nvSpPr>
        <p:spPr>
          <a:xfrm>
            <a:off x="4427984" y="1938318"/>
            <a:ext cx="1800200" cy="338554"/>
          </a:xfrm>
          <a:prstGeom prst="rect">
            <a:avLst/>
          </a:prstGeom>
          <a:noFill/>
        </p:spPr>
        <p:txBody>
          <a:bodyPr wrap="square" rtlCol="0">
            <a:spAutoFit/>
          </a:bodyPr>
          <a:lstStyle/>
          <a:p>
            <a:r>
              <a:rPr lang="de-DE" sz="1600" dirty="0" smtClean="0">
                <a:latin typeface="Verdana" pitchFamily="34" charset="0"/>
                <a:ea typeface="Verdana" pitchFamily="34" charset="0"/>
                <a:cs typeface="Verdana" pitchFamily="34" charset="0"/>
              </a:rPr>
              <a:t>Titelseite PDF:</a:t>
            </a:r>
            <a:endParaRPr lang="de-DE" sz="1600" dirty="0">
              <a:latin typeface="Verdana" pitchFamily="34" charset="0"/>
              <a:ea typeface="Verdana" pitchFamily="34" charset="0"/>
              <a:cs typeface="Verdana" pitchFamily="34" charset="0"/>
            </a:endParaRPr>
          </a:p>
        </p:txBody>
      </p:sp>
      <p:sp>
        <p:nvSpPr>
          <p:cNvPr id="12" name="Rechteck 11"/>
          <p:cNvSpPr/>
          <p:nvPr/>
        </p:nvSpPr>
        <p:spPr>
          <a:xfrm>
            <a:off x="4572000" y="2636912"/>
            <a:ext cx="4104456" cy="12961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ußzeilenplatzhalter 15"/>
          <p:cNvSpPr>
            <a:spLocks noGrp="1"/>
          </p:cNvSpPr>
          <p:nvPr>
            <p:ph type="ftr" sz="quarter" idx="14"/>
          </p:nvPr>
        </p:nvSpPr>
        <p:spPr>
          <a:xfrm>
            <a:off x="468312" y="6376988"/>
            <a:ext cx="7488063" cy="365125"/>
          </a:xfrm>
        </p:spPr>
        <p:txBody>
          <a:bodyPr/>
          <a:lstStyle/>
          <a:p>
            <a:pPr>
              <a:defRPr/>
            </a:pPr>
            <a:r>
              <a:rPr lang="de-DE" dirty="0"/>
              <a:t>AG RDA Schulungsunterlagen – Modul 2: Informationsquellen | Stand: Mai 2015 | CC BY-NC-SA</a:t>
            </a:r>
          </a:p>
        </p:txBody>
      </p:sp>
      <p:sp>
        <p:nvSpPr>
          <p:cNvPr id="3" name="Foliennummernplatzhalter 2"/>
          <p:cNvSpPr>
            <a:spLocks noGrp="1"/>
          </p:cNvSpPr>
          <p:nvPr>
            <p:ph type="sldNum" sz="quarter" idx="15"/>
          </p:nvPr>
        </p:nvSpPr>
        <p:spPr/>
        <p:txBody>
          <a:bodyPr/>
          <a:lstStyle/>
          <a:p>
            <a:pPr>
              <a:defRPr/>
            </a:pPr>
            <a:fld id="{6820028C-5061-4C0A-9B76-78152A972D11}" type="slidenum">
              <a:rPr lang="de-DE" smtClean="0"/>
              <a:pPr>
                <a:defRPr/>
              </a:pPr>
              <a:t>10</a:t>
            </a:fld>
            <a:endParaRPr lang="de-DE"/>
          </a:p>
        </p:txBody>
      </p:sp>
    </p:spTree>
    <p:extLst>
      <p:ext uri="{BB962C8B-B14F-4D97-AF65-F5344CB8AC3E}">
        <p14:creationId xmlns:p14="http://schemas.microsoft.com/office/powerpoint/2010/main" val="302198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620" r="1175"/>
          <a:stretch>
            <a:fillRect/>
          </a:stretch>
        </p:blipFill>
        <p:spPr bwMode="auto">
          <a:xfrm>
            <a:off x="179512" y="1844824"/>
            <a:ext cx="4248472" cy="434645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tretch>
            <a:fillRect/>
          </a:stretch>
        </p:blipFill>
        <p:spPr bwMode="auto">
          <a:xfrm>
            <a:off x="4644534" y="2159037"/>
            <a:ext cx="3959389" cy="3934259"/>
          </a:xfrm>
          <a:prstGeom prst="rect">
            <a:avLst/>
          </a:prstGeom>
          <a:noFill/>
          <a:ln w="9525">
            <a:noFill/>
            <a:miter lim="800000"/>
            <a:headEnd/>
            <a:tailEnd/>
          </a:ln>
        </p:spPr>
      </p:pic>
      <p:sp>
        <p:nvSpPr>
          <p:cNvPr id="2" name="Titel 1"/>
          <p:cNvSpPr>
            <a:spLocks noGrp="1"/>
          </p:cNvSpPr>
          <p:nvPr>
            <p:ph type="title"/>
          </p:nvPr>
        </p:nvSpPr>
        <p:spPr/>
        <p:txBody>
          <a:bodyPr/>
          <a:lstStyle/>
          <a:p>
            <a:r>
              <a:rPr lang="de-DE" altLang="de-DE" sz="2400" dirty="0">
                <a:solidFill>
                  <a:srgbClr val="376092"/>
                </a:solidFill>
              </a:rPr>
              <a:t>Bevorzugte Informationsquelle (RDA 2.2.2)</a:t>
            </a:r>
            <a:endParaRPr lang="de-DE" sz="2400" dirty="0"/>
          </a:p>
        </p:txBody>
      </p:sp>
      <p:sp>
        <p:nvSpPr>
          <p:cNvPr id="8" name="Textplatzhalter 2"/>
          <p:cNvSpPr>
            <a:spLocks noGrp="1"/>
          </p:cNvSpPr>
          <p:nvPr>
            <p:ph type="body" sz="quarter" idx="13"/>
          </p:nvPr>
        </p:nvSpPr>
        <p:spPr>
          <a:xfrm>
            <a:off x="251520" y="836712"/>
            <a:ext cx="8640960" cy="792088"/>
          </a:xfrm>
        </p:spPr>
        <p:txBody>
          <a:bodyPr wrap="square"/>
          <a:lstStyle/>
          <a:p>
            <a:pPr marL="0" indent="0">
              <a:buNone/>
            </a:pPr>
            <a:r>
              <a:rPr lang="de-DE" dirty="0" smtClean="0"/>
              <a:t>Beispiele: Präsentationsformat und bevorzugte Informationsquelle</a:t>
            </a:r>
            <a:endParaRPr lang="de-DE" dirty="0"/>
          </a:p>
        </p:txBody>
      </p:sp>
      <p:sp>
        <p:nvSpPr>
          <p:cNvPr id="11" name="Textfeld 10"/>
          <p:cNvSpPr txBox="1"/>
          <p:nvPr/>
        </p:nvSpPr>
        <p:spPr>
          <a:xfrm>
            <a:off x="4572000" y="1794302"/>
            <a:ext cx="1800200" cy="338554"/>
          </a:xfrm>
          <a:prstGeom prst="rect">
            <a:avLst/>
          </a:prstGeom>
          <a:noFill/>
        </p:spPr>
        <p:txBody>
          <a:bodyPr wrap="square" rtlCol="0">
            <a:spAutoFit/>
          </a:bodyPr>
          <a:lstStyle/>
          <a:p>
            <a:r>
              <a:rPr lang="de-DE" sz="1600" dirty="0" smtClean="0">
                <a:latin typeface="Verdana" pitchFamily="34" charset="0"/>
                <a:ea typeface="Verdana" pitchFamily="34" charset="0"/>
                <a:cs typeface="Verdana" pitchFamily="34" charset="0"/>
              </a:rPr>
              <a:t>Einleger vorn:</a:t>
            </a:r>
            <a:endParaRPr lang="de-DE" sz="1600" dirty="0">
              <a:latin typeface="Verdana" pitchFamily="34" charset="0"/>
              <a:ea typeface="Verdana" pitchFamily="34" charset="0"/>
              <a:cs typeface="Verdana" pitchFamily="34" charset="0"/>
            </a:endParaRPr>
          </a:p>
        </p:txBody>
      </p:sp>
      <p:sp>
        <p:nvSpPr>
          <p:cNvPr id="12" name="Rechteck 11"/>
          <p:cNvSpPr/>
          <p:nvPr/>
        </p:nvSpPr>
        <p:spPr>
          <a:xfrm>
            <a:off x="3059832" y="3861048"/>
            <a:ext cx="1224136" cy="432048"/>
          </a:xfrm>
          <a:prstGeom prst="rect">
            <a:avLst/>
          </a:prstGeom>
          <a:noFill/>
          <a:ln w="38100">
            <a:solidFill>
              <a:srgbClr val="009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4" name="Foliennummernplatzhalter 3"/>
          <p:cNvSpPr>
            <a:spLocks noGrp="1"/>
          </p:cNvSpPr>
          <p:nvPr>
            <p:ph type="sldNum" sz="quarter" idx="15"/>
          </p:nvPr>
        </p:nvSpPr>
        <p:spPr/>
        <p:txBody>
          <a:bodyPr/>
          <a:lstStyle/>
          <a:p>
            <a:pPr>
              <a:defRPr/>
            </a:pPr>
            <a:fld id="{6820028C-5061-4C0A-9B76-78152A972D11}" type="slidenum">
              <a:rPr lang="de-DE" smtClean="0"/>
              <a:pPr>
                <a:defRPr/>
              </a:pPr>
              <a:t>11</a:t>
            </a:fld>
            <a:endParaRPr lang="de-DE"/>
          </a:p>
        </p:txBody>
      </p:sp>
    </p:spTree>
    <p:extLst>
      <p:ext uri="{BB962C8B-B14F-4D97-AF65-F5344CB8AC3E}">
        <p14:creationId xmlns:p14="http://schemas.microsoft.com/office/powerpoint/2010/main" val="154537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1412776"/>
            <a:ext cx="8547100" cy="4895949"/>
          </a:xfrm>
        </p:spPr>
        <p:txBody>
          <a:bodyPr/>
          <a:lstStyle/>
          <a:p>
            <a:pPr marL="399600" eaLnBrk="1" hangingPunct="1">
              <a:spcBef>
                <a:spcPts val="576"/>
              </a:spcBef>
              <a:tabLst>
                <a:tab pos="539750" algn="l"/>
              </a:tabLst>
              <a:defRPr/>
            </a:pPr>
            <a:r>
              <a:rPr lang="de-DE" altLang="de-DE" dirty="0" smtClean="0">
                <a:sym typeface="Wingdings" panose="05000000000000000000" pitchFamily="2" charset="2"/>
              </a:rPr>
              <a:t>bei Online-Ressourcen jeder Art (</a:t>
            </a:r>
            <a:r>
              <a:rPr lang="de-DE" altLang="de-DE" dirty="0"/>
              <a:t>RDA 2.2.2.3.2 und </a:t>
            </a:r>
            <a:r>
              <a:rPr lang="de-DE" altLang="de-DE" dirty="0" smtClean="0"/>
              <a:t>2.2.2.4.2)</a:t>
            </a:r>
          </a:p>
          <a:p>
            <a:pPr marL="799650" lvl="1" eaLnBrk="1" hangingPunct="1">
              <a:spcBef>
                <a:spcPts val="576"/>
              </a:spcBef>
              <a:tabLst>
                <a:tab pos="539750" algn="l"/>
              </a:tabLst>
              <a:defRPr/>
            </a:pPr>
            <a:r>
              <a:rPr lang="de-DE" altLang="de-DE" dirty="0" smtClean="0"/>
              <a:t>T</a:t>
            </a:r>
            <a:r>
              <a:rPr lang="de-DE" altLang="de-DE" dirty="0" smtClean="0">
                <a:sym typeface="Wingdings" panose="05000000000000000000" pitchFamily="2" charset="2"/>
              </a:rPr>
              <a:t>ext in der Ressource, der den Titel nennt</a:t>
            </a:r>
          </a:p>
          <a:p>
            <a:pPr marL="799650" lvl="1" eaLnBrk="1" hangingPunct="1">
              <a:spcBef>
                <a:spcPts val="576"/>
              </a:spcBef>
              <a:tabLst>
                <a:tab pos="539750" algn="l"/>
              </a:tabLst>
              <a:defRPr/>
            </a:pPr>
            <a:r>
              <a:rPr lang="de-DE" altLang="de-DE" dirty="0" smtClean="0">
                <a:sym typeface="Wingdings" panose="05000000000000000000" pitchFamily="2" charset="2"/>
              </a:rPr>
              <a:t>Metadaten in Textform, die einen Titel enthalten</a:t>
            </a:r>
          </a:p>
        </p:txBody>
      </p:sp>
      <p:sp>
        <p:nvSpPr>
          <p:cNvPr id="9219" name="Titel 1"/>
          <p:cNvSpPr txBox="1">
            <a:spLocks/>
          </p:cNvSpPr>
          <p:nvPr/>
        </p:nvSpPr>
        <p:spPr bwMode="auto">
          <a:xfrm>
            <a:off x="251520" y="190539"/>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(RDA 2.2.2)</a:t>
            </a:r>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10" name="Foliennummernplatzhalter 4"/>
          <p:cNvSpPr>
            <a:spLocks noGrp="1"/>
          </p:cNvSpPr>
          <p:nvPr>
            <p:ph type="sldNum" sz="quarter" idx="15"/>
          </p:nvPr>
        </p:nvSpPr>
        <p:spPr/>
        <p:txBody>
          <a:bodyPr/>
          <a:lstStyle/>
          <a:p>
            <a:pPr>
              <a:defRPr/>
            </a:pPr>
            <a:fld id="{185AC699-F928-4285-B38D-EEFFA7E31C43}" type="slidenum">
              <a:rPr lang="de-DE" smtClean="0"/>
              <a:pPr>
                <a:defRPr/>
              </a:pPr>
              <a:t>12</a:t>
            </a:fld>
            <a:endParaRPr lang="de-DE"/>
          </a:p>
        </p:txBody>
      </p:sp>
    </p:spTree>
    <p:extLst>
      <p:ext uri="{BB962C8B-B14F-4D97-AF65-F5344CB8AC3E}">
        <p14:creationId xmlns:p14="http://schemas.microsoft.com/office/powerpoint/2010/main" val="30388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50825" y="1124745"/>
            <a:ext cx="8642350" cy="5183980"/>
          </a:xfrm>
        </p:spPr>
        <p:txBody>
          <a:bodyPr/>
          <a:lstStyle/>
          <a:p>
            <a:pPr marL="0" indent="0" eaLnBrk="1" hangingPunct="1">
              <a:buFont typeface="Arial" charset="0"/>
              <a:buNone/>
              <a:defRPr/>
            </a:pPr>
            <a:r>
              <a:rPr lang="de-DE" dirty="0" smtClean="0"/>
              <a:t>Beispiele:</a:t>
            </a:r>
            <a:br>
              <a:rPr lang="de-DE" dirty="0" smtClean="0"/>
            </a:br>
            <a:endParaRPr lang="de-DE" dirty="0" smtClean="0"/>
          </a:p>
          <a:p>
            <a:pPr eaLnBrk="1" hangingPunct="1">
              <a:defRPr/>
            </a:pPr>
            <a:r>
              <a:rPr lang="de-DE" dirty="0" smtClean="0"/>
              <a:t>zwei gleichartig gestaltete Titelseiten in unterschiedlichen Sprachen</a:t>
            </a:r>
          </a:p>
          <a:p>
            <a:pPr marL="0" indent="0" eaLnBrk="1" hangingPunct="1">
              <a:buFont typeface="Arial" charset="0"/>
              <a:buNone/>
              <a:defRPr/>
            </a:pPr>
            <a:r>
              <a:rPr lang="de-DE" dirty="0"/>
              <a:t>	</a:t>
            </a:r>
            <a:r>
              <a:rPr lang="de-DE" dirty="0" smtClean="0">
                <a:sym typeface="Wingdings" panose="05000000000000000000" pitchFamily="2" charset="2"/>
              </a:rPr>
              <a:t> Variante, die der hauptsächlichen Sprache des 	Textes bzw. der Ressource entspricht</a:t>
            </a:r>
          </a:p>
          <a:p>
            <a:pPr marL="0" indent="0" eaLnBrk="1" hangingPunct="1">
              <a:buFont typeface="Arial" charset="0"/>
              <a:buNone/>
              <a:defRPr/>
            </a:pPr>
            <a:r>
              <a:rPr lang="de-DE" dirty="0">
                <a:sym typeface="Wingdings" panose="05000000000000000000" pitchFamily="2" charset="2"/>
              </a:rPr>
              <a:t>	</a:t>
            </a:r>
            <a:r>
              <a:rPr lang="de-DE" dirty="0" smtClean="0">
                <a:sym typeface="Wingdings" panose="05000000000000000000" pitchFamily="2" charset="2"/>
              </a:rPr>
              <a:t> im Zweifelsfall die erste (also linke) Seite</a:t>
            </a:r>
          </a:p>
          <a:p>
            <a:pPr marL="0" indent="0" eaLnBrk="1" hangingPunct="1">
              <a:buFont typeface="Arial" charset="0"/>
              <a:buNone/>
              <a:defRPr/>
            </a:pPr>
            <a:endParaRPr lang="de-DE" dirty="0" smtClean="0">
              <a:sym typeface="Wingdings" panose="05000000000000000000" pitchFamily="2" charset="2"/>
            </a:endParaRPr>
          </a:p>
          <a:p>
            <a:pPr eaLnBrk="1" hangingPunct="1">
              <a:defRPr/>
            </a:pPr>
            <a:r>
              <a:rPr lang="de-DE" dirty="0" smtClean="0">
                <a:sym typeface="Wingdings" panose="05000000000000000000" pitchFamily="2" charset="2"/>
              </a:rPr>
              <a:t>Wendebuch</a:t>
            </a:r>
          </a:p>
          <a:p>
            <a:pPr marL="0" indent="0" eaLnBrk="1" hangingPunct="1">
              <a:buFont typeface="Arial" charset="0"/>
              <a:buNone/>
              <a:defRPr/>
            </a:pPr>
            <a:r>
              <a:rPr lang="de-DE" dirty="0">
                <a:sym typeface="Wingdings" panose="05000000000000000000" pitchFamily="2" charset="2"/>
              </a:rPr>
              <a:t>	</a:t>
            </a:r>
            <a:r>
              <a:rPr lang="de-DE" dirty="0" smtClean="0">
                <a:sym typeface="Wingdings" panose="05000000000000000000" pitchFamily="2" charset="2"/>
              </a:rPr>
              <a:t> Titelseite in deutscher Sprache, ansonsten 		eine beliebige</a:t>
            </a:r>
          </a:p>
          <a:p>
            <a:pPr marL="457200" indent="-457200" eaLnBrk="1" hangingPunct="1">
              <a:buFont typeface="+mj-lt"/>
              <a:buAutoNum type="arabicPeriod" startAt="2"/>
              <a:defRPr/>
            </a:pPr>
            <a:endParaRPr lang="de-DE" dirty="0"/>
          </a:p>
        </p:txBody>
      </p:sp>
      <p:sp>
        <p:nvSpPr>
          <p:cNvPr id="5" name="Foliennummernplatzhalter 4"/>
          <p:cNvSpPr>
            <a:spLocks noGrp="1"/>
          </p:cNvSpPr>
          <p:nvPr>
            <p:ph type="sldNum" sz="quarter" idx="15"/>
          </p:nvPr>
        </p:nvSpPr>
        <p:spPr/>
        <p:txBody>
          <a:bodyPr/>
          <a:lstStyle/>
          <a:p>
            <a:pPr>
              <a:defRPr/>
            </a:pPr>
            <a:fld id="{B2EC1587-E157-4166-B9FF-182F2A1CF04C}" type="slidenum">
              <a:rPr lang="de-DE" smtClean="0"/>
              <a:pPr>
                <a:defRPr/>
              </a:pPr>
              <a:t>13</a:t>
            </a:fld>
            <a:endParaRPr lang="de-DE"/>
          </a:p>
        </p:txBody>
      </p:sp>
      <p:sp>
        <p:nvSpPr>
          <p:cNvPr id="10244" name="Titel 1"/>
          <p:cNvSpPr txBox="1">
            <a:spLocks/>
          </p:cNvSpPr>
          <p:nvPr/>
        </p:nvSpPr>
        <p:spPr bwMode="auto">
          <a:xfrm>
            <a:off x="179388" y="188913"/>
            <a:ext cx="8964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Mehrere bevorzugte Informationsquellen (RDA </a:t>
            </a:r>
            <a:r>
              <a:rPr lang="de-DE" altLang="de-DE" dirty="0" smtClean="0">
                <a:solidFill>
                  <a:srgbClr val="376092"/>
                </a:solidFill>
              </a:rPr>
              <a:t>2.2.3)</a:t>
            </a:r>
            <a:endParaRPr lang="de-DE" altLang="de-DE" dirty="0">
              <a:solidFill>
                <a:srgbClr val="376092"/>
              </a:solidFill>
            </a:endParaRPr>
          </a:p>
        </p:txBody>
      </p:sp>
      <p:sp>
        <p:nvSpPr>
          <p:cNvPr id="6"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Tree>
    <p:extLst>
      <p:ext uri="{BB962C8B-B14F-4D97-AF65-F5344CB8AC3E}">
        <p14:creationId xmlns:p14="http://schemas.microsoft.com/office/powerpoint/2010/main" val="388420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1268759"/>
            <a:ext cx="8547100" cy="5039965"/>
          </a:xfrm>
        </p:spPr>
        <p:txBody>
          <a:bodyPr/>
          <a:lstStyle/>
          <a:p>
            <a:pPr marL="57150" indent="0" eaLnBrk="1" hangingPunct="1">
              <a:buFont typeface="Arial" charset="0"/>
              <a:buNone/>
              <a:defRPr/>
            </a:pPr>
            <a:r>
              <a:rPr lang="de-DE" altLang="de-DE" dirty="0" smtClean="0"/>
              <a:t>Reihenfolge nach RDA 2.2.4:</a:t>
            </a:r>
            <a:br>
              <a:rPr lang="de-DE" altLang="de-DE" dirty="0" smtClean="0"/>
            </a:br>
            <a:endParaRPr lang="de-DE" altLang="de-DE" dirty="0" smtClean="0"/>
          </a:p>
          <a:p>
            <a:pPr marL="400050" eaLnBrk="1" hangingPunct="1">
              <a:defRPr/>
            </a:pPr>
            <a:r>
              <a:rPr lang="de-DE" altLang="de-DE" dirty="0" smtClean="0"/>
              <a:t>Begleitmaterial, das nicht als Teil der Ressource gilt</a:t>
            </a:r>
          </a:p>
          <a:p>
            <a:pPr marL="400050" eaLnBrk="1" hangingPunct="1">
              <a:defRPr/>
            </a:pPr>
            <a:r>
              <a:rPr lang="de-DE" altLang="de-DE" dirty="0" smtClean="0"/>
              <a:t>sonstige veröffentlichte Beschreibungen der Ressource, z. B. Werbeanzeigen</a:t>
            </a:r>
          </a:p>
          <a:p>
            <a:pPr marL="400050" eaLnBrk="1" hangingPunct="1">
              <a:defRPr/>
            </a:pPr>
            <a:r>
              <a:rPr lang="de-DE" altLang="de-DE" dirty="0" smtClean="0"/>
              <a:t>Behältnis, das nicht mit der Ressource selbst erscheint, z. B. selbstgebastelte Kiste</a:t>
            </a:r>
          </a:p>
          <a:p>
            <a:pPr marL="400050" eaLnBrk="1" hangingPunct="1">
              <a:defRPr/>
            </a:pPr>
            <a:r>
              <a:rPr lang="de-DE" altLang="de-DE" dirty="0" smtClean="0"/>
              <a:t>sonstige Quelle, z. B. Nachschlagewerke</a:t>
            </a:r>
          </a:p>
        </p:txBody>
      </p:sp>
      <p:sp>
        <p:nvSpPr>
          <p:cNvPr id="11267" name="Titel 1"/>
          <p:cNvSpPr txBox="1">
            <a:spLocks/>
          </p:cNvSpPr>
          <p:nvPr/>
        </p:nvSpPr>
        <p:spPr bwMode="auto">
          <a:xfrm>
            <a:off x="179388" y="188913"/>
            <a:ext cx="8964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Sonstige Informationsquellen (RDA 2.2.4)</a:t>
            </a:r>
          </a:p>
        </p:txBody>
      </p:sp>
      <p:sp>
        <p:nvSpPr>
          <p:cNvPr id="6"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7" name="Foliennummernplatzhalter 4"/>
          <p:cNvSpPr>
            <a:spLocks noGrp="1"/>
          </p:cNvSpPr>
          <p:nvPr>
            <p:ph type="sldNum" sz="quarter" idx="15"/>
          </p:nvPr>
        </p:nvSpPr>
        <p:spPr/>
        <p:txBody>
          <a:bodyPr/>
          <a:lstStyle/>
          <a:p>
            <a:pPr>
              <a:defRPr/>
            </a:pPr>
            <a:fld id="{A962753A-E359-41E1-85FE-3E88EF210794}" type="slidenum">
              <a:rPr lang="de-DE" smtClean="0"/>
              <a:pPr>
                <a:defRPr/>
              </a:pPr>
              <a:t>14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179388" y="1196752"/>
            <a:ext cx="8547100" cy="4895948"/>
          </a:xfrm>
        </p:spPr>
        <p:txBody>
          <a:bodyPr/>
          <a:lstStyle/>
          <a:p>
            <a:pPr marL="400050" eaLnBrk="1" hangingPunct="1">
              <a:defRPr/>
            </a:pPr>
            <a:r>
              <a:rPr lang="de-DE" altLang="de-DE" dirty="0" smtClean="0"/>
              <a:t>Kennzeichnung dieser ermittelten Elemente durch </a:t>
            </a:r>
            <a:r>
              <a:rPr lang="de-DE" altLang="de-DE" dirty="0" smtClean="0">
                <a:solidFill>
                  <a:srgbClr val="0070C0"/>
                </a:solidFill>
              </a:rPr>
              <a:t>eckige Klammern</a:t>
            </a:r>
            <a:r>
              <a:rPr lang="de-DE" altLang="de-DE" dirty="0" smtClean="0"/>
              <a:t> (RDA 2.2.4 D-A-CH)</a:t>
            </a:r>
            <a:br>
              <a:rPr lang="de-DE" altLang="de-DE" dirty="0" smtClean="0"/>
            </a:br>
            <a:endParaRPr lang="de-DE" altLang="de-DE" dirty="0" smtClean="0"/>
          </a:p>
          <a:p>
            <a:pPr marL="400050" eaLnBrk="1" hangingPunct="1">
              <a:defRPr/>
            </a:pPr>
            <a:r>
              <a:rPr lang="de-DE" altLang="de-DE" dirty="0" smtClean="0"/>
              <a:t>keine Kennzeichnung bei Ressourcen, die keine</a:t>
            </a:r>
            <a:br>
              <a:rPr lang="de-DE" altLang="de-DE" dirty="0" smtClean="0"/>
            </a:br>
            <a:r>
              <a:rPr lang="de-DE" altLang="de-DE" dirty="0" smtClean="0"/>
              <a:t>identifizierenden Informationen enthalten </a:t>
            </a:r>
            <a:br>
              <a:rPr lang="de-DE" altLang="de-DE" dirty="0" smtClean="0"/>
            </a:br>
            <a:r>
              <a:rPr lang="de-DE" altLang="de-DE" dirty="0" smtClean="0"/>
              <a:t>können, wie z. B. Fotografien</a:t>
            </a:r>
          </a:p>
        </p:txBody>
      </p:sp>
      <p:sp>
        <p:nvSpPr>
          <p:cNvPr id="11267" name="Titel 1"/>
          <p:cNvSpPr txBox="1">
            <a:spLocks/>
          </p:cNvSpPr>
          <p:nvPr/>
        </p:nvSpPr>
        <p:spPr bwMode="auto">
          <a:xfrm>
            <a:off x="179388" y="188913"/>
            <a:ext cx="8964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Sonstige Informationsquellen (RDA 2.2.4)</a:t>
            </a:r>
          </a:p>
        </p:txBody>
      </p:sp>
      <p:sp>
        <p:nvSpPr>
          <p:cNvPr id="6"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7" name="Foliennummernplatzhalter 4"/>
          <p:cNvSpPr>
            <a:spLocks noGrp="1"/>
          </p:cNvSpPr>
          <p:nvPr>
            <p:ph type="sldNum" sz="quarter" idx="15"/>
          </p:nvPr>
        </p:nvSpPr>
        <p:spPr/>
        <p:txBody>
          <a:bodyPr/>
          <a:lstStyle/>
          <a:p>
            <a:pPr>
              <a:defRPr/>
            </a:pPr>
            <a:fld id="{A962753A-E359-41E1-85FE-3E88EF210794}" type="slidenum">
              <a:rPr lang="de-DE" smtClean="0"/>
              <a:pPr>
                <a:defRPr/>
              </a:pPr>
              <a:t>15</a:t>
            </a:fld>
            <a:endParaRPr lang="de-DE"/>
          </a:p>
        </p:txBody>
      </p:sp>
    </p:spTree>
    <p:extLst>
      <p:ext uri="{BB962C8B-B14F-4D97-AF65-F5344CB8AC3E}">
        <p14:creationId xmlns:p14="http://schemas.microsoft.com/office/powerpoint/2010/main" val="15699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179388" y="1196752"/>
            <a:ext cx="8547100" cy="4895948"/>
          </a:xfrm>
        </p:spPr>
        <p:txBody>
          <a:bodyPr/>
          <a:lstStyle/>
          <a:p>
            <a:pPr marL="400050" eaLnBrk="1" hangingPunct="1">
              <a:defRPr/>
            </a:pPr>
            <a:r>
              <a:rPr lang="de-DE" altLang="de-DE" dirty="0" smtClean="0"/>
              <a:t>Bevorzugte Informationsquelle nach Art der Beschreibung und Präsentationsformat der Ressource: RDA 2.2.2 und 2.2.3</a:t>
            </a:r>
            <a:br>
              <a:rPr lang="de-DE" altLang="de-DE" dirty="0" smtClean="0"/>
            </a:br>
            <a:endParaRPr lang="de-DE" altLang="de-DE" dirty="0" smtClean="0"/>
          </a:p>
          <a:p>
            <a:pPr marL="400050" eaLnBrk="1" hangingPunct="1">
              <a:defRPr/>
            </a:pPr>
            <a:r>
              <a:rPr lang="de-DE" altLang="de-DE" dirty="0" smtClean="0"/>
              <a:t>Sonstige Informationsquellen: RDA 2.2.4 mit einer Liste der Elemente, die in eckige Klammern zu setzen sind</a:t>
            </a:r>
          </a:p>
          <a:p>
            <a:pPr marL="400050" eaLnBrk="1" hangingPunct="1">
              <a:defRPr/>
            </a:pPr>
            <a:endParaRPr lang="de-DE" altLang="de-DE" dirty="0"/>
          </a:p>
          <a:p>
            <a:pPr marL="400050" eaLnBrk="1" hangingPunct="1">
              <a:defRPr/>
            </a:pPr>
            <a:r>
              <a:rPr lang="de-DE" altLang="de-DE" dirty="0" smtClean="0"/>
              <a:t>Informationsquelle zu jedem Element der Titelaufnahme beim jeweiligen RDA-Kapitel</a:t>
            </a:r>
          </a:p>
        </p:txBody>
      </p:sp>
      <p:sp>
        <p:nvSpPr>
          <p:cNvPr id="11267" name="Titel 1"/>
          <p:cNvSpPr txBox="1">
            <a:spLocks/>
          </p:cNvSpPr>
          <p:nvPr/>
        </p:nvSpPr>
        <p:spPr bwMode="auto">
          <a:xfrm>
            <a:off x="179388" y="188913"/>
            <a:ext cx="8964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smtClean="0">
                <a:solidFill>
                  <a:srgbClr val="376092"/>
                </a:solidFill>
              </a:rPr>
              <a:t>Zusammenfassung</a:t>
            </a:r>
            <a:endParaRPr lang="de-DE" altLang="de-DE" dirty="0">
              <a:solidFill>
                <a:srgbClr val="376092"/>
              </a:solidFill>
            </a:endParaRPr>
          </a:p>
        </p:txBody>
      </p:sp>
      <p:sp>
        <p:nvSpPr>
          <p:cNvPr id="6"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7" name="Foliennummernplatzhalter 4"/>
          <p:cNvSpPr>
            <a:spLocks noGrp="1"/>
          </p:cNvSpPr>
          <p:nvPr>
            <p:ph type="sldNum" sz="quarter" idx="15"/>
          </p:nvPr>
        </p:nvSpPr>
        <p:spPr/>
        <p:txBody>
          <a:bodyPr/>
          <a:lstStyle/>
          <a:p>
            <a:pPr>
              <a:defRPr/>
            </a:pPr>
            <a:fld id="{A962753A-E359-41E1-85FE-3E88EF210794}" type="slidenum">
              <a:rPr lang="de-DE" smtClean="0"/>
              <a:pPr>
                <a:defRPr/>
              </a:pPr>
              <a:t>16</a:t>
            </a:fld>
            <a:endParaRPr lang="de-DE"/>
          </a:p>
        </p:txBody>
      </p:sp>
    </p:spTree>
    <p:extLst>
      <p:ext uri="{BB962C8B-B14F-4D97-AF65-F5344CB8AC3E}">
        <p14:creationId xmlns:p14="http://schemas.microsoft.com/office/powerpoint/2010/main" val="1600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eaLnBrk="1" fontAlgn="auto" hangingPunct="1">
              <a:spcAft>
                <a:spcPts val="0"/>
              </a:spcAft>
              <a:defRPr/>
            </a:pPr>
            <a:r>
              <a:rPr lang="de-DE" dirty="0" smtClean="0"/>
              <a:t>Informationsquellen</a:t>
            </a:r>
            <a:br>
              <a:rPr lang="de-DE" dirty="0" smtClean="0"/>
            </a:b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2</a:t>
            </a:r>
          </a:p>
        </p:txBody>
      </p:sp>
      <p:sp>
        <p:nvSpPr>
          <p:cNvPr id="8" name="Foliennummernplatzhalter 7"/>
          <p:cNvSpPr>
            <a:spLocks noGrp="1"/>
          </p:cNvSpPr>
          <p:nvPr>
            <p:ph type="sldNum" sz="quarter" idx="15"/>
          </p:nvPr>
        </p:nvSpPr>
        <p:spPr/>
        <p:txBody>
          <a:bodyPr/>
          <a:lstStyle/>
          <a:p>
            <a:pPr>
              <a:defRPr/>
            </a:pPr>
            <a:fld id="{A077D98D-CED5-4C46-A98F-810FAD3622D7}" type="slidenum">
              <a:rPr lang="de-DE"/>
              <a:pPr>
                <a:defRPr/>
              </a:pPr>
              <a:t>2</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4" name="Rechteck 3"/>
          <p:cNvSpPr/>
          <p:nvPr/>
        </p:nvSpPr>
        <p:spPr>
          <a:xfrm>
            <a:off x="506091" y="1124744"/>
            <a:ext cx="2169168" cy="338554"/>
          </a:xfrm>
          <a:prstGeom prst="rect">
            <a:avLst/>
          </a:prstGeom>
        </p:spPr>
        <p:txBody>
          <a:bodyPr wrap="square">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B3Kat</a:t>
            </a:r>
            <a:r>
              <a:rPr lang="de-DE" sz="1600" smtClean="0">
                <a:latin typeface="Verdana" panose="020B0604030504040204" pitchFamily="34" charset="0"/>
                <a:ea typeface="Verdana" panose="020B0604030504040204" pitchFamily="34" charset="0"/>
                <a:cs typeface="Verdana" panose="020B0604030504040204" pitchFamily="34" charset="0"/>
              </a:rPr>
              <a:t>: </a:t>
            </a:r>
            <a:r>
              <a:rPr lang="de-DE" sz="1600" smtClean="0">
                <a:latin typeface="Verdana" panose="020B0604030504040204" pitchFamily="34" charset="0"/>
                <a:ea typeface="Verdana" panose="020B0604030504040204" pitchFamily="34" charset="0"/>
                <a:cs typeface="Verdana" panose="020B0604030504040204" pitchFamily="34" charset="0"/>
              </a:rPr>
              <a:t>27.09.2015</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eaLnBrk="1" fontAlgn="auto" hangingPunct="1">
              <a:spcAft>
                <a:spcPts val="0"/>
              </a:spcAft>
              <a:defRPr/>
            </a:pPr>
            <a:r>
              <a:rPr lang="de-DE" sz="2400" dirty="0" smtClean="0"/>
              <a:t>Übersicht</a:t>
            </a:r>
            <a:endParaRPr lang="de-DE" sz="2400" dirty="0"/>
          </a:p>
        </p:txBody>
      </p:sp>
      <p:sp>
        <p:nvSpPr>
          <p:cNvPr id="4099" name="Textplatzhalter 2"/>
          <p:cNvSpPr>
            <a:spLocks noGrp="1"/>
          </p:cNvSpPr>
          <p:nvPr>
            <p:ph type="body" sz="quarter" idx="13"/>
          </p:nvPr>
        </p:nvSpPr>
        <p:spPr>
          <a:xfrm>
            <a:off x="250825" y="1556791"/>
            <a:ext cx="8642350" cy="4751933"/>
          </a:xfrm>
        </p:spPr>
        <p:txBody>
          <a:bodyPr/>
          <a:lstStyle/>
          <a:p>
            <a:pPr eaLnBrk="1" hangingPunct="1">
              <a:spcBef>
                <a:spcPts val="1200"/>
              </a:spcBef>
              <a:spcAft>
                <a:spcPts val="1200"/>
              </a:spcAft>
            </a:pPr>
            <a:r>
              <a:rPr lang="de-DE" altLang="de-DE" dirty="0" smtClean="0"/>
              <a:t>Bevorzugte Informationsquelle (RDA 2.2.2)</a:t>
            </a:r>
            <a:br>
              <a:rPr lang="de-DE" altLang="de-DE" dirty="0" smtClean="0"/>
            </a:br>
            <a:endParaRPr lang="de-DE" altLang="de-DE" dirty="0" smtClean="0"/>
          </a:p>
          <a:p>
            <a:pPr eaLnBrk="1" hangingPunct="1">
              <a:spcBef>
                <a:spcPts val="1200"/>
              </a:spcBef>
              <a:spcAft>
                <a:spcPts val="1200"/>
              </a:spcAft>
            </a:pPr>
            <a:r>
              <a:rPr lang="de-DE" altLang="de-DE" dirty="0" smtClean="0"/>
              <a:t>Mehrere bevorzugte Informationsquellen (RDA 2.2.3)</a:t>
            </a:r>
            <a:br>
              <a:rPr lang="de-DE" altLang="de-DE" dirty="0" smtClean="0"/>
            </a:br>
            <a:endParaRPr lang="de-DE" altLang="de-DE" dirty="0" smtClean="0"/>
          </a:p>
          <a:p>
            <a:pPr eaLnBrk="1" hangingPunct="1">
              <a:spcBef>
                <a:spcPts val="1200"/>
              </a:spcBef>
              <a:spcAft>
                <a:spcPts val="1200"/>
              </a:spcAft>
            </a:pPr>
            <a:r>
              <a:rPr lang="de-DE" altLang="de-DE" dirty="0" smtClean="0"/>
              <a:t>Sonstige Informationsquellen (RDA 2.2.4)</a:t>
            </a:r>
          </a:p>
        </p:txBody>
      </p:sp>
      <p:sp>
        <p:nvSpPr>
          <p:cNvPr id="5" name="Foliennummernplatzhalter 4"/>
          <p:cNvSpPr>
            <a:spLocks noGrp="1"/>
          </p:cNvSpPr>
          <p:nvPr>
            <p:ph type="sldNum" sz="quarter" idx="15"/>
          </p:nvPr>
        </p:nvSpPr>
        <p:spPr/>
        <p:txBody>
          <a:bodyPr/>
          <a:lstStyle/>
          <a:p>
            <a:pPr>
              <a:defRPr/>
            </a:pPr>
            <a:fld id="{6E6E540E-CA97-44BE-82EC-C12BF41C50B3}" type="slidenum">
              <a:rPr lang="de-DE"/>
              <a:pPr>
                <a:defRPr/>
              </a:pPr>
              <a:t>3</a:t>
            </a:fld>
            <a:endParaRPr lang="de-DE"/>
          </a:p>
        </p:txBody>
      </p:sp>
      <p:sp>
        <p:nvSpPr>
          <p:cNvPr id="6"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323528" y="1196752"/>
            <a:ext cx="8642350" cy="4895948"/>
          </a:xfrm>
        </p:spPr>
        <p:txBody>
          <a:bodyPr/>
          <a:lstStyle/>
          <a:p>
            <a:pPr marL="0" indent="0" eaLnBrk="1" hangingPunct="1">
              <a:buFont typeface="Arial" charset="0"/>
              <a:buNone/>
              <a:defRPr/>
            </a:pPr>
            <a:r>
              <a:rPr lang="de-DE" dirty="0" smtClean="0"/>
              <a:t>Definition</a:t>
            </a:r>
          </a:p>
          <a:p>
            <a:pPr marL="0" indent="0" eaLnBrk="1" hangingPunct="1">
              <a:buNone/>
              <a:defRPr/>
            </a:pPr>
            <a:endParaRPr lang="de-DE" dirty="0"/>
          </a:p>
          <a:p>
            <a:pPr eaLnBrk="1" hangingPunct="1">
              <a:buFont typeface="Arial" charset="0"/>
              <a:buChar char="•"/>
              <a:defRPr/>
            </a:pPr>
            <a:r>
              <a:rPr lang="de-DE" dirty="0" smtClean="0"/>
              <a:t>abhängig </a:t>
            </a:r>
            <a:endParaRPr lang="de-DE" dirty="0"/>
          </a:p>
          <a:p>
            <a:pPr lvl="1" eaLnBrk="1" hangingPunct="1">
              <a:buFont typeface="Symbol" panose="05050102010706020507" pitchFamily="18" charset="2"/>
              <a:buChar char="-"/>
              <a:defRPr/>
            </a:pPr>
            <a:r>
              <a:rPr lang="de-DE" sz="2400" dirty="0" smtClean="0"/>
              <a:t>von der Art der Beschreibung </a:t>
            </a:r>
          </a:p>
          <a:p>
            <a:pPr lvl="2" eaLnBrk="1" hangingPunct="1">
              <a:buFont typeface="Arial" charset="0"/>
              <a:buChar char="•"/>
              <a:defRPr/>
            </a:pPr>
            <a:r>
              <a:rPr lang="de-DE" sz="2000" dirty="0" smtClean="0"/>
              <a:t>umfassend</a:t>
            </a:r>
          </a:p>
          <a:p>
            <a:pPr lvl="2" eaLnBrk="1" hangingPunct="1">
              <a:buFont typeface="Arial" charset="0"/>
              <a:buChar char="•"/>
              <a:defRPr/>
            </a:pPr>
            <a:r>
              <a:rPr lang="de-DE" sz="2000" dirty="0" smtClean="0"/>
              <a:t>analytisch</a:t>
            </a:r>
          </a:p>
          <a:p>
            <a:pPr marL="914400" lvl="2" indent="0" eaLnBrk="1" hangingPunct="1">
              <a:buNone/>
              <a:defRPr/>
            </a:pPr>
            <a:endParaRPr lang="de-DE" sz="2400" dirty="0" smtClean="0"/>
          </a:p>
          <a:p>
            <a:pPr lvl="1" eaLnBrk="1" hangingPunct="1">
              <a:buFont typeface="Symbol" panose="05050102010706020507" pitchFamily="18" charset="2"/>
              <a:buChar char="-"/>
              <a:defRPr/>
            </a:pPr>
            <a:r>
              <a:rPr lang="de-DE" sz="2400" dirty="0" smtClean="0"/>
              <a:t>und dem Präsentationsformat, z. B.</a:t>
            </a:r>
          </a:p>
          <a:p>
            <a:pPr lvl="2" eaLnBrk="1" hangingPunct="1">
              <a:buFont typeface="Arial" charset="0"/>
              <a:buChar char="•"/>
              <a:defRPr/>
            </a:pPr>
            <a:r>
              <a:rPr lang="de-DE" sz="2000" dirty="0" smtClean="0"/>
              <a:t>Seiten, Blätter, Bögen, Karten … (auch digitalisiert)</a:t>
            </a:r>
          </a:p>
          <a:p>
            <a:pPr lvl="2" eaLnBrk="1" hangingPunct="1">
              <a:buFont typeface="Arial" charset="0"/>
              <a:buChar char="•"/>
              <a:defRPr/>
            </a:pPr>
            <a:r>
              <a:rPr lang="de-DE" sz="2000" dirty="0" smtClean="0"/>
              <a:t>bewegte Bilder</a:t>
            </a:r>
          </a:p>
        </p:txBody>
      </p:sp>
      <p:sp>
        <p:nvSpPr>
          <p:cNvPr id="5" name="Foliennummernplatzhalter 4"/>
          <p:cNvSpPr>
            <a:spLocks noGrp="1"/>
          </p:cNvSpPr>
          <p:nvPr>
            <p:ph type="sldNum" sz="quarter" idx="15"/>
          </p:nvPr>
        </p:nvSpPr>
        <p:spPr/>
        <p:txBody>
          <a:bodyPr/>
          <a:lstStyle/>
          <a:p>
            <a:pPr>
              <a:defRPr/>
            </a:pPr>
            <a:fld id="{A6BAB8F6-DA46-4086-820C-9745AB7E9435}" type="slidenum">
              <a:rPr lang="de-DE" smtClean="0"/>
              <a:pPr>
                <a:defRPr/>
              </a:pPr>
              <a:t>4</a:t>
            </a:fld>
            <a:endParaRPr lang="de-DE"/>
          </a:p>
        </p:txBody>
      </p:sp>
      <p:sp>
        <p:nvSpPr>
          <p:cNvPr id="5124" name="Titel 1"/>
          <p:cNvSpPr txBox="1">
            <a:spLocks/>
          </p:cNvSpPr>
          <p:nvPr/>
        </p:nvSpPr>
        <p:spPr bwMode="auto">
          <a:xfrm>
            <a:off x="251520" y="212573"/>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(RDA 2.2.2)</a:t>
            </a:r>
          </a:p>
        </p:txBody>
      </p:sp>
      <p:sp>
        <p:nvSpPr>
          <p:cNvPr id="8"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Tree>
    <p:extLst>
      <p:ext uri="{BB962C8B-B14F-4D97-AF65-F5344CB8AC3E}">
        <p14:creationId xmlns:p14="http://schemas.microsoft.com/office/powerpoint/2010/main" val="18864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836613"/>
            <a:ext cx="8547100" cy="5472112"/>
          </a:xfrm>
        </p:spPr>
        <p:txBody>
          <a:bodyPr/>
          <a:lstStyle/>
          <a:p>
            <a:pPr marL="57150" indent="0" eaLnBrk="1" hangingPunct="1">
              <a:buFont typeface="Arial" charset="0"/>
              <a:buNone/>
              <a:defRPr/>
            </a:pPr>
            <a:r>
              <a:rPr lang="de-DE" altLang="de-DE" dirty="0" smtClean="0"/>
              <a:t>Als Teil der Ressource selbst gelten:</a:t>
            </a:r>
          </a:p>
          <a:p>
            <a:pPr marL="57150" indent="0" eaLnBrk="1" hangingPunct="1">
              <a:buFont typeface="Arial" charset="0"/>
              <a:buNone/>
              <a:defRPr/>
            </a:pPr>
            <a:endParaRPr lang="de-DE" altLang="de-DE" dirty="0" smtClean="0"/>
          </a:p>
          <a:p>
            <a:pPr marL="514350" indent="-457200" eaLnBrk="1" hangingPunct="1">
              <a:buFont typeface="Arial" charset="0"/>
              <a:buChar char="•"/>
              <a:defRPr/>
            </a:pPr>
            <a:r>
              <a:rPr lang="de-DE" altLang="de-DE" dirty="0" smtClean="0"/>
              <a:t>Speichermedium</a:t>
            </a:r>
          </a:p>
          <a:p>
            <a:pPr marL="57150" indent="0" eaLnBrk="1" hangingPunct="1">
              <a:buFont typeface="Arial" charset="0"/>
              <a:buNone/>
              <a:defRPr/>
            </a:pPr>
            <a:endParaRPr lang="de-DE" altLang="de-DE" dirty="0" smtClean="0"/>
          </a:p>
          <a:p>
            <a:pPr marL="57150" indent="0" eaLnBrk="1" hangingPunct="1">
              <a:buFont typeface="Arial" charset="0"/>
              <a:buNone/>
              <a:defRPr/>
            </a:pPr>
            <a:endParaRPr lang="de-DE" altLang="de-DE" dirty="0" smtClean="0"/>
          </a:p>
          <a:p>
            <a:pPr marL="514350" indent="-457200" eaLnBrk="1" hangingPunct="1">
              <a:buFont typeface="Arial" charset="0"/>
              <a:buChar char="•"/>
              <a:defRPr/>
            </a:pPr>
            <a:r>
              <a:rPr lang="de-DE" altLang="de-DE" dirty="0" smtClean="0"/>
              <a:t>Begleitmaterial </a:t>
            </a:r>
          </a:p>
          <a:p>
            <a:pPr marL="57150" indent="0" eaLnBrk="1" hangingPunct="1">
              <a:buFont typeface="Arial" charset="0"/>
              <a:buNone/>
              <a:defRPr/>
            </a:pPr>
            <a:r>
              <a:rPr lang="de-DE" altLang="de-DE" dirty="0" smtClean="0"/>
              <a:t>    (nur bei umfassender Beschreibung)</a:t>
            </a:r>
          </a:p>
          <a:p>
            <a:pPr marL="57150" indent="0" eaLnBrk="1" hangingPunct="1">
              <a:buFont typeface="Arial" charset="0"/>
              <a:buNone/>
              <a:defRPr/>
            </a:pPr>
            <a:endParaRPr lang="de-DE" altLang="de-DE" dirty="0" smtClean="0"/>
          </a:p>
          <a:p>
            <a:pPr marL="57150" indent="0" eaLnBrk="1" hangingPunct="1">
              <a:buFont typeface="Arial" charset="0"/>
              <a:buNone/>
              <a:defRPr/>
            </a:pPr>
            <a:endParaRPr lang="de-DE" altLang="de-DE" dirty="0" smtClean="0"/>
          </a:p>
          <a:p>
            <a:pPr marL="514350" indent="-457200" eaLnBrk="1" hangingPunct="1">
              <a:buFont typeface="Arial" charset="0"/>
              <a:buChar char="•"/>
              <a:defRPr/>
            </a:pPr>
            <a:r>
              <a:rPr lang="de-DE" altLang="de-DE" dirty="0" smtClean="0"/>
              <a:t>Behältnis</a:t>
            </a:r>
          </a:p>
        </p:txBody>
      </p:sp>
      <p:sp>
        <p:nvSpPr>
          <p:cNvPr id="6148" name="Titel 1"/>
          <p:cNvSpPr txBox="1">
            <a:spLocks/>
          </p:cNvSpPr>
          <p:nvPr/>
        </p:nvSpPr>
        <p:spPr bwMode="auto">
          <a:xfrm>
            <a:off x="256803" y="201556"/>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(RDA 2.2.2)</a:t>
            </a:r>
          </a:p>
        </p:txBody>
      </p:sp>
      <p:sp>
        <p:nvSpPr>
          <p:cNvPr id="2" name="Rechteck 1"/>
          <p:cNvSpPr/>
          <p:nvPr/>
        </p:nvSpPr>
        <p:spPr>
          <a:xfrm>
            <a:off x="6901612" y="3337988"/>
            <a:ext cx="1097868" cy="124314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Booklet</a:t>
            </a:r>
          </a:p>
        </p:txBody>
      </p:sp>
      <p:pic>
        <p:nvPicPr>
          <p:cNvPr id="6150" name="Picture 12" descr="C:\Users\clausing\AppData\Local\Temp\book-25155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449388"/>
            <a:ext cx="180816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C:\Users\clausing\AppData\Local\Temp\film-reel-147631_12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663" y="1617663"/>
            <a:ext cx="11557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C:\Users\clausing\AppData\Local\Temp\cd-cover-642140_12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136" y="4581128"/>
            <a:ext cx="1597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descr="C:\Users\clausing\AppData\Local\Temp\box-149481_128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937" y="4797152"/>
            <a:ext cx="100012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descr="C:\Users\Clausing\AppData\Local\Temp\usb-stick-303942_128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0763" y="1446213"/>
            <a:ext cx="134461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13" name="Foliennummernplatzhalter 4"/>
          <p:cNvSpPr>
            <a:spLocks noGrp="1"/>
          </p:cNvSpPr>
          <p:nvPr>
            <p:ph type="sldNum" sz="quarter" idx="15"/>
          </p:nvPr>
        </p:nvSpPr>
        <p:spPr/>
        <p:txBody>
          <a:bodyPr/>
          <a:lstStyle/>
          <a:p>
            <a:pPr>
              <a:defRPr/>
            </a:pPr>
            <a:fld id="{465A0CB4-DCCD-46F2-8585-2FFC160854B6}" type="slidenum">
              <a:rPr lang="de-DE" smtClean="0"/>
              <a:pPr>
                <a:defRPr/>
              </a:pPr>
              <a:t>5</a:t>
            </a:fld>
            <a:endParaRPr lang="de-DE"/>
          </a:p>
        </p:txBody>
      </p:sp>
    </p:spTree>
    <p:extLst>
      <p:ext uri="{BB962C8B-B14F-4D97-AF65-F5344CB8AC3E}">
        <p14:creationId xmlns:p14="http://schemas.microsoft.com/office/powerpoint/2010/main" val="1819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1196753"/>
            <a:ext cx="8547100" cy="5111972"/>
          </a:xfrm>
        </p:spPr>
        <p:txBody>
          <a:bodyPr/>
          <a:lstStyle/>
          <a:p>
            <a:pPr marL="57150" indent="0" eaLnBrk="1" hangingPunct="1">
              <a:buNone/>
              <a:defRPr/>
            </a:pPr>
            <a:r>
              <a:rPr lang="de-DE" altLang="de-DE" dirty="0"/>
              <a:t>Bevorzugte Informationsquelle bei</a:t>
            </a:r>
            <a:endParaRPr lang="de-DE" altLang="de-DE" dirty="0" smtClean="0"/>
          </a:p>
          <a:p>
            <a:pPr marL="400050" eaLnBrk="1" hangingPunct="1">
              <a:defRPr/>
            </a:pPr>
            <a:r>
              <a:rPr lang="de-DE" altLang="de-DE" dirty="0" smtClean="0"/>
              <a:t>Ressourcen, die aus einer oder mehreren Seiten, Blättern, Bögen oder Karten </a:t>
            </a:r>
            <a:br>
              <a:rPr lang="de-DE" altLang="de-DE" dirty="0" smtClean="0"/>
            </a:br>
            <a:r>
              <a:rPr lang="de-DE" altLang="de-DE" dirty="0" smtClean="0"/>
              <a:t>bzw. aus Bildern davon bestehen (RDA 2.2.2.2)</a:t>
            </a:r>
          </a:p>
          <a:p>
            <a:pPr marL="571500" indent="-514350" eaLnBrk="1" hangingPunct="1">
              <a:buFont typeface="+mj-lt"/>
              <a:buAutoNum type="alphaLcParenR"/>
              <a:defRPr/>
            </a:pPr>
            <a:endParaRPr lang="de-DE" altLang="de-DE" dirty="0"/>
          </a:p>
          <a:p>
            <a:pPr marL="571500" indent="-514350" eaLnBrk="1" hangingPunct="1">
              <a:buFont typeface="+mj-lt"/>
              <a:buAutoNum type="alphaLcParenR"/>
              <a:defRPr/>
            </a:pPr>
            <a:endParaRPr lang="de-DE" altLang="de-DE" dirty="0" smtClean="0"/>
          </a:p>
          <a:p>
            <a:pPr marL="571500" indent="-514350" eaLnBrk="1" hangingPunct="1">
              <a:buFont typeface="+mj-lt"/>
              <a:buAutoNum type="alphaLcParenR"/>
              <a:defRPr/>
            </a:pPr>
            <a:endParaRPr lang="de-DE" altLang="de-DE" dirty="0"/>
          </a:p>
          <a:p>
            <a:pPr marL="571500" indent="-514350" eaLnBrk="1" hangingPunct="1">
              <a:buFont typeface="+mj-lt"/>
              <a:buAutoNum type="alphaLcParenR"/>
              <a:defRPr/>
            </a:pPr>
            <a:endParaRPr lang="de-DE" altLang="de-DE" dirty="0" smtClean="0"/>
          </a:p>
          <a:p>
            <a:pPr marL="571500" indent="-514350" eaLnBrk="1" hangingPunct="1">
              <a:buFont typeface="+mj-lt"/>
              <a:buAutoNum type="alphaLcParenR"/>
              <a:defRPr/>
            </a:pPr>
            <a:endParaRPr lang="de-DE" altLang="de-DE" dirty="0"/>
          </a:p>
          <a:p>
            <a:pPr marL="571500" indent="-514350" eaLnBrk="1" hangingPunct="1">
              <a:buFont typeface="+mj-lt"/>
              <a:buAutoNum type="alphaLcParenR"/>
              <a:defRPr/>
            </a:pPr>
            <a:endParaRPr lang="de-DE" altLang="de-DE" dirty="0" smtClean="0"/>
          </a:p>
          <a:p>
            <a:pPr marL="57150" indent="0" eaLnBrk="1" hangingPunct="1">
              <a:buNone/>
              <a:defRPr/>
            </a:pPr>
            <a:endParaRPr lang="de-DE" altLang="de-DE" sz="2800" dirty="0"/>
          </a:p>
          <a:p>
            <a:pPr marL="57150" indent="0" eaLnBrk="1" hangingPunct="1">
              <a:buFont typeface="Arial" charset="0"/>
              <a:buNone/>
              <a:defRPr/>
            </a:pPr>
            <a:endParaRPr lang="de-DE" altLang="de-DE" sz="2800" dirty="0" smtClean="0"/>
          </a:p>
          <a:p>
            <a:pPr marL="57150" indent="0" eaLnBrk="1" hangingPunct="1">
              <a:buFont typeface="Arial" charset="0"/>
              <a:buNone/>
              <a:defRPr/>
            </a:pPr>
            <a:endParaRPr lang="de-DE" altLang="de-DE" sz="2800" dirty="0" smtClean="0"/>
          </a:p>
        </p:txBody>
      </p:sp>
      <p:sp>
        <p:nvSpPr>
          <p:cNvPr id="7171" name="Titel 1"/>
          <p:cNvSpPr txBox="1">
            <a:spLocks/>
          </p:cNvSpPr>
          <p:nvPr/>
        </p:nvSpPr>
        <p:spPr bwMode="auto">
          <a:xfrm>
            <a:off x="252413" y="212573"/>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(RDA 2.2.2)</a:t>
            </a:r>
          </a:p>
        </p:txBody>
      </p:sp>
      <p:sp>
        <p:nvSpPr>
          <p:cNvPr id="2" name="Rechteck 1"/>
          <p:cNvSpPr/>
          <p:nvPr/>
        </p:nvSpPr>
        <p:spPr>
          <a:xfrm>
            <a:off x="2051720" y="3251578"/>
            <a:ext cx="1152128" cy="165087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err="1"/>
              <a:t>eBook</a:t>
            </a:r>
            <a:endParaRPr lang="de-DE" dirty="0"/>
          </a:p>
        </p:txBody>
      </p:sp>
      <p:sp>
        <p:nvSpPr>
          <p:cNvPr id="3" name="Abgerundetes Rechteck 2"/>
          <p:cNvSpPr/>
          <p:nvPr/>
        </p:nvSpPr>
        <p:spPr>
          <a:xfrm>
            <a:off x="7380312" y="3189055"/>
            <a:ext cx="914400" cy="914400"/>
          </a:xfrm>
          <a:prstGeom prst="round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JPEG</a:t>
            </a:r>
          </a:p>
        </p:txBody>
      </p:sp>
      <p:pic>
        <p:nvPicPr>
          <p:cNvPr id="7174" name="Picture 12" descr="C:\Users\clausing\AppData\Local\Temp\book-25155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278981"/>
            <a:ext cx="180816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C:\Users\clausing\AppData\Local\Temp\file-158878_12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134519"/>
            <a:ext cx="157321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descr="C:\Users\clausing\AppData\Local\Temp\paris-74064_12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4502944"/>
            <a:ext cx="16922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4" descr="C:\Users\clausing\AppData\Local\Temp\emancipation-156066_128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3134519"/>
            <a:ext cx="1611313"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13" name="Foliennummernplatzhalter 4"/>
          <p:cNvSpPr>
            <a:spLocks noGrp="1"/>
          </p:cNvSpPr>
          <p:nvPr>
            <p:ph type="sldNum" sz="quarter" idx="15"/>
          </p:nvPr>
        </p:nvSpPr>
        <p:spPr/>
        <p:txBody>
          <a:bodyPr/>
          <a:lstStyle/>
          <a:p>
            <a:pPr>
              <a:defRPr/>
            </a:pPr>
            <a:fld id="{912AA78C-B878-402C-BEBA-241643FB1291}" type="slidenum">
              <a:rPr lang="de-DE" smtClean="0"/>
              <a:pPr>
                <a:defRPr/>
              </a:pPr>
              <a:t>6</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1268761"/>
            <a:ext cx="8547100" cy="4896544"/>
          </a:xfrm>
        </p:spPr>
        <p:txBody>
          <a:bodyPr/>
          <a:lstStyle/>
          <a:p>
            <a:pPr marL="879475" eaLnBrk="1" hangingPunct="1">
              <a:buFont typeface="Symbol" panose="05050102010706020507" pitchFamily="18" charset="2"/>
              <a:buChar char="-"/>
              <a:tabLst>
                <a:tab pos="536575" algn="l"/>
              </a:tabLst>
              <a:defRPr/>
            </a:pPr>
            <a:r>
              <a:rPr lang="de-DE" altLang="de-DE" dirty="0" smtClean="0"/>
              <a:t>Titelseite, Titelblatt, Titelkarte o. ä.</a:t>
            </a:r>
            <a:br>
              <a:rPr lang="de-DE" altLang="de-DE" dirty="0" smtClean="0"/>
            </a:br>
            <a:endParaRPr lang="de-DE" altLang="de-DE" dirty="0" smtClean="0"/>
          </a:p>
          <a:p>
            <a:pPr marL="879475" eaLnBrk="1" hangingPunct="1">
              <a:buFont typeface="Symbol" panose="05050102010706020507" pitchFamily="18" charset="2"/>
              <a:buChar char="-"/>
              <a:tabLst>
                <a:tab pos="536575" algn="l"/>
              </a:tabLst>
              <a:defRPr/>
            </a:pPr>
            <a:r>
              <a:rPr lang="de-DE" altLang="de-DE" sz="1600" dirty="0" smtClean="0"/>
              <a:t>falls keine vorhanden:</a:t>
            </a:r>
          </a:p>
          <a:p>
            <a:pPr marL="879475" eaLnBrk="1" hangingPunct="1">
              <a:buFont typeface="Symbol" panose="05050102010706020507" pitchFamily="18" charset="2"/>
              <a:buChar char="-"/>
              <a:tabLst>
                <a:tab pos="536575" algn="l"/>
              </a:tabLst>
              <a:defRPr/>
            </a:pPr>
            <a:r>
              <a:rPr lang="de-DE" altLang="de-DE" dirty="0" smtClean="0"/>
              <a:t>Buchdeckel oder Schutzumschlag</a:t>
            </a:r>
            <a:endParaRPr lang="de-DE" altLang="de-DE" dirty="0"/>
          </a:p>
          <a:p>
            <a:pPr marL="879475" eaLnBrk="1" hangingPunct="1">
              <a:buFont typeface="Symbol" panose="05050102010706020507" pitchFamily="18" charset="2"/>
              <a:buChar char="-"/>
              <a:tabLst>
                <a:tab pos="536575" algn="l"/>
              </a:tabLst>
              <a:defRPr/>
            </a:pPr>
            <a:r>
              <a:rPr lang="de-DE" altLang="de-DE" dirty="0" smtClean="0"/>
              <a:t>Beschriftung</a:t>
            </a:r>
          </a:p>
          <a:p>
            <a:pPr marL="879475" eaLnBrk="1" hangingPunct="1">
              <a:buFont typeface="Symbol" panose="05050102010706020507" pitchFamily="18" charset="2"/>
              <a:buChar char="-"/>
              <a:tabLst>
                <a:tab pos="536575" algn="l"/>
              </a:tabLst>
              <a:defRPr/>
            </a:pPr>
            <a:r>
              <a:rPr lang="de-DE" altLang="de-DE" dirty="0" smtClean="0"/>
              <a:t>Impressum</a:t>
            </a:r>
          </a:p>
          <a:p>
            <a:pPr marL="879475" eaLnBrk="1" hangingPunct="1">
              <a:buFont typeface="Symbol" panose="05050102010706020507" pitchFamily="18" charset="2"/>
              <a:buChar char="-"/>
              <a:tabLst>
                <a:tab pos="536575" algn="l"/>
              </a:tabLst>
              <a:defRPr/>
            </a:pPr>
            <a:r>
              <a:rPr lang="de-DE" altLang="de-DE" dirty="0" err="1" smtClean="0"/>
              <a:t>Kolophon</a:t>
            </a:r>
            <a:endParaRPr lang="de-DE" altLang="de-DE" dirty="0" smtClean="0"/>
          </a:p>
          <a:p>
            <a:pPr marL="879475" eaLnBrk="1" hangingPunct="1">
              <a:buFont typeface="Symbol" panose="05050102010706020507" pitchFamily="18" charset="2"/>
              <a:buChar char="-"/>
              <a:tabLst>
                <a:tab pos="536575" algn="l"/>
              </a:tabLst>
              <a:defRPr/>
            </a:pPr>
            <a:r>
              <a:rPr lang="de-DE" altLang="de-DE" dirty="0" smtClean="0"/>
              <a:t>sonstige Quellen innerhalb der Ressource</a:t>
            </a:r>
          </a:p>
        </p:txBody>
      </p:sp>
      <p:sp>
        <p:nvSpPr>
          <p:cNvPr id="7171" name="Titel 1"/>
          <p:cNvSpPr txBox="1">
            <a:spLocks/>
          </p:cNvSpPr>
          <p:nvPr/>
        </p:nvSpPr>
        <p:spPr bwMode="auto">
          <a:xfrm>
            <a:off x="251520" y="201556"/>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(RDA 2.2.2)</a:t>
            </a:r>
          </a:p>
        </p:txBody>
      </p:sp>
      <p:sp>
        <p:nvSpPr>
          <p:cNvPr id="12"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13" name="Foliennummernplatzhalter 4"/>
          <p:cNvSpPr>
            <a:spLocks noGrp="1"/>
          </p:cNvSpPr>
          <p:nvPr>
            <p:ph type="sldNum" sz="quarter" idx="15"/>
          </p:nvPr>
        </p:nvSpPr>
        <p:spPr/>
        <p:txBody>
          <a:bodyPr/>
          <a:lstStyle/>
          <a:p>
            <a:pPr>
              <a:defRPr/>
            </a:pPr>
            <a:fld id="{912AA78C-B878-402C-BEBA-241643FB1291}" type="slidenum">
              <a:rPr lang="de-DE" smtClean="0"/>
              <a:pPr>
                <a:defRPr/>
              </a:pPr>
              <a:t>7</a:t>
            </a:fld>
            <a:endParaRPr lang="de-DE"/>
          </a:p>
        </p:txBody>
      </p:sp>
    </p:spTree>
    <p:extLst>
      <p:ext uri="{BB962C8B-B14F-4D97-AF65-F5344CB8AC3E}">
        <p14:creationId xmlns:p14="http://schemas.microsoft.com/office/powerpoint/2010/main" val="132593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1484785"/>
            <a:ext cx="8547100" cy="4823940"/>
          </a:xfrm>
        </p:spPr>
        <p:txBody>
          <a:bodyPr/>
          <a:lstStyle/>
          <a:p>
            <a:pPr marL="400050" eaLnBrk="1" hangingPunct="1">
              <a:defRPr/>
            </a:pPr>
            <a:r>
              <a:rPr lang="de-DE" altLang="de-DE" dirty="0" smtClean="0"/>
              <a:t>Ressourcen, die aus bewegten Bildern bestehen (RDA 2.2.2.3)</a:t>
            </a:r>
            <a:br>
              <a:rPr lang="de-DE" altLang="de-DE" dirty="0" smtClean="0"/>
            </a:br>
            <a:r>
              <a:rPr lang="de-DE" altLang="de-DE" dirty="0" smtClean="0"/>
              <a:t/>
            </a:r>
            <a:br>
              <a:rPr lang="de-DE" altLang="de-DE" dirty="0" smtClean="0"/>
            </a:br>
            <a:r>
              <a:rPr lang="de-DE" altLang="de-DE" dirty="0" smtClean="0"/>
              <a:t/>
            </a:r>
            <a:br>
              <a:rPr lang="de-DE" altLang="de-DE" dirty="0" smtClean="0"/>
            </a:br>
            <a:r>
              <a:rPr lang="de-DE" altLang="de-DE" dirty="0" smtClean="0"/>
              <a:t/>
            </a:r>
            <a:br>
              <a:rPr lang="de-DE" altLang="de-DE" dirty="0" smtClean="0"/>
            </a:br>
            <a:r>
              <a:rPr lang="de-DE" altLang="de-DE" dirty="0" smtClean="0"/>
              <a:t/>
            </a:r>
            <a:br>
              <a:rPr lang="de-DE" altLang="de-DE" dirty="0" smtClean="0"/>
            </a:br>
            <a:r>
              <a:rPr lang="de-DE" altLang="de-DE" dirty="0" smtClean="0"/>
              <a:t>und </a:t>
            </a:r>
            <a:r>
              <a:rPr lang="de-DE" altLang="de-DE" dirty="0"/>
              <a:t>sonstigen Ressourcen auf physischen Datenträgern („materielle </a:t>
            </a:r>
            <a:r>
              <a:rPr lang="de-DE" altLang="de-DE" dirty="0" smtClean="0"/>
              <a:t>Ressourcen“, </a:t>
            </a:r>
            <a:r>
              <a:rPr lang="de-DE" altLang="de-DE" dirty="0"/>
              <a:t>RDA </a:t>
            </a:r>
            <a:r>
              <a:rPr lang="de-DE" altLang="de-DE" dirty="0" smtClean="0"/>
              <a:t>2.2.2.4.1</a:t>
            </a:r>
            <a:r>
              <a:rPr lang="de-DE" altLang="de-DE" dirty="0"/>
              <a:t>)</a:t>
            </a:r>
          </a:p>
          <a:p>
            <a:pPr marL="571500" indent="-514350" eaLnBrk="1" hangingPunct="1">
              <a:buFont typeface="+mj-lt"/>
              <a:buAutoNum type="alphaLcParenR" startAt="2"/>
              <a:defRPr/>
            </a:pPr>
            <a:endParaRPr lang="de-DE" altLang="de-DE" dirty="0" smtClean="0"/>
          </a:p>
          <a:p>
            <a:pPr marL="57150" indent="0" eaLnBrk="1" hangingPunct="1">
              <a:buNone/>
              <a:defRPr/>
            </a:pPr>
            <a:endParaRPr lang="de-DE" altLang="de-DE" dirty="0"/>
          </a:p>
          <a:p>
            <a:pPr marL="57150" indent="0" eaLnBrk="1" hangingPunct="1">
              <a:buFont typeface="Arial" charset="0"/>
              <a:buNone/>
              <a:defRPr/>
            </a:pPr>
            <a:endParaRPr lang="de-DE" altLang="de-DE" sz="2800" dirty="0" smtClean="0"/>
          </a:p>
          <a:p>
            <a:pPr marL="57150" indent="0" eaLnBrk="1" hangingPunct="1">
              <a:buFont typeface="Arial" charset="0"/>
              <a:buNone/>
              <a:defRPr/>
            </a:pPr>
            <a:endParaRPr lang="de-DE" altLang="de-DE" dirty="0" smtClean="0"/>
          </a:p>
          <a:p>
            <a:pPr marL="57150" indent="0" eaLnBrk="1" hangingPunct="1">
              <a:buFont typeface="Arial" charset="0"/>
              <a:buNone/>
              <a:defRPr/>
            </a:pPr>
            <a:endParaRPr lang="de-DE" altLang="de-DE" sz="2800" dirty="0" smtClean="0"/>
          </a:p>
          <a:p>
            <a:pPr marL="57150" indent="0" eaLnBrk="1" hangingPunct="1">
              <a:buFont typeface="Arial" charset="0"/>
              <a:buNone/>
              <a:defRPr/>
            </a:pPr>
            <a:endParaRPr lang="de-DE" altLang="de-DE" sz="2800" dirty="0" smtClean="0"/>
          </a:p>
        </p:txBody>
      </p:sp>
      <p:sp>
        <p:nvSpPr>
          <p:cNvPr id="8195" name="Titel 1"/>
          <p:cNvSpPr txBox="1">
            <a:spLocks/>
          </p:cNvSpPr>
          <p:nvPr/>
        </p:nvSpPr>
        <p:spPr bwMode="auto">
          <a:xfrm>
            <a:off x="251520" y="201556"/>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(RDA 2.2.2)</a:t>
            </a:r>
          </a:p>
        </p:txBody>
      </p:sp>
      <p:pic>
        <p:nvPicPr>
          <p:cNvPr id="8196" name="Picture 3" descr="C:\Users\clausing\AppData\Local\Temp\film-reel-14763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294" y="2498966"/>
            <a:ext cx="7921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C:\Users\clausing\AppData\Local\Temp\disc-146678_12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276872"/>
            <a:ext cx="10080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C:\Users\clausing\AppData\Local\Temp\video-24530_128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276872"/>
            <a:ext cx="17287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10" name="Foliennummernplatzhalter 4"/>
          <p:cNvSpPr>
            <a:spLocks noGrp="1"/>
          </p:cNvSpPr>
          <p:nvPr>
            <p:ph type="sldNum" sz="quarter" idx="15"/>
          </p:nvPr>
        </p:nvSpPr>
        <p:spPr/>
        <p:txBody>
          <a:bodyPr/>
          <a:lstStyle/>
          <a:p>
            <a:pPr>
              <a:defRPr/>
            </a:pPr>
            <a:fld id="{B9CB4066-DA39-43CA-B49B-59FB3D24B2B1}" type="slidenum">
              <a:rPr lang="de-DE" smtClean="0"/>
              <a:pPr>
                <a:defRPr/>
              </a:pPr>
              <a:t>8</a:t>
            </a:fld>
            <a:endParaRPr lang="de-DE"/>
          </a:p>
        </p:txBody>
      </p:sp>
      <p:pic>
        <p:nvPicPr>
          <p:cNvPr id="11" name="Picture 2" descr="C:\Users\clausing\AppData\Local\Temp\cd-158817_128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969082"/>
            <a:ext cx="10604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clausing\AppData\Local\Temp\mp3-player-8609_128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857" y="4969082"/>
            <a:ext cx="1619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179512" y="1268760"/>
            <a:ext cx="8425185" cy="4751933"/>
          </a:xfrm>
        </p:spPr>
        <p:txBody>
          <a:bodyPr/>
          <a:lstStyle/>
          <a:p>
            <a:pPr marL="879300" eaLnBrk="1" hangingPunct="1">
              <a:buFont typeface="Symbol" panose="05050102010706020507" pitchFamily="18" charset="2"/>
              <a:buChar char="-"/>
              <a:defRPr/>
            </a:pPr>
            <a:r>
              <a:rPr lang="de-DE" altLang="de-DE" dirty="0" smtClean="0"/>
              <a:t>Etikett mit einem Titel</a:t>
            </a:r>
          </a:p>
          <a:p>
            <a:pPr marL="1336500" lvl="1" indent="-342900" eaLnBrk="1" hangingPunct="1">
              <a:buFont typeface="Arial" panose="020B0604020202020204" pitchFamily="34" charset="0"/>
              <a:buChar char="•"/>
              <a:defRPr/>
            </a:pPr>
            <a:r>
              <a:rPr lang="de-DE" altLang="de-DE" dirty="0" smtClean="0"/>
              <a:t>dauerhaft aufgedruckt oder auf Ressource befestigt</a:t>
            </a:r>
          </a:p>
          <a:p>
            <a:pPr marL="1336500" lvl="1" indent="-342900" eaLnBrk="1" hangingPunct="1">
              <a:buFont typeface="Arial" panose="020B0604020202020204" pitchFamily="34" charset="0"/>
              <a:buChar char="•"/>
              <a:defRPr/>
            </a:pPr>
            <a:r>
              <a:rPr lang="de-DE" altLang="de-DE" dirty="0" smtClean="0"/>
              <a:t>nicht von begleitendem Textmaterial oder Behältnis </a:t>
            </a:r>
          </a:p>
          <a:p>
            <a:pPr marL="536400" lvl="1" indent="0" eaLnBrk="1" hangingPunct="1">
              <a:buFont typeface="Arial" charset="0"/>
              <a:buNone/>
              <a:tabLst>
                <a:tab pos="1260475" algn="l"/>
              </a:tabLst>
              <a:defRPr/>
            </a:pPr>
            <a:r>
              <a:rPr lang="de-DE" altLang="de-DE" dirty="0"/>
              <a:t>	(RDA 2.2.2.3 </a:t>
            </a:r>
            <a:r>
              <a:rPr lang="de-DE" altLang="de-DE" dirty="0" smtClean="0"/>
              <a:t>D-A-CH)</a:t>
            </a:r>
          </a:p>
          <a:p>
            <a:pPr marL="879300" lvl="1" indent="-342900" eaLnBrk="1" hangingPunct="1">
              <a:buFont typeface="Symbol" panose="05050102010706020507" pitchFamily="18" charset="2"/>
              <a:buChar char="-"/>
              <a:tabLst>
                <a:tab pos="1260475" algn="l"/>
              </a:tabLst>
              <a:defRPr/>
            </a:pPr>
            <a:r>
              <a:rPr lang="de-DE" altLang="de-DE" sz="2400" dirty="0" smtClean="0"/>
              <a:t>Behältnis oder Begleitmaterial (nur bei umfassender Beschreibung)</a:t>
            </a:r>
          </a:p>
          <a:p>
            <a:pPr marL="879300" lvl="1" indent="-342900" eaLnBrk="1" hangingPunct="1">
              <a:buFont typeface="Symbol" panose="05050102010706020507" pitchFamily="18" charset="2"/>
              <a:buChar char="-"/>
              <a:tabLst>
                <a:tab pos="1260475" algn="l"/>
              </a:tabLst>
              <a:defRPr/>
            </a:pPr>
            <a:r>
              <a:rPr lang="de-DE" altLang="de-DE" sz="2400" dirty="0" smtClean="0"/>
              <a:t>Interne Quelle, z. B. Metadaten in Textform </a:t>
            </a:r>
          </a:p>
          <a:p>
            <a:pPr marL="536400" lvl="1" indent="0" eaLnBrk="1" hangingPunct="1">
              <a:buFont typeface="Arial" charset="0"/>
              <a:buNone/>
              <a:tabLst>
                <a:tab pos="1260475" algn="l"/>
              </a:tabLst>
              <a:defRPr/>
            </a:pPr>
            <a:endParaRPr lang="de-DE" altLang="de-DE" dirty="0"/>
          </a:p>
        </p:txBody>
      </p:sp>
      <p:sp>
        <p:nvSpPr>
          <p:cNvPr id="8195" name="Titel 1"/>
          <p:cNvSpPr txBox="1">
            <a:spLocks/>
          </p:cNvSpPr>
          <p:nvPr/>
        </p:nvSpPr>
        <p:spPr bwMode="auto">
          <a:xfrm>
            <a:off x="251520" y="188913"/>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dirty="0">
                <a:solidFill>
                  <a:srgbClr val="376092"/>
                </a:solidFill>
              </a:rPr>
              <a:t>Bevorzugte </a:t>
            </a:r>
            <a:r>
              <a:rPr lang="de-DE" altLang="de-DE" dirty="0" smtClean="0">
                <a:solidFill>
                  <a:srgbClr val="376092"/>
                </a:solidFill>
              </a:rPr>
              <a:t>Informationsquelle </a:t>
            </a:r>
            <a:r>
              <a:rPr lang="de-DE" altLang="de-DE" dirty="0">
                <a:solidFill>
                  <a:srgbClr val="376092"/>
                </a:solidFill>
              </a:rPr>
              <a:t>(</a:t>
            </a:r>
            <a:r>
              <a:rPr lang="de-DE" altLang="de-DE" dirty="0" smtClean="0">
                <a:solidFill>
                  <a:srgbClr val="376092"/>
                </a:solidFill>
              </a:rPr>
              <a:t>RDA 2.2.2</a:t>
            </a:r>
            <a:r>
              <a:rPr lang="de-DE" altLang="de-DE" dirty="0">
                <a:solidFill>
                  <a:srgbClr val="376092"/>
                </a:solidFill>
              </a:rPr>
              <a:t>)</a:t>
            </a:r>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dirty="0"/>
              <a:t>AG RDA Schulungsunterlagen – Modul </a:t>
            </a:r>
            <a:r>
              <a:rPr lang="de-DE" dirty="0" smtClean="0"/>
              <a:t>2: Informationsquellen | </a:t>
            </a:r>
            <a:r>
              <a:rPr lang="de-DE" dirty="0"/>
              <a:t>Stand: </a:t>
            </a:r>
            <a:r>
              <a:rPr lang="de-DE" dirty="0" smtClean="0"/>
              <a:t>Mai 2015 </a:t>
            </a:r>
            <a:r>
              <a:rPr lang="de-DE" dirty="0"/>
              <a:t>| CC BY-NC-SA</a:t>
            </a:r>
          </a:p>
        </p:txBody>
      </p:sp>
      <p:sp>
        <p:nvSpPr>
          <p:cNvPr id="10" name="Foliennummernplatzhalter 4"/>
          <p:cNvSpPr>
            <a:spLocks noGrp="1"/>
          </p:cNvSpPr>
          <p:nvPr>
            <p:ph type="sldNum" sz="quarter" idx="15"/>
          </p:nvPr>
        </p:nvSpPr>
        <p:spPr/>
        <p:txBody>
          <a:bodyPr/>
          <a:lstStyle/>
          <a:p>
            <a:pPr>
              <a:defRPr/>
            </a:pPr>
            <a:fld id="{B9CB4066-DA39-43CA-B49B-59FB3D24B2B1}" type="slidenum">
              <a:rPr lang="de-DE" smtClean="0"/>
              <a:pPr>
                <a:defRPr/>
              </a:pPr>
              <a:t>9</a:t>
            </a:fld>
            <a:endParaRPr lang="de-DE"/>
          </a:p>
        </p:txBody>
      </p:sp>
    </p:spTree>
    <p:extLst>
      <p:ext uri="{BB962C8B-B14F-4D97-AF65-F5344CB8AC3E}">
        <p14:creationId xmlns:p14="http://schemas.microsoft.com/office/powerpoint/2010/main" val="23575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1579</Words>
  <Application>Microsoft Office PowerPoint</Application>
  <PresentationFormat>Bildschirmpräsentation (4:3)</PresentationFormat>
  <Paragraphs>199</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Symbol</vt:lpstr>
      <vt:lpstr>Verdana</vt:lpstr>
      <vt:lpstr>Wingdings</vt:lpstr>
      <vt:lpstr>Larissa</vt:lpstr>
      <vt:lpstr>Schulungsunterlagen der AG RDA</vt:lpstr>
      <vt:lpstr>Informationsquellen </vt:lpstr>
      <vt:lpstr>Übersicht</vt:lpstr>
      <vt:lpstr>PowerPoint-Präsentation</vt:lpstr>
      <vt:lpstr>PowerPoint-Präsentation</vt:lpstr>
      <vt:lpstr>PowerPoint-Präsentation</vt:lpstr>
      <vt:lpstr>PowerPoint-Präsentation</vt:lpstr>
      <vt:lpstr>PowerPoint-Präsentation</vt:lpstr>
      <vt:lpstr>PowerPoint-Präsentation</vt:lpstr>
      <vt:lpstr>Bevorzugte Informationsquelle (RDA 2.2.2)</vt:lpstr>
      <vt:lpstr>Bevorzugte Informationsquelle (RDA 2.2.2)</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Susu</cp:lastModifiedBy>
  <cp:revision>50</cp:revision>
  <dcterms:created xsi:type="dcterms:W3CDTF">2014-02-18T07:01:40Z</dcterms:created>
  <dcterms:modified xsi:type="dcterms:W3CDTF">2015-09-27T08:50:58Z</dcterms:modified>
</cp:coreProperties>
</file>