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59"/>
  </p:notesMasterIdLst>
  <p:handoutMasterIdLst>
    <p:handoutMasterId r:id="rId60"/>
  </p:handoutMasterIdLst>
  <p:sldIdLst>
    <p:sldId id="259" r:id="rId3"/>
    <p:sldId id="287" r:id="rId4"/>
    <p:sldId id="333" r:id="rId5"/>
    <p:sldId id="405" r:id="rId6"/>
    <p:sldId id="406" r:id="rId7"/>
    <p:sldId id="407" r:id="rId8"/>
    <p:sldId id="408" r:id="rId9"/>
    <p:sldId id="409" r:id="rId10"/>
    <p:sldId id="410" r:id="rId11"/>
    <p:sldId id="411" r:id="rId12"/>
    <p:sldId id="412" r:id="rId13"/>
    <p:sldId id="413" r:id="rId14"/>
    <p:sldId id="414" r:id="rId15"/>
    <p:sldId id="415" r:id="rId16"/>
    <p:sldId id="416" r:id="rId17"/>
    <p:sldId id="417" r:id="rId18"/>
    <p:sldId id="418" r:id="rId19"/>
    <p:sldId id="419" r:id="rId20"/>
    <p:sldId id="420" r:id="rId21"/>
    <p:sldId id="422" r:id="rId22"/>
    <p:sldId id="423" r:id="rId23"/>
    <p:sldId id="424" r:id="rId24"/>
    <p:sldId id="426" r:id="rId25"/>
    <p:sldId id="345" r:id="rId26"/>
    <p:sldId id="352" r:id="rId27"/>
    <p:sldId id="425" r:id="rId28"/>
    <p:sldId id="427" r:id="rId29"/>
    <p:sldId id="428" r:id="rId30"/>
    <p:sldId id="429" r:id="rId31"/>
    <p:sldId id="430" r:id="rId32"/>
    <p:sldId id="431" r:id="rId33"/>
    <p:sldId id="432" r:id="rId34"/>
    <p:sldId id="433" r:id="rId35"/>
    <p:sldId id="434" r:id="rId36"/>
    <p:sldId id="435" r:id="rId37"/>
    <p:sldId id="436" r:id="rId38"/>
    <p:sldId id="437" r:id="rId39"/>
    <p:sldId id="438" r:id="rId40"/>
    <p:sldId id="439" r:id="rId41"/>
    <p:sldId id="442" r:id="rId42"/>
    <p:sldId id="443" r:id="rId43"/>
    <p:sldId id="317" r:id="rId44"/>
    <p:sldId id="441" r:id="rId45"/>
    <p:sldId id="440" r:id="rId46"/>
    <p:sldId id="362" r:id="rId47"/>
    <p:sldId id="363" r:id="rId48"/>
    <p:sldId id="444" r:id="rId49"/>
    <p:sldId id="445" r:id="rId50"/>
    <p:sldId id="447" r:id="rId51"/>
    <p:sldId id="448" r:id="rId52"/>
    <p:sldId id="449" r:id="rId53"/>
    <p:sldId id="450" r:id="rId54"/>
    <p:sldId id="451" r:id="rId55"/>
    <p:sldId id="452" r:id="rId56"/>
    <p:sldId id="446" r:id="rId57"/>
    <p:sldId id="392" r:id="rId5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e Ristau" initials="u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77" autoAdjust="0"/>
    <p:restoredTop sz="85277" autoAdjust="0"/>
  </p:normalViewPr>
  <p:slideViewPr>
    <p:cSldViewPr>
      <p:cViewPr>
        <p:scale>
          <a:sx n="80" d="100"/>
          <a:sy n="80" d="100"/>
        </p:scale>
        <p:origin x="-2586" y="-81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C937E4-8306-4256-98BE-2853E1A1DDAD}" type="datetimeFigureOut">
              <a:rPr lang="de-DE" smtClean="0"/>
              <a:pPr/>
              <a:t>07.10.2015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DB1F4-BB4F-44BD-AC26-B758B395BD23}" type="datetimeFigureOut">
              <a:rPr lang="de-DE" smtClean="0"/>
              <a:pPr/>
              <a:t>07.10.2015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29</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30</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31</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32</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33</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34</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35</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36</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Der</a:t>
            </a:r>
            <a:r>
              <a:rPr lang="de-DE" baseline="0" dirty="0" smtClean="0"/>
              <a:t> Einband kann bei Verlagseinbänden ein Merkmal der Manifestation sein, bei Alten Drucken ist er auf jeden Fall auf der </a:t>
            </a:r>
            <a:r>
              <a:rPr lang="de-DE" baseline="0" dirty="0" err="1" smtClean="0"/>
              <a:t>Exemplarebene</a:t>
            </a:r>
            <a:r>
              <a:rPr lang="de-DE" baseline="0" dirty="0" smtClean="0"/>
              <a:t> anzusiedeln.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37</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38</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Beziehungen sind auch Elemente der Titelaufnahme, aber nicht jedes</a:t>
            </a:r>
            <a:r>
              <a:rPr lang="de-DE" baseline="0" dirty="0" smtClean="0"/>
              <a:t> Element ist auch eine Beziehung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1557611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39</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40</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FRBR-Ebene</a:t>
            </a:r>
            <a:r>
              <a:rPr lang="de-DE" baseline="0" dirty="0" smtClean="0"/>
              <a:t> ist wichtig um entsprechende Regelwerksstellen im Toolkit zu finden.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41</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42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44</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Anm.:</a:t>
            </a:r>
            <a:r>
              <a:rPr lang="de-DE" baseline="0" dirty="0" smtClean="0"/>
              <a:t> Bei Frontalschulungen gibt es hier zwei Möglichkeiten. Man geht jeweils ins Toolkit und fragt erst nach der Ebene, blättert die auf (bei der Werkebene zusätzlich fragen ob geistiger Schöpfer oder nicht), scrollt langsam durch und lässt die Teilnehmer nach dem Begriff suchen. Alternative: Ausdrucke aller Beziehungskennzeichnungen.</a:t>
            </a:r>
          </a:p>
          <a:p>
            <a:r>
              <a:rPr lang="de-DE" baseline="0" dirty="0" smtClean="0"/>
              <a:t>Bei kleinen Schulungen kann auch direkt im Toolkit gearbeitet werden.</a:t>
            </a:r>
          </a:p>
          <a:p>
            <a:endParaRPr lang="de-DE" baseline="0" dirty="0" smtClean="0"/>
          </a:p>
          <a:p>
            <a:r>
              <a:rPr lang="de-DE" baseline="0" dirty="0" smtClean="0"/>
              <a:t>Autor = Verfasser (Werkebene – geistiger Schöpfer)</a:t>
            </a:r>
          </a:p>
          <a:p>
            <a:r>
              <a:rPr lang="de-DE" dirty="0" smtClean="0"/>
              <a:t>Vorwort von</a:t>
            </a:r>
            <a:r>
              <a:rPr lang="de-DE" baseline="0" dirty="0" smtClean="0"/>
              <a:t> = Verfasser einer Einleitung (Expressionsebene) (Hier kann man erklären, dass immer die engste Beziehungskennzeichnung genommen wird) </a:t>
            </a:r>
          </a:p>
          <a:p>
            <a:r>
              <a:rPr lang="de-DE" baseline="0" dirty="0" smtClean="0"/>
              <a:t>Verlag = Verlag (Manifestationsebene) (Hier kann man erläutern, dass auch die Bezeichnungen aus den Überschriften Beziehungskennzeichnungen sind. Unbedingt dazu sagen, dass in der Verlagsangabe (keine Beziehung!) keine Beziehungskennzeichnung erfasst wird, sondern nur in einem besonderen Feld, 677 in der z.B. bei Alten Drucken Beziehungen zu Verlagen dargestellt werden.)</a:t>
            </a:r>
          </a:p>
          <a:p>
            <a:r>
              <a:rPr lang="de-DE" baseline="0" dirty="0" smtClean="0"/>
              <a:t>Gustav Mahler = Komponist (Werkebene – geistiger Schöpfer)</a:t>
            </a:r>
          </a:p>
          <a:p>
            <a:r>
              <a:rPr lang="de-DE" baseline="0" dirty="0" smtClean="0"/>
              <a:t>Festschrift = Gefeierter (Werkebene – kein geistiger Schöpfer)</a:t>
            </a:r>
          </a:p>
          <a:p>
            <a:r>
              <a:rPr lang="de-DE" baseline="0" dirty="0" smtClean="0"/>
              <a:t>Früherer Besitzer = Früherer Eigentümer (</a:t>
            </a:r>
            <a:r>
              <a:rPr lang="de-DE" baseline="0" dirty="0" err="1" smtClean="0"/>
              <a:t>Exemplarebene</a:t>
            </a:r>
            <a:r>
              <a:rPr lang="de-DE" baseline="0" dirty="0" smtClean="0"/>
              <a: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46</a:t>
            </a:fld>
            <a:endParaRPr lang="de-DE"/>
          </a:p>
        </p:txBody>
      </p:sp>
    </p:spTree>
    <p:extLst>
      <p:ext uri="{BB962C8B-B14F-4D97-AF65-F5344CB8AC3E}">
        <p14:creationId xmlns:p14="http://schemas.microsoft.com/office/powerpoint/2010/main" val="29242218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Zuerst die wichtigsten,</a:t>
            </a:r>
            <a:r>
              <a:rPr lang="de-DE" baseline="0" dirty="0" smtClean="0"/>
              <a:t> danach alphabetisch</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47</a:t>
            </a:fld>
            <a:endParaRPr lang="de-DE"/>
          </a:p>
        </p:txBody>
      </p:sp>
    </p:spTree>
    <p:extLst>
      <p:ext uri="{BB962C8B-B14F-4D97-AF65-F5344CB8AC3E}">
        <p14:creationId xmlns:p14="http://schemas.microsoft.com/office/powerpoint/2010/main" val="2924221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wst</a:t>
            </a:r>
            <a:r>
              <a:rPr lang="de-DE" dirty="0" smtClean="0"/>
              <a:t> </a:t>
            </a:r>
            <a:r>
              <a:rPr lang="de-DE" dirty="0" smtClean="0"/>
              <a:t>= </a:t>
            </a:r>
            <a:r>
              <a:rPr lang="de-DE" dirty="0" smtClean="0"/>
              <a:t>Verfasser von ergänzendem Text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55</a:t>
            </a:fld>
            <a:endParaRPr lang="de-DE"/>
          </a:p>
        </p:txBody>
      </p:sp>
    </p:spTree>
    <p:extLst>
      <p:ext uri="{BB962C8B-B14F-4D97-AF65-F5344CB8AC3E}">
        <p14:creationId xmlns:p14="http://schemas.microsoft.com/office/powerpoint/2010/main" val="3815030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handelt es sich um eine unstrukturierte</a:t>
            </a:r>
            <a:r>
              <a:rPr lang="de-DE" baseline="0" dirty="0" smtClean="0"/>
              <a:t> Beziehung zu einem anderen Werk. Unstrukturierte Beziehungen werden oft in den gleichen Feldern wiedergebeben wie Anmerkungen.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23</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24</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25</a:t>
            </a:fld>
            <a:endParaRPr lang="de-DE"/>
          </a:p>
        </p:txBody>
      </p:sp>
    </p:spTree>
    <p:extLst>
      <p:ext uri="{BB962C8B-B14F-4D97-AF65-F5344CB8AC3E}">
        <p14:creationId xmlns:p14="http://schemas.microsoft.com/office/powerpoint/2010/main" val="1403894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26</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27</a:t>
            </a:fld>
            <a:endParaRPr lang="de-DE"/>
          </a:p>
        </p:txBody>
      </p:sp>
    </p:spTree>
    <p:extLst>
      <p:ext uri="{BB962C8B-B14F-4D97-AF65-F5344CB8AC3E}">
        <p14:creationId xmlns:p14="http://schemas.microsoft.com/office/powerpoint/2010/main" val="291011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28</a:t>
            </a:fld>
            <a:endParaRPr lang="de-DE"/>
          </a:p>
        </p:txBody>
      </p:sp>
    </p:spTree>
    <p:extLst>
      <p:ext uri="{BB962C8B-B14F-4D97-AF65-F5344CB8AC3E}">
        <p14:creationId xmlns:p14="http://schemas.microsoft.com/office/powerpoint/2010/main" val="29101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dirty="0" smtClean="0"/>
              <a:t>AG RDA Schulungsunterlagen – Modul 2.07: Beziehungen | Stand: 19.06.2015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4358710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dirty="0" smtClean="0"/>
              <a:t>AG RDA Schulungsunterlagen – Modul 2.07: Beziehungen | Stand: 19.06.2015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solidFill>
                  <a:prstClr val="black">
                    <a:lumMod val="50000"/>
                    <a:lumOff val="50000"/>
                  </a:prstClr>
                </a:solidFill>
              </a:rPr>
              <a:t>AG RDA Schulungsunterlagen – Modul 2.07: Beziehungen | Stand: 19.06.2015 | CC BY-NC-SA</a:t>
            </a:r>
            <a:endParaRPr lang="de-DE" dirty="0">
              <a:solidFill>
                <a:prstClr val="black">
                  <a:lumMod val="50000"/>
                  <a:lumOff val="50000"/>
                </a:prstClr>
              </a:solidFill>
            </a:endParaRPr>
          </a:p>
        </p:txBody>
      </p:sp>
    </p:spTree>
    <p:extLst>
      <p:ext uri="{BB962C8B-B14F-4D97-AF65-F5344CB8AC3E}">
        <p14:creationId xmlns:p14="http://schemas.microsoft.com/office/powerpoint/2010/main" val="1125149441"/>
      </p:ext>
    </p:extLst>
  </p:cSld>
  <p:clrMap bg1="lt1" tx1="dk1" bg2="lt2" tx2="dk2" accent1="accent1" accent2="accent2" accent3="accent3" accent4="accent4" accent5="accent5" accent6="accent6" hlink="hlink" folHlink="folHlink"/>
  <p:sldLayoutIdLst>
    <p:sldLayoutId id="2147483651"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access.rdatoolkit.org/rdachp17-de_rda17-70.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Beziehungen - </a:t>
            </a:r>
            <a:r>
              <a:rPr lang="de-DE" dirty="0" smtClean="0"/>
              <a:t>Praxis</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feld 3"/>
          <p:cNvSpPr txBox="1"/>
          <p:nvPr/>
        </p:nvSpPr>
        <p:spPr>
          <a:xfrm>
            <a:off x="611560" y="1135777"/>
            <a:ext cx="2448272" cy="307777"/>
          </a:xfrm>
          <a:prstGeom prst="rect">
            <a:avLst/>
          </a:prstGeom>
          <a:solidFill>
            <a:schemeClr val="bg1"/>
          </a:solidFill>
          <a:ln>
            <a:noFill/>
          </a:ln>
        </p:spPr>
        <p:txBody>
          <a:bodyPr wrap="square" rtlCol="0">
            <a:spAutoFit/>
          </a:bodyPr>
          <a:lstStyle/>
          <a:p>
            <a:r>
              <a:rPr lang="de-DE" sz="1400" dirty="0" smtClean="0">
                <a:latin typeface="Verdana" panose="020B0604030504040204" pitchFamily="34" charset="0"/>
                <a:ea typeface="Verdana" panose="020B0604030504040204" pitchFamily="34" charset="0"/>
                <a:cs typeface="Verdana" panose="020B0604030504040204" pitchFamily="34" charset="0"/>
              </a:rPr>
              <a:t>B3Kat, </a:t>
            </a:r>
            <a:r>
              <a:rPr lang="de-DE" sz="1400" dirty="0" smtClean="0">
                <a:latin typeface="Verdana" panose="020B0604030504040204" pitchFamily="34" charset="0"/>
                <a:ea typeface="Verdana" panose="020B0604030504040204" pitchFamily="34" charset="0"/>
                <a:cs typeface="Verdana" panose="020B0604030504040204" pitchFamily="34" charset="0"/>
              </a:rPr>
              <a:t>07</a:t>
            </a:r>
            <a:r>
              <a:rPr lang="de-DE" sz="1400" dirty="0" smtClean="0">
                <a:latin typeface="Verdana" panose="020B0604030504040204" pitchFamily="34" charset="0"/>
                <a:ea typeface="Verdana" panose="020B0604030504040204" pitchFamily="34" charset="0"/>
                <a:cs typeface="Verdana" panose="020B0604030504040204" pitchFamily="34" charset="0"/>
              </a:rPr>
              <a:t>.10.2015</a:t>
            </a:r>
            <a:endParaRPr lang="de-DE" sz="14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5" name="Fußzeilenplatzhalter 4"/>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6" name="Foliennummernplatzhalter 5"/>
          <p:cNvSpPr>
            <a:spLocks noGrp="1"/>
          </p:cNvSpPr>
          <p:nvPr>
            <p:ph type="sldNum" sz="quarter" idx="4"/>
          </p:nvPr>
        </p:nvSpPr>
        <p:spPr/>
        <p:txBody>
          <a:bodyPr/>
          <a:lstStyle/>
          <a:p>
            <a:fld id="{8A6690F1-7CA1-4166-A522-500460961984}" type="slidenum">
              <a:rPr lang="de-DE" smtClean="0"/>
              <a:pPr/>
              <a:t>1</a:t>
            </a:fld>
            <a:endParaRPr lang="de-DE"/>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303 Werktitel (früherer Einheitssachtitel)</a:t>
            </a:r>
          </a:p>
          <a:p>
            <a:pPr marL="0" indent="0" algn="ctr">
              <a:buNone/>
            </a:pPr>
            <a:endParaRPr lang="de-DE" sz="3200" dirty="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spTree>
    <p:extLst>
      <p:ext uri="{BB962C8B-B14F-4D97-AF65-F5344CB8AC3E}">
        <p14:creationId xmlns:p14="http://schemas.microsoft.com/office/powerpoint/2010/main" val="2882794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a:t>303 Werktitel (früherer Einheitssachtitel)</a:t>
            </a:r>
          </a:p>
          <a:p>
            <a:pPr marL="0" indent="0" algn="ctr">
              <a:buNone/>
            </a:pPr>
            <a:endParaRPr lang="de-DE" sz="3200" dirty="0" smtClean="0"/>
          </a:p>
          <a:p>
            <a:pPr marL="0" indent="0" algn="ctr">
              <a:buNone/>
            </a:pPr>
            <a:endParaRPr lang="de-DE" sz="3200" dirty="0" smtClean="0"/>
          </a:p>
          <a:p>
            <a:pPr marL="0" indent="0" algn="ctr">
              <a:buNone/>
            </a:pPr>
            <a:r>
              <a:rPr lang="de-DE" sz="3200" dirty="0" smtClean="0"/>
              <a:t>Beziehung</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spTree>
    <p:extLst>
      <p:ext uri="{BB962C8B-B14F-4D97-AF65-F5344CB8AC3E}">
        <p14:creationId xmlns:p14="http://schemas.microsoft.com/office/powerpoint/2010/main" val="3878229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359 Verantwortlichkeitsangabe</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a:p>
        </p:txBody>
      </p:sp>
    </p:spTree>
    <p:extLst>
      <p:ext uri="{BB962C8B-B14F-4D97-AF65-F5344CB8AC3E}">
        <p14:creationId xmlns:p14="http://schemas.microsoft.com/office/powerpoint/2010/main" val="2116453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359 Verantwortlichkeitsangabe</a:t>
            </a:r>
            <a:endParaRPr lang="de-DE" sz="3200" dirty="0"/>
          </a:p>
          <a:p>
            <a:pPr marL="0" indent="0" algn="ctr">
              <a:buNone/>
            </a:pPr>
            <a:endParaRPr lang="de-DE" sz="3200" dirty="0" smtClean="0"/>
          </a:p>
          <a:p>
            <a:pPr marL="0" indent="0" algn="ctr">
              <a:buNone/>
            </a:pPr>
            <a:endParaRPr lang="de-DE" sz="3200" dirty="0" smtClean="0"/>
          </a:p>
          <a:p>
            <a:pPr marL="0" indent="0" algn="ctr">
              <a:buNone/>
            </a:pPr>
            <a:r>
              <a:rPr lang="de-DE" sz="3200" dirty="0" smtClean="0"/>
              <a:t>Element</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Tree>
    <p:extLst>
      <p:ext uri="{BB962C8B-B14F-4D97-AF65-F5344CB8AC3E}">
        <p14:creationId xmlns:p14="http://schemas.microsoft.com/office/powerpoint/2010/main" val="22126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419_$a Erscheinungsort</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14</a:t>
            </a:fld>
            <a:endParaRPr lang="de-DE"/>
          </a:p>
        </p:txBody>
      </p:sp>
    </p:spTree>
    <p:extLst>
      <p:ext uri="{BB962C8B-B14F-4D97-AF65-F5344CB8AC3E}">
        <p14:creationId xmlns:p14="http://schemas.microsoft.com/office/powerpoint/2010/main" val="2722318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419_$a Erscheinungsort</a:t>
            </a:r>
            <a:endParaRPr lang="de-DE" sz="3200" dirty="0"/>
          </a:p>
          <a:p>
            <a:pPr marL="0" indent="0" algn="ctr">
              <a:buNone/>
            </a:pPr>
            <a:endParaRPr lang="de-DE" sz="3200" dirty="0" smtClean="0"/>
          </a:p>
          <a:p>
            <a:pPr marL="0" indent="0" algn="ctr">
              <a:buNone/>
            </a:pPr>
            <a:endParaRPr lang="de-DE" sz="3200" dirty="0" smtClean="0"/>
          </a:p>
          <a:p>
            <a:pPr marL="0" indent="0" algn="ctr">
              <a:buNone/>
            </a:pPr>
            <a:r>
              <a:rPr lang="de-DE" sz="3200" dirty="0" smtClean="0"/>
              <a:t>Element</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15</a:t>
            </a:fld>
            <a:endParaRPr lang="de-DE"/>
          </a:p>
        </p:txBody>
      </p:sp>
    </p:spTree>
    <p:extLst>
      <p:ext uri="{BB962C8B-B14F-4D97-AF65-F5344CB8AC3E}">
        <p14:creationId xmlns:p14="http://schemas.microsoft.com/office/powerpoint/2010/main" val="1394540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419_$c Erscheinungsjahr</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16</a:t>
            </a:fld>
            <a:endParaRPr lang="de-DE"/>
          </a:p>
        </p:txBody>
      </p:sp>
    </p:spTree>
    <p:extLst>
      <p:ext uri="{BB962C8B-B14F-4D97-AF65-F5344CB8AC3E}">
        <p14:creationId xmlns:p14="http://schemas.microsoft.com/office/powerpoint/2010/main" val="2891421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419_$c Erscheinungsjahr</a:t>
            </a:r>
            <a:endParaRPr lang="de-DE" sz="3200" dirty="0"/>
          </a:p>
          <a:p>
            <a:pPr marL="0" indent="0" algn="ctr">
              <a:buNone/>
            </a:pPr>
            <a:endParaRPr lang="de-DE" sz="3200" dirty="0" smtClean="0"/>
          </a:p>
          <a:p>
            <a:pPr marL="0" indent="0" algn="ctr">
              <a:buNone/>
            </a:pPr>
            <a:endParaRPr lang="de-DE" sz="3200" dirty="0" smtClean="0"/>
          </a:p>
          <a:p>
            <a:pPr marL="0" indent="0" algn="ctr">
              <a:buNone/>
            </a:pPr>
            <a:r>
              <a:rPr lang="de-DE" sz="3200" dirty="0" smtClean="0"/>
              <a:t>Element</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17</a:t>
            </a:fld>
            <a:endParaRPr lang="de-DE"/>
          </a:p>
        </p:txBody>
      </p:sp>
    </p:spTree>
    <p:extLst>
      <p:ext uri="{BB962C8B-B14F-4D97-AF65-F5344CB8AC3E}">
        <p14:creationId xmlns:p14="http://schemas.microsoft.com/office/powerpoint/2010/main" val="3374795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501 Erscheint auch als Onlineausgabe</a:t>
            </a:r>
            <a:endParaRPr lang="de-DE" sz="3200" dirty="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18</a:t>
            </a:fld>
            <a:endParaRPr lang="de-DE"/>
          </a:p>
        </p:txBody>
      </p:sp>
    </p:spTree>
    <p:extLst>
      <p:ext uri="{BB962C8B-B14F-4D97-AF65-F5344CB8AC3E}">
        <p14:creationId xmlns:p14="http://schemas.microsoft.com/office/powerpoint/2010/main" val="2689217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501 Erscheint auch als Onlineausgabe</a:t>
            </a:r>
            <a:endParaRPr lang="de-DE" sz="3200" dirty="0"/>
          </a:p>
          <a:p>
            <a:pPr marL="0" indent="0" algn="ctr">
              <a:buNone/>
            </a:pPr>
            <a:endParaRPr lang="de-DE" sz="3200" dirty="0" smtClean="0"/>
          </a:p>
          <a:p>
            <a:pPr marL="0" indent="0" algn="ctr">
              <a:buNone/>
            </a:pPr>
            <a:endParaRPr lang="de-DE" sz="3200" dirty="0" smtClean="0"/>
          </a:p>
          <a:p>
            <a:pPr marL="0" indent="0" algn="ctr">
              <a:buNone/>
            </a:pPr>
            <a:r>
              <a:rPr lang="de-DE" sz="3200" dirty="0" smtClean="0"/>
              <a:t>Beziehung</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19</a:t>
            </a:fld>
            <a:endParaRPr lang="de-DE"/>
          </a:p>
        </p:txBody>
      </p:sp>
    </p:spTree>
    <p:extLst>
      <p:ext uri="{BB962C8B-B14F-4D97-AF65-F5344CB8AC3E}">
        <p14:creationId xmlns:p14="http://schemas.microsoft.com/office/powerpoint/2010/main" val="2059446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a:t>
            </a:r>
            <a:endParaRPr lang="de-DE" dirty="0"/>
          </a:p>
        </p:txBody>
      </p:sp>
      <p:sp>
        <p:nvSpPr>
          <p:cNvPr id="3" name="Textplatzhalter 2"/>
          <p:cNvSpPr>
            <a:spLocks noGrp="1"/>
          </p:cNvSpPr>
          <p:nvPr>
            <p:ph type="body" sz="quarter" idx="13"/>
          </p:nvPr>
        </p:nvSpPr>
        <p:spPr>
          <a:xfrm>
            <a:off x="251520" y="1196752"/>
            <a:ext cx="8640960" cy="5112568"/>
          </a:xfrm>
        </p:spPr>
        <p:txBody>
          <a:bodyPr wrap="square"/>
          <a:lstStyle/>
          <a:p>
            <a:pPr marL="0" indent="0">
              <a:buNone/>
            </a:pPr>
            <a:r>
              <a:rPr lang="de-DE" dirty="0"/>
              <a:t>Beziehungen – Elemente</a:t>
            </a:r>
          </a:p>
          <a:p>
            <a:r>
              <a:rPr lang="de-DE" dirty="0"/>
              <a:t>Beziehungen</a:t>
            </a:r>
          </a:p>
          <a:p>
            <a:pPr lvl="1"/>
            <a:r>
              <a:rPr lang="de-DE" dirty="0"/>
              <a:t>es wird eine Beziehung zu einer anderen Entität hergestellt. Person, Familie, Körperschaft, Werk, Expression, Manifestation oder Exemplar.</a:t>
            </a:r>
          </a:p>
          <a:p>
            <a:pPr lvl="1"/>
            <a:r>
              <a:rPr lang="de-DE" dirty="0"/>
              <a:t>Beschreibung erfolgt nach gewissen Regeln</a:t>
            </a:r>
          </a:p>
          <a:p>
            <a:pPr lvl="1"/>
            <a:endParaRPr lang="de-DE" dirty="0"/>
          </a:p>
          <a:p>
            <a:r>
              <a:rPr lang="de-DE" dirty="0"/>
              <a:t>Element</a:t>
            </a:r>
          </a:p>
          <a:p>
            <a:pPr lvl="1"/>
            <a:r>
              <a:rPr lang="de-DE" dirty="0" smtClean="0"/>
              <a:t>Ein </a:t>
            </a:r>
            <a:r>
              <a:rPr lang="de-DE" dirty="0"/>
              <a:t>Wort, ein Zeichen oder eine Gruppe von Wörtern und/oder Zeichen, das/die eine eindeutige Einheit bibliografischer Information repräsentiert.</a:t>
            </a:r>
          </a:p>
          <a:p>
            <a:pPr lvl="1"/>
            <a:r>
              <a:rPr lang="de-DE" dirty="0"/>
              <a:t>Meist werden Elemente, die keine Beziehungen sind, übertragen.</a:t>
            </a:r>
          </a:p>
          <a:p>
            <a:pPr marL="0" indent="0">
              <a:buNone/>
            </a:pPr>
            <a:endParaRPr lang="de-DE" dirty="0" smtClean="0"/>
          </a:p>
        </p:txBody>
      </p:sp>
      <p:sp>
        <p:nvSpPr>
          <p:cNvPr id="6" name="Fußzeilenplatzhalter 5"/>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7" name="Foliennummernplatzhalter 6"/>
          <p:cNvSpPr>
            <a:spLocks noGrp="1"/>
          </p:cNvSpPr>
          <p:nvPr>
            <p:ph type="sldNum" sz="quarter" idx="4"/>
          </p:nvPr>
        </p:nvSpPr>
        <p:spPr/>
        <p:txBody>
          <a:bodyPr/>
          <a:lstStyle/>
          <a:p>
            <a:fld id="{8A6690F1-7CA1-4166-A522-500460961984}" type="slidenum">
              <a:rPr lang="de-DE" smtClean="0"/>
              <a:pPr/>
              <a:t>2</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509 Verfasser ermittelt </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20</a:t>
            </a:fld>
            <a:endParaRPr lang="de-DE"/>
          </a:p>
        </p:txBody>
      </p:sp>
    </p:spTree>
    <p:extLst>
      <p:ext uri="{BB962C8B-B14F-4D97-AF65-F5344CB8AC3E}">
        <p14:creationId xmlns:p14="http://schemas.microsoft.com/office/powerpoint/2010/main" val="495378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509 Verfasser ermittelt</a:t>
            </a:r>
            <a:endParaRPr lang="de-DE" sz="3200" dirty="0"/>
          </a:p>
          <a:p>
            <a:pPr marL="0" indent="0" algn="ctr">
              <a:buNone/>
            </a:pPr>
            <a:endParaRPr lang="de-DE" sz="3200" dirty="0" smtClean="0"/>
          </a:p>
          <a:p>
            <a:pPr marL="0" indent="0" algn="ctr">
              <a:buNone/>
            </a:pPr>
            <a:endParaRPr lang="de-DE" sz="3200" dirty="0" smtClean="0"/>
          </a:p>
          <a:p>
            <a:pPr marL="0" indent="0" algn="ctr">
              <a:buNone/>
            </a:pPr>
            <a:r>
              <a:rPr lang="de-DE" sz="3200" dirty="0" smtClean="0"/>
              <a:t>Element</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21</a:t>
            </a:fld>
            <a:endParaRPr lang="de-DE"/>
          </a:p>
        </p:txBody>
      </p:sp>
    </p:spTree>
    <p:extLst>
      <p:ext uri="{BB962C8B-B14F-4D97-AF65-F5344CB8AC3E}">
        <p14:creationId xmlns:p14="http://schemas.microsoft.com/office/powerpoint/2010/main" val="249715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501 </a:t>
            </a:r>
            <a:r>
              <a:rPr lang="de-DE" sz="3200" dirty="0"/>
              <a:t>Das Libretto zur Oper stammt von Hugo von Hofmannsthal</a:t>
            </a:r>
            <a:r>
              <a:rPr lang="de-DE" sz="3200" dirty="0" smtClean="0"/>
              <a:t> </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22</a:t>
            </a:fld>
            <a:endParaRPr lang="de-DE"/>
          </a:p>
        </p:txBody>
      </p:sp>
    </p:spTree>
    <p:extLst>
      <p:ext uri="{BB962C8B-B14F-4D97-AF65-F5344CB8AC3E}">
        <p14:creationId xmlns:p14="http://schemas.microsoft.com/office/powerpoint/2010/main" val="1255025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501 </a:t>
            </a:r>
            <a:r>
              <a:rPr lang="de-DE" sz="3200" dirty="0"/>
              <a:t>Das Libretto zur Oper stammt von Hugo von Hofmannsthal</a:t>
            </a:r>
            <a:r>
              <a:rPr lang="de-DE" sz="3200" dirty="0" smtClean="0"/>
              <a:t> </a:t>
            </a:r>
            <a:endParaRPr lang="de-DE" sz="3200" dirty="0"/>
          </a:p>
          <a:p>
            <a:pPr marL="0" indent="0" algn="ctr">
              <a:buNone/>
            </a:pPr>
            <a:endParaRPr lang="de-DE" sz="3200" dirty="0" smtClean="0"/>
          </a:p>
          <a:p>
            <a:pPr marL="0" indent="0" algn="ctr">
              <a:buNone/>
            </a:pPr>
            <a:endParaRPr lang="de-DE" sz="3200" dirty="0" smtClean="0"/>
          </a:p>
          <a:p>
            <a:pPr marL="0" indent="0" algn="ctr">
              <a:buNone/>
            </a:pPr>
            <a:r>
              <a:rPr lang="de-DE" sz="3200" dirty="0" smtClean="0"/>
              <a:t>Beziehung</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23</a:t>
            </a:fld>
            <a:endParaRPr lang="de-DE"/>
          </a:p>
        </p:txBody>
      </p:sp>
    </p:spTree>
    <p:extLst>
      <p:ext uri="{BB962C8B-B14F-4D97-AF65-F5344CB8AC3E}">
        <p14:creationId xmlns:p14="http://schemas.microsoft.com/office/powerpoint/2010/main" val="1210786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2160240"/>
          </a:xfrm>
        </p:spPr>
        <p:txBody>
          <a:bodyPr/>
          <a:lstStyle/>
          <a:p>
            <a:pPr algn="ctr"/>
            <a:r>
              <a:rPr lang="de-DE" dirty="0" smtClean="0"/>
              <a:t>2. Primärbeziehungen zwischen einem Werk, einer Expression, einer Manifestation und einem Exemplar</a:t>
            </a:r>
            <a:br>
              <a:rPr lang="de-DE" dirty="0" smtClean="0"/>
            </a:br>
            <a:r>
              <a:rPr lang="de-DE" dirty="0"/>
              <a:t/>
            </a:r>
            <a:br>
              <a:rPr lang="de-DE" dirty="0"/>
            </a:br>
            <a:r>
              <a:rPr lang="de-DE" dirty="0" smtClean="0"/>
              <a:t>2. Quiz</a:t>
            </a:r>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24</a:t>
            </a:fld>
            <a:endParaRPr lang="de-DE"/>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Geltungsbereich</a:t>
            </a:r>
            <a:endParaRPr lang="de-DE" dirty="0"/>
          </a:p>
        </p:txBody>
      </p:sp>
      <p:sp>
        <p:nvSpPr>
          <p:cNvPr id="3" name="Textplatzhalter 2"/>
          <p:cNvSpPr>
            <a:spLocks noGrp="1"/>
          </p:cNvSpPr>
          <p:nvPr>
            <p:ph type="body" sz="quarter" idx="13"/>
          </p:nvPr>
        </p:nvSpPr>
        <p:spPr/>
        <p:txBody>
          <a:bodyPr wrap="square"/>
          <a:lstStyle/>
          <a:p>
            <a:pPr>
              <a:buNone/>
            </a:pPr>
            <a:r>
              <a:rPr lang="de-DE" dirty="0" smtClean="0"/>
              <a:t>RDA 17.0 </a:t>
            </a:r>
          </a:p>
          <a:p>
            <a:r>
              <a:rPr lang="de-DE" dirty="0" smtClean="0"/>
              <a:t>FRBR-Gruppe 1</a:t>
            </a:r>
            <a:endParaRPr lang="de-DE" dirty="0" smtClean="0">
              <a:solidFill>
                <a:schemeClr val="bg1">
                  <a:lumMod val="50000"/>
                </a:schemeClr>
              </a:solidFill>
            </a:endParaRPr>
          </a:p>
          <a:p>
            <a:endParaRPr lang="de-DE" dirty="0" smtClean="0"/>
          </a:p>
          <a:p>
            <a:pPr lvl="1"/>
            <a:endParaRPr lang="de-DE" sz="1800" dirty="0" smtClean="0"/>
          </a:p>
        </p:txBody>
      </p:sp>
      <p:grpSp>
        <p:nvGrpSpPr>
          <p:cNvPr id="6" name="Gruppieren 77"/>
          <p:cNvGrpSpPr/>
          <p:nvPr/>
        </p:nvGrpSpPr>
        <p:grpSpPr>
          <a:xfrm>
            <a:off x="359963" y="2420888"/>
            <a:ext cx="8424075" cy="2881313"/>
            <a:chOff x="395536" y="2131863"/>
            <a:chExt cx="8424075" cy="2881313"/>
          </a:xfrm>
        </p:grpSpPr>
        <p:sp>
          <p:nvSpPr>
            <p:cNvPr id="7" name="AutoShape 6"/>
            <p:cNvSpPr>
              <a:spLocks noChangeArrowheads="1"/>
            </p:cNvSpPr>
            <p:nvPr/>
          </p:nvSpPr>
          <p:spPr bwMode="auto">
            <a:xfrm>
              <a:off x="611436" y="2131863"/>
              <a:ext cx="1728000" cy="720725"/>
            </a:xfrm>
            <a:prstGeom prst="flowChartProcess">
              <a:avLst/>
            </a:prstGeom>
            <a:solidFill>
              <a:schemeClr val="accent1">
                <a:lumMod val="7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solidFill>
                    <a:schemeClr val="bg1"/>
                  </a:solidFill>
                  <a:latin typeface="Verdana" panose="020B0604030504040204" pitchFamily="34" charset="0"/>
                  <a:ea typeface="Verdana" panose="020B0604030504040204" pitchFamily="34" charset="0"/>
                  <a:cs typeface="Verdana" panose="020B0604030504040204" pitchFamily="34" charset="0"/>
                </a:rPr>
                <a:t>Werk</a:t>
              </a:r>
              <a:endParaRPr lang="de-D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AutoShape 7"/>
            <p:cNvSpPr>
              <a:spLocks noChangeArrowheads="1"/>
            </p:cNvSpPr>
            <p:nvPr/>
          </p:nvSpPr>
          <p:spPr bwMode="auto">
            <a:xfrm>
              <a:off x="2772024" y="2995463"/>
              <a:ext cx="1728000" cy="720725"/>
            </a:xfrm>
            <a:prstGeom prst="flowChartProcess">
              <a:avLst/>
            </a:prstGeom>
            <a:solidFill>
              <a:schemeClr val="accent1">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Expression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9" name="AutoShape 8"/>
            <p:cNvSpPr>
              <a:spLocks noChangeArrowheads="1"/>
            </p:cNvSpPr>
            <p:nvPr/>
          </p:nvSpPr>
          <p:spPr bwMode="auto">
            <a:xfrm>
              <a:off x="4788149" y="3716188"/>
              <a:ext cx="1728787" cy="720725"/>
            </a:xfrm>
            <a:prstGeom prst="flowChartProcess">
              <a:avLst/>
            </a:prstGeom>
            <a:solidFill>
              <a:schemeClr val="accent1">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Manifestation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0" name="AutoShape 9"/>
            <p:cNvSpPr>
              <a:spLocks noChangeArrowheads="1"/>
            </p:cNvSpPr>
            <p:nvPr/>
          </p:nvSpPr>
          <p:spPr bwMode="auto">
            <a:xfrm>
              <a:off x="7091611" y="4292451"/>
              <a:ext cx="1728000" cy="720725"/>
            </a:xfrm>
            <a:prstGeom prst="flowChartProcess">
              <a:avLst/>
            </a:prstGeom>
            <a:solidFill>
              <a:schemeClr val="accent1">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Exemplar</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1" name="Line 14"/>
            <p:cNvSpPr>
              <a:spLocks noChangeShapeType="1"/>
            </p:cNvSpPr>
            <p:nvPr/>
          </p:nvSpPr>
          <p:spPr bwMode="auto">
            <a:xfrm>
              <a:off x="395536" y="3212951"/>
              <a:ext cx="2376488"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2" name="Line 15"/>
            <p:cNvSpPr>
              <a:spLocks noChangeShapeType="1"/>
            </p:cNvSpPr>
            <p:nvPr/>
          </p:nvSpPr>
          <p:spPr bwMode="auto">
            <a:xfrm>
              <a:off x="395536" y="2565251"/>
              <a:ext cx="0" cy="647700"/>
            </a:xfrm>
            <a:prstGeom prst="line">
              <a:avLst/>
            </a:prstGeom>
            <a:noFill/>
            <a:ln w="9525">
              <a:solidFill>
                <a:schemeClr val="tx1"/>
              </a:solidFill>
              <a:round/>
              <a:headEnd/>
              <a:tailEn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3" name="Line 16"/>
            <p:cNvSpPr>
              <a:spLocks noChangeShapeType="1"/>
            </p:cNvSpPr>
            <p:nvPr/>
          </p:nvSpPr>
          <p:spPr bwMode="auto">
            <a:xfrm>
              <a:off x="395536" y="2565251"/>
              <a:ext cx="215900"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4" name="Line 17"/>
            <p:cNvSpPr>
              <a:spLocks noChangeShapeType="1"/>
            </p:cNvSpPr>
            <p:nvPr/>
          </p:nvSpPr>
          <p:spPr bwMode="auto">
            <a:xfrm>
              <a:off x="395536" y="3212951"/>
              <a:ext cx="2232025"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5" name="Line 18"/>
            <p:cNvSpPr>
              <a:spLocks noChangeShapeType="1"/>
            </p:cNvSpPr>
            <p:nvPr/>
          </p:nvSpPr>
          <p:spPr bwMode="auto">
            <a:xfrm>
              <a:off x="2556124" y="3932088"/>
              <a:ext cx="2232025"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6" name="Line 19"/>
            <p:cNvSpPr>
              <a:spLocks noChangeShapeType="1"/>
            </p:cNvSpPr>
            <p:nvPr/>
          </p:nvSpPr>
          <p:spPr bwMode="auto">
            <a:xfrm>
              <a:off x="2556124" y="3573313"/>
              <a:ext cx="0" cy="358775"/>
            </a:xfrm>
            <a:prstGeom prst="line">
              <a:avLst/>
            </a:prstGeom>
            <a:noFill/>
            <a:ln w="9525">
              <a:solidFill>
                <a:schemeClr val="tx1"/>
              </a:solidFill>
              <a:round/>
              <a:headEnd/>
              <a:tailEn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7" name="Line 20"/>
            <p:cNvSpPr>
              <a:spLocks noChangeShapeType="1"/>
            </p:cNvSpPr>
            <p:nvPr/>
          </p:nvSpPr>
          <p:spPr bwMode="auto">
            <a:xfrm>
              <a:off x="2556124" y="3573313"/>
              <a:ext cx="215900"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8" name="Line 22"/>
            <p:cNvSpPr>
              <a:spLocks noChangeShapeType="1"/>
            </p:cNvSpPr>
            <p:nvPr/>
          </p:nvSpPr>
          <p:spPr bwMode="auto">
            <a:xfrm>
              <a:off x="4572249" y="4724251"/>
              <a:ext cx="2519362"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9" name="Line 23"/>
            <p:cNvSpPr>
              <a:spLocks noChangeShapeType="1"/>
            </p:cNvSpPr>
            <p:nvPr/>
          </p:nvSpPr>
          <p:spPr bwMode="auto">
            <a:xfrm>
              <a:off x="4572249" y="4292451"/>
              <a:ext cx="0" cy="431800"/>
            </a:xfrm>
            <a:prstGeom prst="line">
              <a:avLst/>
            </a:prstGeom>
            <a:noFill/>
            <a:ln w="9525">
              <a:solidFill>
                <a:schemeClr val="tx1"/>
              </a:solidFill>
              <a:round/>
              <a:headEnd/>
              <a:tailEn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0" name="Line 25"/>
            <p:cNvSpPr>
              <a:spLocks noChangeShapeType="1"/>
            </p:cNvSpPr>
            <p:nvPr/>
          </p:nvSpPr>
          <p:spPr bwMode="auto">
            <a:xfrm>
              <a:off x="4572249" y="4292451"/>
              <a:ext cx="215900"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1" name="Line 26"/>
            <p:cNvSpPr>
              <a:spLocks noChangeShapeType="1"/>
            </p:cNvSpPr>
            <p:nvPr/>
          </p:nvSpPr>
          <p:spPr bwMode="auto">
            <a:xfrm>
              <a:off x="2556124" y="3932088"/>
              <a:ext cx="2087562"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2" name="Line 27"/>
            <p:cNvSpPr>
              <a:spLocks noChangeShapeType="1"/>
            </p:cNvSpPr>
            <p:nvPr/>
          </p:nvSpPr>
          <p:spPr bwMode="auto">
            <a:xfrm>
              <a:off x="4859586" y="4724251"/>
              <a:ext cx="2087563" cy="0"/>
            </a:xfrm>
            <a:prstGeom prst="line">
              <a:avLst/>
            </a:prstGeom>
            <a:noFill/>
            <a:ln w="9525">
              <a:solidFill>
                <a:schemeClr val="tx1"/>
              </a:solidFill>
              <a:round/>
              <a:headEnd/>
              <a:tailEnd type="triangle" w="med" len="med"/>
            </a:ln>
          </p:spPr>
          <p:txBody>
            <a:bodyPr/>
            <a:lstStyle/>
            <a:p>
              <a:pPr algn="ctr"/>
              <a:endParaRPr lang="de-DE">
                <a:latin typeface="Verdana" panose="020B0604030504040204" pitchFamily="34" charset="0"/>
                <a:ea typeface="Verdana" panose="020B0604030504040204" pitchFamily="34" charset="0"/>
                <a:cs typeface="Verdana" panose="020B0604030504040204" pitchFamily="34" charset="0"/>
              </a:endParaRPr>
            </a:p>
          </p:txBody>
        </p:sp>
      </p:grpSp>
      <p:pic>
        <p:nvPicPr>
          <p:cNvPr id="26" name="Grafik 25" descr="http://access.rdatoolkit.org/images/rdalink.png">
            <a:hlinkClick r:id="rId3"/>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7704" y="990823"/>
            <a:ext cx="493081" cy="205929"/>
          </a:xfrm>
          <a:prstGeom prst="rect">
            <a:avLst/>
          </a:prstGeom>
          <a:noFill/>
          <a:ln>
            <a:noFill/>
          </a:ln>
        </p:spPr>
      </p:pic>
      <p:sp>
        <p:nvSpPr>
          <p:cNvPr id="23" name="Fußzeilenplatzhalter 22"/>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24" name="Foliennummernplatzhalter 23"/>
          <p:cNvSpPr>
            <a:spLocks noGrp="1"/>
          </p:cNvSpPr>
          <p:nvPr>
            <p:ph type="sldNum" sz="quarter" idx="4"/>
          </p:nvPr>
        </p:nvSpPr>
        <p:spPr/>
        <p:txBody>
          <a:bodyPr/>
          <a:lstStyle/>
          <a:p>
            <a:fld id="{8A6690F1-7CA1-4166-A522-500460961984}" type="slidenum">
              <a:rPr lang="de-DE" smtClean="0"/>
              <a:pPr/>
              <a:t>25</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Werktitel</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26</a:t>
            </a:fld>
            <a:endParaRPr lang="de-DE"/>
          </a:p>
        </p:txBody>
      </p:sp>
    </p:spTree>
    <p:extLst>
      <p:ext uri="{BB962C8B-B14F-4D97-AF65-F5344CB8AC3E}">
        <p14:creationId xmlns:p14="http://schemas.microsoft.com/office/powerpoint/2010/main" val="1697152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Werktitel</a:t>
            </a:r>
          </a:p>
          <a:p>
            <a:pPr marL="0" indent="0" algn="ctr">
              <a:buNone/>
            </a:pPr>
            <a:endParaRPr lang="de-DE" sz="3200" dirty="0"/>
          </a:p>
          <a:p>
            <a:pPr marL="0" indent="0" algn="ctr">
              <a:buNone/>
            </a:pPr>
            <a:endParaRPr lang="de-DE" sz="3200" dirty="0" smtClean="0"/>
          </a:p>
          <a:p>
            <a:pPr marL="0" indent="0" algn="ctr">
              <a:buNone/>
            </a:pPr>
            <a:r>
              <a:rPr lang="de-DE" sz="3200" dirty="0" smtClean="0"/>
              <a:t>Werk</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27</a:t>
            </a:fld>
            <a:endParaRPr lang="de-DE"/>
          </a:p>
        </p:txBody>
      </p:sp>
    </p:spTree>
    <p:extLst>
      <p:ext uri="{BB962C8B-B14F-4D97-AF65-F5344CB8AC3E}">
        <p14:creationId xmlns:p14="http://schemas.microsoft.com/office/powerpoint/2010/main" val="2499159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Haupttitel</a:t>
            </a:r>
          </a:p>
          <a:p>
            <a:pPr marL="0" indent="0" algn="ctr">
              <a:buNone/>
            </a:pPr>
            <a:endParaRPr lang="de-DE" sz="3200" dirty="0"/>
          </a:p>
          <a:p>
            <a:pPr marL="0" indent="0" algn="ctr">
              <a:buNone/>
            </a:pPr>
            <a:endParaRPr lang="de-DE" sz="3200" dirty="0" smtClean="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28</a:t>
            </a:fld>
            <a:endParaRPr lang="de-DE"/>
          </a:p>
        </p:txBody>
      </p:sp>
    </p:spTree>
    <p:extLst>
      <p:ext uri="{BB962C8B-B14F-4D97-AF65-F5344CB8AC3E}">
        <p14:creationId xmlns:p14="http://schemas.microsoft.com/office/powerpoint/2010/main" val="247737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Haupttitel</a:t>
            </a:r>
          </a:p>
          <a:p>
            <a:pPr marL="0" indent="0" algn="ctr">
              <a:buNone/>
            </a:pPr>
            <a:endParaRPr lang="de-DE" sz="3200" dirty="0"/>
          </a:p>
          <a:p>
            <a:pPr marL="0" indent="0" algn="ctr">
              <a:buNone/>
            </a:pPr>
            <a:endParaRPr lang="de-DE" sz="3200" dirty="0" smtClean="0"/>
          </a:p>
          <a:p>
            <a:pPr marL="0" indent="0" algn="ctr">
              <a:buNone/>
            </a:pPr>
            <a:r>
              <a:rPr lang="de-DE" sz="3200" dirty="0" smtClean="0"/>
              <a:t>Manifestation</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29</a:t>
            </a:fld>
            <a:endParaRPr lang="de-DE"/>
          </a:p>
        </p:txBody>
      </p:sp>
    </p:spTree>
    <p:extLst>
      <p:ext uri="{BB962C8B-B14F-4D97-AF65-F5344CB8AC3E}">
        <p14:creationId xmlns:p14="http://schemas.microsoft.com/office/powerpoint/2010/main" val="287341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564904"/>
            <a:ext cx="8229600" cy="1143000"/>
          </a:xfrm>
        </p:spPr>
        <p:txBody>
          <a:bodyPr/>
          <a:lstStyle/>
          <a:p>
            <a:pPr algn="ctr"/>
            <a:r>
              <a:rPr lang="de-DE" dirty="0" smtClean="0"/>
              <a:t>1. Quiz</a:t>
            </a:r>
            <a:br>
              <a:rPr lang="de-DE" dirty="0" smtClean="0"/>
            </a:br>
            <a:r>
              <a:rPr lang="de-DE" dirty="0" smtClean="0"/>
              <a:t>Was ist Beziehung – was ist nur Element</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Sprachbezeichnung</a:t>
            </a:r>
          </a:p>
          <a:p>
            <a:pPr marL="0" indent="0" algn="ctr">
              <a:buNone/>
            </a:pPr>
            <a:endParaRPr lang="de-DE" sz="3200" dirty="0"/>
          </a:p>
          <a:p>
            <a:pPr marL="0" indent="0" algn="ctr">
              <a:buNone/>
            </a:pPr>
            <a:endParaRPr lang="de-DE" sz="3200" dirty="0" smtClean="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30</a:t>
            </a:fld>
            <a:endParaRPr lang="de-DE"/>
          </a:p>
        </p:txBody>
      </p:sp>
    </p:spTree>
    <p:extLst>
      <p:ext uri="{BB962C8B-B14F-4D97-AF65-F5344CB8AC3E}">
        <p14:creationId xmlns:p14="http://schemas.microsoft.com/office/powerpoint/2010/main" val="329138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Sprachbezeichnung</a:t>
            </a:r>
          </a:p>
          <a:p>
            <a:pPr marL="0" indent="0" algn="ctr">
              <a:buNone/>
            </a:pPr>
            <a:endParaRPr lang="de-DE" sz="3200" dirty="0"/>
          </a:p>
          <a:p>
            <a:pPr marL="0" indent="0" algn="ctr">
              <a:buNone/>
            </a:pPr>
            <a:endParaRPr lang="de-DE" sz="3200" dirty="0" smtClean="0"/>
          </a:p>
          <a:p>
            <a:pPr marL="0" indent="0" algn="ctr">
              <a:buNone/>
            </a:pPr>
            <a:r>
              <a:rPr lang="de-DE" sz="3200" dirty="0" smtClean="0"/>
              <a:t>Expression</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31</a:t>
            </a:fld>
            <a:endParaRPr lang="de-DE"/>
          </a:p>
        </p:txBody>
      </p:sp>
    </p:spTree>
    <p:extLst>
      <p:ext uri="{BB962C8B-B14F-4D97-AF65-F5344CB8AC3E}">
        <p14:creationId xmlns:p14="http://schemas.microsoft.com/office/powerpoint/2010/main" val="6729237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Geistiger Schöpfer (Verfasser)</a:t>
            </a:r>
          </a:p>
          <a:p>
            <a:pPr marL="0" indent="0" algn="ctr">
              <a:buNone/>
            </a:pPr>
            <a:endParaRPr lang="de-DE" sz="3200" dirty="0"/>
          </a:p>
          <a:p>
            <a:pPr marL="0" indent="0" algn="ctr">
              <a:buNone/>
            </a:pPr>
            <a:endParaRPr lang="de-DE" sz="3200" dirty="0" smtClean="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32</a:t>
            </a:fld>
            <a:endParaRPr lang="de-DE"/>
          </a:p>
        </p:txBody>
      </p:sp>
    </p:spTree>
    <p:extLst>
      <p:ext uri="{BB962C8B-B14F-4D97-AF65-F5344CB8AC3E}">
        <p14:creationId xmlns:p14="http://schemas.microsoft.com/office/powerpoint/2010/main" val="1593703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Geistiger Schöpfer (Verfasser)</a:t>
            </a:r>
          </a:p>
          <a:p>
            <a:pPr marL="0" indent="0" algn="ctr">
              <a:buNone/>
            </a:pPr>
            <a:endParaRPr lang="de-DE" sz="3200" dirty="0"/>
          </a:p>
          <a:p>
            <a:pPr marL="0" indent="0" algn="ctr">
              <a:buNone/>
            </a:pPr>
            <a:endParaRPr lang="de-DE" sz="3200" dirty="0" smtClean="0"/>
          </a:p>
          <a:p>
            <a:pPr marL="0" indent="0" algn="ctr">
              <a:buNone/>
            </a:pPr>
            <a:r>
              <a:rPr lang="de-DE" sz="3200" dirty="0" smtClean="0"/>
              <a:t>Werk</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33</a:t>
            </a:fld>
            <a:endParaRPr lang="de-DE"/>
          </a:p>
        </p:txBody>
      </p:sp>
    </p:spTree>
    <p:extLst>
      <p:ext uri="{BB962C8B-B14F-4D97-AF65-F5344CB8AC3E}">
        <p14:creationId xmlns:p14="http://schemas.microsoft.com/office/powerpoint/2010/main" val="3849305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Herausgeber</a:t>
            </a:r>
          </a:p>
          <a:p>
            <a:pPr marL="0" indent="0" algn="ctr">
              <a:buNone/>
            </a:pPr>
            <a:endParaRPr lang="de-DE" sz="3200" dirty="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34</a:t>
            </a:fld>
            <a:endParaRPr lang="de-DE"/>
          </a:p>
        </p:txBody>
      </p:sp>
    </p:spTree>
    <p:extLst>
      <p:ext uri="{BB962C8B-B14F-4D97-AF65-F5344CB8AC3E}">
        <p14:creationId xmlns:p14="http://schemas.microsoft.com/office/powerpoint/2010/main" val="2455050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Herausgeber</a:t>
            </a:r>
          </a:p>
          <a:p>
            <a:pPr marL="0" indent="0" algn="ctr">
              <a:buNone/>
            </a:pPr>
            <a:endParaRPr lang="de-DE" sz="3200" dirty="0"/>
          </a:p>
          <a:p>
            <a:pPr marL="0" indent="0" algn="ctr">
              <a:buNone/>
            </a:pPr>
            <a:endParaRPr lang="de-DE" sz="3200" dirty="0" smtClean="0"/>
          </a:p>
          <a:p>
            <a:pPr marL="0" indent="0" algn="ctr">
              <a:buNone/>
            </a:pPr>
            <a:r>
              <a:rPr lang="de-DE" sz="3200" dirty="0" smtClean="0"/>
              <a:t>Expression</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35</a:t>
            </a:fld>
            <a:endParaRPr lang="de-DE"/>
          </a:p>
        </p:txBody>
      </p:sp>
    </p:spTree>
    <p:extLst>
      <p:ext uri="{BB962C8B-B14F-4D97-AF65-F5344CB8AC3E}">
        <p14:creationId xmlns:p14="http://schemas.microsoft.com/office/powerpoint/2010/main" val="2921727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Einbandart</a:t>
            </a:r>
          </a:p>
          <a:p>
            <a:pPr marL="0" indent="0" algn="ctr">
              <a:buNone/>
            </a:pPr>
            <a:endParaRPr lang="de-DE" sz="3200" dirty="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36</a:t>
            </a:fld>
            <a:endParaRPr lang="de-DE"/>
          </a:p>
        </p:txBody>
      </p:sp>
    </p:spTree>
    <p:extLst>
      <p:ext uri="{BB962C8B-B14F-4D97-AF65-F5344CB8AC3E}">
        <p14:creationId xmlns:p14="http://schemas.microsoft.com/office/powerpoint/2010/main" val="28292181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Einbandart</a:t>
            </a:r>
          </a:p>
          <a:p>
            <a:pPr marL="0" indent="0" algn="ctr">
              <a:buNone/>
            </a:pPr>
            <a:endParaRPr lang="de-DE" sz="3200" dirty="0"/>
          </a:p>
          <a:p>
            <a:pPr marL="0" indent="0" algn="ctr">
              <a:buNone/>
            </a:pPr>
            <a:endParaRPr lang="de-DE" sz="3200" dirty="0" smtClean="0"/>
          </a:p>
          <a:p>
            <a:pPr marL="0" indent="0" algn="ctr">
              <a:buNone/>
            </a:pPr>
            <a:r>
              <a:rPr lang="de-DE" sz="3200" dirty="0" smtClean="0"/>
              <a:t>Manifestation oder Exemplar</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37</a:t>
            </a:fld>
            <a:endParaRPr lang="de-DE"/>
          </a:p>
        </p:txBody>
      </p:sp>
    </p:spTree>
    <p:extLst>
      <p:ext uri="{BB962C8B-B14F-4D97-AF65-F5344CB8AC3E}">
        <p14:creationId xmlns:p14="http://schemas.microsoft.com/office/powerpoint/2010/main" val="1737467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Verlagsort</a:t>
            </a:r>
          </a:p>
          <a:p>
            <a:pPr marL="0" indent="0" algn="ctr">
              <a:buNone/>
            </a:pPr>
            <a:endParaRPr lang="de-DE" sz="3200" dirty="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38</a:t>
            </a:fld>
            <a:endParaRPr lang="de-DE"/>
          </a:p>
        </p:txBody>
      </p:sp>
    </p:spTree>
    <p:extLst>
      <p:ext uri="{BB962C8B-B14F-4D97-AF65-F5344CB8AC3E}">
        <p14:creationId xmlns:p14="http://schemas.microsoft.com/office/powerpoint/2010/main" val="511713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Verlagsort</a:t>
            </a:r>
          </a:p>
          <a:p>
            <a:pPr marL="0" indent="0" algn="ctr">
              <a:buNone/>
            </a:pPr>
            <a:endParaRPr lang="de-DE" sz="3200" dirty="0"/>
          </a:p>
          <a:p>
            <a:pPr marL="0" indent="0" algn="ctr">
              <a:buNone/>
            </a:pPr>
            <a:endParaRPr lang="de-DE" sz="3200" dirty="0" smtClean="0"/>
          </a:p>
          <a:p>
            <a:pPr marL="0" indent="0" algn="ctr">
              <a:buNone/>
            </a:pPr>
            <a:r>
              <a:rPr lang="de-DE" sz="3200" dirty="0" smtClean="0"/>
              <a:t>Manifestation</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39</a:t>
            </a:fld>
            <a:endParaRPr lang="de-DE"/>
          </a:p>
        </p:txBody>
      </p:sp>
    </p:spTree>
    <p:extLst>
      <p:ext uri="{BB962C8B-B14F-4D97-AF65-F5344CB8AC3E}">
        <p14:creationId xmlns:p14="http://schemas.microsoft.com/office/powerpoint/2010/main" val="97702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100_ Geistiger Schöpfer</a:t>
            </a:r>
          </a:p>
          <a:p>
            <a:pPr marL="0" indent="0" algn="ctr">
              <a:buNone/>
            </a:pPr>
            <a:endParaRPr lang="de-DE" sz="3200" dirty="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Tree>
    <p:extLst>
      <p:ext uri="{BB962C8B-B14F-4D97-AF65-F5344CB8AC3E}">
        <p14:creationId xmlns:p14="http://schemas.microsoft.com/office/powerpoint/2010/main" val="2344962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Übersetzer</a:t>
            </a:r>
          </a:p>
          <a:p>
            <a:pPr marL="0" indent="0" algn="ctr">
              <a:buNone/>
            </a:pPr>
            <a:endParaRPr lang="de-DE" sz="3200" dirty="0" smtClean="0"/>
          </a:p>
          <a:p>
            <a:pPr marL="0" indent="0" algn="ctr">
              <a:buNone/>
            </a:pP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40</a:t>
            </a:fld>
            <a:endParaRPr lang="de-DE"/>
          </a:p>
        </p:txBody>
      </p:sp>
    </p:spTree>
    <p:extLst>
      <p:ext uri="{BB962C8B-B14F-4D97-AF65-F5344CB8AC3E}">
        <p14:creationId xmlns:p14="http://schemas.microsoft.com/office/powerpoint/2010/main" val="36694162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Expression, Manifestation, Exemplar?</a:t>
            </a:r>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Übersetzer</a:t>
            </a:r>
          </a:p>
          <a:p>
            <a:pPr marL="0" indent="0" algn="ctr">
              <a:buNone/>
            </a:pPr>
            <a:endParaRPr lang="de-DE" sz="3200" dirty="0" smtClean="0"/>
          </a:p>
          <a:p>
            <a:pPr marL="0" indent="0" algn="ctr">
              <a:buNone/>
            </a:pPr>
            <a:endParaRPr lang="de-DE" sz="3200" dirty="0" smtClean="0"/>
          </a:p>
          <a:p>
            <a:pPr marL="0" indent="0" algn="ctr">
              <a:buNone/>
            </a:pPr>
            <a:r>
              <a:rPr lang="de-DE" sz="3200" dirty="0" smtClean="0"/>
              <a:t>Expression</a:t>
            </a:r>
            <a:endParaRPr lang="de-DE" sz="3200" dirty="0"/>
          </a:p>
          <a:p>
            <a:pPr marL="0" indent="0" algn="ctr">
              <a:buNone/>
            </a:pPr>
            <a:endParaRPr lang="de-DE" sz="3200" dirty="0" smtClean="0"/>
          </a:p>
          <a:p>
            <a:pPr marL="0" indent="0" algn="ctr">
              <a:buNone/>
            </a:pPr>
            <a:endParaRPr lang="de-DE" sz="3200" dirty="0" smtClean="0"/>
          </a:p>
          <a:p>
            <a:pPr marL="0" indent="0" algn="ctr">
              <a:buNone/>
            </a:pPr>
            <a:endParaRPr lang="de-DE" sz="3200" dirty="0" smtClean="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41</a:t>
            </a:fld>
            <a:endParaRPr lang="de-DE"/>
          </a:p>
        </p:txBody>
      </p:sp>
    </p:spTree>
    <p:extLst>
      <p:ext uri="{BB962C8B-B14F-4D97-AF65-F5344CB8AC3E}">
        <p14:creationId xmlns:p14="http://schemas.microsoft.com/office/powerpoint/2010/main" val="912408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dirty="0" smtClean="0"/>
              <a:t>3. Beziehungskennzeichnungen – Standardelemente?</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42</a:t>
            </a:fld>
            <a:endParaRPr lang="de-DE"/>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Beziehungskennzeichnungen		</a:t>
            </a:r>
            <a:endParaRPr lang="de-DE" dirty="0"/>
          </a:p>
        </p:txBody>
      </p:sp>
      <p:sp>
        <p:nvSpPr>
          <p:cNvPr id="3" name="Textplatzhalter 2"/>
          <p:cNvSpPr>
            <a:spLocks noGrp="1"/>
          </p:cNvSpPr>
          <p:nvPr>
            <p:ph type="body" sz="quarter" idx="13"/>
          </p:nvPr>
        </p:nvSpPr>
        <p:spPr/>
        <p:txBody>
          <a:bodyPr/>
          <a:lstStyle/>
          <a:p>
            <a:r>
              <a:rPr lang="de-DE" dirty="0" smtClean="0"/>
              <a:t>Beziehungskennzeichnungen des Anhang J sind Standardelemente für die entsprechenden Beziehungen</a:t>
            </a:r>
          </a:p>
          <a:p>
            <a:r>
              <a:rPr lang="de-DE" dirty="0" smtClean="0"/>
              <a:t>Ausnahme: Unstrukturierte Beziehungen</a:t>
            </a:r>
          </a:p>
          <a:p>
            <a:endParaRPr lang="de-DE" dirty="0"/>
          </a:p>
          <a:p>
            <a:r>
              <a:rPr lang="de-DE" dirty="0" smtClean="0"/>
              <a:t>Beziehungskennzeichnungen des Anhang I  (Beziehungen zu Personen, Familien und Körperschaften) sind keine Standardelemente</a:t>
            </a:r>
          </a:p>
          <a:p>
            <a:r>
              <a:rPr lang="de-DE" dirty="0" smtClean="0"/>
              <a:t>Erfassung aber empfehlenswert</a:t>
            </a:r>
          </a:p>
          <a:p>
            <a:r>
              <a:rPr lang="de-DE" dirty="0" smtClean="0"/>
              <a:t>Beziehungskennzeichnungen für geistige Schöpfer müssen in </a:t>
            </a:r>
            <a:r>
              <a:rPr lang="de-DE" dirty="0" err="1" smtClean="0"/>
              <a:t>Aleph</a:t>
            </a:r>
            <a:r>
              <a:rPr lang="de-DE" dirty="0" smtClean="0"/>
              <a:t> aber erfasst werden (Ausnahmen Autor)</a:t>
            </a:r>
            <a:endParaRPr lang="de-DE"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43</a:t>
            </a:fld>
            <a:endParaRPr lang="de-DE"/>
          </a:p>
        </p:txBody>
      </p:sp>
    </p:spTree>
    <p:extLst>
      <p:ext uri="{BB962C8B-B14F-4D97-AF65-F5344CB8AC3E}">
        <p14:creationId xmlns:p14="http://schemas.microsoft.com/office/powerpoint/2010/main" val="1756122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628800"/>
            <a:ext cx="8229600" cy="3168352"/>
          </a:xfrm>
        </p:spPr>
        <p:txBody>
          <a:bodyPr/>
          <a:lstStyle/>
          <a:p>
            <a:pPr algn="ctr"/>
            <a:r>
              <a:rPr lang="de-DE" dirty="0" smtClean="0"/>
              <a:t>3. Anhang I : </a:t>
            </a:r>
            <a:r>
              <a:rPr lang="de-DE" dirty="0" err="1" smtClean="0"/>
              <a:t>Beziehungenkennzeichnungen</a:t>
            </a:r>
            <a:r>
              <a:rPr lang="de-DE" dirty="0" smtClean="0"/>
              <a:t> zwischen Ressourcen und Personen, Familien und Körperschaften</a:t>
            </a:r>
            <a:br>
              <a:rPr lang="de-DE" dirty="0" smtClean="0"/>
            </a:br>
            <a:r>
              <a:rPr lang="de-DE" dirty="0"/>
              <a:t/>
            </a:r>
            <a:br>
              <a:rPr lang="de-DE" dirty="0"/>
            </a:br>
            <a:r>
              <a:rPr lang="de-DE" dirty="0" smtClean="0"/>
              <a:t>Quiz 3</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44</a:t>
            </a:fld>
            <a:endParaRPr lang="de-DE"/>
          </a:p>
        </p:txBody>
      </p:sp>
    </p:spTree>
    <p:extLst>
      <p:ext uri="{BB962C8B-B14F-4D97-AF65-F5344CB8AC3E}">
        <p14:creationId xmlns:p14="http://schemas.microsoft.com/office/powerpoint/2010/main" val="15555616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5"/>
          <p:cNvGraphicFramePr>
            <a:graphicFrameLocks noGrp="1"/>
          </p:cNvGraphicFramePr>
          <p:nvPr>
            <p:extLst>
              <p:ext uri="{D42A27DB-BD31-4B8C-83A1-F6EECF244321}">
                <p14:modId xmlns:p14="http://schemas.microsoft.com/office/powerpoint/2010/main" val="2025163819"/>
              </p:ext>
            </p:extLst>
          </p:nvPr>
        </p:nvGraphicFramePr>
        <p:xfrm>
          <a:off x="323528" y="1484784"/>
          <a:ext cx="8424527" cy="4248472"/>
        </p:xfrm>
        <a:graphic>
          <a:graphicData uri="http://schemas.openxmlformats.org/drawingml/2006/table">
            <a:tbl>
              <a:tblPr firstRow="1" bandRow="1">
                <a:tableStyleId>{D7AC3CCA-C797-4891-BE02-D94E43425B78}</a:tableStyleId>
              </a:tblPr>
              <a:tblGrid>
                <a:gridCol w="2016224"/>
                <a:gridCol w="1656184"/>
                <a:gridCol w="1368152"/>
                <a:gridCol w="1656184"/>
                <a:gridCol w="1727783"/>
              </a:tblGrid>
              <a:tr h="1440160">
                <a:tc>
                  <a:txBody>
                    <a:bodyPr/>
                    <a:lstStyle/>
                    <a:p>
                      <a:r>
                        <a:rPr lang="de-DE" b="1" dirty="0" smtClean="0">
                          <a:solidFill>
                            <a:schemeClr val="bg1"/>
                          </a:solidFill>
                        </a:rPr>
                        <a:t>… Werk …</a:t>
                      </a:r>
                    </a:p>
                  </a:txBody>
                  <a:tcPr anchor="ct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0" baseline="0" smtClean="0"/>
                        <a:t>Geistige Schöpfer</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bg1"/>
                    </a:solidFill>
                  </a:tcPr>
                </a:tc>
                <a:tc gridSpan="3">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b="0" baseline="0" dirty="0" smtClean="0"/>
                        <a:t>Sonstige Personen, Familien und Körperschaften: </a:t>
                      </a:r>
                    </a:p>
                    <a:p>
                      <a:pPr marL="0" marR="0" indent="0" algn="l" defTabSz="914400" rtl="0" eaLnBrk="1" fontAlgn="auto" latinLnBrk="0" hangingPunct="1">
                        <a:lnSpc>
                          <a:spcPts val="1600"/>
                        </a:lnSpc>
                        <a:spcBef>
                          <a:spcPts val="600"/>
                        </a:spcBef>
                        <a:spcAft>
                          <a:spcPts val="600"/>
                        </a:spcAft>
                        <a:buClrTx/>
                        <a:buSzTx/>
                        <a:buFontTx/>
                        <a:buNone/>
                        <a:tabLst/>
                        <a:defRPr/>
                      </a:pPr>
                      <a:r>
                        <a:rPr lang="de-DE" b="0" baseline="0" dirty="0" smtClean="0"/>
                        <a:t>wie Adressaten, Gefeierte, Regisseure, Produktionsfirmen, etc.</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bg1"/>
                    </a:solidFill>
                  </a:tcPr>
                </a:tc>
                <a:tc hMerge="1">
                  <a:txBody>
                    <a:bodyPr/>
                    <a:lstStyle/>
                    <a:p>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bg1"/>
                    </a:solidFill>
                  </a:tcPr>
                </a:tc>
              </a:tr>
              <a:tr h="1224136">
                <a:tc>
                  <a:txBody>
                    <a:bodyPr/>
                    <a:lstStyle/>
                    <a:p>
                      <a:r>
                        <a:rPr lang="de-DE" b="1" dirty="0" smtClean="0"/>
                        <a:t>… Expression …</a:t>
                      </a:r>
                    </a:p>
                  </a:txBody>
                  <a:tcPr anchor="ctr">
                    <a:solidFill>
                      <a:schemeClr val="accent1">
                        <a:lumMod val="60000"/>
                        <a:lumOff val="40000"/>
                      </a:schemeClr>
                    </a:solidFill>
                  </a:tcPr>
                </a:tc>
                <a:tc gridSpan="4">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baseline="0" dirty="0" smtClean="0"/>
                        <a:t>Mitwirkende:</a:t>
                      </a:r>
                    </a:p>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baseline="0" dirty="0" smtClean="0"/>
                        <a:t>wie Herausgeber, Übersetzer, Arrangeure/Bearbeiter für Musik, Ausführende, etc.</a:t>
                      </a:r>
                      <a:endParaRPr lang="de-DE" sz="1800" b="0" dirty="0" smtClean="0">
                        <a:latin typeface="Verdana" pitchFamily="34" charset="0"/>
                        <a:ea typeface="Verdana" pitchFamily="34" charset="0"/>
                        <a:cs typeface="Verdana" pitchFamily="34" charset="0"/>
                      </a:endParaRPr>
                    </a:p>
                  </a:txBody>
                  <a:tcPr anchor="ctr">
                    <a:solidFill>
                      <a:schemeClr val="bg1"/>
                    </a:solidFill>
                  </a:tcPr>
                </a:tc>
                <a:tc hMerge="1">
                  <a:txBody>
                    <a:bodyPr/>
                    <a:lstStyle/>
                    <a:p>
                      <a:endParaRPr lang="de-DE"/>
                    </a:p>
                  </a:txBody>
                  <a:tcPr/>
                </a:tc>
                <a:tc hMerge="1">
                  <a:txBody>
                    <a:bodyPr/>
                    <a:lstStyle/>
                    <a:p>
                      <a:pPr marL="0" marR="0" indent="0" algn="l" defTabSz="914400" rtl="0" eaLnBrk="1" fontAlgn="auto" latinLnBrk="0" hangingPunct="1">
                        <a:lnSpc>
                          <a:spcPts val="1600"/>
                        </a:lnSpc>
                        <a:spcBef>
                          <a:spcPts val="600"/>
                        </a:spcBef>
                        <a:spcAft>
                          <a:spcPts val="600"/>
                        </a:spcAft>
                        <a:buClrTx/>
                        <a:buSzTx/>
                        <a:buFontTx/>
                        <a:buNone/>
                        <a:tabLst/>
                        <a:defRPr/>
                      </a:pPr>
                      <a:endParaRPr lang="de-DE" sz="1800" dirty="0" smtClean="0">
                        <a:latin typeface="Verdana" pitchFamily="34" charset="0"/>
                        <a:ea typeface="Verdana" pitchFamily="34" charset="0"/>
                        <a:cs typeface="Verdana" pitchFamily="34" charset="0"/>
                      </a:endParaRPr>
                    </a:p>
                  </a:txBody>
                  <a:tcPr anchor="ctr">
                    <a:solidFill>
                      <a:schemeClr val="bg1"/>
                    </a:solidFill>
                  </a:tcPr>
                </a:tc>
                <a:tc hMerge="1">
                  <a:txBody>
                    <a:bodyPr/>
                    <a:lstStyle/>
                    <a:p>
                      <a:pPr marL="0" marR="0" indent="0" algn="l" defTabSz="914400" rtl="0" eaLnBrk="1" fontAlgn="auto" latinLnBrk="0" hangingPunct="1">
                        <a:lnSpc>
                          <a:spcPts val="1600"/>
                        </a:lnSpc>
                        <a:spcBef>
                          <a:spcPts val="600"/>
                        </a:spcBef>
                        <a:spcAft>
                          <a:spcPts val="600"/>
                        </a:spcAft>
                        <a:buClrTx/>
                        <a:buSzTx/>
                        <a:buFontTx/>
                        <a:buNone/>
                        <a:tabLst/>
                        <a:defRPr/>
                      </a:pPr>
                      <a:endParaRPr lang="de-DE" sz="1800" b="0" dirty="0" smtClean="0">
                        <a:latin typeface="Verdana" pitchFamily="34" charset="0"/>
                        <a:ea typeface="Verdana" pitchFamily="34" charset="0"/>
                        <a:cs typeface="Verdana" pitchFamily="34" charset="0"/>
                      </a:endParaRPr>
                    </a:p>
                  </a:txBody>
                  <a:tcPr anchor="ctr">
                    <a:solidFill>
                      <a:schemeClr val="bg1"/>
                    </a:solidFill>
                  </a:tcPr>
                </a:tc>
              </a:tr>
              <a:tr h="864096">
                <a:tc>
                  <a:txBody>
                    <a:bodyPr/>
                    <a:lstStyle/>
                    <a:p>
                      <a:r>
                        <a:rPr lang="de-DE" b="1" dirty="0" smtClean="0"/>
                        <a:t>… Manifestation …</a:t>
                      </a:r>
                    </a:p>
                  </a:txBody>
                  <a:tcPr anchor="ctr">
                    <a:solidFill>
                      <a:schemeClr val="accent1">
                        <a:lumMod val="40000"/>
                        <a:lumOff val="60000"/>
                      </a:schemeClr>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dirty="0" smtClean="0"/>
                        <a:t>Verlage</a:t>
                      </a:r>
                      <a:endParaRPr lang="de-DE" sz="1800" b="0" dirty="0" smtClean="0">
                        <a:latin typeface="Verdana" pitchFamily="34" charset="0"/>
                        <a:ea typeface="Verdana" pitchFamily="34" charset="0"/>
                        <a:cs typeface="Verdana" pitchFamily="34" charset="0"/>
                      </a:endParaRPr>
                    </a:p>
                  </a:txBody>
                  <a:tcPr anchor="ctr">
                    <a:solidFill>
                      <a:schemeClr val="bg1"/>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dirty="0" smtClean="0">
                          <a:solidFill>
                            <a:schemeClr val="dk1"/>
                          </a:solidFill>
                          <a:latin typeface="+mn-lt"/>
                          <a:ea typeface="+mn-ea"/>
                          <a:cs typeface="+mn-cs"/>
                        </a:rPr>
                        <a:t>Vertriebe</a:t>
                      </a:r>
                    </a:p>
                  </a:txBody>
                  <a:tcPr anchor="ctr">
                    <a:solidFill>
                      <a:schemeClr val="bg1"/>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dirty="0" smtClean="0">
                          <a:solidFill>
                            <a:schemeClr val="dk1"/>
                          </a:solidFill>
                          <a:latin typeface="+mn-lt"/>
                          <a:ea typeface="+mn-ea"/>
                          <a:cs typeface="+mn-cs"/>
                        </a:rPr>
                        <a:t>Hersteller</a:t>
                      </a:r>
                    </a:p>
                  </a:txBody>
                  <a:tcPr anchor="ctr">
                    <a:solidFill>
                      <a:schemeClr val="bg1"/>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dirty="0" smtClean="0">
                          <a:solidFill>
                            <a:schemeClr val="dk1"/>
                          </a:solidFill>
                          <a:latin typeface="+mn-lt"/>
                          <a:ea typeface="+mn-ea"/>
                          <a:cs typeface="+mn-cs"/>
                        </a:rPr>
                        <a:t>Sonstige</a:t>
                      </a:r>
                      <a:r>
                        <a:rPr lang="de-DE" sz="1800" dirty="0" smtClean="0">
                          <a:latin typeface="Verdana" pitchFamily="34" charset="0"/>
                          <a:ea typeface="Verdana" pitchFamily="34" charset="0"/>
                          <a:cs typeface="Verdana" pitchFamily="34" charset="0"/>
                        </a:rPr>
                        <a:t> …</a:t>
                      </a:r>
                    </a:p>
                  </a:txBody>
                  <a:tcPr anchor="ctr">
                    <a:solidFill>
                      <a:schemeClr val="bg1"/>
                    </a:solidFill>
                  </a:tcPr>
                </a:tc>
              </a:tr>
              <a:tr h="720080">
                <a:tc>
                  <a:txBody>
                    <a:bodyPr/>
                    <a:lstStyle/>
                    <a:p>
                      <a:r>
                        <a:rPr lang="de-DE" b="1" dirty="0" smtClean="0"/>
                        <a:t>… Exemplar …</a:t>
                      </a:r>
                    </a:p>
                  </a:txBody>
                  <a:tcPr anchor="ctr">
                    <a:solidFill>
                      <a:schemeClr val="accent1">
                        <a:lumMod val="20000"/>
                        <a:lumOff val="80000"/>
                      </a:schemeClr>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dirty="0" smtClean="0"/>
                        <a:t>Eigentümer</a:t>
                      </a:r>
                      <a:endParaRPr lang="de-DE" sz="1800" b="0" dirty="0" smtClean="0">
                        <a:latin typeface="Verdana" pitchFamily="34" charset="0"/>
                        <a:ea typeface="Verdana" pitchFamily="34" charset="0"/>
                        <a:cs typeface="Verdana" pitchFamily="34" charset="0"/>
                      </a:endParaRPr>
                    </a:p>
                  </a:txBody>
                  <a:tcPr anchor="ctr">
                    <a:solidFill>
                      <a:schemeClr val="bg1"/>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dirty="0" smtClean="0"/>
                        <a:t>Verwahrer</a:t>
                      </a:r>
                      <a:endParaRPr lang="de-DE" sz="1800" b="0" dirty="0" smtClean="0">
                        <a:latin typeface="Verdana" pitchFamily="34" charset="0"/>
                        <a:ea typeface="Verdana" pitchFamily="34" charset="0"/>
                        <a:cs typeface="Verdana" pitchFamily="34" charset="0"/>
                      </a:endParaRPr>
                    </a:p>
                  </a:txBody>
                  <a:tcPr anchor="ctr">
                    <a:solidFill>
                      <a:schemeClr val="bg1"/>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kern="1200" smtClean="0">
                          <a:solidFill>
                            <a:schemeClr val="dk1"/>
                          </a:solidFill>
                          <a:latin typeface="+mn-lt"/>
                          <a:ea typeface="+mn-ea"/>
                          <a:cs typeface="+mn-cs"/>
                        </a:rPr>
                        <a:t>Sonstige</a:t>
                      </a:r>
                      <a:r>
                        <a:rPr lang="de-DE" sz="1800" smtClean="0">
                          <a:latin typeface="Verdana" pitchFamily="34" charset="0"/>
                          <a:ea typeface="Verdana" pitchFamily="34" charset="0"/>
                          <a:cs typeface="Verdana" pitchFamily="34" charset="0"/>
                        </a:rPr>
                        <a:t> …</a:t>
                      </a:r>
                      <a:endParaRPr lang="de-DE" sz="1800" dirty="0" smtClean="0">
                        <a:latin typeface="Verdana" pitchFamily="34" charset="0"/>
                        <a:ea typeface="Verdana" pitchFamily="34" charset="0"/>
                        <a:cs typeface="Verdana" pitchFamily="34" charset="0"/>
                      </a:endParaRPr>
                    </a:p>
                  </a:txBody>
                  <a:tcPr anchor="ctr">
                    <a:solidFill>
                      <a:schemeClr val="bg1"/>
                    </a:solidFill>
                  </a:tcP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endParaRPr lang="de-DE" sz="1800" dirty="0" smtClean="0">
                        <a:latin typeface="Verdana" pitchFamily="34" charset="0"/>
                        <a:ea typeface="Verdana" pitchFamily="34" charset="0"/>
                        <a:cs typeface="Verdana" pitchFamily="34" charset="0"/>
                      </a:endParaRPr>
                    </a:p>
                  </a:txBody>
                  <a:tcPr anchor="ctr">
                    <a:solidFill>
                      <a:schemeClr val="bg1"/>
                    </a:solidFill>
                  </a:tcPr>
                </a:tc>
              </a:tr>
            </a:tbl>
          </a:graphicData>
        </a:graphic>
      </p:graphicFrame>
      <p:sp>
        <p:nvSpPr>
          <p:cNvPr id="9" name="Titel 1"/>
          <p:cNvSpPr>
            <a:spLocks noGrp="1"/>
          </p:cNvSpPr>
          <p:nvPr>
            <p:ph type="title"/>
          </p:nvPr>
        </p:nvSpPr>
        <p:spPr>
          <a:xfrm>
            <a:off x="251520" y="183778"/>
            <a:ext cx="8640960" cy="1012974"/>
          </a:xfrm>
        </p:spPr>
        <p:txBody>
          <a:bodyPr/>
          <a:lstStyle/>
          <a:p>
            <a:r>
              <a:rPr lang="de-DE" dirty="0" smtClean="0"/>
              <a:t>Personen, Familien und Körperschaften, die mit einem/einer …….. in Verbindung stehen</a:t>
            </a:r>
            <a:endParaRPr lang="de-DE" dirty="0"/>
          </a:p>
        </p:txBody>
      </p:sp>
      <p:sp>
        <p:nvSpPr>
          <p:cNvPr id="2" name="Fußzeilenplatzhalter 1"/>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3" name="Foliennummernplatzhalter 2"/>
          <p:cNvSpPr>
            <a:spLocks noGrp="1"/>
          </p:cNvSpPr>
          <p:nvPr>
            <p:ph type="sldNum" sz="quarter" idx="4"/>
          </p:nvPr>
        </p:nvSpPr>
        <p:spPr/>
        <p:txBody>
          <a:bodyPr/>
          <a:lstStyle/>
          <a:p>
            <a:fld id="{8A6690F1-7CA1-4166-A522-500460961984}" type="slidenum">
              <a:rPr lang="de-DE" smtClean="0"/>
              <a:pPr/>
              <a:t>45</a:t>
            </a:fld>
            <a:endParaRPr lang="de-DE"/>
          </a:p>
        </p:txBody>
      </p:sp>
    </p:spTree>
    <p:extLst>
      <p:ext uri="{BB962C8B-B14F-4D97-AF65-F5344CB8AC3E}">
        <p14:creationId xmlns:p14="http://schemas.microsoft.com/office/powerpoint/2010/main" val="10457123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084982"/>
          </a:xfrm>
        </p:spPr>
        <p:txBody>
          <a:bodyPr/>
          <a:lstStyle/>
          <a:p>
            <a:r>
              <a:rPr lang="de-DE" dirty="0" smtClean="0"/>
              <a:t>Ermitteln der Beziehungskennzeichnungen für …</a:t>
            </a:r>
            <a:endParaRPr lang="de-DE" dirty="0"/>
          </a:p>
        </p:txBody>
      </p:sp>
      <p:sp>
        <p:nvSpPr>
          <p:cNvPr id="3" name="Textplatzhalter 2"/>
          <p:cNvSpPr>
            <a:spLocks noGrp="1"/>
          </p:cNvSpPr>
          <p:nvPr>
            <p:ph type="body" sz="quarter" idx="13"/>
          </p:nvPr>
        </p:nvSpPr>
        <p:spPr>
          <a:xfrm>
            <a:off x="251520" y="1268760"/>
            <a:ext cx="8640960" cy="5040560"/>
          </a:xfrm>
        </p:spPr>
        <p:txBody>
          <a:bodyPr wrap="square"/>
          <a:lstStyle/>
          <a:p>
            <a:pPr>
              <a:buNone/>
            </a:pPr>
            <a:r>
              <a:rPr lang="de-DE" dirty="0" smtClean="0"/>
              <a:t>Autor eines Buches</a:t>
            </a:r>
            <a:endParaRPr lang="de-DE" dirty="0" smtClean="0"/>
          </a:p>
          <a:p>
            <a:pPr>
              <a:buNone/>
            </a:pPr>
            <a:endParaRPr lang="de-DE" dirty="0"/>
          </a:p>
          <a:p>
            <a:pPr>
              <a:buNone/>
            </a:pPr>
            <a:r>
              <a:rPr lang="de-DE" dirty="0" smtClean="0"/>
              <a:t>Anton Mustermann Verlag</a:t>
            </a:r>
          </a:p>
          <a:p>
            <a:pPr>
              <a:buNone/>
            </a:pPr>
            <a:endParaRPr lang="de-DE" dirty="0"/>
          </a:p>
          <a:p>
            <a:pPr>
              <a:buNone/>
            </a:pPr>
            <a:r>
              <a:rPr lang="de-DE" dirty="0" smtClean="0"/>
              <a:t>Gustav Mahler: 8. Symphonie</a:t>
            </a:r>
          </a:p>
          <a:p>
            <a:pPr>
              <a:buNone/>
            </a:pPr>
            <a:endParaRPr lang="de-DE" dirty="0"/>
          </a:p>
          <a:p>
            <a:pPr>
              <a:buNone/>
            </a:pPr>
            <a:r>
              <a:rPr lang="de-DE" dirty="0" smtClean="0"/>
              <a:t>Festschrift für Thea Musterfrau</a:t>
            </a:r>
          </a:p>
          <a:p>
            <a:pPr>
              <a:buNone/>
            </a:pPr>
            <a:endParaRPr lang="de-DE" dirty="0"/>
          </a:p>
          <a:p>
            <a:pPr>
              <a:buNone/>
            </a:pPr>
            <a:r>
              <a:rPr lang="de-DE" dirty="0" smtClean="0"/>
              <a:t> </a:t>
            </a:r>
            <a:endParaRPr lang="de-DE" dirty="0" smtClean="0"/>
          </a:p>
          <a:p>
            <a:pPr>
              <a:buNone/>
            </a:pPr>
            <a:endParaRPr lang="de-DE" dirty="0"/>
          </a:p>
          <a:p>
            <a:pPr>
              <a:buNone/>
            </a:pPr>
            <a:endParaRPr lang="de-DE" dirty="0" smtClean="0"/>
          </a:p>
          <a:p>
            <a:pPr>
              <a:buNone/>
            </a:pPr>
            <a:endParaRPr lang="de-DE" dirty="0" smtClean="0"/>
          </a:p>
          <a:p>
            <a:pPr>
              <a:buNone/>
            </a:pPr>
            <a:endParaRPr lang="de-DE" dirty="0"/>
          </a:p>
          <a:p>
            <a:pPr>
              <a:buNone/>
            </a:pPr>
            <a:endParaRPr lang="de-DE" dirty="0" smtClean="0"/>
          </a:p>
          <a:p>
            <a:pPr>
              <a:buNone/>
            </a:pPr>
            <a:endParaRPr lang="de-DE" dirty="0" smtClean="0"/>
          </a:p>
        </p:txBody>
      </p:sp>
      <p:sp>
        <p:nvSpPr>
          <p:cNvPr id="6" name="Fußzeilenplatzhalter 5"/>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7" name="Foliennummernplatzhalter 6"/>
          <p:cNvSpPr>
            <a:spLocks noGrp="1"/>
          </p:cNvSpPr>
          <p:nvPr>
            <p:ph type="sldNum" sz="quarter" idx="4"/>
          </p:nvPr>
        </p:nvSpPr>
        <p:spPr/>
        <p:txBody>
          <a:bodyPr/>
          <a:lstStyle/>
          <a:p>
            <a:fld id="{8A6690F1-7CA1-4166-A522-500460961984}" type="slidenum">
              <a:rPr lang="de-DE" smtClean="0"/>
              <a:pPr/>
              <a:t>46</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084982"/>
          </a:xfrm>
        </p:spPr>
        <p:txBody>
          <a:bodyPr/>
          <a:lstStyle/>
          <a:p>
            <a:r>
              <a:rPr lang="de-DE" dirty="0" smtClean="0"/>
              <a:t>Erfassen der Beziehungskennzeichnungen für Personen, Familien, Körperschaften in </a:t>
            </a:r>
            <a:r>
              <a:rPr lang="de-DE" dirty="0" err="1" smtClean="0"/>
              <a:t>Aleph</a:t>
            </a:r>
            <a:endParaRPr lang="de-DE" dirty="0"/>
          </a:p>
        </p:txBody>
      </p:sp>
      <p:sp>
        <p:nvSpPr>
          <p:cNvPr id="3" name="Textplatzhalter 2"/>
          <p:cNvSpPr>
            <a:spLocks noGrp="1"/>
          </p:cNvSpPr>
          <p:nvPr>
            <p:ph type="body" sz="quarter" idx="13"/>
          </p:nvPr>
        </p:nvSpPr>
        <p:spPr>
          <a:xfrm>
            <a:off x="251520" y="1268760"/>
            <a:ext cx="4104456" cy="5040560"/>
          </a:xfrm>
        </p:spPr>
        <p:txBody>
          <a:bodyPr wrap="square"/>
          <a:lstStyle/>
          <a:p>
            <a:pPr>
              <a:buNone/>
            </a:pPr>
            <a:r>
              <a:rPr lang="de-DE" dirty="0" smtClean="0"/>
              <a:t> </a:t>
            </a:r>
          </a:p>
          <a:p>
            <a:r>
              <a:rPr lang="de-DE" dirty="0" smtClean="0"/>
              <a:t>In </a:t>
            </a:r>
            <a:r>
              <a:rPr lang="de-DE" dirty="0" err="1" smtClean="0"/>
              <a:t>Aleph</a:t>
            </a:r>
            <a:r>
              <a:rPr lang="de-DE" dirty="0" smtClean="0"/>
              <a:t> werden Beziehungs-kennzeichnungen als Code erfasst (MARC-Code)</a:t>
            </a:r>
          </a:p>
          <a:p>
            <a:endParaRPr lang="de-DE" dirty="0" smtClean="0"/>
          </a:p>
          <a:p>
            <a:r>
              <a:rPr lang="de-DE" dirty="0" smtClean="0"/>
              <a:t>Aufruf im Unterfeld $4 mit ctrl+F8</a:t>
            </a:r>
          </a:p>
          <a:p>
            <a:endParaRPr lang="de-DE" dirty="0"/>
          </a:p>
          <a:p>
            <a:pPr>
              <a:buNone/>
            </a:pPr>
            <a:endParaRPr lang="de-DE" dirty="0" smtClean="0"/>
          </a:p>
          <a:p>
            <a:pPr>
              <a:buNone/>
            </a:pPr>
            <a:endParaRPr lang="de-DE" dirty="0" smtClean="0"/>
          </a:p>
          <a:p>
            <a:pPr>
              <a:buNone/>
            </a:pPr>
            <a:endParaRPr lang="de-DE" dirty="0"/>
          </a:p>
          <a:p>
            <a:pPr>
              <a:buNone/>
            </a:pPr>
            <a:endParaRPr lang="de-DE" dirty="0" smtClean="0"/>
          </a:p>
          <a:p>
            <a:pPr>
              <a:buNone/>
            </a:pPr>
            <a:endParaRPr lang="de-DE" dirty="0" smtClean="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1340768"/>
            <a:ext cx="4248472" cy="5112568"/>
          </a:xfrm>
          <a:prstGeom prst="rect">
            <a:avLst/>
          </a:prstGeom>
        </p:spPr>
      </p:pic>
      <p:sp>
        <p:nvSpPr>
          <p:cNvPr id="7" name="Fußzeilenplatzhalter 6"/>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8" name="Foliennummernplatzhalter 7"/>
          <p:cNvSpPr>
            <a:spLocks noGrp="1"/>
          </p:cNvSpPr>
          <p:nvPr>
            <p:ph type="sldNum" sz="quarter" idx="4"/>
          </p:nvPr>
        </p:nvSpPr>
        <p:spPr/>
        <p:txBody>
          <a:bodyPr/>
          <a:lstStyle/>
          <a:p>
            <a:fld id="{8A6690F1-7CA1-4166-A522-500460961984}" type="slidenum">
              <a:rPr lang="de-DE" smtClean="0"/>
              <a:pPr/>
              <a:t>47</a:t>
            </a:fld>
            <a:endParaRPr lang="de-DE"/>
          </a:p>
        </p:txBody>
      </p:sp>
    </p:spTree>
    <p:extLst>
      <p:ext uri="{BB962C8B-B14F-4D97-AF65-F5344CB8AC3E}">
        <p14:creationId xmlns:p14="http://schemas.microsoft.com/office/powerpoint/2010/main" val="22882013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940966"/>
          </a:xfrm>
        </p:spPr>
        <p:txBody>
          <a:bodyPr/>
          <a:lstStyle/>
          <a:p>
            <a:r>
              <a:rPr lang="de-DE" dirty="0"/>
              <a:t>Erfassen der Beziehungskennzeichnungen für Personen, Familien, Körperschaften in </a:t>
            </a:r>
            <a:r>
              <a:rPr lang="de-DE" dirty="0" err="1"/>
              <a:t>Aleph</a:t>
            </a:r>
            <a:endParaRPr lang="de-DE" dirty="0"/>
          </a:p>
        </p:txBody>
      </p:sp>
      <p:sp>
        <p:nvSpPr>
          <p:cNvPr id="3" name="Textplatzhalter 2"/>
          <p:cNvSpPr>
            <a:spLocks noGrp="1"/>
          </p:cNvSpPr>
          <p:nvPr>
            <p:ph type="body" sz="quarter" idx="13"/>
          </p:nvPr>
        </p:nvSpPr>
        <p:spPr>
          <a:xfrm>
            <a:off x="251520" y="1556792"/>
            <a:ext cx="8640960" cy="4752528"/>
          </a:xfrm>
        </p:spPr>
        <p:txBody>
          <a:bodyPr/>
          <a:lstStyle/>
          <a:p>
            <a:r>
              <a:rPr lang="de-DE" dirty="0" smtClean="0"/>
              <a:t>Im Zweifelsfall Beschreibungen im Toolkit ansehen</a:t>
            </a:r>
          </a:p>
          <a:p>
            <a:endParaRPr lang="de-DE" dirty="0"/>
          </a:p>
          <a:p>
            <a:r>
              <a:rPr lang="de-DE" dirty="0" smtClean="0"/>
              <a:t>Sonderfall „Verfasser (</a:t>
            </a:r>
            <a:r>
              <a:rPr lang="de-DE" dirty="0" err="1" smtClean="0"/>
              <a:t>aut</a:t>
            </a:r>
            <a:r>
              <a:rPr lang="de-DE" dirty="0" smtClean="0"/>
              <a:t>)“</a:t>
            </a:r>
          </a:p>
          <a:p>
            <a:pPr lvl="1"/>
            <a:r>
              <a:rPr lang="de-DE" dirty="0" smtClean="0"/>
              <a:t>In 100_ und 200_ und 104a bzw. 204a ff. wird „</a:t>
            </a:r>
            <a:r>
              <a:rPr lang="de-DE" dirty="0" err="1" smtClean="0"/>
              <a:t>aut</a:t>
            </a:r>
            <a:r>
              <a:rPr lang="de-DE" dirty="0" smtClean="0"/>
              <a:t>“ nicht erfasst. Die Beziehungskennzeichnung wird beim Export ergänzt. </a:t>
            </a:r>
          </a:p>
          <a:p>
            <a:pPr lvl="1"/>
            <a:endParaRPr lang="de-DE" dirty="0"/>
          </a:p>
          <a:p>
            <a:pPr lvl="1"/>
            <a:r>
              <a:rPr lang="de-DE" dirty="0" smtClean="0"/>
              <a:t>Das bedeutet aber, dass Beziehungskennzeichnungen für andere geistige Schöpfer in jedem Fall erfasst werden müssen, da sonst die falsche Beziehungskennzeichnung erfasst wird.</a:t>
            </a:r>
            <a:endParaRPr lang="de-DE"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48</a:t>
            </a:fld>
            <a:endParaRPr lang="de-DE"/>
          </a:p>
        </p:txBody>
      </p:sp>
    </p:spTree>
    <p:extLst>
      <p:ext uri="{BB962C8B-B14F-4D97-AF65-F5344CB8AC3E}">
        <p14:creationId xmlns:p14="http://schemas.microsoft.com/office/powerpoint/2010/main" val="19131859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251520" y="183778"/>
            <a:ext cx="8640960" cy="1084982"/>
          </a:xfrm>
        </p:spPr>
        <p:txBody>
          <a:bodyPr/>
          <a:lstStyle/>
          <a:p>
            <a:r>
              <a:rPr lang="de-DE" dirty="0" smtClean="0"/>
              <a:t>Beziehung zu einem geistigen Schöpfer - Person - Beispiel</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2382023575"/>
              </p:ext>
            </p:extLst>
          </p:nvPr>
        </p:nvGraphicFramePr>
        <p:xfrm>
          <a:off x="359736" y="1340768"/>
          <a:ext cx="8532000" cy="1828800"/>
        </p:xfrm>
        <a:graphic>
          <a:graphicData uri="http://schemas.openxmlformats.org/drawingml/2006/table">
            <a:tbl>
              <a:tblPr firstRow="1" bandRow="1">
                <a:tableStyleId>{5C22544A-7EE6-4342-B048-85BDC9FD1C3A}</a:tableStyleId>
              </a:tblPr>
              <a:tblGrid>
                <a:gridCol w="972000"/>
                <a:gridCol w="1008000"/>
                <a:gridCol w="864000"/>
                <a:gridCol w="3240000"/>
                <a:gridCol w="2448000"/>
              </a:tblGrid>
              <a:tr h="492688">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83201">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100</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W</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baseline="0" dirty="0" smtClean="0">
                          <a:latin typeface="Verdana" pitchFamily="34" charset="0"/>
                          <a:ea typeface="Verdana" pitchFamily="34" charset="0"/>
                          <a:cs typeface="Verdana" pitchFamily="34" charset="0"/>
                        </a:rPr>
                        <a:t>19.2</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Geistiger Schöpfer</a:t>
                      </a:r>
                    </a:p>
                  </a:txBody>
                  <a:tcPr anchor="ctr"/>
                </a:tc>
                <a:tc rowSpan="2">
                  <a:txBody>
                    <a:bodyPr/>
                    <a:lstStyle/>
                    <a:p>
                      <a:r>
                        <a:rPr lang="de-DE" sz="1800" dirty="0" smtClean="0">
                          <a:solidFill>
                            <a:srgbClr val="FF0000"/>
                          </a:solidFill>
                          <a:latin typeface="Verdana" pitchFamily="34" charset="0"/>
                          <a:ea typeface="Verdana" pitchFamily="34" charset="0"/>
                          <a:cs typeface="Verdana" pitchFamily="34" charset="0"/>
                        </a:rPr>
                        <a:t>$p</a:t>
                      </a:r>
                      <a:r>
                        <a:rPr lang="de-DE" sz="1800" dirty="0" smtClean="0">
                          <a:latin typeface="Verdana" pitchFamily="34" charset="0"/>
                          <a:ea typeface="Verdana" pitchFamily="34" charset="0"/>
                          <a:cs typeface="Verdana" pitchFamily="34" charset="0"/>
                        </a:rPr>
                        <a:t> Hein, Christoph</a:t>
                      </a:r>
                      <a:br>
                        <a:rPr lang="de-DE" sz="1800" dirty="0" smtClean="0">
                          <a:latin typeface="Verdana" pitchFamily="34" charset="0"/>
                          <a:ea typeface="Verdana" pitchFamily="34" charset="0"/>
                          <a:cs typeface="Verdana" pitchFamily="34" charset="0"/>
                        </a:rPr>
                      </a:br>
                      <a:r>
                        <a:rPr lang="de-DE" sz="1800" dirty="0" smtClean="0">
                          <a:solidFill>
                            <a:srgbClr val="FF0000"/>
                          </a:solidFill>
                          <a:latin typeface="Verdana" pitchFamily="34" charset="0"/>
                          <a:ea typeface="Verdana" pitchFamily="34" charset="0"/>
                          <a:cs typeface="Verdana" pitchFamily="34" charset="0"/>
                        </a:rPr>
                        <a:t>$d</a:t>
                      </a:r>
                      <a:r>
                        <a:rPr lang="de-DE" sz="1800" baseline="0" dirty="0" smtClean="0">
                          <a:latin typeface="Verdana" pitchFamily="34" charset="0"/>
                          <a:ea typeface="Verdana" pitchFamily="34" charset="0"/>
                          <a:cs typeface="Verdana" pitchFamily="34" charset="0"/>
                        </a:rPr>
                        <a:t> 1944-</a:t>
                      </a:r>
                      <a:br>
                        <a:rPr lang="de-DE" sz="1800" baseline="0" dirty="0" smtClean="0">
                          <a:latin typeface="Verdana" pitchFamily="34" charset="0"/>
                          <a:ea typeface="Verdana" pitchFamily="34" charset="0"/>
                          <a:cs typeface="Verdana" pitchFamily="34" charset="0"/>
                        </a:rPr>
                      </a:b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br>
                        <a:rPr lang="en-US" sz="1800" i="1" kern="1200" dirty="0" smtClean="0">
                          <a:solidFill>
                            <a:schemeClr val="dk1"/>
                          </a:solidFill>
                          <a:latin typeface="Verdana" pitchFamily="34" charset="0"/>
                          <a:ea typeface="+mn-ea"/>
                          <a:cs typeface="+mn-cs"/>
                        </a:rPr>
                      </a:br>
                      <a:r>
                        <a:rPr lang="de-DE" sz="1800" kern="1200" dirty="0" smtClean="0">
                          <a:solidFill>
                            <a:schemeClr val="bg1">
                              <a:lumMod val="50000"/>
                            </a:schemeClr>
                          </a:solidFill>
                          <a:latin typeface="Verdana" pitchFamily="34" charset="0"/>
                          <a:ea typeface="+mn-ea"/>
                          <a:cs typeface="+mn-cs"/>
                        </a:rPr>
                        <a:t>$4 </a:t>
                      </a:r>
                      <a:r>
                        <a:rPr lang="de-DE" sz="1800" kern="1200" dirty="0" err="1" smtClean="0">
                          <a:solidFill>
                            <a:schemeClr val="bg1">
                              <a:lumMod val="50000"/>
                            </a:schemeClr>
                          </a:solidFill>
                          <a:latin typeface="Verdana" pitchFamily="34" charset="0"/>
                          <a:ea typeface="+mn-ea"/>
                          <a:cs typeface="+mn-cs"/>
                        </a:rPr>
                        <a:t>aut</a:t>
                      </a:r>
                      <a:r>
                        <a:rPr lang="de-DE" sz="1800" kern="1200" dirty="0" smtClean="0">
                          <a:solidFill>
                            <a:schemeClr val="bg1">
                              <a:lumMod val="50000"/>
                            </a:schemeClr>
                          </a:solidFill>
                          <a:latin typeface="Verdana" pitchFamily="34" charset="0"/>
                          <a:ea typeface="+mn-ea"/>
                          <a:cs typeface="+mn-cs"/>
                        </a:rPr>
                        <a:t> </a:t>
                      </a:r>
                      <a:r>
                        <a:rPr lang="de-DE" sz="1800" i="1" kern="1200" dirty="0" smtClean="0">
                          <a:solidFill>
                            <a:schemeClr val="bg1">
                              <a:lumMod val="50000"/>
                            </a:schemeClr>
                          </a:solidFill>
                          <a:latin typeface="Cambria" pitchFamily="18" charset="0"/>
                          <a:ea typeface="+mn-ea"/>
                          <a:cs typeface="+mn-cs"/>
                        </a:rPr>
                        <a:t>(Verfasser)</a:t>
                      </a:r>
                      <a:endParaRPr lang="de-DE" sz="1800" b="0" i="1" dirty="0">
                        <a:latin typeface="Verdana" pitchFamily="34" charset="0"/>
                        <a:ea typeface="Verdana" pitchFamily="34" charset="0"/>
                        <a:cs typeface="Verdana" pitchFamily="34" charset="0"/>
                      </a:endParaRPr>
                    </a:p>
                  </a:txBody>
                  <a:tcPr anchor="ctr"/>
                </a:tc>
              </a:tr>
              <a:tr h="383201">
                <a:tc vMerge="1">
                  <a:txBody>
                    <a:bodyPr/>
                    <a:lstStyle/>
                    <a:p>
                      <a:pPr>
                        <a:lnSpc>
                          <a:spcPts val="1600"/>
                        </a:lnSpc>
                        <a:spcBef>
                          <a:spcPts val="600"/>
                        </a:spcBef>
                        <a:spcAft>
                          <a:spcPts val="600"/>
                        </a:spcAft>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W</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b="0" i="1" dirty="0">
                        <a:latin typeface="Verdana" pitchFamily="34" charset="0"/>
                        <a:ea typeface="Verdana" pitchFamily="34" charset="0"/>
                        <a:cs typeface="Verdana" pitchFamily="34" charset="0"/>
                      </a:endParaRPr>
                    </a:p>
                  </a:txBody>
                  <a:tcPr anchor="ctr"/>
                </a:tc>
              </a:tr>
            </a:tbl>
          </a:graphicData>
        </a:graphic>
      </p:graphicFrame>
      <p:sp>
        <p:nvSpPr>
          <p:cNvPr id="2" name="Fußzeilenplatzhalter 1"/>
          <p:cNvSpPr>
            <a:spLocks noGrp="1"/>
          </p:cNvSpPr>
          <p:nvPr>
            <p:ph type="ftr" sz="quarter" idx="14"/>
          </p:nvPr>
        </p:nvSpPr>
        <p:spPr/>
        <p:txBody>
          <a:body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3" name="Foliennummernplatzhalter 2"/>
          <p:cNvSpPr>
            <a:spLocks noGrp="1"/>
          </p:cNvSpPr>
          <p:nvPr>
            <p:ph type="sldNum" sz="quarter" idx="4"/>
          </p:nvPr>
        </p:nvSpPr>
        <p:spPr/>
        <p:txBody>
          <a:bodyPr/>
          <a:lstStyle/>
          <a:p>
            <a:fld id="{8A6690F1-7CA1-4166-A522-500460961984}" type="slidenum">
              <a:rPr lang="de-DE" smtClean="0">
                <a:solidFill>
                  <a:prstClr val="black">
                    <a:tint val="75000"/>
                  </a:prstClr>
                </a:solidFill>
              </a:rPr>
              <a:pPr/>
              <a:t>49</a:t>
            </a:fld>
            <a:endParaRPr lang="de-DE">
              <a:solidFill>
                <a:prstClr val="black">
                  <a:tint val="75000"/>
                </a:prstClr>
              </a:solidFill>
            </a:endParaRPr>
          </a:p>
        </p:txBody>
      </p:sp>
    </p:spTree>
    <p:extLst>
      <p:ext uri="{BB962C8B-B14F-4D97-AF65-F5344CB8AC3E}">
        <p14:creationId xmlns:p14="http://schemas.microsoft.com/office/powerpoint/2010/main" val="3857037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100_ Geistiger Schöpfer</a:t>
            </a:r>
          </a:p>
          <a:p>
            <a:pPr marL="0" indent="0" algn="ctr">
              <a:buNone/>
            </a:pPr>
            <a:endParaRPr lang="de-DE" sz="3200" dirty="0"/>
          </a:p>
          <a:p>
            <a:pPr marL="0" indent="0" algn="ctr">
              <a:buNone/>
            </a:pPr>
            <a:endParaRPr lang="de-DE" sz="3200" dirty="0" smtClean="0"/>
          </a:p>
          <a:p>
            <a:pPr marL="0" indent="0" algn="ctr">
              <a:buNone/>
            </a:pPr>
            <a:r>
              <a:rPr lang="de-DE" sz="3200" dirty="0" smtClean="0"/>
              <a:t>Beziehung</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Tree>
    <p:extLst>
      <p:ext uri="{BB962C8B-B14F-4D97-AF65-F5344CB8AC3E}">
        <p14:creationId xmlns:p14="http://schemas.microsoft.com/office/powerpoint/2010/main" val="18763042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251520" y="183778"/>
            <a:ext cx="8640960" cy="1084982"/>
          </a:xfrm>
        </p:spPr>
        <p:txBody>
          <a:bodyPr/>
          <a:lstStyle/>
          <a:p>
            <a:r>
              <a:rPr lang="de-DE" dirty="0" smtClean="0"/>
              <a:t>Beziehung zu einem geistigen Schöpfer - Körperschaft - Beispiel</a:t>
            </a:r>
            <a:endParaRPr lang="de-DE" dirty="0"/>
          </a:p>
        </p:txBody>
      </p:sp>
      <p:graphicFrame>
        <p:nvGraphicFramePr>
          <p:cNvPr id="6" name="Tabelle 5"/>
          <p:cNvGraphicFramePr>
            <a:graphicFrameLocks noGrp="1"/>
          </p:cNvGraphicFramePr>
          <p:nvPr/>
        </p:nvGraphicFramePr>
        <p:xfrm>
          <a:off x="359736" y="1340768"/>
          <a:ext cx="8532000" cy="2103120"/>
        </p:xfrm>
        <a:graphic>
          <a:graphicData uri="http://schemas.openxmlformats.org/drawingml/2006/table">
            <a:tbl>
              <a:tblPr firstRow="1" bandRow="1">
                <a:tableStyleId>{5C22544A-7EE6-4342-B048-85BDC9FD1C3A}</a:tableStyleId>
              </a:tblPr>
              <a:tblGrid>
                <a:gridCol w="972000"/>
                <a:gridCol w="1008000"/>
                <a:gridCol w="864000"/>
                <a:gridCol w="3240000"/>
                <a:gridCol w="2448000"/>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0">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200</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W</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baseline="0" dirty="0" smtClean="0">
                          <a:latin typeface="Verdana" pitchFamily="34" charset="0"/>
                          <a:ea typeface="Verdana" pitchFamily="34" charset="0"/>
                          <a:cs typeface="Verdana" pitchFamily="34" charset="0"/>
                        </a:rPr>
                        <a:t>19.2</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Geistiger Schöpfer</a:t>
                      </a:r>
                    </a:p>
                  </a:txBody>
                  <a:tcPr anchor="ctr"/>
                </a:tc>
                <a:tc rowSpan="2">
                  <a:txBody>
                    <a:bodyPr/>
                    <a:lstStyle/>
                    <a:p>
                      <a:r>
                        <a:rPr lang="de-DE" sz="1800" b="0" kern="1200" dirty="0" smtClean="0">
                          <a:solidFill>
                            <a:srgbClr val="FF0000"/>
                          </a:solidFill>
                          <a:latin typeface="Verdana" pitchFamily="34" charset="0"/>
                          <a:ea typeface="+mn-ea"/>
                          <a:cs typeface="+mn-cs"/>
                        </a:rPr>
                        <a:t>$k</a:t>
                      </a:r>
                      <a:r>
                        <a:rPr lang="de-DE" sz="1800" b="0" kern="1200" dirty="0" smtClean="0">
                          <a:solidFill>
                            <a:schemeClr val="dk1"/>
                          </a:solidFill>
                          <a:latin typeface="Verdana" pitchFamily="34" charset="0"/>
                          <a:ea typeface="+mn-ea"/>
                          <a:cs typeface="+mn-cs"/>
                        </a:rPr>
                        <a:t> Hamburgische Investitions- und Förderbank</a:t>
                      </a:r>
                      <a:br>
                        <a:rPr lang="de-DE" sz="1800" b="0" kern="1200" dirty="0" smtClean="0">
                          <a:solidFill>
                            <a:schemeClr val="dk1"/>
                          </a:solidFill>
                          <a:latin typeface="Verdana" pitchFamily="34" charset="0"/>
                          <a:ea typeface="+mn-ea"/>
                          <a:cs typeface="+mn-cs"/>
                        </a:rPr>
                      </a:b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br>
                        <a:rPr lang="en-US" sz="1800" i="1" kern="1200" dirty="0" smtClean="0">
                          <a:solidFill>
                            <a:schemeClr val="dk1"/>
                          </a:solidFill>
                          <a:latin typeface="Verdana" pitchFamily="34" charset="0"/>
                          <a:ea typeface="+mn-ea"/>
                          <a:cs typeface="+mn-cs"/>
                        </a:rPr>
                      </a:br>
                      <a:r>
                        <a:rPr lang="de-DE" sz="1800" kern="1200" dirty="0" smtClean="0">
                          <a:solidFill>
                            <a:schemeClr val="bg1">
                              <a:lumMod val="50000"/>
                            </a:schemeClr>
                          </a:solidFill>
                          <a:latin typeface="Verdana" pitchFamily="34" charset="0"/>
                          <a:ea typeface="+mn-ea"/>
                          <a:cs typeface="+mn-cs"/>
                        </a:rPr>
                        <a:t>$4 </a:t>
                      </a:r>
                      <a:r>
                        <a:rPr lang="de-DE" sz="1800" kern="1200" dirty="0" err="1" smtClean="0">
                          <a:solidFill>
                            <a:schemeClr val="bg1">
                              <a:lumMod val="50000"/>
                            </a:schemeClr>
                          </a:solidFill>
                          <a:latin typeface="Verdana" pitchFamily="34" charset="0"/>
                          <a:ea typeface="+mn-ea"/>
                          <a:cs typeface="+mn-cs"/>
                        </a:rPr>
                        <a:t>aut</a:t>
                      </a:r>
                      <a:r>
                        <a:rPr lang="de-DE" sz="1800" kern="1200" dirty="0" smtClean="0">
                          <a:solidFill>
                            <a:schemeClr val="bg1">
                              <a:lumMod val="50000"/>
                            </a:schemeClr>
                          </a:solidFill>
                          <a:latin typeface="Verdana" pitchFamily="34" charset="0"/>
                          <a:ea typeface="+mn-ea"/>
                          <a:cs typeface="+mn-cs"/>
                        </a:rPr>
                        <a:t> </a:t>
                      </a:r>
                      <a:r>
                        <a:rPr lang="de-DE" sz="1800" i="1" kern="1200" dirty="0" smtClean="0">
                          <a:solidFill>
                            <a:schemeClr val="bg1">
                              <a:lumMod val="50000"/>
                            </a:schemeClr>
                          </a:solidFill>
                          <a:latin typeface="Cambria" pitchFamily="18" charset="0"/>
                          <a:ea typeface="+mn-ea"/>
                          <a:cs typeface="+mn-cs"/>
                        </a:rPr>
                        <a:t>(Verfasser)</a:t>
                      </a:r>
                      <a:endParaRPr lang="de-DE" sz="1800" b="0" i="1" dirty="0">
                        <a:latin typeface="Verdana" pitchFamily="34" charset="0"/>
                        <a:ea typeface="Verdana" pitchFamily="34" charset="0"/>
                        <a:cs typeface="Verdana" pitchFamily="34" charset="0"/>
                      </a:endParaRPr>
                    </a:p>
                  </a:txBody>
                  <a:tcPr anchor="ctr"/>
                </a:tc>
              </a:tr>
              <a:tr h="0">
                <a:tc vMerge="1">
                  <a:txBody>
                    <a:bodyPr/>
                    <a:lstStyle/>
                    <a:p>
                      <a:pPr>
                        <a:lnSpc>
                          <a:spcPts val="1600"/>
                        </a:lnSpc>
                        <a:spcBef>
                          <a:spcPts val="600"/>
                        </a:spcBef>
                        <a:spcAft>
                          <a:spcPts val="600"/>
                        </a:spcAft>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W</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b="0" i="1" dirty="0">
                        <a:latin typeface="Verdana" pitchFamily="34" charset="0"/>
                        <a:ea typeface="Verdana" pitchFamily="34" charset="0"/>
                        <a:cs typeface="Verdana" pitchFamily="34" charset="0"/>
                      </a:endParaRPr>
                    </a:p>
                  </a:txBody>
                  <a:tcPr anchor="ctr"/>
                </a:tc>
              </a:tr>
            </a:tbl>
          </a:graphicData>
        </a:graphic>
      </p:graphicFrame>
      <p:sp>
        <p:nvSpPr>
          <p:cNvPr id="2" name="Fußzeilenplatzhalter 1"/>
          <p:cNvSpPr>
            <a:spLocks noGrp="1"/>
          </p:cNvSpPr>
          <p:nvPr>
            <p:ph type="ftr" sz="quarter" idx="14"/>
          </p:nvPr>
        </p:nvSpPr>
        <p:spPr/>
        <p:txBody>
          <a:body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3" name="Foliennummernplatzhalter 2"/>
          <p:cNvSpPr>
            <a:spLocks noGrp="1"/>
          </p:cNvSpPr>
          <p:nvPr>
            <p:ph type="sldNum" sz="quarter" idx="4"/>
          </p:nvPr>
        </p:nvSpPr>
        <p:spPr/>
        <p:txBody>
          <a:bodyPr/>
          <a:lstStyle/>
          <a:p>
            <a:fld id="{8A6690F1-7CA1-4166-A522-500460961984}" type="slidenum">
              <a:rPr lang="de-DE" smtClean="0">
                <a:solidFill>
                  <a:prstClr val="black">
                    <a:tint val="75000"/>
                  </a:prstClr>
                </a:solidFill>
              </a:rPr>
              <a:pPr/>
              <a:t>50</a:t>
            </a:fld>
            <a:endParaRPr lang="de-DE">
              <a:solidFill>
                <a:prstClr val="black">
                  <a:tint val="75000"/>
                </a:prstClr>
              </a:solidFill>
            </a:endParaRPr>
          </a:p>
        </p:txBody>
      </p:sp>
    </p:spTree>
    <p:extLst>
      <p:ext uri="{BB962C8B-B14F-4D97-AF65-F5344CB8AC3E}">
        <p14:creationId xmlns:p14="http://schemas.microsoft.com/office/powerpoint/2010/main" val="28260257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251520" y="183778"/>
            <a:ext cx="8640960" cy="508918"/>
          </a:xfrm>
        </p:spPr>
        <p:txBody>
          <a:bodyPr/>
          <a:lstStyle/>
          <a:p>
            <a:r>
              <a:rPr lang="de-DE" dirty="0" smtClean="0"/>
              <a:t>Beziehung zu einer sonstigen Person - Beispiel</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4198083971"/>
              </p:ext>
            </p:extLst>
          </p:nvPr>
        </p:nvGraphicFramePr>
        <p:xfrm>
          <a:off x="359736" y="980728"/>
          <a:ext cx="8532000" cy="2377440"/>
        </p:xfrm>
        <a:graphic>
          <a:graphicData uri="http://schemas.openxmlformats.org/drawingml/2006/table">
            <a:tbl>
              <a:tblPr firstRow="1" bandRow="1">
                <a:tableStyleId>{5C22544A-7EE6-4342-B048-85BDC9FD1C3A}</a:tableStyleId>
              </a:tblPr>
              <a:tblGrid>
                <a:gridCol w="972000"/>
                <a:gridCol w="1008000"/>
                <a:gridCol w="864000"/>
                <a:gridCol w="3240000"/>
                <a:gridCol w="2448000"/>
              </a:tblGrid>
              <a:tr h="278439">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97770">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100b</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W</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baseline="0" dirty="0" smtClean="0">
                          <a:latin typeface="Verdana" pitchFamily="34" charset="0"/>
                          <a:ea typeface="Verdana" pitchFamily="34" charset="0"/>
                          <a:cs typeface="Verdana" pitchFamily="34" charset="0"/>
                        </a:rPr>
                        <a:t>19.3</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Sonstige Person, die mit einem Werk in Beziehung steht</a:t>
                      </a:r>
                    </a:p>
                  </a:txBody>
                  <a:tcPr anchor="ctr"/>
                </a:tc>
                <a:tc rowSpan="2">
                  <a:txBody>
                    <a:bodyPr/>
                    <a:lstStyle/>
                    <a:p>
                      <a:r>
                        <a:rPr lang="de-DE" sz="1800" kern="1200" dirty="0" smtClean="0">
                          <a:solidFill>
                            <a:srgbClr val="FF0000"/>
                          </a:solidFill>
                          <a:latin typeface="Verdana" pitchFamily="34" charset="0"/>
                          <a:ea typeface="+mn-ea"/>
                          <a:cs typeface="+mn-cs"/>
                        </a:rPr>
                        <a:t>$p</a:t>
                      </a:r>
                      <a:r>
                        <a:rPr lang="de-DE" sz="1800" kern="1200" dirty="0" smtClean="0">
                          <a:solidFill>
                            <a:schemeClr val="dk1"/>
                          </a:solidFill>
                          <a:latin typeface="Verdana" pitchFamily="34" charset="0"/>
                          <a:ea typeface="+mn-ea"/>
                          <a:cs typeface="+mn-cs"/>
                        </a:rPr>
                        <a:t> Russell, David O.</a:t>
                      </a:r>
                      <a:br>
                        <a:rPr lang="de-DE" sz="1800" kern="1200" dirty="0" smtClean="0">
                          <a:solidFill>
                            <a:schemeClr val="dk1"/>
                          </a:solidFill>
                          <a:latin typeface="Verdana" pitchFamily="34" charset="0"/>
                          <a:ea typeface="+mn-ea"/>
                          <a:cs typeface="+mn-cs"/>
                        </a:rPr>
                      </a:br>
                      <a:r>
                        <a:rPr lang="de-DE" sz="1800" kern="1200" dirty="0" smtClean="0">
                          <a:solidFill>
                            <a:srgbClr val="FF0000"/>
                          </a:solidFill>
                          <a:latin typeface="Verdana" pitchFamily="34" charset="0"/>
                          <a:ea typeface="+mn-ea"/>
                          <a:cs typeface="+mn-cs"/>
                        </a:rPr>
                        <a:t>$d </a:t>
                      </a:r>
                      <a:r>
                        <a:rPr lang="de-DE" sz="1800" kern="1200" dirty="0" smtClean="0">
                          <a:solidFill>
                            <a:schemeClr val="dk1"/>
                          </a:solidFill>
                          <a:latin typeface="Verdana" pitchFamily="34" charset="0"/>
                          <a:ea typeface="+mn-ea"/>
                          <a:cs typeface="+mn-cs"/>
                        </a:rPr>
                        <a:t>1958-</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endParaRPr lang="de-DE" sz="1800" b="0" i="1" dirty="0" smtClean="0">
                        <a:latin typeface="Verdana" pitchFamily="34" charset="0"/>
                        <a:ea typeface="Verdana" pitchFamily="34" charset="0"/>
                        <a:cs typeface="Verdana" pitchFamily="34" charset="0"/>
                      </a:endParaRPr>
                    </a:p>
                    <a:p>
                      <a:r>
                        <a:rPr lang="de-DE" sz="1800" b="0" dirty="0" smtClean="0">
                          <a:solidFill>
                            <a:srgbClr val="FF0000"/>
                          </a:solidFill>
                          <a:latin typeface="Verdana" pitchFamily="34" charset="0"/>
                          <a:ea typeface="Verdana" pitchFamily="34" charset="0"/>
                          <a:cs typeface="Verdana" pitchFamily="34" charset="0"/>
                        </a:rPr>
                        <a:t>$4</a:t>
                      </a:r>
                      <a:r>
                        <a:rPr lang="de-DE" sz="1800" b="0" dirty="0" smtClean="0">
                          <a:latin typeface="Verdana" pitchFamily="34" charset="0"/>
                          <a:ea typeface="Verdana" pitchFamily="34" charset="0"/>
                          <a:cs typeface="Verdana" pitchFamily="34" charset="0"/>
                        </a:rPr>
                        <a:t> </a:t>
                      </a:r>
                      <a:r>
                        <a:rPr lang="de-DE" sz="1800" b="0" dirty="0" err="1" smtClean="0">
                          <a:latin typeface="Verdana" pitchFamily="34" charset="0"/>
                          <a:ea typeface="Verdana" pitchFamily="34" charset="0"/>
                          <a:cs typeface="Verdana" pitchFamily="34" charset="0"/>
                        </a:rPr>
                        <a:t>fmd</a:t>
                      </a:r>
                      <a:r>
                        <a:rPr lang="de-DE" sz="1800" b="0" dirty="0" smtClean="0">
                          <a:latin typeface="Verdana" pitchFamily="34" charset="0"/>
                          <a:ea typeface="Verdana" pitchFamily="34" charset="0"/>
                          <a:cs typeface="Verdana" pitchFamily="34" charset="0"/>
                        </a:rPr>
                        <a:t> </a:t>
                      </a:r>
                      <a:r>
                        <a:rPr lang="de-DE" sz="1800" b="0" i="1" dirty="0" smtClean="0">
                          <a:latin typeface="Verdana" pitchFamily="34" charset="0"/>
                          <a:ea typeface="Verdana" pitchFamily="34" charset="0"/>
                          <a:cs typeface="Verdana" pitchFamily="34" charset="0"/>
                        </a:rPr>
                        <a:t>(Filmregisseur)</a:t>
                      </a:r>
                      <a:endParaRPr lang="de-DE" sz="1800" b="0" i="1" dirty="0">
                        <a:latin typeface="Verdana" pitchFamily="34" charset="0"/>
                        <a:ea typeface="Verdana" pitchFamily="34" charset="0"/>
                        <a:cs typeface="Verdana" pitchFamily="34" charset="0"/>
                      </a:endParaRPr>
                    </a:p>
                  </a:txBody>
                  <a:tcPr anchor="ctr"/>
                </a:tc>
              </a:tr>
              <a:tr h="278439">
                <a:tc vMerge="1">
                  <a:txBody>
                    <a:bodyPr/>
                    <a:lstStyle/>
                    <a:p>
                      <a:pPr>
                        <a:lnSpc>
                          <a:spcPts val="1600"/>
                        </a:lnSpc>
                        <a:spcBef>
                          <a:spcPts val="600"/>
                        </a:spcBef>
                        <a:spcAft>
                          <a:spcPts val="600"/>
                        </a:spcAft>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W</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b="0" i="1" dirty="0">
                        <a:latin typeface="Verdana" pitchFamily="34" charset="0"/>
                        <a:ea typeface="Verdana" pitchFamily="34" charset="0"/>
                        <a:cs typeface="Verdana" pitchFamily="34" charset="0"/>
                      </a:endParaRPr>
                    </a:p>
                  </a:txBody>
                  <a:tcPr anchor="ctr"/>
                </a:tc>
              </a:tr>
            </a:tbl>
          </a:graphicData>
        </a:graphic>
      </p:graphicFrame>
      <p:sp>
        <p:nvSpPr>
          <p:cNvPr id="2" name="Fußzeilenplatzhalter 1"/>
          <p:cNvSpPr>
            <a:spLocks noGrp="1"/>
          </p:cNvSpPr>
          <p:nvPr>
            <p:ph type="ftr" sz="quarter" idx="14"/>
          </p:nvPr>
        </p:nvSpPr>
        <p:spPr/>
        <p:txBody>
          <a:body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3" name="Foliennummernplatzhalter 2"/>
          <p:cNvSpPr>
            <a:spLocks noGrp="1"/>
          </p:cNvSpPr>
          <p:nvPr>
            <p:ph type="sldNum" sz="quarter" idx="4"/>
          </p:nvPr>
        </p:nvSpPr>
        <p:spPr/>
        <p:txBody>
          <a:bodyPr/>
          <a:lstStyle/>
          <a:p>
            <a:fld id="{8A6690F1-7CA1-4166-A522-500460961984}" type="slidenum">
              <a:rPr lang="de-DE" smtClean="0">
                <a:solidFill>
                  <a:prstClr val="black">
                    <a:tint val="75000"/>
                  </a:prstClr>
                </a:solidFill>
              </a:rPr>
              <a:pPr/>
              <a:t>51</a:t>
            </a:fld>
            <a:endParaRPr lang="de-DE">
              <a:solidFill>
                <a:prstClr val="black">
                  <a:tint val="75000"/>
                </a:prstClr>
              </a:solidFill>
            </a:endParaRPr>
          </a:p>
        </p:txBody>
      </p:sp>
    </p:spTree>
    <p:extLst>
      <p:ext uri="{BB962C8B-B14F-4D97-AF65-F5344CB8AC3E}">
        <p14:creationId xmlns:p14="http://schemas.microsoft.com/office/powerpoint/2010/main" val="40405066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251520" y="183778"/>
            <a:ext cx="8640960" cy="1084982"/>
          </a:xfrm>
        </p:spPr>
        <p:txBody>
          <a:bodyPr/>
          <a:lstStyle/>
          <a:p>
            <a:r>
              <a:rPr lang="de-DE" dirty="0" smtClean="0"/>
              <a:t>Beziehung zu einer sonstigen Körperschaft - Beispiel</a:t>
            </a:r>
            <a:endParaRPr lang="de-DE" dirty="0"/>
          </a:p>
        </p:txBody>
      </p:sp>
      <p:sp>
        <p:nvSpPr>
          <p:cNvPr id="10" name="Textplatzhalter 2"/>
          <p:cNvSpPr>
            <a:spLocks noGrp="1"/>
          </p:cNvSpPr>
          <p:nvPr>
            <p:ph type="body" sz="quarter" idx="13"/>
          </p:nvPr>
        </p:nvSpPr>
        <p:spPr>
          <a:xfrm>
            <a:off x="251520" y="1196752"/>
            <a:ext cx="8640960" cy="1584176"/>
          </a:xfrm>
        </p:spPr>
        <p:txBody>
          <a:bodyPr wrap="square"/>
          <a:lstStyle/>
          <a:p>
            <a:pPr marL="0" indent="0">
              <a:buNone/>
            </a:pPr>
            <a:r>
              <a:rPr lang="de-DE" dirty="0" smtClean="0"/>
              <a:t>Beziehung zu einer sonstigen Körperschaft, wenn der Haupttitel nur einen Gattungsbegriff oder einen durch formale Attribute erweiterten Gattungsbegriff enthält oder nur aus einem solchen besteht</a:t>
            </a:r>
          </a:p>
        </p:txBody>
      </p:sp>
      <p:graphicFrame>
        <p:nvGraphicFramePr>
          <p:cNvPr id="11" name="Tabelle 10"/>
          <p:cNvGraphicFramePr>
            <a:graphicFrameLocks noGrp="1"/>
          </p:cNvGraphicFramePr>
          <p:nvPr>
            <p:extLst>
              <p:ext uri="{D42A27DB-BD31-4B8C-83A1-F6EECF244321}">
                <p14:modId xmlns:p14="http://schemas.microsoft.com/office/powerpoint/2010/main" val="3199263077"/>
              </p:ext>
            </p:extLst>
          </p:nvPr>
        </p:nvGraphicFramePr>
        <p:xfrm>
          <a:off x="359736" y="2924944"/>
          <a:ext cx="8532000" cy="2651760"/>
        </p:xfrm>
        <a:graphic>
          <a:graphicData uri="http://schemas.openxmlformats.org/drawingml/2006/table">
            <a:tbl>
              <a:tblPr firstRow="1" bandRow="1">
                <a:tableStyleId>{5C22544A-7EE6-4342-B048-85BDC9FD1C3A}</a:tableStyleId>
              </a:tblPr>
              <a:tblGrid>
                <a:gridCol w="972000"/>
                <a:gridCol w="1008000"/>
                <a:gridCol w="864000"/>
                <a:gridCol w="3240000"/>
                <a:gridCol w="2448000"/>
              </a:tblGrid>
              <a:tr h="278439">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97770">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200b</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W</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baseline="0" dirty="0" smtClean="0">
                          <a:latin typeface="Verdana" pitchFamily="34" charset="0"/>
                          <a:ea typeface="Verdana" pitchFamily="34" charset="0"/>
                          <a:cs typeface="Verdana" pitchFamily="34" charset="0"/>
                        </a:rPr>
                        <a:t>19.3</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Sonstige Körperschaft, die mit einem Werk in Beziehung steht</a:t>
                      </a:r>
                    </a:p>
                  </a:txBody>
                  <a:tcPr anchor="ctr"/>
                </a:tc>
                <a:tc rowSpan="2">
                  <a:txBody>
                    <a:bodyPr/>
                    <a:lstStyle/>
                    <a:p>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a:t>
                      </a:r>
                      <a:r>
                        <a:rPr lang="de-DE" dirty="0" smtClean="0">
                          <a:latin typeface="Verdana" panose="020B0604030504040204" pitchFamily="34" charset="0"/>
                          <a:ea typeface="Verdana" panose="020B0604030504040204" pitchFamily="34" charset="0"/>
                          <a:cs typeface="Verdana" panose="020B0604030504040204" pitchFamily="34" charset="0"/>
                        </a:rPr>
                        <a:t> Hessen</a:t>
                      </a:r>
                      <a:br>
                        <a:rPr lang="de-DE" dirty="0" smtClean="0">
                          <a:latin typeface="Verdana" panose="020B0604030504040204" pitchFamily="34" charset="0"/>
                          <a:ea typeface="Verdana" panose="020B0604030504040204" pitchFamily="34" charset="0"/>
                          <a:cs typeface="Verdana" panose="020B0604030504040204" pitchFamily="34" charset="0"/>
                        </a:rPr>
                      </a:b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dirty="0" smtClean="0">
                          <a:latin typeface="Verdana" panose="020B0604030504040204" pitchFamily="34" charset="0"/>
                          <a:ea typeface="Verdana" panose="020B0604030504040204" pitchFamily="34" charset="0"/>
                          <a:cs typeface="Verdana" panose="020B0604030504040204" pitchFamily="34" charset="0"/>
                        </a:rPr>
                        <a:t> Kultusministerium</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endParaRPr lang="de-DE" sz="1800" b="0" i="1" dirty="0" smtClean="0">
                        <a:latin typeface="Verdana" pitchFamily="34" charset="0"/>
                        <a:ea typeface="Verdana" pitchFamily="34" charset="0"/>
                        <a:cs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$4</a:t>
                      </a:r>
                      <a:r>
                        <a:rPr lang="de-DE" dirty="0" smtClean="0">
                          <a:latin typeface="Verdana" panose="020B0604030504040204" pitchFamily="34" charset="0"/>
                          <a:ea typeface="Verdana" panose="020B0604030504040204" pitchFamily="34" charset="0"/>
                          <a:cs typeface="Verdana" panose="020B0604030504040204" pitchFamily="34" charset="0"/>
                        </a:rPr>
                        <a:t> </a:t>
                      </a:r>
                      <a:r>
                        <a:rPr lang="de-DE" dirty="0" err="1" smtClean="0">
                          <a:latin typeface="Verdana" panose="020B0604030504040204" pitchFamily="34" charset="0"/>
                          <a:ea typeface="Verdana" panose="020B0604030504040204" pitchFamily="34" charset="0"/>
                          <a:cs typeface="Verdana" panose="020B0604030504040204" pitchFamily="34" charset="0"/>
                        </a:rPr>
                        <a:t>isb</a:t>
                      </a:r>
                      <a:r>
                        <a:rPr lang="de-DE" dirty="0" smtClean="0">
                          <a:latin typeface="Verdana" panose="020B0604030504040204" pitchFamily="34" charset="0"/>
                          <a:ea typeface="Verdana" panose="020B0604030504040204" pitchFamily="34" charset="0"/>
                          <a:cs typeface="Verdana" panose="020B0604030504040204" pitchFamily="34" charset="0"/>
                        </a:rPr>
                        <a:t> </a:t>
                      </a:r>
                      <a:r>
                        <a:rPr lang="de-DE" i="1" dirty="0" smtClean="0">
                          <a:latin typeface="Verdana" panose="020B0604030504040204" pitchFamily="34" charset="0"/>
                          <a:ea typeface="Verdana" panose="020B0604030504040204" pitchFamily="34" charset="0"/>
                          <a:cs typeface="Verdana" panose="020B0604030504040204" pitchFamily="34" charset="0"/>
                        </a:rPr>
                        <a:t>(Herausgebendes Organ)</a:t>
                      </a:r>
                      <a:endParaRPr lang="de-DE" sz="1800" b="0" i="1" dirty="0" smtClean="0">
                        <a:latin typeface="Verdana" pitchFamily="34" charset="0"/>
                        <a:ea typeface="Verdana" pitchFamily="34" charset="0"/>
                        <a:cs typeface="Verdana" pitchFamily="34" charset="0"/>
                      </a:endParaRPr>
                    </a:p>
                  </a:txBody>
                  <a:tcPr anchor="ctr"/>
                </a:tc>
              </a:tr>
              <a:tr h="278439">
                <a:tc vMerge="1">
                  <a:txBody>
                    <a:bodyPr/>
                    <a:lstStyle/>
                    <a:p>
                      <a:pPr>
                        <a:lnSpc>
                          <a:spcPts val="1600"/>
                        </a:lnSpc>
                        <a:spcBef>
                          <a:spcPts val="600"/>
                        </a:spcBef>
                        <a:spcAft>
                          <a:spcPts val="600"/>
                        </a:spcAft>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W</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i="1"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2" name="Fußzeilenplatzhalter 1"/>
          <p:cNvSpPr>
            <a:spLocks noGrp="1"/>
          </p:cNvSpPr>
          <p:nvPr>
            <p:ph type="ftr" sz="quarter" idx="14"/>
          </p:nvPr>
        </p:nvSpPr>
        <p:spPr/>
        <p:txBody>
          <a:body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3" name="Foliennummernplatzhalter 2"/>
          <p:cNvSpPr>
            <a:spLocks noGrp="1"/>
          </p:cNvSpPr>
          <p:nvPr>
            <p:ph type="sldNum" sz="quarter" idx="4"/>
          </p:nvPr>
        </p:nvSpPr>
        <p:spPr/>
        <p:txBody>
          <a:bodyPr/>
          <a:lstStyle/>
          <a:p>
            <a:fld id="{8A6690F1-7CA1-4166-A522-500460961984}" type="slidenum">
              <a:rPr lang="de-DE" smtClean="0">
                <a:solidFill>
                  <a:prstClr val="black">
                    <a:tint val="75000"/>
                  </a:prstClr>
                </a:solidFill>
              </a:rPr>
              <a:pPr/>
              <a:t>52</a:t>
            </a:fld>
            <a:endParaRPr lang="de-DE">
              <a:solidFill>
                <a:prstClr val="black">
                  <a:tint val="75000"/>
                </a:prstClr>
              </a:solidFill>
            </a:endParaRPr>
          </a:p>
        </p:txBody>
      </p:sp>
    </p:spTree>
    <p:extLst>
      <p:ext uri="{BB962C8B-B14F-4D97-AF65-F5344CB8AC3E}">
        <p14:creationId xmlns:p14="http://schemas.microsoft.com/office/powerpoint/2010/main" val="15355780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251520" y="183778"/>
            <a:ext cx="8640960" cy="1084982"/>
          </a:xfrm>
        </p:spPr>
        <p:txBody>
          <a:bodyPr/>
          <a:lstStyle/>
          <a:p>
            <a:r>
              <a:rPr lang="de-DE" dirty="0" smtClean="0"/>
              <a:t>Beziehung zu einem Mitwirkenden - Person - Beispiele</a:t>
            </a:r>
            <a:endParaRPr lang="de-DE" dirty="0"/>
          </a:p>
        </p:txBody>
      </p:sp>
      <p:graphicFrame>
        <p:nvGraphicFramePr>
          <p:cNvPr id="10" name="Tabelle 9"/>
          <p:cNvGraphicFramePr>
            <a:graphicFrameLocks noGrp="1"/>
          </p:cNvGraphicFramePr>
          <p:nvPr>
            <p:extLst>
              <p:ext uri="{D42A27DB-BD31-4B8C-83A1-F6EECF244321}">
                <p14:modId xmlns:p14="http://schemas.microsoft.com/office/powerpoint/2010/main" val="2984167005"/>
              </p:ext>
            </p:extLst>
          </p:nvPr>
        </p:nvGraphicFramePr>
        <p:xfrm>
          <a:off x="359736" y="1340768"/>
          <a:ext cx="8532000" cy="2377440"/>
        </p:xfrm>
        <a:graphic>
          <a:graphicData uri="http://schemas.openxmlformats.org/drawingml/2006/table">
            <a:tbl>
              <a:tblPr firstRow="1" bandRow="1">
                <a:tableStyleId>{5C22544A-7EE6-4342-B048-85BDC9FD1C3A}</a:tableStyleId>
              </a:tblPr>
              <a:tblGrid>
                <a:gridCol w="972000"/>
                <a:gridCol w="1008000"/>
                <a:gridCol w="864000"/>
                <a:gridCol w="3240000"/>
                <a:gridCol w="2448000"/>
              </a:tblGrid>
              <a:tr h="492688">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83201">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100b</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baseline="0" dirty="0" smtClean="0">
                          <a:latin typeface="Verdana" pitchFamily="34" charset="0"/>
                          <a:ea typeface="Verdana" pitchFamily="34" charset="0"/>
                          <a:cs typeface="Verdana" pitchFamily="34" charset="0"/>
                        </a:rPr>
                        <a:t>20.2</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Mitwirkender</a:t>
                      </a:r>
                    </a:p>
                  </a:txBody>
                  <a:tcPr anchor="ctr"/>
                </a:tc>
                <a:tc rowSpan="2">
                  <a:txBody>
                    <a:bodyPr/>
                    <a:lstStyle/>
                    <a:p>
                      <a:pPr>
                        <a:lnSpc>
                          <a:spcPct val="100000"/>
                        </a:lnSpc>
                        <a:spcBef>
                          <a:spcPts val="0"/>
                        </a:spcBef>
                        <a:spcAft>
                          <a:spcPts val="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dirty="0" smtClean="0">
                          <a:latin typeface="Verdana" panose="020B0604030504040204" pitchFamily="34" charset="0"/>
                          <a:ea typeface="Verdana" panose="020B0604030504040204" pitchFamily="34" charset="0"/>
                          <a:cs typeface="Verdana" panose="020B0604030504040204" pitchFamily="34" charset="0"/>
                        </a:rPr>
                        <a:t> Haas, Eberhard </a:t>
                      </a:r>
                      <a:r>
                        <a:rPr lang="de-DE" dirty="0" err="1" smtClean="0">
                          <a:latin typeface="Verdana" panose="020B0604030504040204" pitchFamily="34" charset="0"/>
                          <a:ea typeface="Verdana" panose="020B0604030504040204" pitchFamily="34" charset="0"/>
                          <a:cs typeface="Verdana" panose="020B0604030504040204" pitchFamily="34" charset="0"/>
                        </a:rPr>
                        <a:t>Th</a:t>
                      </a:r>
                      <a:r>
                        <a:rPr lang="de-DE" dirty="0" smtClean="0">
                          <a:latin typeface="Verdana" panose="020B0604030504040204" pitchFamily="34" charset="0"/>
                          <a:ea typeface="Verdana" panose="020B0604030504040204" pitchFamily="34" charset="0"/>
                          <a:cs typeface="Verdana" panose="020B0604030504040204" pitchFamily="34" charset="0"/>
                        </a:rPr>
                        <a:t>.</a:t>
                      </a:r>
                      <a:br>
                        <a:rPr lang="de-DE" dirty="0" smtClean="0">
                          <a:latin typeface="Verdana" panose="020B0604030504040204" pitchFamily="34" charset="0"/>
                          <a:ea typeface="Verdana" panose="020B0604030504040204" pitchFamily="34" charset="0"/>
                          <a:cs typeface="Verdana" panose="020B0604030504040204" pitchFamily="34" charset="0"/>
                        </a:rPr>
                      </a:b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baseline="0" dirty="0" smtClean="0">
                          <a:latin typeface="Verdana" panose="020B0604030504040204" pitchFamily="34" charset="0"/>
                          <a:ea typeface="Verdana" panose="020B0604030504040204" pitchFamily="34" charset="0"/>
                          <a:cs typeface="Verdana" panose="020B0604030504040204" pitchFamily="34" charset="0"/>
                        </a:rPr>
                        <a:t> 1942-</a:t>
                      </a:r>
                    </a:p>
                    <a:p>
                      <a:pPr>
                        <a:lnSpc>
                          <a:spcPct val="100000"/>
                        </a:lnSpc>
                        <a:spcBef>
                          <a:spcPts val="0"/>
                        </a:spcBef>
                        <a:spcAft>
                          <a:spcPts val="0"/>
                        </a:spcAft>
                      </a:pP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br>
                        <a:rPr lang="en-US" sz="1800" i="1" kern="1200" dirty="0" smtClean="0">
                          <a:solidFill>
                            <a:schemeClr val="dk1"/>
                          </a:solidFill>
                          <a:latin typeface="Verdana" pitchFamily="34" charset="0"/>
                          <a:ea typeface="+mn-ea"/>
                          <a:cs typeface="+mn-cs"/>
                        </a:rPr>
                      </a:br>
                      <a:r>
                        <a:rPr lang="de-DE" sz="1800" b="0" dirty="0" smtClean="0">
                          <a:solidFill>
                            <a:srgbClr val="FF0000"/>
                          </a:solidFill>
                          <a:latin typeface="Verdana" pitchFamily="34" charset="0"/>
                          <a:ea typeface="Verdana" pitchFamily="34" charset="0"/>
                          <a:cs typeface="Verdana" pitchFamily="34" charset="0"/>
                        </a:rPr>
                        <a:t>$4</a:t>
                      </a:r>
                      <a:r>
                        <a:rPr lang="de-DE" sz="1800" b="0" dirty="0" smtClean="0">
                          <a:latin typeface="Verdana" pitchFamily="34" charset="0"/>
                          <a:ea typeface="Verdana" pitchFamily="34" charset="0"/>
                          <a:cs typeface="Verdana" pitchFamily="34" charset="0"/>
                        </a:rPr>
                        <a:t> </a:t>
                      </a:r>
                      <a:r>
                        <a:rPr lang="de-DE" sz="1800" b="0" dirty="0" err="1" smtClean="0">
                          <a:latin typeface="Verdana" pitchFamily="34" charset="0"/>
                          <a:ea typeface="Verdana" pitchFamily="34" charset="0"/>
                          <a:cs typeface="Verdana" pitchFamily="34" charset="0"/>
                        </a:rPr>
                        <a:t>edt</a:t>
                      </a:r>
                      <a:r>
                        <a:rPr lang="de-DE" sz="1800" b="0" dirty="0" smtClean="0">
                          <a:latin typeface="Verdana" pitchFamily="34" charset="0"/>
                          <a:ea typeface="Verdana" pitchFamily="34" charset="0"/>
                          <a:cs typeface="Verdana" pitchFamily="34" charset="0"/>
                        </a:rPr>
                        <a:t> </a:t>
                      </a:r>
                      <a:r>
                        <a:rPr lang="de-DE" sz="1800" b="0" i="1" dirty="0" smtClean="0">
                          <a:latin typeface="Verdana" pitchFamily="34" charset="0"/>
                          <a:ea typeface="Verdana" pitchFamily="34" charset="0"/>
                          <a:cs typeface="Verdana" pitchFamily="34" charset="0"/>
                        </a:rPr>
                        <a:t>(Herausgeber)</a:t>
                      </a:r>
                      <a:endParaRPr lang="de-DE" sz="1800" b="0" i="1" dirty="0">
                        <a:latin typeface="Verdana" pitchFamily="34" charset="0"/>
                        <a:ea typeface="Verdana" pitchFamily="34" charset="0"/>
                        <a:cs typeface="Verdana" pitchFamily="34" charset="0"/>
                      </a:endParaRPr>
                    </a:p>
                  </a:txBody>
                  <a:tcPr anchor="ctr"/>
                </a:tc>
              </a:tr>
              <a:tr h="383201">
                <a:tc vMerge="1">
                  <a:txBody>
                    <a:bodyPr/>
                    <a:lstStyle/>
                    <a:p>
                      <a:pPr>
                        <a:lnSpc>
                          <a:spcPts val="1600"/>
                        </a:lnSpc>
                        <a:spcBef>
                          <a:spcPts val="600"/>
                        </a:spcBef>
                        <a:spcAft>
                          <a:spcPts val="600"/>
                        </a:spcAft>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E</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b="0" i="1" dirty="0">
                        <a:latin typeface="Verdana" pitchFamily="34" charset="0"/>
                        <a:ea typeface="Verdana" pitchFamily="34" charset="0"/>
                        <a:cs typeface="Verdana" pitchFamily="34" charset="0"/>
                      </a:endParaRPr>
                    </a:p>
                  </a:txBody>
                  <a:tcPr anchor="ct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026005653"/>
              </p:ext>
            </p:extLst>
          </p:nvPr>
        </p:nvGraphicFramePr>
        <p:xfrm>
          <a:off x="359736" y="3717032"/>
          <a:ext cx="8532000" cy="2103120"/>
        </p:xfrm>
        <a:graphic>
          <a:graphicData uri="http://schemas.openxmlformats.org/drawingml/2006/table">
            <a:tbl>
              <a:tblPr firstRow="1" bandRow="1">
                <a:tableStyleId>{5C22544A-7EE6-4342-B048-85BDC9FD1C3A}</a:tableStyleId>
              </a:tblPr>
              <a:tblGrid>
                <a:gridCol w="972000"/>
                <a:gridCol w="1008000"/>
                <a:gridCol w="864000"/>
                <a:gridCol w="3240000"/>
                <a:gridCol w="2448000"/>
              </a:tblGrid>
              <a:tr h="492688">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83201">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100b</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baseline="0" dirty="0" smtClean="0">
                          <a:latin typeface="Verdana" pitchFamily="34" charset="0"/>
                          <a:ea typeface="Verdana" pitchFamily="34" charset="0"/>
                          <a:cs typeface="Verdana" pitchFamily="34" charset="0"/>
                        </a:rPr>
                        <a:t>20.2</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Mitwirkender</a:t>
                      </a:r>
                    </a:p>
                  </a:txBody>
                  <a:tcPr anchor="ctr"/>
                </a:tc>
                <a:tc rowSpan="2">
                  <a:txBody>
                    <a:bodyPr/>
                    <a:lstStyle/>
                    <a:p>
                      <a:r>
                        <a:rPr lang="de-DE" sz="1800" kern="1200" dirty="0" smtClean="0">
                          <a:solidFill>
                            <a:srgbClr val="FF0000"/>
                          </a:solidFill>
                          <a:latin typeface="Verdana" pitchFamily="34" charset="0"/>
                          <a:ea typeface="+mn-ea"/>
                          <a:cs typeface="+mn-cs"/>
                        </a:rPr>
                        <a:t>$p</a:t>
                      </a:r>
                      <a:r>
                        <a:rPr lang="de-DE" sz="1800" kern="1200" dirty="0" smtClean="0">
                          <a:solidFill>
                            <a:schemeClr val="dk1"/>
                          </a:solidFill>
                          <a:latin typeface="Verdana" pitchFamily="34" charset="0"/>
                          <a:ea typeface="+mn-ea"/>
                          <a:cs typeface="+mn-cs"/>
                        </a:rPr>
                        <a:t> Gräfe, Ursula</a:t>
                      </a:r>
                      <a:br>
                        <a:rPr lang="de-DE" sz="1800" kern="1200" dirty="0" smtClean="0">
                          <a:solidFill>
                            <a:schemeClr val="dk1"/>
                          </a:solidFill>
                          <a:latin typeface="Verdana" pitchFamily="34" charset="0"/>
                          <a:ea typeface="+mn-ea"/>
                          <a:cs typeface="+mn-cs"/>
                        </a:rPr>
                      </a:br>
                      <a:r>
                        <a:rPr lang="de-DE" sz="1800" kern="1200" dirty="0" smtClean="0">
                          <a:solidFill>
                            <a:srgbClr val="FF0000"/>
                          </a:solidFill>
                          <a:latin typeface="Verdana" pitchFamily="34" charset="0"/>
                          <a:ea typeface="+mn-ea"/>
                          <a:cs typeface="+mn-cs"/>
                        </a:rPr>
                        <a:t>$d</a:t>
                      </a:r>
                      <a:r>
                        <a:rPr lang="de-DE" sz="1800" kern="1200" dirty="0" smtClean="0">
                          <a:solidFill>
                            <a:schemeClr val="dk1"/>
                          </a:solidFill>
                          <a:latin typeface="Verdana" pitchFamily="34" charset="0"/>
                          <a:ea typeface="+mn-ea"/>
                          <a:cs typeface="+mn-cs"/>
                        </a:rPr>
                        <a:t> 1956-</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endParaRPr lang="de-DE" sz="1800" b="0" i="1" dirty="0" smtClean="0">
                        <a:latin typeface="Verdana" pitchFamily="34" charset="0"/>
                        <a:ea typeface="Verdana" pitchFamily="34" charset="0"/>
                        <a:cs typeface="Verdana" pitchFamily="34" charset="0"/>
                      </a:endParaRPr>
                    </a:p>
                    <a:p>
                      <a:r>
                        <a:rPr lang="de-DE" sz="1800" b="0" dirty="0" smtClean="0">
                          <a:solidFill>
                            <a:srgbClr val="FF0000"/>
                          </a:solidFill>
                          <a:latin typeface="Verdana" pitchFamily="34" charset="0"/>
                          <a:ea typeface="Verdana" pitchFamily="34" charset="0"/>
                          <a:cs typeface="Verdana" pitchFamily="34" charset="0"/>
                        </a:rPr>
                        <a:t>$4</a:t>
                      </a:r>
                      <a:r>
                        <a:rPr lang="de-DE" sz="1800" b="0" dirty="0" smtClean="0">
                          <a:latin typeface="Verdana" pitchFamily="34" charset="0"/>
                          <a:ea typeface="Verdana" pitchFamily="34" charset="0"/>
                          <a:cs typeface="Verdana" pitchFamily="34" charset="0"/>
                        </a:rPr>
                        <a:t> </a:t>
                      </a:r>
                      <a:r>
                        <a:rPr lang="de-DE" sz="1800" b="0" dirty="0" err="1" smtClean="0">
                          <a:latin typeface="Verdana" pitchFamily="34" charset="0"/>
                          <a:ea typeface="Verdana" pitchFamily="34" charset="0"/>
                          <a:cs typeface="Verdana" pitchFamily="34" charset="0"/>
                        </a:rPr>
                        <a:t>trl</a:t>
                      </a:r>
                      <a:r>
                        <a:rPr lang="de-DE" sz="1800" b="0" dirty="0" smtClean="0">
                          <a:latin typeface="Verdana" pitchFamily="34" charset="0"/>
                          <a:ea typeface="Verdana" pitchFamily="34" charset="0"/>
                          <a:cs typeface="Verdana" pitchFamily="34" charset="0"/>
                        </a:rPr>
                        <a:t> </a:t>
                      </a:r>
                      <a:r>
                        <a:rPr lang="de-DE" sz="1800" b="0" i="1" dirty="0" smtClean="0">
                          <a:latin typeface="Verdana" pitchFamily="34" charset="0"/>
                          <a:ea typeface="Verdana" pitchFamily="34" charset="0"/>
                          <a:cs typeface="Verdana" pitchFamily="34" charset="0"/>
                        </a:rPr>
                        <a:t>(Übersetzer)</a:t>
                      </a:r>
                      <a:br>
                        <a:rPr lang="de-DE" sz="1800" b="0" i="1" dirty="0" smtClean="0">
                          <a:latin typeface="Verdana" pitchFamily="34" charset="0"/>
                          <a:ea typeface="Verdana" pitchFamily="34" charset="0"/>
                          <a:cs typeface="Verdana" pitchFamily="34" charset="0"/>
                        </a:rPr>
                      </a:br>
                      <a:endParaRPr lang="de-DE" sz="1800" b="0" i="1" dirty="0">
                        <a:latin typeface="Verdana" pitchFamily="34" charset="0"/>
                        <a:ea typeface="Verdana" pitchFamily="34" charset="0"/>
                        <a:cs typeface="Verdana" pitchFamily="34" charset="0"/>
                      </a:endParaRPr>
                    </a:p>
                  </a:txBody>
                  <a:tcPr anchor="ctr"/>
                </a:tc>
              </a:tr>
              <a:tr h="383201">
                <a:tc vMerge="1">
                  <a:txBody>
                    <a:bodyPr/>
                    <a:lstStyle/>
                    <a:p>
                      <a:pPr>
                        <a:lnSpc>
                          <a:spcPts val="1600"/>
                        </a:lnSpc>
                        <a:spcBef>
                          <a:spcPts val="600"/>
                        </a:spcBef>
                        <a:spcAft>
                          <a:spcPts val="600"/>
                        </a:spcAft>
                      </a:pP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E</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b="0" i="1" dirty="0">
                        <a:latin typeface="Verdana" pitchFamily="34" charset="0"/>
                        <a:ea typeface="Verdana" pitchFamily="34" charset="0"/>
                        <a:cs typeface="Verdana" pitchFamily="34" charset="0"/>
                      </a:endParaRPr>
                    </a:p>
                  </a:txBody>
                  <a:tcPr anchor="ctr"/>
                </a:tc>
              </a:tr>
            </a:tbl>
          </a:graphicData>
        </a:graphic>
      </p:graphicFrame>
      <p:sp>
        <p:nvSpPr>
          <p:cNvPr id="2" name="Fußzeilenplatzhalter 1"/>
          <p:cNvSpPr>
            <a:spLocks noGrp="1"/>
          </p:cNvSpPr>
          <p:nvPr>
            <p:ph type="ftr" sz="quarter" idx="14"/>
          </p:nvPr>
        </p:nvSpPr>
        <p:spPr/>
        <p:txBody>
          <a:body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3" name="Foliennummernplatzhalter 2"/>
          <p:cNvSpPr>
            <a:spLocks noGrp="1"/>
          </p:cNvSpPr>
          <p:nvPr>
            <p:ph type="sldNum" sz="quarter" idx="4"/>
          </p:nvPr>
        </p:nvSpPr>
        <p:spPr/>
        <p:txBody>
          <a:bodyPr/>
          <a:lstStyle/>
          <a:p>
            <a:fld id="{8A6690F1-7CA1-4166-A522-500460961984}" type="slidenum">
              <a:rPr lang="de-DE" smtClean="0">
                <a:solidFill>
                  <a:prstClr val="black">
                    <a:tint val="75000"/>
                  </a:prstClr>
                </a:solidFill>
              </a:rPr>
              <a:pPr/>
              <a:t>53</a:t>
            </a:fld>
            <a:endParaRPr lang="de-DE">
              <a:solidFill>
                <a:prstClr val="black">
                  <a:tint val="75000"/>
                </a:prstClr>
              </a:solidFill>
            </a:endParaRPr>
          </a:p>
        </p:txBody>
      </p:sp>
    </p:spTree>
    <p:extLst>
      <p:ext uri="{BB962C8B-B14F-4D97-AF65-F5344CB8AC3E}">
        <p14:creationId xmlns:p14="http://schemas.microsoft.com/office/powerpoint/2010/main" val="30092943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251520" y="183778"/>
            <a:ext cx="8640960" cy="1084982"/>
          </a:xfrm>
        </p:spPr>
        <p:txBody>
          <a:bodyPr/>
          <a:lstStyle/>
          <a:p>
            <a:r>
              <a:rPr lang="de-DE" dirty="0" smtClean="0"/>
              <a:t>Beziehung zu einer Person - drei Beziehungskennzeichnungen - Beispiel</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1598828760"/>
              </p:ext>
            </p:extLst>
          </p:nvPr>
        </p:nvGraphicFramePr>
        <p:xfrm>
          <a:off x="359736" y="1340768"/>
          <a:ext cx="8496000" cy="4572000"/>
        </p:xfrm>
        <a:graphic>
          <a:graphicData uri="http://schemas.openxmlformats.org/drawingml/2006/table">
            <a:tbl>
              <a:tblPr firstRow="1" bandRow="1">
                <a:tableStyleId>{5C22544A-7EE6-4342-B048-85BDC9FD1C3A}</a:tableStyleId>
              </a:tblPr>
              <a:tblGrid>
                <a:gridCol w="972000"/>
                <a:gridCol w="972000"/>
                <a:gridCol w="864000"/>
                <a:gridCol w="3240000"/>
                <a:gridCol w="2448000"/>
              </a:tblGrid>
              <a:tr h="278439">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smtClean="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FRBR-Ebene</a:t>
                      </a: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97770">
                <a:tc rowSpan="6">
                  <a:txBody>
                    <a:bodyPr/>
                    <a:lstStyle/>
                    <a:p>
                      <a:pPr>
                        <a:lnSpc>
                          <a:spcPts val="1600"/>
                        </a:lnSpc>
                        <a:spcBef>
                          <a:spcPts val="600"/>
                        </a:spcBef>
                        <a:spcAft>
                          <a:spcPts val="600"/>
                        </a:spcAft>
                      </a:pPr>
                      <a:r>
                        <a:rPr lang="de-DE" b="1" dirty="0" smtClean="0">
                          <a:latin typeface="Verdana" pitchFamily="34" charset="0"/>
                          <a:ea typeface="Verdana" panose="020B0604030504040204" pitchFamily="34" charset="0"/>
                          <a:cs typeface="Verdana" panose="020B0604030504040204" pitchFamily="34" charset="0"/>
                        </a:rPr>
                        <a:t>100</a:t>
                      </a:r>
                      <a:endParaRPr lang="de-DE" b="1" dirty="0">
                        <a:latin typeface="Verdana"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itchFamily="34" charset="0"/>
                          <a:ea typeface="Verdana" panose="020B0604030504040204" pitchFamily="34" charset="0"/>
                          <a:cs typeface="Verdana" panose="020B0604030504040204" pitchFamily="34" charset="0"/>
                        </a:rPr>
                        <a:t>W</a:t>
                      </a:r>
                      <a:endParaRPr lang="de-DE" b="1" dirty="0">
                        <a:latin typeface="Verdana"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19.2</a:t>
                      </a:r>
                      <a:endParaRPr lang="de-DE" sz="1800" b="1"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latin typeface="Verdana" pitchFamily="34" charset="0"/>
                          <a:ea typeface="Verdana" pitchFamily="34" charset="0"/>
                          <a:cs typeface="Verdana" pitchFamily="34" charset="0"/>
                        </a:rPr>
                        <a:t>Geistiger Schöpfer</a:t>
                      </a:r>
                    </a:p>
                  </a:txBody>
                  <a:tcPr anchor="ctr"/>
                </a:tc>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baseline="0" dirty="0" smtClean="0">
                          <a:solidFill>
                            <a:srgbClr val="FF0000"/>
                          </a:solidFill>
                          <a:latin typeface="Verdana" pitchFamily="34" charset="0"/>
                          <a:ea typeface="+mn-ea"/>
                          <a:cs typeface="+mn-cs"/>
                        </a:rPr>
                        <a:t>$p</a:t>
                      </a:r>
                      <a:r>
                        <a:rPr lang="de-DE" sz="1800" kern="1200" baseline="0" dirty="0" smtClean="0">
                          <a:solidFill>
                            <a:schemeClr val="dk1"/>
                          </a:solidFill>
                          <a:latin typeface="Verdana" pitchFamily="34" charset="0"/>
                          <a:ea typeface="+mn-ea"/>
                          <a:cs typeface="+mn-cs"/>
                        </a:rPr>
                        <a:t> </a:t>
                      </a:r>
                      <a:r>
                        <a:rPr lang="de-DE" sz="1800" kern="1200" baseline="0" dirty="0" err="1" smtClean="0">
                          <a:solidFill>
                            <a:schemeClr val="dk1"/>
                          </a:solidFill>
                          <a:latin typeface="Verdana" pitchFamily="34" charset="0"/>
                          <a:ea typeface="+mn-ea"/>
                          <a:cs typeface="+mn-cs"/>
                        </a:rPr>
                        <a:t>Lennemann</a:t>
                      </a:r>
                      <a:r>
                        <a:rPr lang="de-DE" sz="1800" kern="1200" baseline="0" dirty="0" smtClean="0">
                          <a:solidFill>
                            <a:schemeClr val="dk1"/>
                          </a:solidFill>
                          <a:latin typeface="Verdana" pitchFamily="34" charset="0"/>
                          <a:ea typeface="+mn-ea"/>
                          <a:cs typeface="+mn-cs"/>
                        </a:rPr>
                        <a:t>, Peter</a:t>
                      </a:r>
                      <a:br>
                        <a:rPr lang="de-DE" sz="1800" kern="1200" baseline="0" dirty="0" smtClean="0">
                          <a:solidFill>
                            <a:schemeClr val="dk1"/>
                          </a:solidFill>
                          <a:latin typeface="Verdana" pitchFamily="34" charset="0"/>
                          <a:ea typeface="+mn-ea"/>
                          <a:cs typeface="+mn-cs"/>
                        </a:rPr>
                      </a:br>
                      <a:r>
                        <a:rPr lang="de-DE" sz="1800" kern="1200" baseline="0" dirty="0" smtClean="0">
                          <a:solidFill>
                            <a:srgbClr val="FF0000"/>
                          </a:solidFill>
                          <a:latin typeface="Verdana" pitchFamily="34" charset="0"/>
                          <a:ea typeface="+mn-ea"/>
                          <a:cs typeface="+mn-cs"/>
                        </a:rPr>
                        <a:t>$d</a:t>
                      </a:r>
                      <a:r>
                        <a:rPr lang="de-DE" sz="1800" kern="1200" baseline="0" dirty="0" smtClean="0">
                          <a:solidFill>
                            <a:schemeClr val="dk1"/>
                          </a:solidFill>
                          <a:latin typeface="Verdana" pitchFamily="34" charset="0"/>
                          <a:ea typeface="+mn-ea"/>
                          <a:cs typeface="+mn-cs"/>
                        </a:rPr>
                        <a:t> 1948-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FF0000"/>
                          </a:solidFill>
                          <a:latin typeface="Verdana" pitchFamily="34" charset="0"/>
                          <a:ea typeface="+mn-ea"/>
                          <a:cs typeface="+mn-cs"/>
                        </a:rPr>
                        <a:t>$9</a:t>
                      </a:r>
                      <a:r>
                        <a:rPr lang="en-US" sz="1800" kern="1200" dirty="0" smtClean="0">
                          <a:solidFill>
                            <a:schemeClr val="dk1"/>
                          </a:solidFill>
                          <a:latin typeface="Verdana" pitchFamily="34" charset="0"/>
                          <a:ea typeface="+mn-ea"/>
                          <a:cs typeface="+mn-cs"/>
                        </a:rPr>
                        <a:t> </a:t>
                      </a:r>
                      <a:r>
                        <a:rPr lang="en-US" sz="1800" i="1" kern="1200" dirty="0" smtClean="0">
                          <a:solidFill>
                            <a:schemeClr val="dk1"/>
                          </a:solidFill>
                          <a:latin typeface="Verdana" pitchFamily="34" charset="0"/>
                          <a:ea typeface="+mn-ea"/>
                          <a:cs typeface="+mn-cs"/>
                        </a:rPr>
                        <a:t>GND-IDN</a:t>
                      </a:r>
                      <a:endParaRPr lang="de-DE" sz="1800" kern="1200" baseline="0" dirty="0" smtClean="0">
                        <a:solidFill>
                          <a:schemeClr val="dk1"/>
                        </a:solidFill>
                        <a:latin typeface="Verdana" pitchFamily="34" charset="0"/>
                        <a:ea typeface="+mn-ea"/>
                        <a:cs typeface="+mn-cs"/>
                      </a:endParaRPr>
                    </a:p>
                    <a:p>
                      <a:r>
                        <a:rPr lang="de-DE" sz="1800" dirty="0" smtClean="0">
                          <a:solidFill>
                            <a:srgbClr val="FF0000"/>
                          </a:solidFill>
                          <a:latin typeface="Verdana" pitchFamily="34" charset="0"/>
                          <a:ea typeface="Verdana" pitchFamily="34" charset="0"/>
                          <a:cs typeface="Verdana" pitchFamily="34" charset="0"/>
                        </a:rPr>
                        <a:t>$4</a:t>
                      </a:r>
                      <a:r>
                        <a:rPr lang="de-DE" sz="1800" dirty="0" smtClean="0">
                          <a:latin typeface="Verdana" pitchFamily="34" charset="0"/>
                          <a:ea typeface="Verdana" pitchFamily="34" charset="0"/>
                          <a:cs typeface="Verdana" pitchFamily="34" charset="0"/>
                        </a:rPr>
                        <a:t> </a:t>
                      </a:r>
                      <a:r>
                        <a:rPr lang="de-DE" sz="1800" dirty="0" err="1" smtClean="0">
                          <a:latin typeface="Verdana" pitchFamily="34" charset="0"/>
                          <a:ea typeface="Verdana" pitchFamily="34" charset="0"/>
                          <a:cs typeface="Verdana" pitchFamily="34" charset="0"/>
                        </a:rPr>
                        <a:t>aut</a:t>
                      </a:r>
                      <a:r>
                        <a:rPr lang="de-DE" sz="1800" dirty="0" smtClean="0">
                          <a:latin typeface="Verdana" pitchFamily="34" charset="0"/>
                          <a:ea typeface="Verdana" pitchFamily="34" charset="0"/>
                          <a:cs typeface="Verdana" pitchFamily="34" charset="0"/>
                        </a:rPr>
                        <a:t> </a:t>
                      </a:r>
                      <a:r>
                        <a:rPr lang="de-DE" sz="1800" i="1" dirty="0" smtClean="0">
                          <a:latin typeface="Verdana" pitchFamily="34" charset="0"/>
                          <a:ea typeface="Verdana" pitchFamily="34" charset="0"/>
                          <a:cs typeface="Verdana" pitchFamily="34" charset="0"/>
                        </a:rPr>
                        <a:t>(Verfasser)</a:t>
                      </a:r>
                    </a:p>
                    <a:p>
                      <a:endParaRPr lang="de-DE" sz="1800" i="1" dirty="0" smtClean="0">
                        <a:latin typeface="Verdana" pitchFamily="34" charset="0"/>
                        <a:ea typeface="Verdana" pitchFamily="34" charset="0"/>
                        <a:cs typeface="Verdana" pitchFamily="34" charset="0"/>
                      </a:endParaRPr>
                    </a:p>
                    <a:p>
                      <a:endParaRPr lang="de-DE" sz="1800" i="1" dirty="0" smtClean="0">
                        <a:latin typeface="Verdana" pitchFamily="34" charset="0"/>
                        <a:ea typeface="Verdana" pitchFamily="34" charset="0"/>
                        <a:cs typeface="Verdana" pitchFamily="34" charset="0"/>
                      </a:endParaRPr>
                    </a:p>
                    <a:p>
                      <a:endParaRPr lang="de-DE" sz="1800" i="1" dirty="0">
                        <a:latin typeface="Verdana" pitchFamily="34" charset="0"/>
                        <a:ea typeface="Verdana" pitchFamily="34" charset="0"/>
                        <a:cs typeface="Verdana" pitchFamily="34" charset="0"/>
                      </a:endParaRPr>
                    </a:p>
                    <a:p>
                      <a:r>
                        <a:rPr lang="de-DE" sz="1800" kern="1200" baseline="0" dirty="0" smtClean="0">
                          <a:solidFill>
                            <a:srgbClr val="FF0000"/>
                          </a:solidFill>
                          <a:latin typeface="Verdana" pitchFamily="34" charset="0"/>
                          <a:ea typeface="+mn-ea"/>
                          <a:cs typeface="+mn-cs"/>
                        </a:rPr>
                        <a:t>$4</a:t>
                      </a:r>
                      <a:r>
                        <a:rPr lang="de-DE" sz="1800" kern="1200" baseline="0" dirty="0" smtClean="0">
                          <a:solidFill>
                            <a:schemeClr val="dk1"/>
                          </a:solidFill>
                          <a:latin typeface="Verdana" pitchFamily="34" charset="0"/>
                          <a:ea typeface="+mn-ea"/>
                          <a:cs typeface="+mn-cs"/>
                        </a:rPr>
                        <a:t> pro </a:t>
                      </a:r>
                      <a:r>
                        <a:rPr lang="de-DE" sz="1800" i="1" kern="1200" baseline="0" dirty="0" smtClean="0">
                          <a:solidFill>
                            <a:schemeClr val="dk1"/>
                          </a:solidFill>
                          <a:latin typeface="Verdana" pitchFamily="34" charset="0"/>
                          <a:ea typeface="+mn-ea"/>
                          <a:cs typeface="+mn-cs"/>
                        </a:rPr>
                        <a:t>(Produzent)</a:t>
                      </a:r>
                    </a:p>
                    <a:p>
                      <a:endParaRPr lang="de-DE" sz="1800" kern="1200" baseline="0" dirty="0" smtClean="0">
                        <a:solidFill>
                          <a:srgbClr val="FF0000"/>
                        </a:solidFill>
                        <a:latin typeface="Verdana" pitchFamily="34" charset="0"/>
                        <a:ea typeface="+mn-ea"/>
                        <a:cs typeface="+mn-cs"/>
                      </a:endParaRPr>
                    </a:p>
                    <a:p>
                      <a:endParaRPr lang="de-DE" sz="1800" kern="1200" baseline="0" dirty="0" smtClean="0">
                        <a:solidFill>
                          <a:srgbClr val="FF0000"/>
                        </a:solidFill>
                        <a:latin typeface="Verdana" pitchFamily="34" charset="0"/>
                        <a:ea typeface="+mn-ea"/>
                        <a:cs typeface="+mn-cs"/>
                      </a:endParaRPr>
                    </a:p>
                    <a:p>
                      <a:r>
                        <a:rPr lang="de-DE" sz="1800" kern="1200" baseline="0" dirty="0" smtClean="0">
                          <a:solidFill>
                            <a:srgbClr val="FF0000"/>
                          </a:solidFill>
                          <a:latin typeface="Verdana" pitchFamily="34" charset="0"/>
                          <a:ea typeface="+mn-ea"/>
                          <a:cs typeface="+mn-cs"/>
                        </a:rPr>
                        <a:t>$4</a:t>
                      </a:r>
                      <a:r>
                        <a:rPr lang="de-DE" sz="1800" kern="1200" baseline="0" dirty="0" smtClean="0">
                          <a:solidFill>
                            <a:schemeClr val="dk1"/>
                          </a:solidFill>
                          <a:latin typeface="Verdana" pitchFamily="34" charset="0"/>
                          <a:ea typeface="+mn-ea"/>
                          <a:cs typeface="+mn-cs"/>
                        </a:rPr>
                        <a:t> </a:t>
                      </a:r>
                      <a:r>
                        <a:rPr lang="de-DE" sz="1800" kern="1200" baseline="0" dirty="0" err="1" smtClean="0">
                          <a:solidFill>
                            <a:schemeClr val="dk1"/>
                          </a:solidFill>
                          <a:latin typeface="Verdana" pitchFamily="34" charset="0"/>
                          <a:ea typeface="+mn-ea"/>
                          <a:cs typeface="+mn-cs"/>
                        </a:rPr>
                        <a:t>rcd</a:t>
                      </a:r>
                      <a:r>
                        <a:rPr lang="de-DE" sz="1800" kern="1200" baseline="0" dirty="0" smtClean="0">
                          <a:solidFill>
                            <a:schemeClr val="dk1"/>
                          </a:solidFill>
                          <a:latin typeface="Verdana" pitchFamily="34" charset="0"/>
                          <a:ea typeface="+mn-ea"/>
                          <a:cs typeface="+mn-cs"/>
                        </a:rPr>
                        <a:t> </a:t>
                      </a:r>
                      <a:r>
                        <a:rPr lang="de-DE" sz="1800" i="1" kern="1200" baseline="0" dirty="0" smtClean="0">
                          <a:solidFill>
                            <a:schemeClr val="dk1"/>
                          </a:solidFill>
                          <a:latin typeface="Verdana" pitchFamily="34" charset="0"/>
                          <a:ea typeface="+mn-ea"/>
                          <a:cs typeface="+mn-cs"/>
                        </a:rPr>
                        <a:t>(Tonmeister)</a:t>
                      </a:r>
                    </a:p>
                  </a:txBody>
                  <a:tcPr anchor="ctr"/>
                </a:tc>
              </a:tr>
              <a:tr h="848070">
                <a:tc vMerge="1">
                  <a:txBody>
                    <a:bodyPr/>
                    <a:lstStyle/>
                    <a:p>
                      <a:pPr>
                        <a:lnSpc>
                          <a:spcPts val="1600"/>
                        </a:lnSpc>
                        <a:spcBef>
                          <a:spcPts val="600"/>
                        </a:spcBef>
                        <a:spcAft>
                          <a:spcPts val="600"/>
                        </a:spcAft>
                      </a:pP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itchFamily="34" charset="0"/>
                          <a:ea typeface="Verdana" panose="020B0604030504040204" pitchFamily="34" charset="0"/>
                          <a:cs typeface="Verdana" panose="020B0604030504040204" pitchFamily="34" charset="0"/>
                        </a:rPr>
                        <a:t>W</a:t>
                      </a: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i="1" dirty="0">
                        <a:latin typeface="Verdana" pitchFamily="34" charset="0"/>
                        <a:ea typeface="Verdana" pitchFamily="34" charset="0"/>
                        <a:cs typeface="Verdana" pitchFamily="34" charset="0"/>
                      </a:endParaRPr>
                    </a:p>
                  </a:txBody>
                  <a:tcPr anchor="ctr"/>
                </a:tc>
              </a:tr>
              <a:tr h="397770">
                <a:tc vMerge="1">
                  <a:txBody>
                    <a:bodyPr/>
                    <a:lstStyle/>
                    <a:p>
                      <a:pPr>
                        <a:lnSpc>
                          <a:spcPts val="1600"/>
                        </a:lnSpc>
                        <a:spcBef>
                          <a:spcPts val="600"/>
                        </a:spcBef>
                        <a:spcAft>
                          <a:spcPts val="600"/>
                        </a:spcAft>
                      </a:pP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itchFamily="34" charset="0"/>
                          <a:ea typeface="Verdana" panose="020B0604030504040204" pitchFamily="34" charset="0"/>
                          <a:cs typeface="Verdana" panose="020B0604030504040204" pitchFamily="34" charset="0"/>
                        </a:rPr>
                        <a:t>W</a:t>
                      </a: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kern="1200" baseline="0" dirty="0" smtClean="0">
                          <a:latin typeface="Verdana" pitchFamily="34" charset="0"/>
                          <a:ea typeface="Verdana" pitchFamily="34" charset="0"/>
                          <a:cs typeface="Verdana" pitchFamily="34" charset="0"/>
                        </a:rPr>
                        <a:t>19.3</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Sonstige Person, die mit einem Werk in Beziehung steht</a:t>
                      </a:r>
                    </a:p>
                  </a:txBody>
                  <a:tcPr anchor="ctr"/>
                </a:tc>
                <a:tc vMerge="1">
                  <a:txBody>
                    <a:bodyPr/>
                    <a:lstStyle/>
                    <a:p>
                      <a:endParaRPr lang="de-DE" sz="1800" kern="1200" baseline="0" dirty="0" smtClean="0">
                        <a:solidFill>
                          <a:schemeClr val="bg1">
                            <a:lumMod val="50000"/>
                          </a:schemeClr>
                        </a:solidFill>
                        <a:latin typeface="Verdana" pitchFamily="34" charset="0"/>
                        <a:ea typeface="+mn-ea"/>
                        <a:cs typeface="+mn-cs"/>
                      </a:endParaRPr>
                    </a:p>
                  </a:txBody>
                  <a:tcPr anchor="ctr"/>
                </a:tc>
              </a:tr>
              <a:tr h="278439">
                <a:tc vMerge="1">
                  <a:txBody>
                    <a:bodyPr/>
                    <a:lstStyle/>
                    <a:p>
                      <a:pPr>
                        <a:lnSpc>
                          <a:spcPts val="1600"/>
                        </a:lnSpc>
                        <a:spcBef>
                          <a:spcPts val="600"/>
                        </a:spcBef>
                        <a:spcAft>
                          <a:spcPts val="600"/>
                        </a:spcAft>
                      </a:pP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itchFamily="34" charset="0"/>
                          <a:ea typeface="Verdana" panose="020B0604030504040204" pitchFamily="34" charset="0"/>
                          <a:cs typeface="Verdana" panose="020B0604030504040204" pitchFamily="34" charset="0"/>
                        </a:rPr>
                        <a:t>W</a:t>
                      </a: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i="1" kern="1200" baseline="0" dirty="0" smtClean="0">
                        <a:solidFill>
                          <a:schemeClr val="dk1"/>
                        </a:solidFill>
                        <a:latin typeface="Verdana" pitchFamily="34" charset="0"/>
                        <a:ea typeface="+mn-ea"/>
                        <a:cs typeface="+mn-cs"/>
                      </a:endParaRPr>
                    </a:p>
                  </a:txBody>
                  <a:tcPr anchor="ctr"/>
                </a:tc>
              </a:tr>
              <a:tr h="278439">
                <a:tc vMerge="1">
                  <a:txBody>
                    <a:bodyPr/>
                    <a:lstStyle/>
                    <a:p>
                      <a:pPr>
                        <a:lnSpc>
                          <a:spcPts val="1600"/>
                        </a:lnSpc>
                        <a:spcBef>
                          <a:spcPts val="600"/>
                        </a:spcBef>
                        <a:spcAft>
                          <a:spcPts val="600"/>
                        </a:spcAft>
                      </a:pP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itchFamily="34" charset="0"/>
                          <a:ea typeface="Verdana" panose="020B0604030504040204" pitchFamily="34" charset="0"/>
                          <a:cs typeface="Verdana" panose="020B0604030504040204" pitchFamily="34" charset="0"/>
                        </a:rPr>
                        <a:t>E</a:t>
                      </a: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20.2</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Mitwirkender</a:t>
                      </a: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sz="1800" kern="1200" baseline="0" dirty="0" smtClean="0">
                        <a:solidFill>
                          <a:schemeClr val="bg1">
                            <a:lumMod val="50000"/>
                          </a:schemeClr>
                        </a:solidFill>
                        <a:latin typeface="Verdana" pitchFamily="34" charset="0"/>
                        <a:ea typeface="+mn-ea"/>
                        <a:cs typeface="+mn-cs"/>
                      </a:endParaRPr>
                    </a:p>
                  </a:txBody>
                  <a:tcPr anchor="ctr"/>
                </a:tc>
              </a:tr>
              <a:tr h="278439">
                <a:tc vMerge="1">
                  <a:txBody>
                    <a:bodyPr/>
                    <a:lstStyle/>
                    <a:p>
                      <a:pPr>
                        <a:lnSpc>
                          <a:spcPts val="1600"/>
                        </a:lnSpc>
                        <a:spcBef>
                          <a:spcPts val="600"/>
                        </a:spcBef>
                        <a:spcAft>
                          <a:spcPts val="600"/>
                        </a:spcAft>
                      </a:pP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itchFamily="34" charset="0"/>
                          <a:ea typeface="Verdana" panose="020B0604030504040204" pitchFamily="34" charset="0"/>
                          <a:cs typeface="Verdana" panose="020B0604030504040204" pitchFamily="34" charset="0"/>
                        </a:rPr>
                        <a:t>E</a:t>
                      </a:r>
                      <a:endParaRPr lang="de-DE" b="0" dirty="0">
                        <a:latin typeface="Verdana"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18.5</a:t>
                      </a:r>
                      <a:endParaRPr lang="de-DE" sz="1800" b="0" dirty="0">
                        <a:latin typeface="Verdana" pitchFamily="34" charset="0"/>
                        <a:ea typeface="Verdana" pitchFamily="34" charset="0"/>
                        <a:cs typeface="Verdana"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dirty="0" smtClean="0">
                          <a:latin typeface="Verdana" pitchFamily="34" charset="0"/>
                          <a:ea typeface="Verdana" pitchFamily="34" charset="0"/>
                          <a:cs typeface="Verdana" pitchFamily="34" charset="0"/>
                        </a:rPr>
                        <a:t>Beziehungskennzeichnung</a:t>
                      </a:r>
                    </a:p>
                  </a:txBody>
                  <a:tcPr anchor="ctr"/>
                </a:tc>
                <a:tc vMerge="1">
                  <a:txBody>
                    <a:bodyPr/>
                    <a:lstStyle/>
                    <a:p>
                      <a:endParaRPr lang="de-DE" sz="1800" i="1" kern="1200" baseline="0" dirty="0" smtClean="0">
                        <a:solidFill>
                          <a:schemeClr val="dk1"/>
                        </a:solidFill>
                        <a:latin typeface="Verdana" pitchFamily="34" charset="0"/>
                        <a:ea typeface="+mn-ea"/>
                        <a:cs typeface="+mn-cs"/>
                      </a:endParaRPr>
                    </a:p>
                  </a:txBody>
                  <a:tcPr anchor="ctr"/>
                </a:tc>
              </a:tr>
            </a:tbl>
          </a:graphicData>
        </a:graphic>
      </p:graphicFrame>
      <p:sp>
        <p:nvSpPr>
          <p:cNvPr id="2" name="Fußzeilenplatzhalter 1"/>
          <p:cNvSpPr>
            <a:spLocks noGrp="1"/>
          </p:cNvSpPr>
          <p:nvPr>
            <p:ph type="ftr" sz="quarter" idx="14"/>
          </p:nvPr>
        </p:nvSpPr>
        <p:spPr/>
        <p:txBody>
          <a:bodyPr/>
          <a:lstStyle/>
          <a:p>
            <a:r>
              <a:rPr lang="de-DE" smtClean="0">
                <a:solidFill>
                  <a:srgbClr val="4F81BD">
                    <a:lumMod val="75000"/>
                  </a:srgbClr>
                </a:solidFill>
              </a:rPr>
              <a:t>AG RDA Schulungsunterlagen – Modul 2.07: Beziehungen | Stand: 19.06.2015 | CC BY-NC-SA</a:t>
            </a:r>
            <a:endParaRPr lang="de-DE" dirty="0">
              <a:solidFill>
                <a:srgbClr val="4F81BD">
                  <a:lumMod val="75000"/>
                </a:srgbClr>
              </a:solidFill>
            </a:endParaRPr>
          </a:p>
        </p:txBody>
      </p:sp>
      <p:sp>
        <p:nvSpPr>
          <p:cNvPr id="3" name="Foliennummernplatzhalter 2"/>
          <p:cNvSpPr>
            <a:spLocks noGrp="1"/>
          </p:cNvSpPr>
          <p:nvPr>
            <p:ph type="sldNum" sz="quarter" idx="4"/>
          </p:nvPr>
        </p:nvSpPr>
        <p:spPr/>
        <p:txBody>
          <a:bodyPr/>
          <a:lstStyle/>
          <a:p>
            <a:fld id="{8A6690F1-7CA1-4166-A522-500460961984}" type="slidenum">
              <a:rPr lang="de-DE" smtClean="0">
                <a:solidFill>
                  <a:prstClr val="black">
                    <a:tint val="75000"/>
                  </a:prstClr>
                </a:solidFill>
              </a:rPr>
              <a:pPr/>
              <a:t>54</a:t>
            </a:fld>
            <a:endParaRPr lang="de-DE">
              <a:solidFill>
                <a:prstClr val="black">
                  <a:tint val="75000"/>
                </a:prstClr>
              </a:solidFill>
            </a:endParaRPr>
          </a:p>
        </p:txBody>
      </p:sp>
    </p:spTree>
    <p:extLst>
      <p:ext uri="{BB962C8B-B14F-4D97-AF65-F5344CB8AC3E}">
        <p14:creationId xmlns:p14="http://schemas.microsoft.com/office/powerpoint/2010/main" val="35110645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940966"/>
          </a:xfrm>
        </p:spPr>
        <p:txBody>
          <a:bodyPr/>
          <a:lstStyle/>
          <a:p>
            <a:r>
              <a:rPr lang="de-DE" dirty="0" smtClean="0"/>
              <a:t>Beispiele aus </a:t>
            </a:r>
            <a:r>
              <a:rPr lang="de-DE" dirty="0" err="1"/>
              <a:t>Aleph</a:t>
            </a:r>
            <a:endParaRPr lang="de-DE" dirty="0"/>
          </a:p>
        </p:txBody>
      </p:sp>
      <p:sp>
        <p:nvSpPr>
          <p:cNvPr id="3" name="Textplatzhalter 2"/>
          <p:cNvSpPr>
            <a:spLocks noGrp="1"/>
          </p:cNvSpPr>
          <p:nvPr>
            <p:ph type="body" sz="quarter" idx="13"/>
          </p:nvPr>
        </p:nvSpPr>
        <p:spPr>
          <a:xfrm>
            <a:off x="251520" y="1556792"/>
            <a:ext cx="8640960" cy="4752528"/>
          </a:xfrm>
        </p:spPr>
        <p:txBody>
          <a:bodyPr/>
          <a:lstStyle/>
          <a:p>
            <a:r>
              <a:rPr lang="de-DE" dirty="0" smtClean="0"/>
              <a:t>Beispiele</a:t>
            </a:r>
            <a:br>
              <a:rPr lang="de-DE" dirty="0" smtClean="0"/>
            </a:br>
            <a:r>
              <a:rPr lang="de-DE" sz="2000" dirty="0" smtClean="0"/>
              <a:t>keine Beziehungskennzeichnung in 100_</a:t>
            </a:r>
            <a:br>
              <a:rPr lang="de-DE" sz="2000" dirty="0" smtClean="0"/>
            </a:br>
            <a:endParaRPr lang="de-DE" sz="2000" dirty="0" smtClean="0"/>
          </a:p>
          <a:p>
            <a:endParaRPr lang="de-DE" dirty="0"/>
          </a:p>
          <a:p>
            <a:pPr marL="457200" lvl="1" indent="0">
              <a:buNone/>
            </a:pPr>
            <a:r>
              <a:rPr lang="de-DE" dirty="0" smtClean="0"/>
              <a:t/>
            </a:r>
            <a:br>
              <a:rPr lang="de-DE" dirty="0" smtClean="0"/>
            </a:br>
            <a:endParaRPr lang="de-DE" dirty="0" smtClean="0"/>
          </a:p>
          <a:p>
            <a:pPr marL="457200" lvl="1" indent="0">
              <a:buNone/>
            </a:pPr>
            <a:r>
              <a:rPr lang="de-DE" dirty="0" smtClean="0"/>
              <a:t>Beziehungskennzeichnungen für Künstler eines Bildbandes und Verfasser von Zusatztexten</a:t>
            </a:r>
          </a:p>
          <a:p>
            <a:pPr marL="457200" lvl="1" indent="0">
              <a:buNone/>
            </a:pPr>
            <a:endParaRPr lang="de-DE" dirty="0"/>
          </a:p>
        </p:txBody>
      </p:sp>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2420888"/>
            <a:ext cx="4896544" cy="1080120"/>
          </a:xfrm>
          <a:prstGeom prst="rect">
            <a:avLst/>
          </a:prstGeom>
        </p:spPr>
      </p:pic>
      <p:sp>
        <p:nvSpPr>
          <p:cNvPr id="7" name="Fußzeilenplatzhalter 6"/>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8" name="Foliennummernplatzhalter 7"/>
          <p:cNvSpPr>
            <a:spLocks noGrp="1"/>
          </p:cNvSpPr>
          <p:nvPr>
            <p:ph type="sldNum" sz="quarter" idx="4"/>
          </p:nvPr>
        </p:nvSpPr>
        <p:spPr/>
        <p:txBody>
          <a:bodyPr/>
          <a:lstStyle/>
          <a:p>
            <a:fld id="{8A6690F1-7CA1-4166-A522-500460961984}" type="slidenum">
              <a:rPr lang="de-DE" smtClean="0"/>
              <a:pPr/>
              <a:t>55</a:t>
            </a:fld>
            <a:endParaRPr lang="de-DE"/>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405" y="4430806"/>
            <a:ext cx="4166635" cy="180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6129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228998"/>
          </a:xfrm>
        </p:spPr>
        <p:txBody>
          <a:bodyPr/>
          <a:lstStyle/>
          <a:p>
            <a:r>
              <a:rPr lang="de-DE" dirty="0"/>
              <a:t>Beziehungen zwischen Werken, Expressionen, Manifestationen oder Exemplaren</a:t>
            </a:r>
            <a:br>
              <a:rPr lang="de-DE" dirty="0"/>
            </a:br>
            <a:endParaRPr lang="de-DE" dirty="0"/>
          </a:p>
        </p:txBody>
      </p:sp>
      <p:sp>
        <p:nvSpPr>
          <p:cNvPr id="3" name="Textplatzhalter 2"/>
          <p:cNvSpPr>
            <a:spLocks noGrp="1"/>
          </p:cNvSpPr>
          <p:nvPr>
            <p:ph type="body" sz="quarter" idx="13"/>
          </p:nvPr>
        </p:nvSpPr>
        <p:spPr>
          <a:xfrm>
            <a:off x="251520" y="2420888"/>
            <a:ext cx="8640960" cy="3888432"/>
          </a:xfrm>
        </p:spPr>
        <p:txBody>
          <a:bodyPr wrap="square"/>
          <a:lstStyle/>
          <a:p>
            <a:pPr marL="0" indent="0" algn="ctr">
              <a:buNone/>
            </a:pPr>
            <a:r>
              <a:rPr lang="de-DE" dirty="0" smtClean="0"/>
              <a:t>Werden am 3. Schulungstag behandelt</a:t>
            </a:r>
          </a:p>
        </p:txBody>
      </p:sp>
      <p:sp>
        <p:nvSpPr>
          <p:cNvPr id="6" name="Fußzeilenplatzhalter 5"/>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7" name="Foliennummernplatzhalter 6"/>
          <p:cNvSpPr>
            <a:spLocks noGrp="1"/>
          </p:cNvSpPr>
          <p:nvPr>
            <p:ph type="sldNum" sz="quarter" idx="4"/>
          </p:nvPr>
        </p:nvSpPr>
        <p:spPr/>
        <p:txBody>
          <a:bodyPr/>
          <a:lstStyle/>
          <a:p>
            <a:fld id="{8A6690F1-7CA1-4166-A522-500460961984}" type="slidenum">
              <a:rPr lang="de-DE" smtClean="0"/>
              <a:pPr/>
              <a:t>56</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200</a:t>
            </a:r>
            <a:r>
              <a:rPr lang="de-DE" sz="3200" dirty="0"/>
              <a:t>b</a:t>
            </a:r>
            <a:r>
              <a:rPr lang="de-DE" sz="3200" dirty="0" smtClean="0"/>
              <a:t> </a:t>
            </a:r>
            <a:r>
              <a:rPr lang="de-DE" sz="3200" dirty="0" smtClean="0"/>
              <a:t>Konferenz</a:t>
            </a:r>
            <a:endParaRPr lang="de-DE" sz="3200" dirty="0" smtClean="0"/>
          </a:p>
          <a:p>
            <a:pPr marL="0" indent="0" algn="ctr">
              <a:buNone/>
            </a:pPr>
            <a:endParaRPr lang="de-DE" sz="3200" dirty="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Tree>
    <p:extLst>
      <p:ext uri="{BB962C8B-B14F-4D97-AF65-F5344CB8AC3E}">
        <p14:creationId xmlns:p14="http://schemas.microsoft.com/office/powerpoint/2010/main" val="387555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200</a:t>
            </a:r>
            <a:r>
              <a:rPr lang="de-DE" sz="3200" dirty="0"/>
              <a:t>b</a:t>
            </a:r>
            <a:r>
              <a:rPr lang="de-DE" sz="3200" dirty="0" smtClean="0"/>
              <a:t> </a:t>
            </a:r>
            <a:r>
              <a:rPr lang="de-DE" sz="3200" dirty="0" smtClean="0"/>
              <a:t>Konferenz</a:t>
            </a:r>
            <a:endParaRPr lang="de-DE" sz="3200" dirty="0" smtClean="0"/>
          </a:p>
          <a:p>
            <a:pPr marL="0" indent="0" algn="ctr">
              <a:buNone/>
            </a:pPr>
            <a:endParaRPr lang="de-DE" sz="3200" dirty="0"/>
          </a:p>
          <a:p>
            <a:pPr marL="0" indent="0" algn="ctr">
              <a:buNone/>
            </a:pPr>
            <a:endParaRPr lang="de-DE" sz="3200" dirty="0" smtClean="0"/>
          </a:p>
          <a:p>
            <a:pPr marL="0" indent="0" algn="ctr">
              <a:buNone/>
            </a:pPr>
            <a:r>
              <a:rPr lang="de-DE" sz="3200" dirty="0" smtClean="0"/>
              <a:t>Beziehung</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Tree>
    <p:extLst>
      <p:ext uri="{BB962C8B-B14F-4D97-AF65-F5344CB8AC3E}">
        <p14:creationId xmlns:p14="http://schemas.microsoft.com/office/powerpoint/2010/main" val="291810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331 Haupttitel</a:t>
            </a:r>
          </a:p>
          <a:p>
            <a:pPr marL="0" indent="0" algn="ctr">
              <a:buNone/>
            </a:pPr>
            <a:endParaRPr lang="de-DE" sz="3200" dirty="0"/>
          </a:p>
          <a:p>
            <a:pPr marL="0" indent="0" algn="ctr">
              <a:buNone/>
            </a:pPr>
            <a:endParaRPr lang="de-DE" sz="3200" dirty="0" smtClean="0"/>
          </a:p>
          <a:p>
            <a:pPr marL="0" indent="0" algn="ctr">
              <a:buNone/>
            </a:pP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Tree>
    <p:extLst>
      <p:ext uri="{BB962C8B-B14F-4D97-AF65-F5344CB8AC3E}">
        <p14:creationId xmlns:p14="http://schemas.microsoft.com/office/powerpoint/2010/main" val="3223269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 oder nur Element?</a:t>
            </a:r>
            <a:endParaRPr lang="de-DE" dirty="0"/>
          </a:p>
        </p:txBody>
      </p:sp>
      <p:sp>
        <p:nvSpPr>
          <p:cNvPr id="3" name="Textplatzhalter 2"/>
          <p:cNvSpPr>
            <a:spLocks noGrp="1"/>
          </p:cNvSpPr>
          <p:nvPr>
            <p:ph type="body" sz="quarter" idx="13"/>
          </p:nvPr>
        </p:nvSpPr>
        <p:spPr/>
        <p:txBody>
          <a:bodyPr/>
          <a:lstStyle/>
          <a:p>
            <a:pPr marL="0" indent="0" algn="ctr">
              <a:buNone/>
            </a:pPr>
            <a:r>
              <a:rPr lang="de-DE" sz="3200" dirty="0" smtClean="0"/>
              <a:t/>
            </a:r>
            <a:br>
              <a:rPr lang="de-DE" sz="3200" dirty="0" smtClean="0"/>
            </a:br>
            <a:r>
              <a:rPr lang="de-DE" sz="3200" dirty="0" smtClean="0"/>
              <a:t>331 Haupttitel</a:t>
            </a:r>
          </a:p>
          <a:p>
            <a:pPr marL="0" indent="0" algn="ctr">
              <a:buNone/>
            </a:pPr>
            <a:endParaRPr lang="de-DE" sz="3200" dirty="0"/>
          </a:p>
          <a:p>
            <a:pPr marL="0" indent="0" algn="ctr">
              <a:buNone/>
            </a:pPr>
            <a:endParaRPr lang="de-DE" sz="3200" dirty="0" smtClean="0"/>
          </a:p>
          <a:p>
            <a:pPr marL="0" indent="0" algn="ctr">
              <a:buNone/>
            </a:pPr>
            <a:r>
              <a:rPr lang="de-DE" sz="3200" dirty="0" smtClean="0"/>
              <a:t>Element</a:t>
            </a:r>
            <a:endParaRPr lang="de-DE" sz="3200" dirty="0"/>
          </a:p>
        </p:txBody>
      </p:sp>
      <p:sp>
        <p:nvSpPr>
          <p:cNvPr id="4" name="Fußzeilenplatzhalter 3"/>
          <p:cNvSpPr>
            <a:spLocks noGrp="1"/>
          </p:cNvSpPr>
          <p:nvPr>
            <p:ph type="ftr" sz="quarter" idx="14"/>
          </p:nvPr>
        </p:nvSpPr>
        <p:spPr/>
        <p:txBody>
          <a:bodyPr/>
          <a:lstStyle/>
          <a:p>
            <a:r>
              <a:rPr lang="de-DE" smtClean="0"/>
              <a:t>AG RDA Schulungsunterlagen – Modul 2.07: Beziehungen | Stand: 19.06.2015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Tree>
    <p:extLst>
      <p:ext uri="{BB962C8B-B14F-4D97-AF65-F5344CB8AC3E}">
        <p14:creationId xmlns:p14="http://schemas.microsoft.com/office/powerpoint/2010/main" val="40404777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2055</Words>
  <Application>Microsoft Office PowerPoint</Application>
  <PresentationFormat>Bildschirmpräsentation (4:3)</PresentationFormat>
  <Paragraphs>535</Paragraphs>
  <Slides>56</Slides>
  <Notes>27</Notes>
  <HiddenSlides>0</HiddenSlides>
  <MMClips>0</MMClips>
  <ScaleCrop>false</ScaleCrop>
  <HeadingPairs>
    <vt:vector size="4" baseType="variant">
      <vt:variant>
        <vt:lpstr>Design</vt:lpstr>
      </vt:variant>
      <vt:variant>
        <vt:i4>2</vt:i4>
      </vt:variant>
      <vt:variant>
        <vt:lpstr>Folientitel</vt:lpstr>
      </vt:variant>
      <vt:variant>
        <vt:i4>56</vt:i4>
      </vt:variant>
    </vt:vector>
  </HeadingPairs>
  <TitlesOfParts>
    <vt:vector size="58" baseType="lpstr">
      <vt:lpstr>Larissa</vt:lpstr>
      <vt:lpstr>1_Larissa</vt:lpstr>
      <vt:lpstr>Beziehungen - Praxis </vt:lpstr>
      <vt:lpstr>Inhalt</vt:lpstr>
      <vt:lpstr>1. Quiz Was ist Beziehung – was ist nur Element </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Beziehung oder nur Element?</vt:lpstr>
      <vt:lpstr>2. Primärbeziehungen zwischen einem Werk, einer Expression, einer Manifestation und einem Exemplar  2. Quiz</vt:lpstr>
      <vt:lpstr>Geltungsbereich</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Werk, Expression, Manifestation, Exemplar?</vt:lpstr>
      <vt:lpstr>3. Beziehungskennzeichnungen – Standardelemente? </vt:lpstr>
      <vt:lpstr>Beziehungskennzeichnungen  </vt:lpstr>
      <vt:lpstr>3. Anhang I : Beziehungenkennzeichnungen zwischen Ressourcen und Personen, Familien und Körperschaften  Quiz 3 </vt:lpstr>
      <vt:lpstr>Personen, Familien und Körperschaften, die mit einem/einer …….. in Verbindung stehen</vt:lpstr>
      <vt:lpstr>Ermitteln der Beziehungskennzeichnungen für …</vt:lpstr>
      <vt:lpstr>Erfassen der Beziehungskennzeichnungen für Personen, Familien, Körperschaften in Aleph</vt:lpstr>
      <vt:lpstr>Erfassen der Beziehungskennzeichnungen für Personen, Familien, Körperschaften in Aleph</vt:lpstr>
      <vt:lpstr>Beziehung zu einem geistigen Schöpfer - Person - Beispiel</vt:lpstr>
      <vt:lpstr>Beziehung zu einem geistigen Schöpfer - Körperschaft - Beispiel</vt:lpstr>
      <vt:lpstr>Beziehung zu einer sonstigen Person - Beispiel</vt:lpstr>
      <vt:lpstr>Beziehung zu einer sonstigen Körperschaft - Beispiel</vt:lpstr>
      <vt:lpstr>Beziehung zu einem Mitwirkenden - Person - Beispiele</vt:lpstr>
      <vt:lpstr>Beziehung zu einer Person - drei Beziehungskennzeichnungen - Beispiel</vt:lpstr>
      <vt:lpstr>Beispiele aus Aleph</vt:lpstr>
      <vt:lpstr>Beziehungen zwischen Werken, Expressionen, Manifestationen oder Exemplaren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Michael Beer</cp:lastModifiedBy>
  <cp:revision>551</cp:revision>
  <dcterms:created xsi:type="dcterms:W3CDTF">2014-02-18T07:01:40Z</dcterms:created>
  <dcterms:modified xsi:type="dcterms:W3CDTF">2015-10-07T17:19:44Z</dcterms:modified>
</cp:coreProperties>
</file>