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5" r:id="rId2"/>
    <p:sldId id="259" r:id="rId3"/>
    <p:sldId id="287" r:id="rId4"/>
    <p:sldId id="333" r:id="rId5"/>
    <p:sldId id="358" r:id="rId6"/>
    <p:sldId id="340" r:id="rId7"/>
    <p:sldId id="345" r:id="rId8"/>
    <p:sldId id="352" r:id="rId9"/>
    <p:sldId id="317" r:id="rId10"/>
    <p:sldId id="353" r:id="rId11"/>
    <p:sldId id="362" r:id="rId12"/>
    <p:sldId id="363" r:id="rId13"/>
    <p:sldId id="372" r:id="rId14"/>
    <p:sldId id="373" r:id="rId15"/>
    <p:sldId id="404" r:id="rId16"/>
    <p:sldId id="405" r:id="rId17"/>
    <p:sldId id="392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e Ristau" initials="u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7" autoAdjust="0"/>
    <p:restoredTop sz="85277" autoAdjust="0"/>
  </p:normalViewPr>
  <p:slideViewPr>
    <p:cSldViewPr>
      <p:cViewPr>
        <p:scale>
          <a:sx n="80" d="100"/>
          <a:sy n="80" d="100"/>
        </p:scale>
        <p:origin x="-250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07.09.2015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07.09.2015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Beispiel: Monographische Reihe – Teil (</a:t>
            </a:r>
            <a:r>
              <a:rPr lang="de-DE" dirty="0" smtClean="0">
                <a:sym typeface="Wingdings" panose="05000000000000000000" pitchFamily="2" charset="2"/>
              </a:rPr>
              <a:t> über hierarchische Beschreibung abgehandelt)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005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Im RDA-Kapitel</a:t>
            </a:r>
            <a:r>
              <a:rPr lang="de-DE" baseline="0" dirty="0" smtClean="0"/>
              <a:t> 17 werden diese Primärbeziehungen erklärt. Das Schaubild zeigt die Beziehungen zwischen den Entitäten Werk, Expression, Manifestation und Exemplar (FRBR-Gruppe 1).</a:t>
            </a:r>
            <a:endParaRPr lang="de-DE" dirty="0" smtClean="0"/>
          </a:p>
          <a:p>
            <a:r>
              <a:rPr lang="de-DE" dirty="0" smtClean="0"/>
              <a:t>Später werden noch praktische Beispiele gezeigt.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894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Beziehungen</a:t>
            </a:r>
            <a:r>
              <a:rPr lang="de-DE" baseline="0" dirty="0" smtClean="0"/>
              <a:t> der FRBR-Gruppe 2 zu FRBR-Gruppe 1 sind Beziehungen zwischen Personen, Familien und Körperschaften zu einer Ressource (Werk, Expression, Manifestation, Exemplar).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884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Näheres später</a:t>
            </a:r>
            <a:r>
              <a:rPr lang="de-DE" baseline="0" dirty="0" smtClean="0"/>
              <a:t> im Praxisteil.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221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nicht zu verwechseln mit den Primärbeziehungen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rdatoolkit.org/rdachp17-de_rda17-7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Geltungsbereich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>
              <a:buNone/>
            </a:pPr>
            <a:r>
              <a:rPr lang="de-DE" dirty="0" smtClean="0"/>
              <a:t>RDA 18.0, 19.0, 20.0, 21.0, 22.0</a:t>
            </a:r>
          </a:p>
          <a:p>
            <a:r>
              <a:rPr lang="de-DE" dirty="0" smtClean="0"/>
              <a:t>FRBR-Gruppe 2 zu FRBR-Gruppe 1</a:t>
            </a:r>
            <a:endParaRPr lang="de-DE" sz="1800" dirty="0" smtClean="0"/>
          </a:p>
          <a:p>
            <a:pPr>
              <a:buNone/>
            </a:pP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 smtClean="0"/>
          </a:p>
          <a:p>
            <a:pPr lvl="1"/>
            <a:endParaRPr lang="de-DE" sz="18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935546" y="1916832"/>
            <a:ext cx="7272908" cy="4032448"/>
            <a:chOff x="899492" y="1124744"/>
            <a:chExt cx="7272908" cy="5112568"/>
          </a:xfrm>
        </p:grpSpPr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3275981" y="3068959"/>
              <a:ext cx="10795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4283968" y="3861172"/>
              <a:ext cx="0" cy="647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9" name="Gruppieren 38"/>
            <p:cNvGrpSpPr/>
            <p:nvPr/>
          </p:nvGrpSpPr>
          <p:grpSpPr>
            <a:xfrm>
              <a:off x="899492" y="1124744"/>
              <a:ext cx="7272908" cy="5112568"/>
              <a:chOff x="899492" y="1124744"/>
              <a:chExt cx="7272908" cy="5112568"/>
            </a:xfrm>
          </p:grpSpPr>
          <p:sp>
            <p:nvSpPr>
              <p:cNvPr id="30" name="Line 14"/>
              <p:cNvSpPr>
                <a:spLocks noChangeShapeType="1"/>
              </p:cNvSpPr>
              <p:nvPr/>
            </p:nvSpPr>
            <p:spPr bwMode="auto">
              <a:xfrm>
                <a:off x="899492" y="1484784"/>
                <a:ext cx="2159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>
                <a:off x="1978992" y="2276872"/>
                <a:ext cx="7921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6155705" y="4292054"/>
                <a:ext cx="2016695" cy="194525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6372051" y="4423831"/>
                <a:ext cx="1584325" cy="4318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Person</a:t>
                </a:r>
                <a:endParaRPr lang="de-DE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4" name="Rectangle 31"/>
              <p:cNvSpPr>
                <a:spLocks noChangeArrowheads="1"/>
              </p:cNvSpPr>
              <p:nvPr/>
            </p:nvSpPr>
            <p:spPr bwMode="auto">
              <a:xfrm>
                <a:off x="6372051" y="5641446"/>
                <a:ext cx="1584325" cy="4318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Körperschaft</a:t>
                </a:r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 flipH="1">
                <a:off x="899492" y="1484784"/>
                <a:ext cx="670" cy="4392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899492" y="5877272"/>
                <a:ext cx="52562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7" name="Line 38"/>
              <p:cNvSpPr>
                <a:spLocks noChangeShapeType="1"/>
              </p:cNvSpPr>
              <p:nvPr/>
            </p:nvSpPr>
            <p:spPr bwMode="auto">
              <a:xfrm>
                <a:off x="1978992" y="5445472"/>
                <a:ext cx="417671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Line 39"/>
              <p:cNvSpPr>
                <a:spLocks noChangeShapeType="1"/>
              </p:cNvSpPr>
              <p:nvPr/>
            </p:nvSpPr>
            <p:spPr bwMode="auto">
              <a:xfrm>
                <a:off x="1978992" y="2276872"/>
                <a:ext cx="0" cy="316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Line 42"/>
              <p:cNvSpPr>
                <a:spLocks noChangeShapeType="1"/>
              </p:cNvSpPr>
              <p:nvPr/>
            </p:nvSpPr>
            <p:spPr bwMode="auto">
              <a:xfrm>
                <a:off x="3275980" y="5014515"/>
                <a:ext cx="2879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Line 43"/>
              <p:cNvSpPr>
                <a:spLocks noChangeShapeType="1"/>
              </p:cNvSpPr>
              <p:nvPr/>
            </p:nvSpPr>
            <p:spPr bwMode="auto">
              <a:xfrm>
                <a:off x="3275980" y="3068959"/>
                <a:ext cx="0" cy="19455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1" name="Line 47"/>
              <p:cNvSpPr>
                <a:spLocks noChangeShapeType="1"/>
              </p:cNvSpPr>
              <p:nvPr/>
            </p:nvSpPr>
            <p:spPr bwMode="auto">
              <a:xfrm>
                <a:off x="4284042" y="3854351"/>
                <a:ext cx="1800721" cy="66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2" name="Line 50"/>
              <p:cNvSpPr>
                <a:spLocks noChangeShapeType="1"/>
              </p:cNvSpPr>
              <p:nvPr/>
            </p:nvSpPr>
            <p:spPr bwMode="auto">
              <a:xfrm>
                <a:off x="4284042" y="4509120"/>
                <a:ext cx="18716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3" name="Text Box 52"/>
              <p:cNvSpPr txBox="1">
                <a:spLocks noChangeArrowheads="1"/>
              </p:cNvSpPr>
              <p:nvPr/>
            </p:nvSpPr>
            <p:spPr bwMode="auto">
              <a:xfrm>
                <a:off x="899592" y="5572472"/>
                <a:ext cx="3671887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ist geschaffen von</a:t>
                </a:r>
              </a:p>
            </p:txBody>
          </p:sp>
          <p:sp>
            <p:nvSpPr>
              <p:cNvPr id="44" name="Text Box 53"/>
              <p:cNvSpPr txBox="1">
                <a:spLocks noChangeArrowheads="1"/>
              </p:cNvSpPr>
              <p:nvPr/>
            </p:nvSpPr>
            <p:spPr bwMode="auto">
              <a:xfrm>
                <a:off x="1978992" y="5140424"/>
                <a:ext cx="3671888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ist realisiert von</a:t>
                </a:r>
              </a:p>
            </p:txBody>
          </p:sp>
          <p:sp>
            <p:nvSpPr>
              <p:cNvPr id="45" name="Text Box 54"/>
              <p:cNvSpPr txBox="1">
                <a:spLocks noChangeArrowheads="1"/>
              </p:cNvSpPr>
              <p:nvPr/>
            </p:nvSpPr>
            <p:spPr bwMode="auto">
              <a:xfrm>
                <a:off x="3275856" y="4708376"/>
                <a:ext cx="1799431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ist erstellt von</a:t>
                </a:r>
              </a:p>
            </p:txBody>
          </p:sp>
          <p:sp>
            <p:nvSpPr>
              <p:cNvPr id="46" name="Text Box 55"/>
              <p:cNvSpPr txBox="1">
                <a:spLocks noChangeArrowheads="1"/>
              </p:cNvSpPr>
              <p:nvPr/>
            </p:nvSpPr>
            <p:spPr bwMode="auto">
              <a:xfrm>
                <a:off x="4283968" y="4132312"/>
                <a:ext cx="180022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ist im Besitz von</a:t>
                </a:r>
              </a:p>
            </p:txBody>
          </p:sp>
          <p:sp>
            <p:nvSpPr>
              <p:cNvPr id="47" name="Rectangle 29"/>
              <p:cNvSpPr>
                <a:spLocks noChangeArrowheads="1"/>
              </p:cNvSpPr>
              <p:nvPr/>
            </p:nvSpPr>
            <p:spPr bwMode="auto">
              <a:xfrm>
                <a:off x="6372051" y="5020734"/>
                <a:ext cx="1584325" cy="4318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Familie</a:t>
                </a:r>
                <a:endParaRPr lang="de-DE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8" name="AutoShape 6"/>
              <p:cNvSpPr>
                <a:spLocks noChangeArrowheads="1"/>
              </p:cNvSpPr>
              <p:nvPr/>
            </p:nvSpPr>
            <p:spPr bwMode="auto">
              <a:xfrm>
                <a:off x="1128384" y="1124744"/>
                <a:ext cx="1728000" cy="720725"/>
              </a:xfrm>
              <a:prstGeom prst="flowChartProcess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Werk</a:t>
                </a:r>
                <a:endParaRPr lang="de-DE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auto">
              <a:xfrm>
                <a:off x="2770535" y="1916832"/>
                <a:ext cx="1728000" cy="720725"/>
              </a:xfrm>
              <a:prstGeom prst="flowChartProcess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Expression</a:t>
                </a:r>
                <a:endParaRPr lang="de-DE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0" name="AutoShape 8"/>
              <p:cNvSpPr>
                <a:spLocks noChangeArrowheads="1"/>
              </p:cNvSpPr>
              <p:nvPr/>
            </p:nvSpPr>
            <p:spPr bwMode="auto">
              <a:xfrm>
                <a:off x="4355976" y="2708920"/>
                <a:ext cx="1728787" cy="720725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Manifestation</a:t>
                </a:r>
                <a:endParaRPr lang="de-DE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1" name="AutoShape 9"/>
              <p:cNvSpPr>
                <a:spLocks noChangeArrowheads="1"/>
              </p:cNvSpPr>
              <p:nvPr/>
            </p:nvSpPr>
            <p:spPr bwMode="auto">
              <a:xfrm>
                <a:off x="6084763" y="3500363"/>
                <a:ext cx="1728000" cy="720725"/>
              </a:xfrm>
              <a:prstGeom prst="flowChartProcess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/>
                <a:r>
                  <a:rPr lang="de-DE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Exemplar</a:t>
                </a:r>
                <a:endParaRPr lang="de-DE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63819"/>
              </p:ext>
            </p:extLst>
          </p:nvPr>
        </p:nvGraphicFramePr>
        <p:xfrm>
          <a:off x="323528" y="1484784"/>
          <a:ext cx="8424527" cy="424847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16224"/>
                <a:gridCol w="1656184"/>
                <a:gridCol w="1368152"/>
                <a:gridCol w="1656184"/>
                <a:gridCol w="1727783"/>
              </a:tblGrid>
              <a:tr h="144016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… Werk …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smtClean="0"/>
                        <a:t>Geistige Schöpfer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Sonstige Personen, Familien und Körperschaften: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baseline="0" dirty="0" smtClean="0"/>
                        <a:t>wie Adressaten, Gefeierte, Regisseure, Produktionsfirmen, etc.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de-DE" b="1" dirty="0" smtClean="0"/>
                        <a:t>… Expression …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smtClean="0"/>
                        <a:t>Mitwirkende: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smtClean="0"/>
                        <a:t>wie Herausgeber, Übersetzer, Arrangeure/Bearbeiter für Musik, Ausführende, etc.</a:t>
                      </a:r>
                      <a:endParaRPr lang="de-DE" sz="18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de-DE" b="1" dirty="0" smtClean="0"/>
                        <a:t>… Manifestation …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Verlage</a:t>
                      </a:r>
                      <a:endParaRPr lang="de-DE" sz="18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Vertriebe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Hersteller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Sonstige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… Exemplar 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Eigentümer</a:t>
                      </a:r>
                      <a:endParaRPr lang="de-DE" sz="18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/>
                        <a:t>Verwahrer</a:t>
                      </a:r>
                      <a:endParaRPr lang="de-DE" sz="18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Sonstige</a:t>
                      </a:r>
                      <a:r>
                        <a:rPr lang="de-DE" sz="18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…</a:t>
                      </a:r>
                      <a:endParaRPr lang="de-DE" sz="18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1012974"/>
          </a:xfrm>
        </p:spPr>
        <p:txBody>
          <a:bodyPr/>
          <a:lstStyle/>
          <a:p>
            <a:r>
              <a:rPr lang="de-DE" dirty="0" smtClean="0"/>
              <a:t>Personen, Familien und Körperschaften, die mit einem/einer …….. in Verbindung stehen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71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1084982"/>
          </a:xfrm>
        </p:spPr>
        <p:txBody>
          <a:bodyPr/>
          <a:lstStyle/>
          <a:p>
            <a:r>
              <a:rPr lang="de-DE" dirty="0" smtClean="0"/>
              <a:t>Erfassen der Beziehungskennzeichnung - Anhang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628800"/>
            <a:ext cx="8640960" cy="4680520"/>
          </a:xfrm>
        </p:spPr>
        <p:txBody>
          <a:bodyPr wrap="square"/>
          <a:lstStyle/>
          <a:p>
            <a:pPr>
              <a:buNone/>
            </a:pPr>
            <a:r>
              <a:rPr lang="de-DE" dirty="0" smtClean="0"/>
              <a:t>RDA-Anhang I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Liste der Beziehungskennzeichnungen sowie deren Definition</a:t>
            </a:r>
          </a:p>
          <a:p>
            <a:r>
              <a:rPr lang="de-DE" dirty="0" smtClean="0"/>
              <a:t>gegliedert nach den FRBR-Ebenen der Gruppe 1 (Werk, Expression, Manifestation, Exemplar)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dirty="0" smtClean="0"/>
              <a:t>4. Beziehungen zwischen Werken, Expressionen, Manifestationen oder Exemplaren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>
              <a:buNone/>
            </a:pPr>
            <a:r>
              <a:rPr lang="de-DE" dirty="0" smtClean="0"/>
              <a:t>RDA 24.0, 25.0, 26.0, 27.0, 28.0</a:t>
            </a:r>
          </a:p>
          <a:p>
            <a:r>
              <a:rPr lang="de-DE" dirty="0" smtClean="0"/>
              <a:t>FRBR-Gruppe 1 zu FRBR-Gruppe 1</a:t>
            </a:r>
            <a:endParaRPr lang="de-DE" sz="1800" dirty="0" smtClean="0"/>
          </a:p>
          <a:p>
            <a:pPr>
              <a:buNone/>
            </a:pP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 smtClean="0"/>
          </a:p>
          <a:p>
            <a:pPr lvl="1"/>
            <a:endParaRPr lang="de-DE" sz="18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Geltungsbereich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403648" y="2204864"/>
            <a:ext cx="223224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Werk</a:t>
            </a:r>
            <a:endParaRPr lang="de-DE" sz="2000" dirty="0"/>
          </a:p>
        </p:txBody>
      </p:sp>
      <p:sp>
        <p:nvSpPr>
          <p:cNvPr id="9" name="Rechteck 8"/>
          <p:cNvSpPr/>
          <p:nvPr/>
        </p:nvSpPr>
        <p:spPr>
          <a:xfrm>
            <a:off x="1403426" y="3200178"/>
            <a:ext cx="223224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Expression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403426" y="4221088"/>
            <a:ext cx="2232248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Manifestation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5165785"/>
            <a:ext cx="223224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Exemplar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634442" y="2204864"/>
            <a:ext cx="223224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Werk</a:t>
            </a:r>
            <a:endParaRPr lang="de-DE" sz="2000" dirty="0"/>
          </a:p>
        </p:txBody>
      </p:sp>
      <p:sp>
        <p:nvSpPr>
          <p:cNvPr id="13" name="Rechteck 12"/>
          <p:cNvSpPr/>
          <p:nvPr/>
        </p:nvSpPr>
        <p:spPr>
          <a:xfrm>
            <a:off x="5634442" y="3200178"/>
            <a:ext cx="223224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Expression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650208" y="4221088"/>
            <a:ext cx="2232248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Manifestation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652120" y="5157192"/>
            <a:ext cx="223224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Exemplar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cxnSp>
        <p:nvCxnSpPr>
          <p:cNvPr id="17" name="Gerade Verbindung mit Pfeil 16"/>
          <p:cNvCxnSpPr>
            <a:endCxn id="12" idx="1"/>
          </p:cNvCxnSpPr>
          <p:nvPr/>
        </p:nvCxnSpPr>
        <p:spPr>
          <a:xfrm>
            <a:off x="3635896" y="2528900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3632005" y="3524214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632005" y="4540621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632005" y="5489821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>
              <a:buNone/>
            </a:pP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 smtClean="0"/>
          </a:p>
          <a:p>
            <a:pPr lvl="1"/>
            <a:endParaRPr lang="de-DE" sz="18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403648" y="2204864"/>
            <a:ext cx="223224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literarische Vorlage</a:t>
            </a:r>
            <a:endParaRPr lang="de-DE" sz="2000" dirty="0"/>
          </a:p>
        </p:txBody>
      </p:sp>
      <p:sp>
        <p:nvSpPr>
          <p:cNvPr id="9" name="Rechteck 8"/>
          <p:cNvSpPr/>
          <p:nvPr/>
        </p:nvSpPr>
        <p:spPr>
          <a:xfrm>
            <a:off x="1403426" y="3200178"/>
            <a:ext cx="223224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Expression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403426" y="4221088"/>
            <a:ext cx="2232248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Druckausgabe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5165785"/>
            <a:ext cx="223224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Exemplar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634442" y="2204864"/>
            <a:ext cx="223224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Verfilmung</a:t>
            </a:r>
            <a:endParaRPr lang="de-DE" sz="2000" dirty="0"/>
          </a:p>
        </p:txBody>
      </p:sp>
      <p:sp>
        <p:nvSpPr>
          <p:cNvPr id="13" name="Rechteck 12"/>
          <p:cNvSpPr/>
          <p:nvPr/>
        </p:nvSpPr>
        <p:spPr>
          <a:xfrm>
            <a:off x="5634442" y="3200178"/>
            <a:ext cx="223224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Expression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650208" y="4221088"/>
            <a:ext cx="2232248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E-Book-Ausgabe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5652120" y="5157192"/>
            <a:ext cx="223224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>
                    <a:lumMod val="65000"/>
                  </a:schemeClr>
                </a:solidFill>
              </a:rPr>
              <a:t>Exemplar</a:t>
            </a:r>
            <a:endParaRPr lang="de-DE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7" name="Gerade Verbindung mit Pfeil 16"/>
          <p:cNvCxnSpPr>
            <a:endCxn id="12" idx="1"/>
          </p:cNvCxnSpPr>
          <p:nvPr/>
        </p:nvCxnSpPr>
        <p:spPr>
          <a:xfrm>
            <a:off x="3635896" y="2528900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3632005" y="3524214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632005" y="4540621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3632005" y="5489821"/>
            <a:ext cx="199854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1084982"/>
          </a:xfrm>
        </p:spPr>
        <p:txBody>
          <a:bodyPr/>
          <a:lstStyle/>
          <a:p>
            <a:r>
              <a:rPr lang="de-DE" dirty="0" smtClean="0"/>
              <a:t>Erfassen der Beziehungskennzeichnung - Anhang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628800"/>
            <a:ext cx="8640960" cy="4680520"/>
          </a:xfrm>
        </p:spPr>
        <p:txBody>
          <a:bodyPr wrap="square"/>
          <a:lstStyle/>
          <a:p>
            <a:pPr>
              <a:buNone/>
            </a:pPr>
            <a:r>
              <a:rPr lang="de-DE" dirty="0" smtClean="0"/>
              <a:t>RDA-Anhang J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Liste der Beziehungskennzeichnungen sowie deren Definition</a:t>
            </a:r>
          </a:p>
          <a:p>
            <a:r>
              <a:rPr lang="de-DE" dirty="0" smtClean="0"/>
              <a:t>gegliedert nach den FRBR-Ebenen der Gruppe 1 (Werk, Expression, Manifestation, Exemplar)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31.07.2015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7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Details zu Beziehungen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2420888"/>
            <a:ext cx="8640960" cy="3888432"/>
          </a:xfrm>
        </p:spPr>
        <p:txBody>
          <a:bodyPr wrap="square"/>
          <a:lstStyle/>
          <a:p>
            <a:pPr marL="0" indent="0">
              <a:buNone/>
            </a:pPr>
            <a:r>
              <a:rPr lang="de-DE" dirty="0" smtClean="0"/>
              <a:t>In den Modulen 3, 5A und 5B werden die Beziehungen anhand von umfangreichen Beispielen vertieft.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Beziehungen - Theorie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39552" y="1135777"/>
            <a:ext cx="2304256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de-D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02.09.2015</a:t>
            </a:r>
            <a:endParaRPr lang="de-DE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196752"/>
            <a:ext cx="8640960" cy="5112568"/>
          </a:xfrm>
        </p:spPr>
        <p:txBody>
          <a:bodyPr wrap="square"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Grundsätzliches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Primärbeziehungen zwischen einem Werk, einer Expression, einer Manifestation und einem Exemplar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Beziehungen zu Personen, Familien und Körperschaften, die mit einer Ressource in Verbindung stehen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Beziehungen zwischen Werken, Expressionen, Manifestationen oder Exemplaren</a:t>
            </a:r>
            <a:endParaRPr lang="de-DE" sz="1800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/>
          <a:lstStyle/>
          <a:p>
            <a:pPr algn="ctr"/>
            <a:r>
              <a:rPr lang="de-DE" dirty="0" smtClean="0"/>
              <a:t>1. Grundsätzliches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Beziehungen?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412776"/>
            <a:ext cx="8640960" cy="4896544"/>
          </a:xfrm>
        </p:spPr>
        <p:txBody>
          <a:bodyPr wrap="square"/>
          <a:lstStyle/>
          <a:p>
            <a:pPr>
              <a:buNone/>
            </a:pPr>
            <a:r>
              <a:rPr lang="de-DE" dirty="0" smtClean="0"/>
              <a:t>Ziele lt. RDA 0.4.2.1 </a:t>
            </a:r>
            <a:br>
              <a:rPr lang="de-DE" dirty="0" smtClean="0"/>
            </a:br>
            <a:endParaRPr lang="de-DE" dirty="0" smtClean="0"/>
          </a:p>
          <a:p>
            <a:pPr>
              <a:spcBef>
                <a:spcPts val="1200"/>
              </a:spcBef>
            </a:pPr>
            <a:r>
              <a:rPr lang="de-DE" dirty="0" smtClean="0"/>
              <a:t>eine Ressource zu </a:t>
            </a:r>
            <a:r>
              <a:rPr lang="de-DE" b="1" dirty="0" smtClean="0"/>
              <a:t>identifizieren</a:t>
            </a:r>
            <a:r>
              <a:rPr lang="de-DE" dirty="0" smtClean="0"/>
              <a:t> und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die zu ihr in Beziehung stehenden Entitäten zu </a:t>
            </a:r>
            <a:r>
              <a:rPr lang="de-DE" b="1" dirty="0" smtClean="0"/>
              <a:t>finden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(z.B. Werke</a:t>
            </a:r>
            <a:r>
              <a:rPr lang="de-DE" dirty="0"/>
              <a:t>, Expressionen, Manifestationen, Exemplare und Personen, Familien oder </a:t>
            </a:r>
            <a:r>
              <a:rPr lang="de-DE" dirty="0" smtClean="0"/>
              <a:t>Körperschaften) und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die Beziehungen zu </a:t>
            </a:r>
            <a:r>
              <a:rPr lang="de-DE" b="1" dirty="0" smtClean="0"/>
              <a:t>verstehen</a:t>
            </a:r>
            <a:r>
              <a:rPr lang="de-DE" dirty="0" smtClean="0"/>
              <a:t>.</a:t>
            </a:r>
          </a:p>
          <a:p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Beziehungen bestehen aus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844824"/>
            <a:ext cx="8640960" cy="1872208"/>
          </a:xfrm>
        </p:spPr>
        <p:txBody>
          <a:bodyPr wrap="square"/>
          <a:lstStyle/>
          <a:p>
            <a:r>
              <a:rPr lang="de-DE" dirty="0" smtClean="0"/>
              <a:t>den in Beziehung stehendenden </a:t>
            </a:r>
            <a:r>
              <a:rPr lang="de-DE" b="1" dirty="0" smtClean="0"/>
              <a:t>Entitäten </a:t>
            </a:r>
            <a:r>
              <a:rPr lang="de-DE" dirty="0" smtClean="0"/>
              <a:t>und</a:t>
            </a:r>
            <a:br>
              <a:rPr lang="de-DE" dirty="0" smtClean="0"/>
            </a:br>
            <a:endParaRPr lang="de-DE" dirty="0" smtClean="0"/>
          </a:p>
          <a:p>
            <a:r>
              <a:rPr lang="de-DE" b="1" dirty="0" smtClean="0"/>
              <a:t>Beziehungskennzeichnungen</a:t>
            </a:r>
            <a:r>
              <a:rPr lang="de-DE" dirty="0" smtClean="0"/>
              <a:t>, die die Art der Beziehung zwischen den Entitäten spezifizieren.</a:t>
            </a:r>
          </a:p>
          <a:p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 smtClean="0"/>
          </a:p>
          <a:p>
            <a:pPr lvl="1"/>
            <a:endParaRPr lang="de-DE" sz="18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dirty="0" smtClean="0"/>
              <a:t>2. Primärbeziehungen zwischen einem Werk, einer Expression, einer Manifestation und einem Exemplar</a:t>
            </a:r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Geltungsbereich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>
              <a:buNone/>
            </a:pPr>
            <a:r>
              <a:rPr lang="de-DE" dirty="0" smtClean="0"/>
              <a:t>RDA 17.0 </a:t>
            </a:r>
          </a:p>
          <a:p>
            <a:r>
              <a:rPr lang="de-DE" dirty="0" smtClean="0"/>
              <a:t>FRBR-Gruppe 1</a:t>
            </a: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 smtClean="0"/>
          </a:p>
          <a:p>
            <a:pPr lvl="1"/>
            <a:endParaRPr lang="de-DE" sz="18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04856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  <p:grpSp>
        <p:nvGrpSpPr>
          <p:cNvPr id="6" name="Gruppieren 77"/>
          <p:cNvGrpSpPr/>
          <p:nvPr/>
        </p:nvGrpSpPr>
        <p:grpSpPr>
          <a:xfrm>
            <a:off x="359963" y="2420888"/>
            <a:ext cx="8424075" cy="2881313"/>
            <a:chOff x="395536" y="2131863"/>
            <a:chExt cx="8424075" cy="2881313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611436" y="2131863"/>
              <a:ext cx="1728000" cy="720725"/>
            </a:xfrm>
            <a:prstGeom prst="flowChartProcess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de-DE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Werk</a:t>
              </a:r>
              <a:endParaRPr lang="de-DE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2772024" y="2995463"/>
              <a:ext cx="1728000" cy="720725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de-DE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Expression</a:t>
              </a:r>
              <a:endPara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4788149" y="3716188"/>
              <a:ext cx="1728787" cy="720725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de-DE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Manifestation</a:t>
              </a:r>
              <a:endPara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7091611" y="4292451"/>
              <a:ext cx="1728000" cy="720725"/>
            </a:xfrm>
            <a:prstGeom prst="flowChart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de-DE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Exemplar</a:t>
              </a:r>
              <a:endPara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395536" y="3212951"/>
              <a:ext cx="2376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395536" y="2565251"/>
              <a:ext cx="0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395536" y="2565251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395536" y="3212951"/>
              <a:ext cx="2232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2556124" y="3932088"/>
              <a:ext cx="2232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2556124" y="3573313"/>
              <a:ext cx="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2556124" y="3573313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4572249" y="4724251"/>
              <a:ext cx="2519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4572249" y="4292451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4572249" y="4292451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56124" y="3932088"/>
              <a:ext cx="20875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4859586" y="4724251"/>
              <a:ext cx="20875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/>
              <a:endParaRPr lang="de-D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26" name="Grafik 25" descr="http://access.rdatoolkit.org/images/rdalink.pn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990823"/>
            <a:ext cx="493081" cy="205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dirty="0" smtClean="0"/>
              <a:t>3. Beziehungen zu Personen, Familien und Körperschaften, die mit einer Ressource in Verbindung stehen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2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2.07: Beziehungen | Stand: 19.06.2015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702</Words>
  <Application>Microsoft Office PowerPoint</Application>
  <PresentationFormat>Bildschirmpräsentation (4:3)</PresentationFormat>
  <Paragraphs>148</Paragraphs>
  <Slides>17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</vt:lpstr>
      <vt:lpstr>Schulungsunterlagen der AG RDA</vt:lpstr>
      <vt:lpstr>Beziehungen - Theorie </vt:lpstr>
      <vt:lpstr>Inhalt</vt:lpstr>
      <vt:lpstr>1. Grundsätzliches </vt:lpstr>
      <vt:lpstr>Warum Beziehungen?</vt:lpstr>
      <vt:lpstr>Beziehungen bestehen aus</vt:lpstr>
      <vt:lpstr>2. Primärbeziehungen zwischen einem Werk, einer Expression, einer Manifestation und einem Exemplar</vt:lpstr>
      <vt:lpstr>Geltungsbereich</vt:lpstr>
      <vt:lpstr>3. Beziehungen zu Personen, Familien und Körperschaften, die mit einer Ressource in Verbindung stehen </vt:lpstr>
      <vt:lpstr>Geltungsbereich</vt:lpstr>
      <vt:lpstr>Personen, Familien und Körperschaften, die mit einem/einer …….. in Verbindung stehen</vt:lpstr>
      <vt:lpstr>Erfassen der Beziehungskennzeichnung - Anhang</vt:lpstr>
      <vt:lpstr>4. Beziehungen zwischen Werken, Expressionen, Manifestationen oder Exemplaren </vt:lpstr>
      <vt:lpstr>Geltungsbereich</vt:lpstr>
      <vt:lpstr>Beispiele</vt:lpstr>
      <vt:lpstr>Erfassen der Beziehungskennzeichnung - Anhang</vt:lpstr>
      <vt:lpstr>Weitere Details zu Beziehungen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Mairföls</cp:lastModifiedBy>
  <cp:revision>523</cp:revision>
  <dcterms:created xsi:type="dcterms:W3CDTF">2014-02-18T07:01:40Z</dcterms:created>
  <dcterms:modified xsi:type="dcterms:W3CDTF">2015-09-07T09:03:09Z</dcterms:modified>
</cp:coreProperties>
</file>