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handoutMasterIdLst>
    <p:handoutMasterId r:id="rId89"/>
  </p:handoutMasterIdLst>
  <p:sldIdLst>
    <p:sldId id="285" r:id="rId2"/>
    <p:sldId id="259" r:id="rId3"/>
    <p:sldId id="311" r:id="rId4"/>
    <p:sldId id="320" r:id="rId5"/>
    <p:sldId id="287" r:id="rId6"/>
    <p:sldId id="407" r:id="rId7"/>
    <p:sldId id="414" r:id="rId8"/>
    <p:sldId id="415" r:id="rId9"/>
    <p:sldId id="416" r:id="rId10"/>
    <p:sldId id="403" r:id="rId11"/>
    <p:sldId id="404" r:id="rId12"/>
    <p:sldId id="405" r:id="rId13"/>
    <p:sldId id="406" r:id="rId14"/>
    <p:sldId id="321" r:id="rId15"/>
    <p:sldId id="302" r:id="rId16"/>
    <p:sldId id="312" r:id="rId17"/>
    <p:sldId id="408" r:id="rId18"/>
    <p:sldId id="313" r:id="rId19"/>
    <p:sldId id="315" r:id="rId20"/>
    <p:sldId id="314" r:id="rId21"/>
    <p:sldId id="316" r:id="rId22"/>
    <p:sldId id="318" r:id="rId23"/>
    <p:sldId id="319" r:id="rId24"/>
    <p:sldId id="324" r:id="rId25"/>
    <p:sldId id="317" r:id="rId26"/>
    <p:sldId id="409" r:id="rId27"/>
    <p:sldId id="325" r:id="rId28"/>
    <p:sldId id="327" r:id="rId29"/>
    <p:sldId id="329" r:id="rId30"/>
    <p:sldId id="330" r:id="rId31"/>
    <p:sldId id="332" r:id="rId32"/>
    <p:sldId id="334" r:id="rId33"/>
    <p:sldId id="335" r:id="rId34"/>
    <p:sldId id="336" r:id="rId35"/>
    <p:sldId id="410" r:id="rId36"/>
    <p:sldId id="340" r:id="rId37"/>
    <p:sldId id="341" r:id="rId38"/>
    <p:sldId id="342" r:id="rId39"/>
    <p:sldId id="343" r:id="rId40"/>
    <p:sldId id="344" r:id="rId41"/>
    <p:sldId id="345" r:id="rId42"/>
    <p:sldId id="346" r:id="rId43"/>
    <p:sldId id="347" r:id="rId44"/>
    <p:sldId id="348" r:id="rId45"/>
    <p:sldId id="349" r:id="rId46"/>
    <p:sldId id="413"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5" r:id="rId62"/>
    <p:sldId id="366" r:id="rId63"/>
    <p:sldId id="417" r:id="rId64"/>
    <p:sldId id="418" r:id="rId65"/>
    <p:sldId id="369" r:id="rId66"/>
    <p:sldId id="370" r:id="rId67"/>
    <p:sldId id="371" r:id="rId68"/>
    <p:sldId id="372" r:id="rId69"/>
    <p:sldId id="374" r:id="rId70"/>
    <p:sldId id="375" r:id="rId71"/>
    <p:sldId id="376" r:id="rId72"/>
    <p:sldId id="377" r:id="rId73"/>
    <p:sldId id="420" r:id="rId74"/>
    <p:sldId id="419" r:id="rId75"/>
    <p:sldId id="383" r:id="rId76"/>
    <p:sldId id="384" r:id="rId77"/>
    <p:sldId id="385" r:id="rId78"/>
    <p:sldId id="386" r:id="rId79"/>
    <p:sldId id="387" r:id="rId80"/>
    <p:sldId id="412" r:id="rId81"/>
    <p:sldId id="390" r:id="rId82"/>
    <p:sldId id="394" r:id="rId83"/>
    <p:sldId id="395" r:id="rId84"/>
    <p:sldId id="396" r:id="rId85"/>
    <p:sldId id="397" r:id="rId86"/>
    <p:sldId id="398" r:id="rId8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0854" autoAdjust="0"/>
  </p:normalViewPr>
  <p:slideViewPr>
    <p:cSldViewPr>
      <p:cViewPr>
        <p:scale>
          <a:sx n="100" d="100"/>
          <a:sy n="100" d="100"/>
        </p:scale>
        <p:origin x="-2064" y="-5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C937E4-8306-4256-98BE-2853E1A1DDAD}" type="datetimeFigureOut">
              <a:rPr lang="de-DE" smtClean="0"/>
              <a:pPr/>
              <a:t>01.12.2015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DCA550-704A-4CEF-B7C9-46B62E56443F}" type="slidenum">
              <a:rPr lang="de-DE" smtClean="0"/>
              <a:pPr/>
              <a:t>‹Nr.›</a:t>
            </a:fld>
            <a:endParaRPr lang="de-DE"/>
          </a:p>
        </p:txBody>
      </p:sp>
    </p:spTree>
    <p:extLst>
      <p:ext uri="{BB962C8B-B14F-4D97-AF65-F5344CB8AC3E}">
        <p14:creationId xmlns:p14="http://schemas.microsoft.com/office/powerpoint/2010/main" val="4193529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DB1F4-BB4F-44BD-AC26-B758B395BD23}" type="datetimeFigureOut">
              <a:rPr lang="de-DE" smtClean="0"/>
              <a:pPr/>
              <a:t>01.12.2015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UNBEDINGT</a:t>
            </a:r>
            <a:r>
              <a:rPr lang="de-DE" baseline="0" dirty="0" smtClean="0"/>
              <a:t> RDA 2.3.4.3 D-A-CH im Toolkit zeigen!!! Ausführliche Liste mit Beispielen zum Nachschlagen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37</a:t>
            </a:fld>
            <a:endParaRPr lang="de-DE"/>
          </a:p>
        </p:txBody>
      </p:sp>
    </p:spTree>
    <p:extLst>
      <p:ext uri="{BB962C8B-B14F-4D97-AF65-F5344CB8AC3E}">
        <p14:creationId xmlns:p14="http://schemas.microsoft.com/office/powerpoint/2010/main" val="328500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Ab</a:t>
            </a:r>
            <a:r>
              <a:rPr lang="de-DE" baseline="0" dirty="0" smtClean="0"/>
              <a:t> hier wieder Erscheinen der einzelnen Teile nacheinander – Publikumsbeteiligung möglich</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38</a:t>
            </a:fld>
            <a:endParaRPr lang="de-DE"/>
          </a:p>
        </p:txBody>
      </p:sp>
    </p:spTree>
    <p:extLst>
      <p:ext uri="{BB962C8B-B14F-4D97-AF65-F5344CB8AC3E}">
        <p14:creationId xmlns:p14="http://schemas.microsoft.com/office/powerpoint/2010/main" val="899185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Beispiel Ausnahme: Die vollständige Form des Titels, also die ausgeschriebene, wird als Haupttitel erfasst, da eine fortlaufende Ressource vorliegt. Die Initialform kann als Titelzusatz (oder als abweichender Titel) angegeben werden, wenn die Katalogisierenden diese Information für die Identifizierung oder das Finden der Ressource für wichtig halten (RDA 2.3.2.5 - Ausnahme für fortlaufende Ressourcen und integrierende Ressourcen). Deshalb kann der Titelzusatz bei Initialformen des Haupttitels kein Standardelement sein.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39</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40</a:t>
            </a:fld>
            <a:endParaRPr lang="de-DE"/>
          </a:p>
        </p:txBody>
      </p:sp>
    </p:spTree>
    <p:extLst>
      <p:ext uri="{BB962C8B-B14F-4D97-AF65-F5344CB8AC3E}">
        <p14:creationId xmlns:p14="http://schemas.microsoft.com/office/powerpoint/2010/main" val="303216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Abgrenzung</a:t>
            </a:r>
            <a:r>
              <a:rPr lang="de-DE" baseline="0" dirty="0" smtClean="0"/>
              <a:t> nach dem Layout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44</a:t>
            </a:fld>
            <a:endParaRPr lang="de-DE"/>
          </a:p>
        </p:txBody>
      </p:sp>
    </p:spTree>
    <p:extLst>
      <p:ext uri="{BB962C8B-B14F-4D97-AF65-F5344CB8AC3E}">
        <p14:creationId xmlns:p14="http://schemas.microsoft.com/office/powerpoint/2010/main" val="1408802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ACHTUNG:</a:t>
            </a:r>
            <a:r>
              <a:rPr lang="de-DE" baseline="0" dirty="0" smtClean="0"/>
              <a:t> hier erstmals neues Deskriptionszeichen im </a:t>
            </a:r>
            <a:r>
              <a:rPr lang="de-DE" baseline="0" dirty="0" err="1" smtClean="0"/>
              <a:t>Titelzusat</a:t>
            </a:r>
            <a:r>
              <a:rPr lang="de-DE" baseline="0" dirty="0" smtClean="0"/>
              <a:t>: _:_ </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47</a:t>
            </a:fld>
            <a:endParaRPr lang="de-DE"/>
          </a:p>
        </p:txBody>
      </p:sp>
    </p:spTree>
    <p:extLst>
      <p:ext uri="{BB962C8B-B14F-4D97-AF65-F5344CB8AC3E}">
        <p14:creationId xmlns:p14="http://schemas.microsoft.com/office/powerpoint/2010/main" val="3788983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ACHTUNG: hier</a:t>
            </a:r>
            <a:r>
              <a:rPr lang="de-DE" baseline="0" dirty="0" smtClean="0"/>
              <a:t> erstmals neues Deskriptionszeichen in der Verantwortlichkeitsangabe: _;_</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53</a:t>
            </a:fld>
            <a:endParaRPr lang="de-DE"/>
          </a:p>
        </p:txBody>
      </p:sp>
    </p:spTree>
    <p:extLst>
      <p:ext uri="{BB962C8B-B14F-4D97-AF65-F5344CB8AC3E}">
        <p14:creationId xmlns:p14="http://schemas.microsoft.com/office/powerpoint/2010/main" val="3907182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54</a:t>
            </a:fld>
            <a:endParaRPr lang="de-DE"/>
          </a:p>
        </p:txBody>
      </p:sp>
    </p:spTree>
    <p:extLst>
      <p:ext uri="{BB962C8B-B14F-4D97-AF65-F5344CB8AC3E}">
        <p14:creationId xmlns:p14="http://schemas.microsoft.com/office/powerpoint/2010/main" val="353586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solidFill>
                  <a:srgbClr val="FF0000"/>
                </a:solidFill>
              </a:rPr>
              <a:t>Schreibung des Haupttitels stammt vom</a:t>
            </a:r>
            <a:r>
              <a:rPr lang="de-DE" baseline="0" dirty="0" smtClean="0">
                <a:solidFill>
                  <a:srgbClr val="FF0000"/>
                </a:solidFill>
              </a:rPr>
              <a:t> Klappentext.</a:t>
            </a:r>
            <a:endParaRPr lang="de-DE" dirty="0">
              <a:solidFill>
                <a:srgbClr val="FF0000"/>
              </a:solidFill>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70</a:t>
            </a:fld>
            <a:endParaRPr lang="de-DE"/>
          </a:p>
        </p:txBody>
      </p:sp>
    </p:spTree>
    <p:extLst>
      <p:ext uri="{BB962C8B-B14F-4D97-AF65-F5344CB8AC3E}">
        <p14:creationId xmlns:p14="http://schemas.microsoft.com/office/powerpoint/2010/main" val="310223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Der Anlass der Veröffentlichung der Ressource kann nicht als Titelzusatz erfasst werden, da er nicht in derselben Informationsquelle wie der Haupttitel erscheint (s. RDA 2.3.4). Die Erfassung als abweichender Titel bietet sich an, damit die Angabe </a:t>
            </a:r>
            <a:r>
              <a:rPr lang="de-DE" sz="1200" kern="1200" dirty="0" err="1" smtClean="0">
                <a:solidFill>
                  <a:schemeClr val="tx1"/>
                </a:solidFill>
                <a:latin typeface="+mn-lt"/>
                <a:ea typeface="+mn-ea"/>
                <a:cs typeface="+mn-cs"/>
              </a:rPr>
              <a:t>suchbar</a:t>
            </a:r>
            <a:r>
              <a:rPr lang="de-DE" sz="1200" kern="1200" dirty="0" smtClean="0">
                <a:solidFill>
                  <a:schemeClr val="tx1"/>
                </a:solidFill>
                <a:latin typeface="+mn-lt"/>
                <a:ea typeface="+mn-ea"/>
                <a:cs typeface="+mn-cs"/>
              </a:rPr>
              <a:t> ist. Anmerkung: Als Alternative oder zusätzlich können die Angaben zur Ausstellung zusammen mit dem normierten Begriff "Ausstellungskatalog" in strukturierter Form im Element Art des Inhalts (RDA 7.2) erfasst werden (s. Schulungsunterlage Modul 5A - Bildbände, Kunst- und Ausstellungsmaterialien).</a:t>
            </a:r>
          </a:p>
        </p:txBody>
      </p:sp>
      <p:sp>
        <p:nvSpPr>
          <p:cNvPr id="4" name="Foliennummernplatzhalter 3"/>
          <p:cNvSpPr>
            <a:spLocks noGrp="1"/>
          </p:cNvSpPr>
          <p:nvPr>
            <p:ph type="sldNum" sz="quarter" idx="10"/>
          </p:nvPr>
        </p:nvSpPr>
        <p:spPr/>
        <p:txBody>
          <a:bodyPr/>
          <a:lstStyle/>
          <a:p>
            <a:fld id="{5F9F8FF6-6F64-48B5-AF7B-675846B3447E}" type="slidenum">
              <a:rPr lang="de-DE" smtClean="0"/>
              <a:pPr/>
              <a:t>73</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dirty="0" smtClean="0"/>
              <a:t>Zu RDA 2.2.2.3:</a:t>
            </a:r>
            <a:r>
              <a:rPr lang="de-DE" baseline="0" dirty="0" smtClean="0"/>
              <a:t> </a:t>
            </a:r>
            <a:r>
              <a:rPr lang="de-DE" sz="1800" dirty="0" smtClean="0"/>
              <a:t>Aber s. RDA 2.2.2.3 D-A-CH: Nicht Titelbildfeld/Titelbildschirm, sondern andere Quellen benutzen. Es empfiehlt sich daher, nur eine ungewöhnlichere Quelle anzugeben, z. B. Menü einer Video-DVD.</a:t>
            </a:r>
          </a:p>
          <a:p>
            <a:pPr marL="0" marR="0" lvl="2" indent="0" algn="l" defTabSz="914400" rtl="0" eaLnBrk="1" fontAlgn="auto" latinLnBrk="0" hangingPunct="1">
              <a:lnSpc>
                <a:spcPct val="100000"/>
              </a:lnSpc>
              <a:spcBef>
                <a:spcPts val="0"/>
              </a:spcBef>
              <a:spcAft>
                <a:spcPts val="0"/>
              </a:spcAft>
              <a:buClrTx/>
              <a:buSzTx/>
              <a:buFontTx/>
              <a:buNone/>
              <a:tabLst/>
              <a:defRPr/>
            </a:pPr>
            <a:r>
              <a:rPr lang="de-DE" sz="1800" dirty="0" smtClean="0"/>
              <a:t>Regelwerkstext 2.2.2.3: ... Wenn die Titelbildfelder oder Titelbildschirme nur die Titel der einzelnen Inhalte auflisten und eine andere Quelle, die Teil der Ressource selbst ist, einen förmlich präsentierten übergeordneten Titel hat, verwenden Sie als bevorzugte Informationsquelle die zuerst zutreffende Ressource mit einem förmlich präsentierten übergeordneten Titel.</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77</a:t>
            </a:fld>
            <a:endParaRPr lang="de-DE"/>
          </a:p>
        </p:txBody>
      </p:sp>
    </p:spTree>
    <p:extLst>
      <p:ext uri="{BB962C8B-B14F-4D97-AF65-F5344CB8AC3E}">
        <p14:creationId xmlns:p14="http://schemas.microsoft.com/office/powerpoint/2010/main" val="360284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smtClean="0"/>
              <a:t>Paralleltitel Standardelement, weiter</a:t>
            </a:r>
            <a:r>
              <a:rPr lang="de-DE" baseline="0" dirty="0" smtClean="0"/>
              <a:t>e nicht</a:t>
            </a:r>
          </a:p>
          <a:p>
            <a:pPr marL="228600" indent="-228600">
              <a:buAutoNum type="arabicPeriod"/>
            </a:pPr>
            <a:r>
              <a:rPr lang="de-DE" baseline="0" dirty="0" smtClean="0"/>
              <a:t>zweiter abweichender Titel wegen der Typographie</a:t>
            </a:r>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79</a:t>
            </a:fld>
            <a:endParaRPr lang="de-DE"/>
          </a:p>
        </p:txBody>
      </p:sp>
    </p:spTree>
    <p:extLst>
      <p:ext uri="{BB962C8B-B14F-4D97-AF65-F5344CB8AC3E}">
        <p14:creationId xmlns:p14="http://schemas.microsoft.com/office/powerpoint/2010/main" val="68198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80</a:t>
            </a:fld>
            <a:endParaRPr lang="de-DE"/>
          </a:p>
        </p:txBody>
      </p:sp>
    </p:spTree>
    <p:extLst>
      <p:ext uri="{BB962C8B-B14F-4D97-AF65-F5344CB8AC3E}">
        <p14:creationId xmlns:p14="http://schemas.microsoft.com/office/powerpoint/2010/main" val="62917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Hauptinhalt meint: der</a:t>
            </a:r>
            <a:r>
              <a:rPr lang="de-DE" baseline="0" smtClean="0"/>
              <a:t> Hauptt</a:t>
            </a:r>
            <a:r>
              <a:rPr lang="de-DE" smtClean="0"/>
              <a:t>eil der Ressource</a:t>
            </a:r>
            <a:r>
              <a:rPr lang="de-DE" baseline="0" smtClean="0"/>
              <a:t> </a:t>
            </a:r>
            <a:r>
              <a:rPr lang="de-DE" smtClean="0"/>
              <a:t>zwischen Präliminarien</a:t>
            </a:r>
            <a:r>
              <a:rPr lang="de-DE" baseline="0" smtClean="0"/>
              <a:t> und Nachklapp = main content NICHT „überwiegender Inhalt“</a:t>
            </a:r>
          </a:p>
          <a:p>
            <a:r>
              <a:rPr lang="de-DE" baseline="0" smtClean="0"/>
              <a:t>wenn Hauptinhalt in mehreren Sprachen/Schriften vorliegt </a:t>
            </a:r>
            <a:r>
              <a:rPr lang="de-DE" baseline="0" smtClean="0">
                <a:sym typeface="Wingdings" panose="05000000000000000000" pitchFamily="2" charset="2"/>
              </a:rPr>
              <a:t> Reihenfolge, Layout, Typographie</a:t>
            </a:r>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16</a:t>
            </a:fld>
            <a:endParaRPr lang="de-DE"/>
          </a:p>
        </p:txBody>
      </p:sp>
    </p:spTree>
    <p:extLst>
      <p:ext uri="{BB962C8B-B14F-4D97-AF65-F5344CB8AC3E}">
        <p14:creationId xmlns:p14="http://schemas.microsoft.com/office/powerpoint/2010/main" val="277366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Achtung:</a:t>
            </a:r>
            <a:r>
              <a:rPr lang="de-DE" baseline="0" dirty="0" smtClean="0"/>
              <a:t> Ab hier entweder einzeln erscheinen lassen und erklären oder das Publikum ein bißchen aufrütteln und vor der Anzeige der Lösung </a:t>
            </a:r>
            <a:r>
              <a:rPr lang="de-DE" baseline="0" dirty="0" err="1" smtClean="0"/>
              <a:t>mitraten</a:t>
            </a:r>
            <a:r>
              <a:rPr lang="de-DE" baseline="0" dirty="0" smtClean="0"/>
              <a:t> lassen.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21</a:t>
            </a:fld>
            <a:endParaRPr lang="de-DE"/>
          </a:p>
        </p:txBody>
      </p:sp>
    </p:spTree>
    <p:extLst>
      <p:ext uri="{BB962C8B-B14F-4D97-AF65-F5344CB8AC3E}">
        <p14:creationId xmlns:p14="http://schemas.microsoft.com/office/powerpoint/2010/main" val="351070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2. Beispiel: Großschreibung</a:t>
            </a:r>
            <a:r>
              <a:rPr lang="de-DE" baseline="0" dirty="0" smtClean="0"/>
              <a:t> des ersten Worts des Alternativsachtitels „Il“</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23</a:t>
            </a:fld>
            <a:endParaRPr lang="de-DE"/>
          </a:p>
        </p:txBody>
      </p:sp>
    </p:spTree>
    <p:extLst>
      <p:ext uri="{BB962C8B-B14F-4D97-AF65-F5344CB8AC3E}">
        <p14:creationId xmlns:p14="http://schemas.microsoft.com/office/powerpoint/2010/main" val="396400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a:buFontTx/>
              <a:buNone/>
            </a:pPr>
            <a:r>
              <a:rPr lang="de-DE" dirty="0" smtClean="0"/>
              <a:t>Zum ersten Punkt:</a:t>
            </a:r>
          </a:p>
          <a:p>
            <a:pPr marL="171450" lvl="1" indent="-171450">
              <a:buFontTx/>
              <a:buChar char="-"/>
            </a:pPr>
            <a:r>
              <a:rPr lang="de-DE" dirty="0" smtClean="0"/>
              <a:t>Mehrere grammatikalisch verbundene Angaben (auch Appositionen) bilden zusammen einen Paralleltitel - auch wenn sie auf mehreren Zeilen geschrieben und/oder </a:t>
            </a:r>
            <a:r>
              <a:rPr lang="de-DE" dirty="0" err="1" smtClean="0"/>
              <a:t>typografisch</a:t>
            </a:r>
            <a:r>
              <a:rPr lang="de-DE" dirty="0" smtClean="0"/>
              <a:t> voneinander abgehoben sind (RDA 2.3.3.3 D-A-CH mit Verweis auf RDA 2.3.2.7 D-A-CH).</a:t>
            </a:r>
          </a:p>
          <a:p>
            <a:pPr marL="171450" lvl="1" indent="-171450">
              <a:buFontTx/>
              <a:buChar char="-"/>
            </a:pPr>
            <a:r>
              <a:rPr lang="de-DE" dirty="0" smtClean="0"/>
              <a:t>Versionsnummer/Jahr als Angabe zum Stand einer Software oder einer elektronischen Ressource = Teil eines Paralleltitels, wenn durch das Layout begründet (RDA 2.3.3.3 D-A-CH mit Verweis auf 2.3.2.7 D-A-CH / RDA 2.5.2.3 D-A-CH)</a:t>
            </a:r>
          </a:p>
          <a:p>
            <a:pPr marL="171450" lvl="1" indent="-171450">
              <a:buFontTx/>
              <a:buChar char="-"/>
            </a:pPr>
            <a:r>
              <a:rPr lang="de-DE" dirty="0" smtClean="0"/>
              <a:t>Alternativtitel = Teil eines Paralleltitels (Großschreibung des ersten Worts des Alternativtitels (RDA 2.3.3.3 D-A-CH mit Verweis auf RDA 2.3.2.7 D-A-CH)</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26</a:t>
            </a:fld>
            <a:endParaRPr lang="de-DE"/>
          </a:p>
        </p:txBody>
      </p:sp>
    </p:spTree>
    <p:extLst>
      <p:ext uri="{BB962C8B-B14F-4D97-AF65-F5344CB8AC3E}">
        <p14:creationId xmlns:p14="http://schemas.microsoft.com/office/powerpoint/2010/main" val="121551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Paralleltitel in</a:t>
            </a:r>
            <a:r>
              <a:rPr lang="de-DE" baseline="0" dirty="0" smtClean="0"/>
              <a:t> 341 muß nicht mehr von selber Informationsquelle wie Haupttitel </a:t>
            </a:r>
            <a:r>
              <a:rPr lang="de-DE" baseline="0" smtClean="0"/>
              <a:t>stammen.</a:t>
            </a:r>
            <a:endParaRPr lang="de-DE" baseline="0"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29</a:t>
            </a:fld>
            <a:endParaRPr lang="de-DE"/>
          </a:p>
        </p:txBody>
      </p:sp>
    </p:spTree>
    <p:extLst>
      <p:ext uri="{BB962C8B-B14F-4D97-AF65-F5344CB8AC3E}">
        <p14:creationId xmlns:p14="http://schemas.microsoft.com/office/powerpoint/2010/main" val="121712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FALSCHE</a:t>
            </a:r>
            <a:r>
              <a:rPr lang="de-DE" baseline="0" smtClean="0"/>
              <a:t> INTERPRETATION der Regel bis 1.12.2015: </a:t>
            </a:r>
            <a:r>
              <a:rPr lang="de-DE" smtClean="0"/>
              <a:t>Reihenfolge</a:t>
            </a:r>
            <a:r>
              <a:rPr lang="de-DE" baseline="0" smtClean="0"/>
              <a:t> </a:t>
            </a:r>
            <a:r>
              <a:rPr lang="de-DE" baseline="0" dirty="0" smtClean="0"/>
              <a:t>von Haupttitel und Paralleltitel hier nach überwiegender Sprache im Text, d.h. nicht Reihenfolge </a:t>
            </a:r>
            <a:r>
              <a:rPr lang="de-DE" baseline="0" smtClean="0"/>
              <a:t>der Vorlage</a:t>
            </a:r>
          </a:p>
          <a:p>
            <a:r>
              <a:rPr lang="de-DE" baseline="0" smtClean="0"/>
              <a:t>RICHTIG: Hauptinhalt in mehreren Sprachen </a:t>
            </a:r>
            <a:r>
              <a:rPr lang="de-DE" baseline="0" smtClean="0">
                <a:sym typeface="Wingdings" panose="05000000000000000000" pitchFamily="2" charset="2"/>
              </a:rPr>
              <a:t> Reihenfolge, Layout, Typographie sticht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30</a:t>
            </a:fld>
            <a:endParaRPr lang="de-DE"/>
          </a:p>
        </p:txBody>
      </p:sp>
    </p:spTree>
    <p:extLst>
      <p:ext uri="{BB962C8B-B14F-4D97-AF65-F5344CB8AC3E}">
        <p14:creationId xmlns:p14="http://schemas.microsoft.com/office/powerpoint/2010/main" val="268617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dirty="0" smtClean="0"/>
              <a:t>Zum ersten Punkt: Ausnahme:</a:t>
            </a:r>
            <a:r>
              <a:rPr lang="de-DE" baseline="0" dirty="0" smtClean="0"/>
              <a:t> </a:t>
            </a:r>
            <a:r>
              <a:rPr lang="de-DE" dirty="0" smtClean="0"/>
              <a:t>Für eine </a:t>
            </a:r>
            <a:r>
              <a:rPr lang="de-DE" dirty="0" err="1" smtClean="0"/>
              <a:t>kartografische</a:t>
            </a:r>
            <a:r>
              <a:rPr lang="de-DE" dirty="0" smtClean="0"/>
              <a:t> Ressource/Ressource aus bewegten Bildern können Titelzusätze bei Bedarf ermittelt werden (RDA 2.3.4.1).</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34</a:t>
            </a:fld>
            <a:endParaRPr lang="de-DE"/>
          </a:p>
        </p:txBody>
      </p:sp>
    </p:spTree>
    <p:extLst>
      <p:ext uri="{BB962C8B-B14F-4D97-AF65-F5344CB8AC3E}">
        <p14:creationId xmlns:p14="http://schemas.microsoft.com/office/powerpoint/2010/main" val="376715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t>AG RDA Schulungsunterlagen – Modul 3.02.01: Titel | Stand: 06.07.2015 | CC BY-NC-SA</a:t>
            </a:r>
            <a:endParaRPr lang="de-DE" dirty="0"/>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pPr/>
              <a:t>‹Nr.›</a:t>
            </a:fld>
            <a:endParaRPr lang="de-DE"/>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prstClr val="white"/>
              </a:solidFill>
            </a:endParaRPr>
          </a:p>
        </p:txBody>
      </p:sp>
      <p:sp>
        <p:nvSpPr>
          <p:cNvPr id="3075" name="Titel 1"/>
          <p:cNvSpPr>
            <a:spLocks noGrp="1"/>
          </p:cNvSpPr>
          <p:nvPr>
            <p:ph type="title"/>
          </p:nvPr>
        </p:nvSpPr>
        <p:spPr>
          <a:xfrm>
            <a:off x="1692275" y="2781300"/>
            <a:ext cx="6057900" cy="1652588"/>
          </a:xfrm>
        </p:spPr>
        <p:txBody>
          <a:bodyPr/>
          <a:lstStyle/>
          <a:p>
            <a:pPr algn="ctr"/>
            <a:r>
              <a:rPr lang="de-DE" altLang="de-DE" sz="3200" b="1" dirty="0" smtClean="0">
                <a:latin typeface="Verdana" pitchFamily="34" charset="0"/>
                <a:ea typeface="Verdana" pitchFamily="34" charset="0"/>
                <a:cs typeface="Verdana" pitchFamily="34" charset="0"/>
              </a:rPr>
              <a:t>Schulungsunterlagen der</a:t>
            </a:r>
            <a:br>
              <a:rPr lang="de-DE" altLang="de-DE" sz="3200" b="1" dirty="0" smtClean="0">
                <a:latin typeface="Verdana" pitchFamily="34" charset="0"/>
                <a:ea typeface="Verdana" pitchFamily="34" charset="0"/>
                <a:cs typeface="Verdana" pitchFamily="34" charset="0"/>
              </a:rPr>
            </a:br>
            <a:r>
              <a:rPr lang="de-DE" altLang="de-DE" sz="3200" b="1" dirty="0" smtClean="0">
                <a:latin typeface="Verdana" pitchFamily="34" charset="0"/>
                <a:ea typeface="Verdana" pitchFamily="34" charset="0"/>
                <a:cs typeface="Verdana" pitchFamily="34" charset="0"/>
              </a:rPr>
              <a:t>AG RDA</a:t>
            </a:r>
          </a:p>
        </p:txBody>
      </p:sp>
      <p:pic>
        <p:nvPicPr>
          <p:cNvPr id="3076" name="Grafi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cstate="print">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Grafik 29"/>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de-DE" altLang="de-DE" sz="1000" b="1" dirty="0" smtClean="0">
                  <a:solidFill>
                    <a:prstClr val="black"/>
                  </a:solidFill>
                  <a:latin typeface="Verdana" pitchFamily="34" charset="0"/>
                  <a:cs typeface="Arial" pitchFamily="34" charset="0"/>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k 1"/>
          <p:cNvPicPr>
            <a:picLocks noChangeAspect="1"/>
          </p:cNvPicPr>
          <p:nvPr/>
        </p:nvPicPr>
        <p:blipFill rotWithShape="1">
          <a:blip r:embed="rId18" cstate="print">
            <a:extLst>
              <a:ext uri="{28A0092B-C50C-407E-A947-70E740481C1C}">
                <a14:useLocalDpi xmlns:a14="http://schemas.microsoft.com/office/drawing/2010/main" val="0"/>
              </a:ext>
            </a:extLst>
          </a:blip>
          <a:srcRect l="5723" t="17175" b="17717"/>
          <a:stretch/>
        </p:blipFill>
        <p:spPr>
          <a:xfrm>
            <a:off x="677899" y="2348880"/>
            <a:ext cx="1650927" cy="358775"/>
          </a:xfrm>
          <a:prstGeom prst="rect">
            <a:avLst/>
          </a:prstGeom>
        </p:spPr>
      </p:pic>
    </p:spTree>
    <p:extLst>
      <p:ext uri="{BB962C8B-B14F-4D97-AF65-F5344CB8AC3E}">
        <p14:creationId xmlns:p14="http://schemas.microsoft.com/office/powerpoint/2010/main" val="233225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 -6-</a:t>
            </a:r>
            <a:endParaRPr lang="de-DE" dirty="0"/>
          </a:p>
        </p:txBody>
      </p:sp>
      <p:sp>
        <p:nvSpPr>
          <p:cNvPr id="3" name="Textplatzhalter 2"/>
          <p:cNvSpPr>
            <a:spLocks noGrp="1"/>
          </p:cNvSpPr>
          <p:nvPr>
            <p:ph type="body" sz="quarter" idx="13"/>
          </p:nvPr>
        </p:nvSpPr>
        <p:spPr>
          <a:xfrm>
            <a:off x="251520" y="836712"/>
            <a:ext cx="8640960" cy="2232248"/>
          </a:xfrm>
        </p:spPr>
        <p:txBody>
          <a:bodyPr wrap="square"/>
          <a:lstStyle/>
          <a:p>
            <a:pPr marL="358775" lvl="1" indent="-358775">
              <a:buFont typeface="Arial" pitchFamily="34" charset="0"/>
              <a:buChar char="•"/>
            </a:pPr>
            <a:endParaRPr lang="de-DE" sz="2400" dirty="0" smtClean="0"/>
          </a:p>
          <a:p>
            <a:pPr marL="358775" lvl="1" indent="-358775">
              <a:buFont typeface="Arial" pitchFamily="34" charset="0"/>
              <a:buChar char="•"/>
            </a:pPr>
            <a:r>
              <a:rPr lang="de-DE" sz="2400" dirty="0" smtClean="0"/>
              <a:t>Erfassung so wie der Titel in der Informationsquelle erscheint (RDA 2.3.1.4 + RDA 2.3.1.4 D-A-CH)</a:t>
            </a:r>
          </a:p>
          <a:p>
            <a:pPr marL="758825" lvl="2" indent="-358775">
              <a:buFont typeface="Symbol" pitchFamily="18" charset="2"/>
              <a:buChar char="-"/>
            </a:pPr>
            <a:r>
              <a:rPr lang="de-DE" sz="2000" dirty="0" smtClean="0"/>
              <a:t>Fortlaufende Ressource: </a:t>
            </a:r>
            <a:r>
              <a:rPr lang="de-DE" sz="2000" dirty="0"/>
              <a:t>Weglassung </a:t>
            </a:r>
            <a:r>
              <a:rPr lang="de-DE" sz="2000" dirty="0" smtClean="0"/>
              <a:t>("…") von Angaben im Titel, die von Ausgabe zu Ausgabe variieren, z. B. Berichtsjahre u. ä.</a:t>
            </a:r>
            <a:endParaRPr lang="de-DE" dirty="0" smtClean="0"/>
          </a:p>
        </p:txBody>
      </p:sp>
      <p:sp>
        <p:nvSpPr>
          <p:cNvPr id="9" name="Foliennummernplatzhalter 8"/>
          <p:cNvSpPr>
            <a:spLocks noGrp="1"/>
          </p:cNvSpPr>
          <p:nvPr>
            <p:ph type="sldNum" sz="quarter" idx="4"/>
          </p:nvPr>
        </p:nvSpPr>
        <p:spPr/>
        <p:txBody>
          <a:bodyPr/>
          <a:lstStyle/>
          <a:p>
            <a:fld id="{8A6690F1-7CA1-4166-A522-500460961984}" type="slidenum">
              <a:rPr lang="de-DE" smtClean="0"/>
              <a:pPr/>
              <a:t>10</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75" name="Gruppieren 74"/>
          <p:cNvGrpSpPr/>
          <p:nvPr/>
        </p:nvGrpSpPr>
        <p:grpSpPr>
          <a:xfrm>
            <a:off x="444500" y="3284538"/>
            <a:ext cx="8380413" cy="2065337"/>
            <a:chOff x="444500" y="3284538"/>
            <a:chExt cx="8380413" cy="2065337"/>
          </a:xfrm>
        </p:grpSpPr>
        <p:sp>
          <p:nvSpPr>
            <p:cNvPr id="44" name="AutoShape 36"/>
            <p:cNvSpPr>
              <a:spLocks noChangeAspect="1" noChangeArrowheads="1" noTextEdit="1"/>
            </p:cNvSpPr>
            <p:nvPr/>
          </p:nvSpPr>
          <p:spPr bwMode="auto">
            <a:xfrm>
              <a:off x="444500" y="3284538"/>
              <a:ext cx="8380413"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Rectangle 38"/>
            <p:cNvSpPr>
              <a:spLocks noChangeArrowheads="1"/>
            </p:cNvSpPr>
            <p:nvPr/>
          </p:nvSpPr>
          <p:spPr bwMode="auto">
            <a:xfrm>
              <a:off x="454025" y="3308350"/>
              <a:ext cx="4033838" cy="36671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Rectangle 39"/>
            <p:cNvSpPr>
              <a:spLocks noChangeArrowheads="1"/>
            </p:cNvSpPr>
            <p:nvPr/>
          </p:nvSpPr>
          <p:spPr bwMode="auto">
            <a:xfrm>
              <a:off x="4487863" y="3308350"/>
              <a:ext cx="4322763" cy="36671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Rectangle 40"/>
            <p:cNvSpPr>
              <a:spLocks noChangeArrowheads="1"/>
            </p:cNvSpPr>
            <p:nvPr/>
          </p:nvSpPr>
          <p:spPr bwMode="auto">
            <a:xfrm>
              <a:off x="454025" y="3675063"/>
              <a:ext cx="4033838" cy="461962"/>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Rectangle 41"/>
            <p:cNvSpPr>
              <a:spLocks noChangeArrowheads="1"/>
            </p:cNvSpPr>
            <p:nvPr/>
          </p:nvSpPr>
          <p:spPr bwMode="auto">
            <a:xfrm>
              <a:off x="4487863" y="3675063"/>
              <a:ext cx="4322763" cy="461962"/>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Rectangle 42"/>
            <p:cNvSpPr>
              <a:spLocks noChangeArrowheads="1"/>
            </p:cNvSpPr>
            <p:nvPr/>
          </p:nvSpPr>
          <p:spPr bwMode="auto">
            <a:xfrm>
              <a:off x="454025" y="4137025"/>
              <a:ext cx="4033838" cy="4603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Rectangle 43"/>
            <p:cNvSpPr>
              <a:spLocks noChangeArrowheads="1"/>
            </p:cNvSpPr>
            <p:nvPr/>
          </p:nvSpPr>
          <p:spPr bwMode="auto">
            <a:xfrm>
              <a:off x="4487863" y="4137025"/>
              <a:ext cx="4322763" cy="4603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Rectangle 44"/>
            <p:cNvSpPr>
              <a:spLocks noChangeArrowheads="1"/>
            </p:cNvSpPr>
            <p:nvPr/>
          </p:nvSpPr>
          <p:spPr bwMode="auto">
            <a:xfrm>
              <a:off x="454025" y="4597400"/>
              <a:ext cx="4033838"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Rectangle 45"/>
            <p:cNvSpPr>
              <a:spLocks noChangeArrowheads="1"/>
            </p:cNvSpPr>
            <p:nvPr/>
          </p:nvSpPr>
          <p:spPr bwMode="auto">
            <a:xfrm>
              <a:off x="4487863" y="4597400"/>
              <a:ext cx="4322763" cy="642937"/>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Line 46"/>
            <p:cNvSpPr>
              <a:spLocks noChangeShapeType="1"/>
            </p:cNvSpPr>
            <p:nvPr/>
          </p:nvSpPr>
          <p:spPr bwMode="auto">
            <a:xfrm>
              <a:off x="4487863" y="3302000"/>
              <a:ext cx="0" cy="19431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4" name="Line 47"/>
            <p:cNvSpPr>
              <a:spLocks noChangeShapeType="1"/>
            </p:cNvSpPr>
            <p:nvPr/>
          </p:nvSpPr>
          <p:spPr bwMode="auto">
            <a:xfrm>
              <a:off x="447675" y="3675063"/>
              <a:ext cx="8369300"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Line 48"/>
            <p:cNvSpPr>
              <a:spLocks noChangeShapeType="1"/>
            </p:cNvSpPr>
            <p:nvPr/>
          </p:nvSpPr>
          <p:spPr bwMode="auto">
            <a:xfrm>
              <a:off x="447675" y="4137025"/>
              <a:ext cx="83693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 name="Line 49"/>
            <p:cNvSpPr>
              <a:spLocks noChangeShapeType="1"/>
            </p:cNvSpPr>
            <p:nvPr/>
          </p:nvSpPr>
          <p:spPr bwMode="auto">
            <a:xfrm>
              <a:off x="447675" y="4597400"/>
              <a:ext cx="83693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Line 50"/>
            <p:cNvSpPr>
              <a:spLocks noChangeShapeType="1"/>
            </p:cNvSpPr>
            <p:nvPr/>
          </p:nvSpPr>
          <p:spPr bwMode="auto">
            <a:xfrm>
              <a:off x="454025" y="3302000"/>
              <a:ext cx="0" cy="19431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8" name="Line 51"/>
            <p:cNvSpPr>
              <a:spLocks noChangeShapeType="1"/>
            </p:cNvSpPr>
            <p:nvPr/>
          </p:nvSpPr>
          <p:spPr bwMode="auto">
            <a:xfrm>
              <a:off x="8810625" y="3302000"/>
              <a:ext cx="0" cy="19431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Line 52"/>
            <p:cNvSpPr>
              <a:spLocks noChangeShapeType="1"/>
            </p:cNvSpPr>
            <p:nvPr/>
          </p:nvSpPr>
          <p:spPr bwMode="auto">
            <a:xfrm>
              <a:off x="447675" y="3308350"/>
              <a:ext cx="83693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0" name="Line 53"/>
            <p:cNvSpPr>
              <a:spLocks noChangeShapeType="1"/>
            </p:cNvSpPr>
            <p:nvPr/>
          </p:nvSpPr>
          <p:spPr bwMode="auto">
            <a:xfrm>
              <a:off x="447675" y="5240338"/>
              <a:ext cx="83693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1" name="Rectangle 54"/>
            <p:cNvSpPr>
              <a:spLocks noChangeArrowheads="1"/>
            </p:cNvSpPr>
            <p:nvPr/>
          </p:nvSpPr>
          <p:spPr bwMode="auto">
            <a:xfrm>
              <a:off x="546100" y="3354388"/>
              <a:ext cx="26019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Informationsquelle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5"/>
            <p:cNvSpPr>
              <a:spLocks noChangeArrowheads="1"/>
            </p:cNvSpPr>
            <p:nvPr/>
          </p:nvSpPr>
          <p:spPr bwMode="auto">
            <a:xfrm>
              <a:off x="4579938" y="3354388"/>
              <a:ext cx="1406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6"/>
            <p:cNvSpPr>
              <a:spLocks noChangeArrowheads="1"/>
            </p:cNvSpPr>
            <p:nvPr/>
          </p:nvSpPr>
          <p:spPr bwMode="auto">
            <a:xfrm>
              <a:off x="546100" y="3767138"/>
              <a:ext cx="276383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1. Jahresbericht 2013</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58"/>
            <p:cNvSpPr>
              <a:spLocks noChangeArrowheads="1"/>
            </p:cNvSpPr>
            <p:nvPr/>
          </p:nvSpPr>
          <p:spPr bwMode="auto">
            <a:xfrm>
              <a:off x="546100" y="4229100"/>
              <a:ext cx="1560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Sessionsheft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59"/>
            <p:cNvSpPr>
              <a:spLocks noChangeArrowheads="1"/>
            </p:cNvSpPr>
            <p:nvPr/>
          </p:nvSpPr>
          <p:spPr bwMode="auto">
            <a:xfrm>
              <a:off x="2074863" y="4229100"/>
              <a:ext cx="22336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2013 und Ausblick</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2"/>
            <p:cNvSpPr>
              <a:spLocks noChangeArrowheads="1"/>
            </p:cNvSpPr>
            <p:nvPr/>
          </p:nvSpPr>
          <p:spPr bwMode="auto">
            <a:xfrm>
              <a:off x="546100" y="4643438"/>
              <a:ext cx="3221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Allensbacher Jahrbuch der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3"/>
            <p:cNvSpPr>
              <a:spLocks noChangeArrowheads="1"/>
            </p:cNvSpPr>
            <p:nvPr/>
          </p:nvSpPr>
          <p:spPr bwMode="auto">
            <a:xfrm>
              <a:off x="546100" y="4918075"/>
              <a:ext cx="2187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Demoskopie 2003</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4"/>
            <p:cNvSpPr>
              <a:spLocks noChangeArrowheads="1"/>
            </p:cNvSpPr>
            <p:nvPr/>
          </p:nvSpPr>
          <p:spPr bwMode="auto">
            <a:xfrm>
              <a:off x="2613025" y="4918075"/>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5"/>
            <p:cNvSpPr>
              <a:spLocks noChangeArrowheads="1"/>
            </p:cNvSpPr>
            <p:nvPr/>
          </p:nvSpPr>
          <p:spPr bwMode="auto">
            <a:xfrm>
              <a:off x="2717800" y="4918075"/>
              <a:ext cx="7000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2009</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4" name="Rectangle 57"/>
          <p:cNvSpPr>
            <a:spLocks noChangeArrowheads="1"/>
          </p:cNvSpPr>
          <p:nvPr/>
        </p:nvSpPr>
        <p:spPr bwMode="auto">
          <a:xfrm>
            <a:off x="4579938" y="3767138"/>
            <a:ext cx="23669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Jahresbericht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60"/>
          <p:cNvSpPr>
            <a:spLocks noChangeArrowheads="1"/>
          </p:cNvSpPr>
          <p:nvPr/>
        </p:nvSpPr>
        <p:spPr bwMode="auto">
          <a:xfrm>
            <a:off x="4579938" y="4229100"/>
            <a:ext cx="1562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Sessionsheft</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61"/>
          <p:cNvSpPr>
            <a:spLocks noChangeArrowheads="1"/>
          </p:cNvSpPr>
          <p:nvPr/>
        </p:nvSpPr>
        <p:spPr bwMode="auto">
          <a:xfrm>
            <a:off x="6110288" y="4229100"/>
            <a:ext cx="1838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und Ausblick</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ectangle 66"/>
          <p:cNvSpPr>
            <a:spLocks noChangeArrowheads="1"/>
          </p:cNvSpPr>
          <p:nvPr/>
        </p:nvSpPr>
        <p:spPr bwMode="auto">
          <a:xfrm>
            <a:off x="4579938" y="4643438"/>
            <a:ext cx="3222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Allensbacher Jahrbuch der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Rectangle 67"/>
          <p:cNvSpPr>
            <a:spLocks noChangeArrowheads="1"/>
          </p:cNvSpPr>
          <p:nvPr/>
        </p:nvSpPr>
        <p:spPr bwMode="auto">
          <a:xfrm>
            <a:off x="4579938" y="4918075"/>
            <a:ext cx="1790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Demoskopie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68"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 -7-</a:t>
            </a:r>
            <a:endParaRPr lang="de-DE" dirty="0"/>
          </a:p>
        </p:txBody>
      </p:sp>
      <p:sp>
        <p:nvSpPr>
          <p:cNvPr id="3" name="Textplatzhalter 2"/>
          <p:cNvSpPr>
            <a:spLocks noGrp="1"/>
          </p:cNvSpPr>
          <p:nvPr>
            <p:ph type="body" sz="quarter" idx="13"/>
          </p:nvPr>
        </p:nvSpPr>
        <p:spPr>
          <a:xfrm>
            <a:off x="251520" y="836712"/>
            <a:ext cx="8640960" cy="2232248"/>
          </a:xfrm>
        </p:spPr>
        <p:txBody>
          <a:bodyPr wrap="square"/>
          <a:lstStyle/>
          <a:p>
            <a:pPr marL="358775" lvl="1" indent="-358775">
              <a:buFont typeface="Arial" pitchFamily="34" charset="0"/>
              <a:buChar char="•"/>
            </a:pPr>
            <a:endParaRPr lang="de-DE" sz="2400" dirty="0" smtClean="0"/>
          </a:p>
          <a:p>
            <a:pPr marL="358775" lvl="1" indent="-358775">
              <a:buFont typeface="Arial" pitchFamily="34" charset="0"/>
              <a:buChar char="•"/>
            </a:pPr>
            <a:r>
              <a:rPr lang="de-DE" sz="2400" dirty="0" smtClean="0"/>
              <a:t>Erfassung so wie der Titel in der Informationsquelle erscheint (RDA 2.3.1.4 + RDA 2.3.1.4 D-A-CH)</a:t>
            </a:r>
          </a:p>
          <a:p>
            <a:pPr marL="758825" lvl="2" indent="-358775">
              <a:buFont typeface="Symbol" pitchFamily="18" charset="2"/>
              <a:buChar char="-"/>
            </a:pPr>
            <a:r>
              <a:rPr lang="de-DE" sz="2000" dirty="0" smtClean="0"/>
              <a:t>Kürzung langer Titel, wenn keine wesentlichen Informationen verlorengehen ("…"). </a:t>
            </a:r>
          </a:p>
          <a:p>
            <a:pPr marL="758825" lvl="2" indent="-358775">
              <a:buFont typeface="Symbol" pitchFamily="18" charset="2"/>
              <a:buChar char="-"/>
            </a:pPr>
            <a:r>
              <a:rPr lang="de-DE" sz="2000" dirty="0" smtClean="0"/>
              <a:t>Keine Kürzung bei den ersten fünf Wörtern</a:t>
            </a:r>
            <a:endParaRPr lang="de-DE" dirty="0" smtClean="0"/>
          </a:p>
          <a:p>
            <a:endParaRPr lang="de-DE" dirty="0" smtClean="0"/>
          </a:p>
        </p:txBody>
      </p:sp>
      <p:graphicFrame>
        <p:nvGraphicFramePr>
          <p:cNvPr id="6" name="Tabelle 5"/>
          <p:cNvGraphicFramePr>
            <a:graphicFrameLocks noGrp="1"/>
          </p:cNvGraphicFramePr>
          <p:nvPr>
            <p:extLst>
              <p:ext uri="{D42A27DB-BD31-4B8C-83A1-F6EECF244321}">
                <p14:modId xmlns:p14="http://schemas.microsoft.com/office/powerpoint/2010/main" val="3957768835"/>
              </p:ext>
            </p:extLst>
          </p:nvPr>
        </p:nvGraphicFramePr>
        <p:xfrm>
          <a:off x="395536" y="3429000"/>
          <a:ext cx="8496944" cy="2304256"/>
        </p:xfrm>
        <a:graphic>
          <a:graphicData uri="http://schemas.openxmlformats.org/drawingml/2006/table">
            <a:tbl>
              <a:tblPr firstRow="1" bandRow="1">
                <a:tableStyleId>{5C22544A-7EE6-4342-B048-85BDC9FD1C3A}</a:tableStyleId>
              </a:tblPr>
              <a:tblGrid>
                <a:gridCol w="4175222"/>
                <a:gridCol w="4321722"/>
              </a:tblGrid>
              <a:tr h="4007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Informationsquelle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Erfassung</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r>
              <a:tr h="1903516">
                <a:tc>
                  <a:txBody>
                    <a:bodyPr/>
                    <a:lstStyle/>
                    <a:p>
                      <a:pPr marL="0" lvl="2" indent="0">
                        <a:lnSpc>
                          <a:spcPct val="100000"/>
                        </a:lnSpc>
                        <a:spcBef>
                          <a:spcPts val="0"/>
                        </a:spcBef>
                        <a:spcAft>
                          <a:spcPts val="0"/>
                        </a:spcAft>
                        <a:buNone/>
                      </a:pPr>
                      <a:r>
                        <a:rPr lang="de-DE" sz="1800" dirty="0" smtClean="0">
                          <a:solidFill>
                            <a:schemeClr val="tx1"/>
                          </a:solidFill>
                          <a:latin typeface="Verdana" pitchFamily="34" charset="0"/>
                          <a:ea typeface="Verdana" pitchFamily="34" charset="0"/>
                          <a:cs typeface="Verdana" pitchFamily="34" charset="0"/>
                        </a:rPr>
                        <a:t>Wunderbare Reise zu Wasser und zu Lande und lustige Abenteuer des Freiherrn von Münchhausen, wie er dieselben bei der Flasche im Zirkel seiner Freunde zu erzählen pflegte</a:t>
                      </a:r>
                      <a:endParaRPr lang="es-ES" sz="1800" dirty="0" smtClean="0">
                        <a:solidFill>
                          <a:schemeClr val="tx1"/>
                        </a:solidFill>
                        <a:latin typeface="Verdana" pitchFamily="34" charset="0"/>
                        <a:ea typeface="Verdana" pitchFamily="34" charset="0"/>
                        <a:cs typeface="Verdana" pitchFamily="34" charset="0"/>
                      </a:endParaRPr>
                    </a:p>
                  </a:txBody>
                  <a:tcPr anchor="ctr"/>
                </a:tc>
                <a:tc>
                  <a:txBody>
                    <a:bodyPr/>
                    <a:lstStyle/>
                    <a:p>
                      <a:pPr marL="0" indent="0">
                        <a:buNone/>
                      </a:pPr>
                      <a:endParaRPr lang="de-DE" sz="1800" dirty="0" smtClean="0">
                        <a:latin typeface="Verdana" pitchFamily="34" charset="0"/>
                        <a:ea typeface="Verdana" pitchFamily="34" charset="0"/>
                        <a:cs typeface="Verdana" pitchFamily="34" charset="0"/>
                      </a:endParaRPr>
                    </a:p>
                  </a:txBody>
                  <a:tcPr anchor="ctr"/>
                </a:tc>
              </a:tr>
            </a:tbl>
          </a:graphicData>
        </a:graphic>
      </p:graphicFrame>
      <p:sp>
        <p:nvSpPr>
          <p:cNvPr id="9" name="Foliennummernplatzhalter 8"/>
          <p:cNvSpPr>
            <a:spLocks noGrp="1"/>
          </p:cNvSpPr>
          <p:nvPr>
            <p:ph type="sldNum" sz="quarter" idx="4"/>
          </p:nvPr>
        </p:nvSpPr>
        <p:spPr/>
        <p:txBody>
          <a:bodyPr/>
          <a:lstStyle/>
          <a:p>
            <a:fld id="{8A6690F1-7CA1-4166-A522-500460961984}" type="slidenum">
              <a:rPr lang="de-DE" smtClean="0"/>
              <a:pPr/>
              <a:t>11</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7" name="Rectangle 26"/>
          <p:cNvSpPr>
            <a:spLocks noChangeArrowheads="1"/>
          </p:cNvSpPr>
          <p:nvPr/>
        </p:nvSpPr>
        <p:spPr bwMode="auto">
          <a:xfrm>
            <a:off x="4644008" y="3933056"/>
            <a:ext cx="39814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dirty="0">
                <a:latin typeface="Verdana" pitchFamily="34" charset="0"/>
                <a:ea typeface="Verdana" pitchFamily="34" charset="0"/>
                <a:cs typeface="Verdana" pitchFamily="34" charset="0"/>
              </a:rPr>
              <a:t>Wunderbare Reise zu Wasser </a:t>
            </a:r>
            <a:r>
              <a:rPr lang="de-DE" dirty="0" smtClean="0">
                <a:latin typeface="Verdana" pitchFamily="34" charset="0"/>
                <a:ea typeface="Verdana" pitchFamily="34" charset="0"/>
                <a:cs typeface="Verdana" pitchFamily="34" charset="0"/>
              </a:rPr>
              <a:t>und </a:t>
            </a:r>
          </a:p>
          <a:p>
            <a:r>
              <a:rPr lang="de-DE" dirty="0" smtClean="0">
                <a:latin typeface="Verdana" pitchFamily="34" charset="0"/>
                <a:ea typeface="Verdana" pitchFamily="34" charset="0"/>
                <a:cs typeface="Verdana" pitchFamily="34" charset="0"/>
              </a:rPr>
              <a:t>zu </a:t>
            </a:r>
            <a:r>
              <a:rPr lang="de-DE" dirty="0">
                <a:latin typeface="Verdana" pitchFamily="34" charset="0"/>
                <a:ea typeface="Verdana" pitchFamily="34" charset="0"/>
                <a:cs typeface="Verdana" pitchFamily="34" charset="0"/>
              </a:rPr>
              <a:t>Lande und lustige </a:t>
            </a:r>
            <a:r>
              <a:rPr lang="de-DE" dirty="0" smtClean="0">
                <a:latin typeface="Verdana" pitchFamily="34" charset="0"/>
                <a:ea typeface="Verdana" pitchFamily="34" charset="0"/>
                <a:cs typeface="Verdana" pitchFamily="34" charset="0"/>
              </a:rPr>
              <a:t>Abenteuer </a:t>
            </a:r>
          </a:p>
          <a:p>
            <a:r>
              <a:rPr lang="de-DE" dirty="0" smtClean="0">
                <a:latin typeface="Verdana" pitchFamily="34" charset="0"/>
                <a:ea typeface="Verdana" pitchFamily="34" charset="0"/>
                <a:cs typeface="Verdana" pitchFamily="34" charset="0"/>
              </a:rPr>
              <a:t>des </a:t>
            </a:r>
            <a:r>
              <a:rPr lang="de-DE" dirty="0">
                <a:latin typeface="Verdana" pitchFamily="34" charset="0"/>
                <a:ea typeface="Verdana" pitchFamily="34" charset="0"/>
                <a:cs typeface="Verdana" pitchFamily="34" charset="0"/>
              </a:rPr>
              <a:t>Freiherrn von </a:t>
            </a:r>
            <a:r>
              <a:rPr lang="de-DE" dirty="0" smtClean="0">
                <a:latin typeface="Verdana" pitchFamily="34" charset="0"/>
                <a:ea typeface="Verdana" pitchFamily="34" charset="0"/>
                <a:cs typeface="Verdana" pitchFamily="34" charset="0"/>
              </a:rPr>
              <a:t>Münchhausen </a:t>
            </a:r>
            <a:r>
              <a:rPr lang="de-DE" dirty="0">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 -8-</a:t>
            </a:r>
            <a:endParaRPr lang="de-DE" dirty="0"/>
          </a:p>
        </p:txBody>
      </p:sp>
      <p:sp>
        <p:nvSpPr>
          <p:cNvPr id="3" name="Textplatzhalter 2"/>
          <p:cNvSpPr>
            <a:spLocks noGrp="1"/>
          </p:cNvSpPr>
          <p:nvPr>
            <p:ph type="body" sz="quarter" idx="13"/>
          </p:nvPr>
        </p:nvSpPr>
        <p:spPr>
          <a:xfrm>
            <a:off x="251520" y="836712"/>
            <a:ext cx="8640960" cy="2304256"/>
          </a:xfrm>
        </p:spPr>
        <p:txBody>
          <a:bodyPr wrap="square"/>
          <a:lstStyle/>
          <a:p>
            <a:pPr marL="358775" lvl="2" indent="-358775"/>
            <a:endParaRPr lang="de-DE" sz="2400" dirty="0" smtClean="0"/>
          </a:p>
          <a:p>
            <a:pPr marL="358775" lvl="2" indent="-358775"/>
            <a:r>
              <a:rPr lang="de-DE" sz="2400" dirty="0" smtClean="0"/>
              <a:t>Namen von Personen, Familien, Körperschaften (RDA 2.3.1.5 + RDA 2.3.1.5 D-A-CH)</a:t>
            </a:r>
          </a:p>
          <a:p>
            <a:pPr marL="815975" lvl="3" indent="-358775"/>
            <a:r>
              <a:rPr lang="de-DE" sz="2000" dirty="0" smtClean="0"/>
              <a:t>Erfassung des Namens als Titel, wenn Titel = Name</a:t>
            </a:r>
          </a:p>
          <a:p>
            <a:pPr marL="815975" lvl="3" indent="-358775"/>
            <a:r>
              <a:rPr lang="de-DE" sz="2000" dirty="0" smtClean="0"/>
              <a:t>Name von geistigem Schöpfer, Mitwirkendem, Verlag o. ä. Teil des Titels, wenn fest mit dem Titel verbunden</a:t>
            </a:r>
            <a:endParaRPr lang="de-DE" dirty="0" smtClean="0"/>
          </a:p>
          <a:p>
            <a:endParaRPr lang="de-DE" dirty="0" smtClean="0"/>
          </a:p>
        </p:txBody>
      </p:sp>
      <p:sp>
        <p:nvSpPr>
          <p:cNvPr id="9" name="Foliennummernplatzhalter 8"/>
          <p:cNvSpPr>
            <a:spLocks noGrp="1"/>
          </p:cNvSpPr>
          <p:nvPr>
            <p:ph type="sldNum" sz="quarter" idx="4"/>
          </p:nvPr>
        </p:nvSpPr>
        <p:spPr/>
        <p:txBody>
          <a:bodyPr/>
          <a:lstStyle/>
          <a:p>
            <a:fld id="{8A6690F1-7CA1-4166-A522-500460961984}" type="slidenum">
              <a:rPr lang="de-DE" smtClean="0"/>
              <a:pPr/>
              <a:t>12</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39" name="Gruppieren 38"/>
          <p:cNvGrpSpPr/>
          <p:nvPr/>
        </p:nvGrpSpPr>
        <p:grpSpPr>
          <a:xfrm>
            <a:off x="290513" y="3500438"/>
            <a:ext cx="8675687" cy="1789112"/>
            <a:chOff x="290513" y="3500438"/>
            <a:chExt cx="8675687" cy="1789112"/>
          </a:xfrm>
        </p:grpSpPr>
        <p:sp>
          <p:nvSpPr>
            <p:cNvPr id="7" name="AutoShape 3"/>
            <p:cNvSpPr>
              <a:spLocks noChangeAspect="1" noChangeArrowheads="1" noTextEdit="1"/>
            </p:cNvSpPr>
            <p:nvPr/>
          </p:nvSpPr>
          <p:spPr bwMode="auto">
            <a:xfrm>
              <a:off x="290513" y="3500438"/>
              <a:ext cx="8675687"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5"/>
            <p:cNvSpPr>
              <a:spLocks noChangeArrowheads="1"/>
            </p:cNvSpPr>
            <p:nvPr/>
          </p:nvSpPr>
          <p:spPr bwMode="auto">
            <a:xfrm>
              <a:off x="300038" y="3529013"/>
              <a:ext cx="3025775" cy="36671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6"/>
            <p:cNvSpPr>
              <a:spLocks noChangeArrowheads="1"/>
            </p:cNvSpPr>
            <p:nvPr/>
          </p:nvSpPr>
          <p:spPr bwMode="auto">
            <a:xfrm>
              <a:off x="3325813" y="3529013"/>
              <a:ext cx="3097212" cy="36671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7"/>
            <p:cNvSpPr>
              <a:spLocks noChangeArrowheads="1"/>
            </p:cNvSpPr>
            <p:nvPr/>
          </p:nvSpPr>
          <p:spPr bwMode="auto">
            <a:xfrm>
              <a:off x="6423025" y="3529013"/>
              <a:ext cx="2520950" cy="366712"/>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8"/>
            <p:cNvSpPr>
              <a:spLocks noChangeArrowheads="1"/>
            </p:cNvSpPr>
            <p:nvPr/>
          </p:nvSpPr>
          <p:spPr bwMode="auto">
            <a:xfrm>
              <a:off x="300038" y="3895725"/>
              <a:ext cx="3025775"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9"/>
            <p:cNvSpPr>
              <a:spLocks noChangeArrowheads="1"/>
            </p:cNvSpPr>
            <p:nvPr/>
          </p:nvSpPr>
          <p:spPr bwMode="auto">
            <a:xfrm>
              <a:off x="3325813" y="3895725"/>
              <a:ext cx="3097212"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0"/>
            <p:cNvSpPr>
              <a:spLocks noChangeArrowheads="1"/>
            </p:cNvSpPr>
            <p:nvPr/>
          </p:nvSpPr>
          <p:spPr bwMode="auto">
            <a:xfrm>
              <a:off x="6423025" y="3895725"/>
              <a:ext cx="2520950"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1"/>
            <p:cNvSpPr>
              <a:spLocks noChangeArrowheads="1"/>
            </p:cNvSpPr>
            <p:nvPr/>
          </p:nvSpPr>
          <p:spPr bwMode="auto">
            <a:xfrm>
              <a:off x="300038" y="4537075"/>
              <a:ext cx="3025775" cy="642937"/>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2"/>
            <p:cNvSpPr>
              <a:spLocks noChangeArrowheads="1"/>
            </p:cNvSpPr>
            <p:nvPr/>
          </p:nvSpPr>
          <p:spPr bwMode="auto">
            <a:xfrm>
              <a:off x="3325813" y="4537075"/>
              <a:ext cx="3097212" cy="642937"/>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3"/>
            <p:cNvSpPr>
              <a:spLocks noChangeArrowheads="1"/>
            </p:cNvSpPr>
            <p:nvPr/>
          </p:nvSpPr>
          <p:spPr bwMode="auto">
            <a:xfrm>
              <a:off x="6423025" y="4537075"/>
              <a:ext cx="2520950" cy="642937"/>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Line 14"/>
            <p:cNvSpPr>
              <a:spLocks noChangeShapeType="1"/>
            </p:cNvSpPr>
            <p:nvPr/>
          </p:nvSpPr>
          <p:spPr bwMode="auto">
            <a:xfrm>
              <a:off x="3325813" y="3522663"/>
              <a:ext cx="0" cy="1663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15"/>
            <p:cNvSpPr>
              <a:spLocks noChangeShapeType="1"/>
            </p:cNvSpPr>
            <p:nvPr/>
          </p:nvSpPr>
          <p:spPr bwMode="auto">
            <a:xfrm>
              <a:off x="6423025" y="3522663"/>
              <a:ext cx="0" cy="1663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Line 16"/>
            <p:cNvSpPr>
              <a:spLocks noChangeShapeType="1"/>
            </p:cNvSpPr>
            <p:nvPr/>
          </p:nvSpPr>
          <p:spPr bwMode="auto">
            <a:xfrm>
              <a:off x="293688" y="3895725"/>
              <a:ext cx="8656637"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7"/>
            <p:cNvSpPr>
              <a:spLocks noChangeShapeType="1"/>
            </p:cNvSpPr>
            <p:nvPr/>
          </p:nvSpPr>
          <p:spPr bwMode="auto">
            <a:xfrm>
              <a:off x="293688" y="4537075"/>
              <a:ext cx="865663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Line 18"/>
            <p:cNvSpPr>
              <a:spLocks noChangeShapeType="1"/>
            </p:cNvSpPr>
            <p:nvPr/>
          </p:nvSpPr>
          <p:spPr bwMode="auto">
            <a:xfrm>
              <a:off x="300038" y="3522663"/>
              <a:ext cx="0" cy="1663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Line 19"/>
            <p:cNvSpPr>
              <a:spLocks noChangeShapeType="1"/>
            </p:cNvSpPr>
            <p:nvPr/>
          </p:nvSpPr>
          <p:spPr bwMode="auto">
            <a:xfrm>
              <a:off x="8943975" y="3522663"/>
              <a:ext cx="0" cy="16637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Line 20"/>
            <p:cNvSpPr>
              <a:spLocks noChangeShapeType="1"/>
            </p:cNvSpPr>
            <p:nvPr/>
          </p:nvSpPr>
          <p:spPr bwMode="auto">
            <a:xfrm>
              <a:off x="293688" y="3529013"/>
              <a:ext cx="865663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Line 21"/>
            <p:cNvSpPr>
              <a:spLocks noChangeShapeType="1"/>
            </p:cNvSpPr>
            <p:nvPr/>
          </p:nvSpPr>
          <p:spPr bwMode="auto">
            <a:xfrm>
              <a:off x="293688" y="5180013"/>
              <a:ext cx="865663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Rectangle 22"/>
            <p:cNvSpPr>
              <a:spLocks noChangeArrowheads="1"/>
            </p:cNvSpPr>
            <p:nvPr/>
          </p:nvSpPr>
          <p:spPr bwMode="auto">
            <a:xfrm>
              <a:off x="392113" y="3575050"/>
              <a:ext cx="26019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Informationsquelle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3417888" y="3575050"/>
              <a:ext cx="14049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6515100" y="3575050"/>
              <a:ext cx="1590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Beispiel für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392113" y="4078288"/>
              <a:ext cx="13858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 G. Jung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392113" y="4583113"/>
              <a:ext cx="2596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Brill's</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Encyclopedia</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of</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392113" y="4857750"/>
              <a:ext cx="12509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Hinduism</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1" name="Rectangle 26"/>
          <p:cNvSpPr>
            <a:spLocks noChangeArrowheads="1"/>
          </p:cNvSpPr>
          <p:nvPr/>
        </p:nvSpPr>
        <p:spPr bwMode="auto">
          <a:xfrm>
            <a:off x="3417888" y="4078288"/>
            <a:ext cx="1301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C.G. Jung</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3417888" y="4583113"/>
            <a:ext cx="25884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Brill's</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encyclopedia</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of</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3417888" y="4857750"/>
            <a:ext cx="12509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Hinduism</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60"/>
          <p:cNvSpPr>
            <a:spLocks noChangeArrowheads="1"/>
          </p:cNvSpPr>
          <p:nvPr/>
        </p:nvSpPr>
        <p:spPr bwMode="auto">
          <a:xfrm>
            <a:off x="6477883" y="3939401"/>
            <a:ext cx="22317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smtClean="0">
                <a:solidFill>
                  <a:srgbClr val="000000"/>
                </a:solidFill>
                <a:latin typeface="Verdana" pitchFamily="34" charset="0"/>
              </a:rPr>
              <a:t>Initialen ohne Leerzeichen</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60"/>
          <p:cNvSpPr>
            <a:spLocks noChangeArrowheads="1"/>
          </p:cNvSpPr>
          <p:nvPr/>
        </p:nvSpPr>
        <p:spPr bwMode="auto">
          <a:xfrm>
            <a:off x="6477883" y="4672454"/>
            <a:ext cx="2231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smtClean="0">
                <a:solidFill>
                  <a:srgbClr val="000000"/>
                </a:solidFill>
                <a:latin typeface="Verdana" pitchFamily="34" charset="0"/>
              </a:rPr>
              <a:t>Großschreibung</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7"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 -</a:t>
            </a:r>
            <a:r>
              <a:rPr lang="de-DE" dirty="0"/>
              <a:t>9</a:t>
            </a:r>
            <a:r>
              <a:rPr lang="de-DE" dirty="0" smtClean="0"/>
              <a:t>-</a:t>
            </a:r>
            <a:endParaRPr lang="de-DE" dirty="0"/>
          </a:p>
        </p:txBody>
      </p:sp>
      <p:sp>
        <p:nvSpPr>
          <p:cNvPr id="3" name="Textplatzhalter 2"/>
          <p:cNvSpPr>
            <a:spLocks noGrp="1"/>
          </p:cNvSpPr>
          <p:nvPr>
            <p:ph type="body" sz="quarter" idx="13"/>
          </p:nvPr>
        </p:nvSpPr>
        <p:spPr>
          <a:xfrm>
            <a:off x="251520" y="836712"/>
            <a:ext cx="8640960" cy="3096344"/>
          </a:xfrm>
        </p:spPr>
        <p:txBody>
          <a:bodyPr wrap="square"/>
          <a:lstStyle/>
          <a:p>
            <a:pPr marL="358775" lvl="3" indent="-358775">
              <a:buFont typeface="Arial" pitchFamily="34" charset="0"/>
              <a:buChar char="•"/>
            </a:pPr>
            <a:endParaRPr lang="de-DE" sz="2400" dirty="0" smtClean="0"/>
          </a:p>
          <a:p>
            <a:pPr marL="358775" lvl="3" indent="-358775">
              <a:buFont typeface="Arial" pitchFamily="34" charset="0"/>
              <a:buChar char="•"/>
            </a:pPr>
            <a:r>
              <a:rPr lang="de-DE" sz="2400" dirty="0" smtClean="0"/>
              <a:t>Wörter u. ä., die den Titel nur einleiten (RDA 2.3.1.6 + RDA 2.3.1.6 D-A-CH)</a:t>
            </a:r>
          </a:p>
          <a:p>
            <a:pPr marL="815975" lvl="4" indent="-358775">
              <a:buFont typeface="Symbol" pitchFamily="18" charset="2"/>
              <a:buChar char="-"/>
            </a:pPr>
            <a:r>
              <a:rPr lang="de-DE" dirty="0" smtClean="0"/>
              <a:t>Weglassung ohne Kennzeichnung</a:t>
            </a:r>
          </a:p>
          <a:p>
            <a:pPr marL="815975" lvl="4" indent="-358775">
              <a:buFont typeface="Symbol" pitchFamily="18" charset="2"/>
              <a:buChar char="-"/>
            </a:pPr>
            <a:r>
              <a:rPr lang="de-DE" dirty="0" smtClean="0"/>
              <a:t>Erfassung des Titels mit der Einleitung als abweichender Titel möglich</a:t>
            </a:r>
          </a:p>
          <a:p>
            <a:pPr marL="815975" lvl="4" indent="-358775">
              <a:buFont typeface="Symbol" pitchFamily="18" charset="2"/>
              <a:buChar char="-"/>
            </a:pPr>
            <a:r>
              <a:rPr lang="de-DE" dirty="0" smtClean="0"/>
              <a:t>Ausnahme: keine Weglassung von Wendungen wie "Hier beginnt …", "Hier hebt sich an …"</a:t>
            </a:r>
          </a:p>
          <a:p>
            <a:endParaRPr lang="de-DE" dirty="0" smtClean="0"/>
          </a:p>
        </p:txBody>
      </p:sp>
      <p:sp>
        <p:nvSpPr>
          <p:cNvPr id="9" name="Foliennummernplatzhalter 8"/>
          <p:cNvSpPr>
            <a:spLocks noGrp="1"/>
          </p:cNvSpPr>
          <p:nvPr>
            <p:ph type="sldNum" sz="quarter" idx="4"/>
          </p:nvPr>
        </p:nvSpPr>
        <p:spPr/>
        <p:txBody>
          <a:bodyPr/>
          <a:lstStyle/>
          <a:p>
            <a:fld id="{8A6690F1-7CA1-4166-A522-500460961984}" type="slidenum">
              <a:rPr lang="de-DE" smtClean="0"/>
              <a:pPr/>
              <a:t>13</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35" name="Gruppieren 34"/>
          <p:cNvGrpSpPr/>
          <p:nvPr/>
        </p:nvGrpSpPr>
        <p:grpSpPr>
          <a:xfrm>
            <a:off x="307975" y="4076700"/>
            <a:ext cx="8675688" cy="1722438"/>
            <a:chOff x="307975" y="4076700"/>
            <a:chExt cx="8675688" cy="1722438"/>
          </a:xfrm>
        </p:grpSpPr>
        <p:sp>
          <p:nvSpPr>
            <p:cNvPr id="7" name="AutoShape 3"/>
            <p:cNvSpPr>
              <a:spLocks noChangeAspect="1" noChangeArrowheads="1" noTextEdit="1"/>
            </p:cNvSpPr>
            <p:nvPr/>
          </p:nvSpPr>
          <p:spPr bwMode="auto">
            <a:xfrm>
              <a:off x="307975" y="4076700"/>
              <a:ext cx="8675688"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5"/>
            <p:cNvSpPr>
              <a:spLocks noChangeArrowheads="1"/>
            </p:cNvSpPr>
            <p:nvPr/>
          </p:nvSpPr>
          <p:spPr bwMode="auto">
            <a:xfrm>
              <a:off x="317500" y="4105275"/>
              <a:ext cx="3025775" cy="39528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6"/>
            <p:cNvSpPr>
              <a:spLocks noChangeArrowheads="1"/>
            </p:cNvSpPr>
            <p:nvPr/>
          </p:nvSpPr>
          <p:spPr bwMode="auto">
            <a:xfrm>
              <a:off x="3343275" y="4105275"/>
              <a:ext cx="3097213" cy="39528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7"/>
            <p:cNvSpPr>
              <a:spLocks noChangeArrowheads="1"/>
            </p:cNvSpPr>
            <p:nvPr/>
          </p:nvSpPr>
          <p:spPr bwMode="auto">
            <a:xfrm>
              <a:off x="6440488" y="4105275"/>
              <a:ext cx="2520950" cy="39528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8"/>
            <p:cNvSpPr>
              <a:spLocks noChangeArrowheads="1"/>
            </p:cNvSpPr>
            <p:nvPr/>
          </p:nvSpPr>
          <p:spPr bwMode="auto">
            <a:xfrm>
              <a:off x="317500" y="4500563"/>
              <a:ext cx="3025775" cy="12827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9"/>
            <p:cNvSpPr>
              <a:spLocks noChangeArrowheads="1"/>
            </p:cNvSpPr>
            <p:nvPr/>
          </p:nvSpPr>
          <p:spPr bwMode="auto">
            <a:xfrm>
              <a:off x="3343275" y="4500563"/>
              <a:ext cx="3097213" cy="12827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0"/>
            <p:cNvSpPr>
              <a:spLocks noChangeArrowheads="1"/>
            </p:cNvSpPr>
            <p:nvPr/>
          </p:nvSpPr>
          <p:spPr bwMode="auto">
            <a:xfrm>
              <a:off x="6440488" y="4500563"/>
              <a:ext cx="2520950" cy="12827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Line 11"/>
            <p:cNvSpPr>
              <a:spLocks noChangeShapeType="1"/>
            </p:cNvSpPr>
            <p:nvPr/>
          </p:nvSpPr>
          <p:spPr bwMode="auto">
            <a:xfrm>
              <a:off x="3343275" y="4098925"/>
              <a:ext cx="0" cy="16906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Line 12"/>
            <p:cNvSpPr>
              <a:spLocks noChangeShapeType="1"/>
            </p:cNvSpPr>
            <p:nvPr/>
          </p:nvSpPr>
          <p:spPr bwMode="auto">
            <a:xfrm>
              <a:off x="6440488" y="4098925"/>
              <a:ext cx="0" cy="16906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 name="Line 13"/>
            <p:cNvSpPr>
              <a:spLocks noChangeShapeType="1"/>
            </p:cNvSpPr>
            <p:nvPr/>
          </p:nvSpPr>
          <p:spPr bwMode="auto">
            <a:xfrm>
              <a:off x="311150" y="4500563"/>
              <a:ext cx="865663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 name="Line 14"/>
            <p:cNvSpPr>
              <a:spLocks noChangeShapeType="1"/>
            </p:cNvSpPr>
            <p:nvPr/>
          </p:nvSpPr>
          <p:spPr bwMode="auto">
            <a:xfrm>
              <a:off x="317500" y="4098925"/>
              <a:ext cx="0" cy="16906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15"/>
            <p:cNvSpPr>
              <a:spLocks noChangeShapeType="1"/>
            </p:cNvSpPr>
            <p:nvPr/>
          </p:nvSpPr>
          <p:spPr bwMode="auto">
            <a:xfrm>
              <a:off x="8961438" y="4098925"/>
              <a:ext cx="0" cy="16906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Line 16"/>
            <p:cNvSpPr>
              <a:spLocks noChangeShapeType="1"/>
            </p:cNvSpPr>
            <p:nvPr/>
          </p:nvSpPr>
          <p:spPr bwMode="auto">
            <a:xfrm>
              <a:off x="311150" y="4105275"/>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7"/>
            <p:cNvSpPr>
              <a:spLocks noChangeShapeType="1"/>
            </p:cNvSpPr>
            <p:nvPr/>
          </p:nvSpPr>
          <p:spPr bwMode="auto">
            <a:xfrm>
              <a:off x="311150" y="5783263"/>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Rectangle 18"/>
            <p:cNvSpPr>
              <a:spLocks noChangeArrowheads="1"/>
            </p:cNvSpPr>
            <p:nvPr/>
          </p:nvSpPr>
          <p:spPr bwMode="auto">
            <a:xfrm>
              <a:off x="409575" y="4149725"/>
              <a:ext cx="27432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Informationsquelle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3435350" y="4149725"/>
              <a:ext cx="14827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6532563" y="4149725"/>
              <a:ext cx="16779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Beispiel für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409575" y="4727575"/>
              <a:ext cx="25923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EMI PRESENTS THE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409575" y="5003800"/>
              <a:ext cx="2770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GREAT BIG SCOTTISH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409575" y="5278438"/>
              <a:ext cx="1473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SONGBOOK</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9" name="Rectangle 24"/>
          <p:cNvSpPr>
            <a:spLocks noChangeArrowheads="1"/>
          </p:cNvSpPr>
          <p:nvPr/>
        </p:nvSpPr>
        <p:spPr bwMode="auto">
          <a:xfrm>
            <a:off x="3435350" y="4867275"/>
            <a:ext cx="619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The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3938588" y="4867275"/>
            <a:ext cx="719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great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4622800" y="4867275"/>
            <a:ext cx="463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big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5053013" y="4867275"/>
            <a:ext cx="1035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Scottish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8"/>
          <p:cNvSpPr>
            <a:spLocks noChangeArrowheads="1"/>
          </p:cNvSpPr>
          <p:nvPr/>
        </p:nvSpPr>
        <p:spPr bwMode="auto">
          <a:xfrm>
            <a:off x="3435350" y="5140325"/>
            <a:ext cx="12811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songbook</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60"/>
          <p:cNvSpPr>
            <a:spLocks noChangeArrowheads="1"/>
          </p:cNvSpPr>
          <p:nvPr/>
        </p:nvSpPr>
        <p:spPr bwMode="auto">
          <a:xfrm>
            <a:off x="6501456" y="4863326"/>
            <a:ext cx="2231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smtClean="0">
                <a:solidFill>
                  <a:srgbClr val="000000"/>
                </a:solidFill>
                <a:latin typeface="Verdana" pitchFamily="34" charset="0"/>
              </a:rPr>
              <a:t>Großschreibung</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Haupttitel</a:t>
            </a:r>
            <a:endParaRPr lang="de-DE" dirty="0"/>
          </a:p>
        </p:txBody>
      </p:sp>
      <p:sp>
        <p:nvSpPr>
          <p:cNvPr id="6" name="Titel 1"/>
          <p:cNvSpPr>
            <a:spLocks noGrp="1"/>
          </p:cNvSpPr>
          <p:nvPr>
            <p:ph type="body" sz="quarter" idx="13"/>
          </p:nvPr>
        </p:nvSpPr>
        <p:spPr>
          <a:xfrm>
            <a:off x="251520" y="2348880"/>
            <a:ext cx="8640960" cy="2088232"/>
          </a:xfrm>
        </p:spPr>
        <p:txBody>
          <a:bodyPr/>
          <a:lstStyle/>
          <a:p>
            <a:pPr algn="ctr">
              <a:buNone/>
            </a:pPr>
            <a:r>
              <a:rPr lang="de-DE" sz="2800" dirty="0" smtClean="0">
                <a:solidFill>
                  <a:schemeClr val="accent1">
                    <a:lumMod val="75000"/>
                  </a:schemeClr>
                </a:solidFill>
              </a:rPr>
              <a:t>2. Haupttitel</a:t>
            </a:r>
          </a:p>
          <a:p>
            <a:pPr algn="ctr">
              <a:buNone/>
            </a:pPr>
            <a:r>
              <a:rPr lang="de-DE" sz="2800" dirty="0" smtClean="0">
                <a:solidFill>
                  <a:schemeClr val="accent1">
                    <a:lumMod val="75000"/>
                  </a:schemeClr>
                </a:solidFill>
              </a:rPr>
              <a:t>(RDA 2.3.2)</a:t>
            </a:r>
            <a:r>
              <a:rPr lang="de-DE" sz="2800" dirty="0" smtClean="0"/>
              <a:t/>
            </a:r>
            <a:br>
              <a:rPr lang="de-DE" sz="2800" dirty="0" smtClean="0"/>
            </a:br>
            <a:endParaRPr lang="de-DE" sz="2800"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14</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Haupttitel (Standardelement) -1-</a:t>
            </a:r>
            <a:endParaRPr lang="de-DE" dirty="0"/>
          </a:p>
        </p:txBody>
      </p:sp>
      <p:sp>
        <p:nvSpPr>
          <p:cNvPr id="3" name="Textplatzhalter 2"/>
          <p:cNvSpPr>
            <a:spLocks noGrp="1"/>
          </p:cNvSpPr>
          <p:nvPr>
            <p:ph type="body" sz="quarter" idx="13"/>
          </p:nvPr>
        </p:nvSpPr>
        <p:spPr>
          <a:xfrm>
            <a:off x="0" y="836712"/>
            <a:ext cx="9144000" cy="5472608"/>
          </a:xfrm>
        </p:spPr>
        <p:txBody>
          <a:bodyPr wrap="square"/>
          <a:lstStyle/>
          <a:p>
            <a:pPr marL="0" indent="0">
              <a:buNone/>
            </a:pPr>
            <a:r>
              <a:rPr lang="de-DE" dirty="0" smtClean="0"/>
              <a:t>= Hauptsächliche Bezeichnung der Ressource </a:t>
            </a:r>
            <a:r>
              <a:rPr lang="de-DE" sz="2000" dirty="0" smtClean="0"/>
              <a:t>(RDA 2.3.2.1)</a:t>
            </a:r>
          </a:p>
          <a:p>
            <a:pPr marL="0" indent="0">
              <a:buNone/>
            </a:pPr>
            <a:endParaRPr lang="de-DE" sz="2000" dirty="0" smtClean="0"/>
          </a:p>
          <a:p>
            <a:r>
              <a:rPr lang="de-DE" dirty="0" smtClean="0"/>
              <a:t>Informationsquellen </a:t>
            </a:r>
            <a:r>
              <a:rPr lang="de-DE" sz="2000" dirty="0" smtClean="0"/>
              <a:t>(RDA 2.3.2.2)</a:t>
            </a:r>
          </a:p>
          <a:p>
            <a:pPr lvl="1"/>
            <a:r>
              <a:rPr lang="de-DE" dirty="0" smtClean="0"/>
              <a:t>Bevorzugte Informationsquelle: s. RDA 2.2.2.-2.2.3</a:t>
            </a:r>
          </a:p>
          <a:p>
            <a:pPr marL="457200" lvl="1" indent="0">
              <a:buNone/>
            </a:pPr>
            <a:endParaRPr lang="de-DE" sz="800" dirty="0" smtClean="0"/>
          </a:p>
          <a:p>
            <a:pPr lvl="1"/>
            <a:r>
              <a:rPr lang="de-DE" dirty="0" smtClean="0"/>
              <a:t>Ressource ohne Titel:</a:t>
            </a:r>
          </a:p>
          <a:p>
            <a:pPr marL="457200" lvl="1" indent="0">
              <a:buNone/>
            </a:pPr>
            <a:endParaRPr lang="de-DE" sz="800" dirty="0" smtClean="0"/>
          </a:p>
          <a:p>
            <a:pPr lvl="2"/>
            <a:r>
              <a:rPr lang="de-DE" sz="1800" dirty="0" smtClean="0"/>
              <a:t>Textanfang als Titel (RDA 2.3.2.10 D-A-CH)</a:t>
            </a:r>
          </a:p>
          <a:p>
            <a:pPr marL="914400" lvl="2" indent="0">
              <a:buNone/>
            </a:pPr>
            <a:endParaRPr lang="de-DE" sz="800" dirty="0" smtClean="0"/>
          </a:p>
          <a:p>
            <a:pPr lvl="2"/>
            <a:r>
              <a:rPr lang="de-DE" sz="1800" dirty="0" smtClean="0"/>
              <a:t>Wenn Textanfang ungeeignet, sonstige Informationsquellen zum Ermitteln eines Haupttitels (s. RDA 2.2.4):                                  z. B. Werbeflyer, veröffentlichte Rezension, Nachschlagewerk</a:t>
            </a:r>
          </a:p>
          <a:p>
            <a:pPr marL="914400" lvl="2" indent="0">
              <a:buNone/>
            </a:pPr>
            <a:endParaRPr lang="de-DE" sz="800" dirty="0" smtClean="0"/>
          </a:p>
          <a:p>
            <a:pPr lvl="2"/>
            <a:r>
              <a:rPr lang="de-DE" sz="1800" dirty="0" smtClean="0"/>
              <a:t>Erfassung des ermittelten Haupttitels in eckigen Klammern       (RDA 2.2.4 D-A-CH)</a:t>
            </a:r>
          </a:p>
          <a:p>
            <a:pPr marL="914400" lvl="2" indent="0">
              <a:buNone/>
            </a:pPr>
            <a:endParaRPr lang="de-DE" sz="800" dirty="0" smtClean="0"/>
          </a:p>
          <a:p>
            <a:pPr lvl="2"/>
            <a:r>
              <a:rPr lang="de-DE" sz="1800" dirty="0" smtClean="0"/>
              <a:t>Kein Titel ermittelbar: Haupttitel wird fingiert                                   in von der Agentur bevorzugter Sprache und Schrift                                            (RDA 2.3.2.11 + RDA 2.3.2.11 D-A-CH)</a:t>
            </a:r>
          </a:p>
        </p:txBody>
      </p:sp>
      <p:sp>
        <p:nvSpPr>
          <p:cNvPr id="8" name="Foliennummernplatzhalter 7"/>
          <p:cNvSpPr>
            <a:spLocks noGrp="1"/>
          </p:cNvSpPr>
          <p:nvPr>
            <p:ph type="sldNum" sz="quarter" idx="4"/>
          </p:nvPr>
        </p:nvSpPr>
        <p:spPr/>
        <p:txBody>
          <a:bodyPr/>
          <a:lstStyle/>
          <a:p>
            <a:fld id="{8A6690F1-7CA1-4166-A522-500460961984}" type="slidenum">
              <a:rPr lang="de-DE" smtClean="0"/>
              <a:pPr/>
              <a:t>15</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Haupttitel (Standardelement) -2-</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Titel in mehreren Sprachen/Schriften in der Informationsquelle (RDA 2.3.2.4)</a:t>
            </a:r>
          </a:p>
          <a:p>
            <a:pPr marL="0" indent="0">
              <a:buNone/>
            </a:pPr>
            <a:endParaRPr lang="de-DE" dirty="0" smtClean="0"/>
          </a:p>
          <a:p>
            <a:pPr lvl="1"/>
            <a:r>
              <a:rPr lang="de-DE" dirty="0" smtClean="0"/>
              <a:t>Inhalt geschrieben/gesprochen/gesungen:</a:t>
            </a:r>
          </a:p>
          <a:p>
            <a:pPr lvl="2"/>
            <a:r>
              <a:rPr lang="de-DE" sz="1800" dirty="0" smtClean="0"/>
              <a:t>Haupttitel in der Sprache oder Schrift, die den Hauptinhalt der Ressource ausmacht</a:t>
            </a:r>
          </a:p>
          <a:p>
            <a:pPr lvl="2"/>
            <a:r>
              <a:rPr lang="de-DE" sz="1800" dirty="0"/>
              <a:t>K</a:t>
            </a:r>
            <a:r>
              <a:rPr lang="de-DE" sz="1800" dirty="0" smtClean="0"/>
              <a:t>ein Hauptinhalt in einer einzelnen Sprache vorhanden        (auch bei fortlaufenden Ressourcen</a:t>
            </a:r>
            <a:r>
              <a:rPr lang="de-DE" sz="1800" dirty="0"/>
              <a:t>): </a:t>
            </a:r>
            <a:r>
              <a:rPr lang="de-DE" sz="1800" dirty="0" smtClean="0"/>
              <a:t/>
            </a:r>
            <a:br>
              <a:rPr lang="de-DE" sz="1800" dirty="0" smtClean="0"/>
            </a:br>
            <a:r>
              <a:rPr lang="de-DE" sz="1800" dirty="0" smtClean="0"/>
              <a:t>Haupttitel </a:t>
            </a:r>
            <a:r>
              <a:rPr lang="de-DE" sz="1800" dirty="0"/>
              <a:t>anhand Reihenfolge, Layout, </a:t>
            </a:r>
            <a:r>
              <a:rPr lang="de-DE" sz="1800" dirty="0" smtClean="0"/>
              <a:t>Typografie</a:t>
            </a:r>
          </a:p>
          <a:p>
            <a:pPr marL="914400" lvl="2" indent="0">
              <a:buNone/>
            </a:pPr>
            <a:endParaRPr lang="de-DE" sz="1800" dirty="0" smtClean="0"/>
          </a:p>
          <a:p>
            <a:pPr lvl="1"/>
            <a:r>
              <a:rPr lang="de-DE" dirty="0" smtClean="0"/>
              <a:t>Anderer Inhalt:</a:t>
            </a:r>
          </a:p>
          <a:p>
            <a:pPr lvl="2"/>
            <a:r>
              <a:rPr lang="de-DE" sz="1800" dirty="0" smtClean="0"/>
              <a:t>Haupttitel anhand Reihenfolge, Layout, Typografie</a:t>
            </a:r>
          </a:p>
        </p:txBody>
      </p:sp>
      <p:sp>
        <p:nvSpPr>
          <p:cNvPr id="8" name="Foliennummernplatzhalter 7"/>
          <p:cNvSpPr>
            <a:spLocks noGrp="1"/>
          </p:cNvSpPr>
          <p:nvPr>
            <p:ph type="sldNum" sz="quarter" idx="4"/>
          </p:nvPr>
        </p:nvSpPr>
        <p:spPr/>
        <p:txBody>
          <a:bodyPr/>
          <a:lstStyle/>
          <a:p>
            <a:fld id="{8A6690F1-7CA1-4166-A522-500460961984}" type="slidenum">
              <a:rPr lang="de-DE" smtClean="0"/>
              <a:pPr/>
              <a:t>16</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Haupttitel (Standardelement) -3-</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Titel in mehreren Formen und in </a:t>
            </a:r>
            <a:r>
              <a:rPr lang="de-DE" u="sng" dirty="0" smtClean="0"/>
              <a:t>einer</a:t>
            </a:r>
            <a:r>
              <a:rPr lang="de-DE" dirty="0" smtClean="0"/>
              <a:t> Sprache/ Schrift in der Informationsquelle (RDA 2.3.2.5)</a:t>
            </a:r>
          </a:p>
          <a:p>
            <a:pPr marL="0" indent="0">
              <a:buNone/>
            </a:pPr>
            <a:endParaRPr lang="de-DE" dirty="0" smtClean="0"/>
          </a:p>
          <a:p>
            <a:pPr lvl="1"/>
            <a:r>
              <a:rPr lang="de-DE" dirty="0" smtClean="0"/>
              <a:t>Haupttitel anhand Reihenfolge, Layout, Typografie</a:t>
            </a:r>
          </a:p>
          <a:p>
            <a:pPr lvl="1"/>
            <a:endParaRPr lang="de-DE" dirty="0" smtClean="0"/>
          </a:p>
          <a:p>
            <a:pPr lvl="1"/>
            <a:r>
              <a:rPr lang="de-DE" dirty="0" smtClean="0"/>
              <a:t>Im Zweifelsfall: umfassendster Titel = Haupttitel</a:t>
            </a:r>
          </a:p>
          <a:p>
            <a:pPr marL="457200" lvl="1" indent="0">
              <a:buNone/>
            </a:pPr>
            <a:endParaRPr lang="de-DE" dirty="0" smtClean="0"/>
          </a:p>
          <a:p>
            <a:pPr lvl="1"/>
            <a:r>
              <a:rPr lang="de-DE" dirty="0" smtClean="0"/>
              <a:t>Fortlaufende/integrierende Ressource:                             Titel in vollständiger Form und Kurzform vorhanden: </a:t>
            </a:r>
            <a:br>
              <a:rPr lang="de-DE" dirty="0" smtClean="0"/>
            </a:br>
            <a:r>
              <a:rPr lang="de-DE" dirty="0" smtClean="0">
                <a:sym typeface="Wingdings" panose="05000000000000000000" pitchFamily="2" charset="2"/>
              </a:rPr>
              <a:t> </a:t>
            </a:r>
            <a:r>
              <a:rPr lang="de-DE" dirty="0" smtClean="0"/>
              <a:t>vollständige Form = Haupttitel</a:t>
            </a:r>
            <a:endParaRPr lang="de-DE" dirty="0"/>
          </a:p>
        </p:txBody>
      </p:sp>
      <p:sp>
        <p:nvSpPr>
          <p:cNvPr id="8" name="Foliennummernplatzhalter 7"/>
          <p:cNvSpPr>
            <a:spLocks noGrp="1"/>
          </p:cNvSpPr>
          <p:nvPr>
            <p:ph type="sldNum" sz="quarter" idx="4"/>
          </p:nvPr>
        </p:nvSpPr>
        <p:spPr/>
        <p:txBody>
          <a:bodyPr/>
          <a:lstStyle/>
          <a:p>
            <a:fld id="{8A6690F1-7CA1-4166-A522-500460961984}" type="slidenum">
              <a:rPr lang="de-DE" smtClean="0"/>
              <a:pPr/>
              <a:t>17</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2280685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e Legende 11"/>
          <p:cNvSpPr/>
          <p:nvPr/>
        </p:nvSpPr>
        <p:spPr>
          <a:xfrm>
            <a:off x="323528" y="1556792"/>
            <a:ext cx="2520280" cy="1440160"/>
          </a:xfrm>
          <a:prstGeom prst="wedgeEllipseCallout">
            <a:avLst>
              <a:gd name="adj1" fmla="val 58702"/>
              <a:gd name="adj2" fmla="val -57214"/>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dirty="0" smtClean="0">
                <a:solidFill>
                  <a:schemeClr val="tx1"/>
                </a:solidFill>
                <a:latin typeface="Verdana" pitchFamily="34" charset="0"/>
                <a:ea typeface="Verdana" pitchFamily="34" charset="0"/>
                <a:cs typeface="Verdana" pitchFamily="34" charset="0"/>
              </a:rPr>
              <a:t>11 Beiträge in Deutsch, 6 in Französisch</a:t>
            </a:r>
            <a:endParaRPr lang="de-DE" dirty="0">
              <a:solidFill>
                <a:schemeClr val="tx1"/>
              </a:solidFill>
              <a:latin typeface="Verdana" pitchFamily="34" charset="0"/>
              <a:ea typeface="Verdana" pitchFamily="34" charset="0"/>
              <a:cs typeface="Verdana" pitchFamily="34" charset="0"/>
            </a:endParaRPr>
          </a:p>
        </p:txBody>
      </p:sp>
      <p:sp>
        <p:nvSpPr>
          <p:cNvPr id="2" name="Titel 1"/>
          <p:cNvSpPr>
            <a:spLocks noGrp="1"/>
          </p:cNvSpPr>
          <p:nvPr>
            <p:ph type="title"/>
          </p:nvPr>
        </p:nvSpPr>
        <p:spPr/>
        <p:txBody>
          <a:bodyPr/>
          <a:lstStyle/>
          <a:p>
            <a:r>
              <a:rPr lang="de-DE" dirty="0" smtClean="0"/>
              <a:t>Titel: Haupttitel (Standardelement) -</a:t>
            </a:r>
            <a:r>
              <a:rPr lang="de-DE" dirty="0"/>
              <a:t>4</a:t>
            </a:r>
            <a:r>
              <a:rPr lang="de-DE" dirty="0" smtClean="0"/>
              <a:t>-</a:t>
            </a:r>
            <a:endParaRPr lang="de-DE" dirty="0"/>
          </a:p>
        </p:txBody>
      </p:sp>
      <p:sp>
        <p:nvSpPr>
          <p:cNvPr id="3" name="Textplatzhalter 2"/>
          <p:cNvSpPr>
            <a:spLocks noGrp="1"/>
          </p:cNvSpPr>
          <p:nvPr>
            <p:ph type="body" sz="quarter" idx="13"/>
          </p:nvPr>
        </p:nvSpPr>
        <p:spPr>
          <a:xfrm>
            <a:off x="251520" y="836712"/>
            <a:ext cx="8640960" cy="504056"/>
          </a:xfrm>
        </p:spPr>
        <p:txBody>
          <a:bodyPr wrap="square"/>
          <a:lstStyle/>
          <a:p>
            <a:pPr algn="just">
              <a:buNone/>
            </a:pPr>
            <a:r>
              <a:rPr lang="de-DE" dirty="0" smtClean="0"/>
              <a:t>Titel in mehreren Sprachen oder Schriften</a:t>
            </a:r>
            <a:endParaRPr lang="de-DE" dirty="0"/>
          </a:p>
        </p:txBody>
      </p:sp>
      <p:sp>
        <p:nvSpPr>
          <p:cNvPr id="13" name="Ovale Legende 12"/>
          <p:cNvSpPr/>
          <p:nvPr/>
        </p:nvSpPr>
        <p:spPr>
          <a:xfrm>
            <a:off x="539552" y="5085184"/>
            <a:ext cx="2952328" cy="1368152"/>
          </a:xfrm>
          <a:prstGeom prst="wedgeEllipseCallout">
            <a:avLst>
              <a:gd name="adj1" fmla="val -51253"/>
              <a:gd name="adj2" fmla="val -62358"/>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dirty="0" smtClean="0">
                <a:solidFill>
                  <a:schemeClr val="tx1"/>
                </a:solidFill>
                <a:latin typeface="Verdana" pitchFamily="34" charset="0"/>
                <a:ea typeface="Verdana" pitchFamily="34" charset="0"/>
                <a:cs typeface="Verdana" pitchFamily="34" charset="0"/>
              </a:rPr>
              <a:t>Text in syrischer Schrift, Vorwort in Französisch</a:t>
            </a:r>
            <a:endParaRPr lang="de-DE" dirty="0">
              <a:solidFill>
                <a:schemeClr val="tx1"/>
              </a:solidFill>
              <a:latin typeface="Verdana" pitchFamily="34" charset="0"/>
              <a:ea typeface="Verdana" pitchFamily="34" charset="0"/>
              <a:cs typeface="Verdana" pitchFamily="34" charset="0"/>
            </a:endParaRPr>
          </a:p>
        </p:txBody>
      </p:sp>
      <p:sp>
        <p:nvSpPr>
          <p:cNvPr id="14" name="Ovale Legende 13"/>
          <p:cNvSpPr/>
          <p:nvPr/>
        </p:nvSpPr>
        <p:spPr>
          <a:xfrm>
            <a:off x="6084168" y="1628800"/>
            <a:ext cx="2808312" cy="1224136"/>
          </a:xfrm>
          <a:prstGeom prst="wedgeEllipseCallout">
            <a:avLst>
              <a:gd name="adj1" fmla="val -41914"/>
              <a:gd name="adj2" fmla="val 72294"/>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dirty="0" smtClean="0">
                <a:solidFill>
                  <a:schemeClr val="tx1"/>
                </a:solidFill>
                <a:latin typeface="Verdana" pitchFamily="34" charset="0"/>
                <a:ea typeface="Verdana" pitchFamily="34" charset="0"/>
                <a:cs typeface="Verdana" pitchFamily="34" charset="0"/>
              </a:rPr>
              <a:t>Text in Französisch und Deutsch</a:t>
            </a:r>
            <a:endParaRPr lang="de-DE" dirty="0">
              <a:solidFill>
                <a:schemeClr val="tx1"/>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3165717" y="1337580"/>
            <a:ext cx="2520280" cy="1514950"/>
          </a:xfrm>
          <a:prstGeom prst="rect">
            <a:avLst/>
          </a:prstGeom>
          <a:noFill/>
          <a:ln w="9525">
            <a:solidFill>
              <a:schemeClr val="tx1"/>
            </a:solidFill>
            <a:miter lim="800000"/>
            <a:headEnd/>
            <a:tailEnd/>
          </a:ln>
        </p:spPr>
      </p:pic>
      <p:pic>
        <p:nvPicPr>
          <p:cNvPr id="1030" name="Picture 6"/>
          <p:cNvPicPr>
            <a:picLocks noChangeAspect="1" noChangeArrowheads="1"/>
          </p:cNvPicPr>
          <p:nvPr/>
        </p:nvPicPr>
        <p:blipFill>
          <a:blip r:embed="rId3" cstate="print"/>
          <a:stretch>
            <a:fillRect/>
          </a:stretch>
        </p:blipFill>
        <p:spPr bwMode="auto">
          <a:xfrm>
            <a:off x="323528" y="3111371"/>
            <a:ext cx="2809837" cy="1791479"/>
          </a:xfrm>
          <a:prstGeom prst="rect">
            <a:avLst/>
          </a:prstGeom>
          <a:noFill/>
          <a:ln>
            <a:solidFill>
              <a:schemeClr val="tx1"/>
            </a:solidFill>
          </a:ln>
        </p:spPr>
      </p:pic>
      <p:pic>
        <p:nvPicPr>
          <p:cNvPr id="1028" name="Picture 4"/>
          <p:cNvPicPr>
            <a:picLocks noChangeAspect="1" noChangeArrowheads="1"/>
          </p:cNvPicPr>
          <p:nvPr/>
        </p:nvPicPr>
        <p:blipFill>
          <a:blip r:embed="rId4" cstate="print"/>
          <a:srcRect/>
          <a:stretch>
            <a:fillRect/>
          </a:stretch>
        </p:blipFill>
        <p:spPr bwMode="auto">
          <a:xfrm>
            <a:off x="3851920" y="3212976"/>
            <a:ext cx="4928952" cy="3096344"/>
          </a:xfrm>
          <a:prstGeom prst="rect">
            <a:avLst/>
          </a:prstGeom>
          <a:noFill/>
          <a:ln w="9525">
            <a:solidFill>
              <a:schemeClr val="tx1"/>
            </a:solidFill>
            <a:miter lim="800000"/>
            <a:headEnd/>
            <a:tailEnd/>
          </a:ln>
        </p:spPr>
      </p:pic>
      <p:sp>
        <p:nvSpPr>
          <p:cNvPr id="23" name="Foliennummernplatzhalter 22"/>
          <p:cNvSpPr>
            <a:spLocks noGrp="1"/>
          </p:cNvSpPr>
          <p:nvPr>
            <p:ph type="sldNum" sz="quarter" idx="4"/>
          </p:nvPr>
        </p:nvSpPr>
        <p:spPr/>
        <p:txBody>
          <a:bodyPr/>
          <a:lstStyle/>
          <a:p>
            <a:fld id="{8A6690F1-7CA1-4166-A522-500460961984}" type="slidenum">
              <a:rPr lang="de-DE" smtClean="0"/>
              <a:pPr/>
              <a:t>18</a:t>
            </a:fld>
            <a:endParaRPr lang="de-DE"/>
          </a:p>
        </p:txBody>
      </p:sp>
      <p:sp>
        <p:nvSpPr>
          <p:cNvPr id="24" name="Fußzeilenplatzhalter 23"/>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4" name="Rechteck 3"/>
          <p:cNvSpPr/>
          <p:nvPr/>
        </p:nvSpPr>
        <p:spPr>
          <a:xfrm>
            <a:off x="3203848" y="1337580"/>
            <a:ext cx="2376264" cy="7232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395536" y="3208111"/>
            <a:ext cx="2664296" cy="7232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3940132" y="3278977"/>
            <a:ext cx="4592308" cy="7232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4"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Haupttitel (Standardelement) -5-</a:t>
            </a:r>
            <a:endParaRPr lang="de-DE" dirty="0"/>
          </a:p>
        </p:txBody>
      </p:sp>
      <p:sp>
        <p:nvSpPr>
          <p:cNvPr id="3" name="Textplatzhalter 2"/>
          <p:cNvSpPr>
            <a:spLocks noGrp="1"/>
          </p:cNvSpPr>
          <p:nvPr>
            <p:ph type="body" sz="quarter" idx="13"/>
          </p:nvPr>
        </p:nvSpPr>
        <p:spPr>
          <a:xfrm>
            <a:off x="251520" y="833524"/>
            <a:ext cx="8640960" cy="504056"/>
          </a:xfrm>
        </p:spPr>
        <p:txBody>
          <a:bodyPr wrap="square"/>
          <a:lstStyle/>
          <a:p>
            <a:pPr algn="just">
              <a:buNone/>
            </a:pPr>
            <a:r>
              <a:rPr lang="de-DE" dirty="0" smtClean="0"/>
              <a:t>Titel in mehreren Formen</a:t>
            </a:r>
            <a:endParaRPr lang="de-DE" dirty="0"/>
          </a:p>
        </p:txBody>
      </p:sp>
      <p:pic>
        <p:nvPicPr>
          <p:cNvPr id="1027" name="Picture 3"/>
          <p:cNvPicPr>
            <a:picLocks noChangeAspect="1" noChangeArrowheads="1"/>
          </p:cNvPicPr>
          <p:nvPr/>
        </p:nvPicPr>
        <p:blipFill>
          <a:blip r:embed="rId2" cstate="print"/>
          <a:srcRect l="4492" r="4739"/>
          <a:stretch>
            <a:fillRect/>
          </a:stretch>
        </p:blipFill>
        <p:spPr bwMode="auto">
          <a:xfrm>
            <a:off x="683568" y="1700808"/>
            <a:ext cx="3456384" cy="3384376"/>
          </a:xfrm>
          <a:prstGeom prst="rect">
            <a:avLst/>
          </a:prstGeom>
          <a:noFill/>
          <a:ln w="9525">
            <a:solidFill>
              <a:schemeClr val="tx1"/>
            </a:solidFill>
            <a:miter lim="800000"/>
            <a:headEnd/>
            <a:tailEnd/>
          </a:ln>
        </p:spPr>
      </p:pic>
      <p:pic>
        <p:nvPicPr>
          <p:cNvPr id="6" name="Picture 4"/>
          <p:cNvPicPr>
            <a:picLocks noChangeAspect="1" noChangeArrowheads="1"/>
          </p:cNvPicPr>
          <p:nvPr/>
        </p:nvPicPr>
        <p:blipFill>
          <a:blip r:embed="rId3" cstate="print"/>
          <a:srcRect l="12910" t="10587" r="12374" b="19540"/>
          <a:stretch>
            <a:fillRect/>
          </a:stretch>
        </p:blipFill>
        <p:spPr bwMode="auto">
          <a:xfrm>
            <a:off x="5364088" y="2276872"/>
            <a:ext cx="2664296" cy="2376264"/>
          </a:xfrm>
          <a:prstGeom prst="rect">
            <a:avLst/>
          </a:prstGeom>
          <a:noFill/>
          <a:ln w="9525">
            <a:solidFill>
              <a:schemeClr val="tx1"/>
            </a:solidFill>
            <a:miter lim="800000"/>
            <a:headEnd/>
            <a:tailEnd/>
          </a:ln>
        </p:spPr>
      </p:pic>
      <p:sp>
        <p:nvSpPr>
          <p:cNvPr id="18" name="Foliennummernplatzhalter 17"/>
          <p:cNvSpPr>
            <a:spLocks noGrp="1"/>
          </p:cNvSpPr>
          <p:nvPr>
            <p:ph type="sldNum" sz="quarter" idx="4"/>
          </p:nvPr>
        </p:nvSpPr>
        <p:spPr/>
        <p:txBody>
          <a:bodyPr/>
          <a:lstStyle/>
          <a:p>
            <a:fld id="{8A6690F1-7CA1-4166-A522-500460961984}" type="slidenum">
              <a:rPr lang="de-DE" smtClean="0"/>
              <a:pPr/>
              <a:t>19</a:t>
            </a:fld>
            <a:endParaRPr lang="de-DE"/>
          </a:p>
        </p:txBody>
      </p:sp>
      <p:sp>
        <p:nvSpPr>
          <p:cNvPr id="19" name="Fußzeilenplatzhalter 18"/>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2" name="Rechteck 11"/>
          <p:cNvSpPr/>
          <p:nvPr/>
        </p:nvSpPr>
        <p:spPr>
          <a:xfrm>
            <a:off x="1475656" y="1772816"/>
            <a:ext cx="1872208" cy="64807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508104" y="2852935"/>
            <a:ext cx="2376264" cy="43204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564904"/>
            <a:ext cx="8229600" cy="1143000"/>
          </a:xfrm>
        </p:spPr>
        <p:txBody>
          <a:bodyPr/>
          <a:lstStyle/>
          <a:p>
            <a:pPr algn="ctr"/>
            <a:r>
              <a:rPr lang="de-DE" sz="2800" dirty="0" smtClean="0"/>
              <a:t>Teil 2.01, Beschreibung der Manifestation:</a:t>
            </a:r>
            <a:br>
              <a:rPr lang="de-DE" sz="2800" dirty="0" smtClean="0"/>
            </a:br>
            <a:r>
              <a:rPr lang="de-DE" sz="2800" dirty="0" smtClean="0"/>
              <a:t/>
            </a:r>
            <a:br>
              <a:rPr lang="de-DE" sz="2800" dirty="0" smtClean="0"/>
            </a:br>
            <a:r>
              <a:rPr lang="de-DE" dirty="0" smtClean="0"/>
              <a:t>Titel</a:t>
            </a:r>
            <a:br>
              <a:rPr lang="de-DE" dirty="0" smtClean="0"/>
            </a:br>
            <a:r>
              <a:rPr lang="de-DE" dirty="0" smtClean="0"/>
              <a:t>(RDA 2.3)</a:t>
            </a:r>
            <a:r>
              <a:rPr lang="de-DE" sz="2800" dirty="0" smtClean="0"/>
              <a:t/>
            </a:r>
            <a:br>
              <a:rPr lang="de-DE" sz="2800" dirty="0" smtClean="0"/>
            </a:b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3</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2</a:t>
            </a:fld>
            <a:endParaRPr lang="de-DE"/>
          </a:p>
        </p:txBody>
      </p:sp>
      <p:sp>
        <p:nvSpPr>
          <p:cNvPr id="9" name="Fußzeilenplatzhalter 8"/>
          <p:cNvSpPr>
            <a:spLocks noGrp="1"/>
          </p:cNvSpPr>
          <p:nvPr>
            <p:ph type="ftr" sz="quarter" idx="14"/>
          </p:nvPr>
        </p:nvSpPr>
        <p:spPr/>
        <p:txBody>
          <a:bodyPr/>
          <a:lstStyle/>
          <a:p>
            <a:r>
              <a:rPr lang="de-DE" dirty="0" smtClean="0"/>
              <a:t>AG RDA Schulungsunterlagen – Modul 3.02.01: Titel | Stand: 06.07.2015 | CC BY-NC-SA</a:t>
            </a:r>
            <a:endParaRPr lang="de-DE" dirty="0"/>
          </a:p>
        </p:txBody>
      </p:sp>
      <p:sp>
        <p:nvSpPr>
          <p:cNvPr id="6" name="Rechteck 5"/>
          <p:cNvSpPr/>
          <p:nvPr/>
        </p:nvSpPr>
        <p:spPr>
          <a:xfrm>
            <a:off x="506091" y="1124744"/>
            <a:ext cx="2169168" cy="307777"/>
          </a:xfrm>
          <a:prstGeom prst="rect">
            <a:avLst/>
          </a:prstGeom>
        </p:spPr>
        <p:txBody>
          <a:bodyPr wrap="square">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B3Kat: 01.12.2015</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Haupttitel (Standardelement) -6-</a:t>
            </a:r>
            <a:endParaRPr lang="de-DE" dirty="0"/>
          </a:p>
        </p:txBody>
      </p:sp>
      <p:sp>
        <p:nvSpPr>
          <p:cNvPr id="3" name="Textplatzhalter 2"/>
          <p:cNvSpPr>
            <a:spLocks noGrp="1"/>
          </p:cNvSpPr>
          <p:nvPr>
            <p:ph type="body" sz="quarter" idx="13"/>
          </p:nvPr>
        </p:nvSpPr>
        <p:spPr>
          <a:xfrm>
            <a:off x="0" y="764704"/>
            <a:ext cx="9144000" cy="5472608"/>
          </a:xfrm>
        </p:spPr>
        <p:txBody>
          <a:bodyPr wrap="square"/>
          <a:lstStyle/>
          <a:p>
            <a:pPr marL="358775" lvl="1" indent="-358775">
              <a:buFont typeface="Arial" pitchFamily="34" charset="0"/>
              <a:buChar char="•"/>
            </a:pPr>
            <a:r>
              <a:rPr lang="de-DE" sz="2400" dirty="0" smtClean="0"/>
              <a:t>Erfassung nach den Grundregeln (RDA 2.3.2.7),               d. h. so wie der Titel in der Informationsquelle erscheint (s. RDA 2.3.1)</a:t>
            </a:r>
          </a:p>
          <a:p>
            <a:pPr marL="0" lvl="1" indent="0">
              <a:buNone/>
            </a:pPr>
            <a:endParaRPr lang="de-DE" sz="800" dirty="0" smtClean="0"/>
          </a:p>
          <a:p>
            <a:pPr lvl="1"/>
            <a:r>
              <a:rPr lang="de-DE" dirty="0" smtClean="0"/>
              <a:t>Mehrere grammatikalisch verbundene Angaben (auch Appositionen) bilden zusammen den Haupttitel -                  auch wenn sie auf mehreren Zeilen geschrieben und/oder typografisch voneinander abgehoben sind                          (RDA 2.3.2.7 D-A-CH).</a:t>
            </a:r>
          </a:p>
          <a:p>
            <a:pPr marL="457200" lvl="1" indent="0">
              <a:buNone/>
            </a:pPr>
            <a:endParaRPr lang="de-DE" sz="1000" dirty="0" smtClean="0"/>
          </a:p>
          <a:p>
            <a:pPr lvl="1"/>
            <a:r>
              <a:rPr lang="de-DE" dirty="0" smtClean="0"/>
              <a:t>Versionsnummer/Jahr als Angabe zum Stand einer Software oder einer elektronischen Ressource = Teil des Haupttitels, wenn durch das Layout begründet                                     (RDA 2.3.2.7 D-A-CH + RDA 2.5.2.3 D-A-CH)</a:t>
            </a:r>
          </a:p>
          <a:p>
            <a:pPr marL="457200" lvl="1" indent="0">
              <a:buNone/>
            </a:pPr>
            <a:endParaRPr lang="de-DE" sz="1000" dirty="0" smtClean="0"/>
          </a:p>
          <a:p>
            <a:pPr lvl="1"/>
            <a:r>
              <a:rPr lang="de-DE" dirty="0" smtClean="0"/>
              <a:t>Alternativtitel = Teil des Haupttitels                             </a:t>
            </a:r>
            <a:r>
              <a:rPr lang="de-DE" i="1" dirty="0" smtClean="0"/>
              <a:t>Achtung</a:t>
            </a:r>
            <a:r>
              <a:rPr lang="de-DE" dirty="0" smtClean="0"/>
              <a:t>: Großschreibung des ersten Worts des Alternativtitels (RDA 2.3.2.7 D-A-CH)</a:t>
            </a:r>
          </a:p>
          <a:p>
            <a:pPr>
              <a:buNone/>
            </a:pPr>
            <a:endParaRPr lang="de-DE" dirty="0" smtClean="0"/>
          </a:p>
          <a:p>
            <a:pPr>
              <a:buNone/>
            </a:pPr>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20</a:t>
            </a:fld>
            <a:endParaRPr lang="de-DE" dirty="0"/>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Haupttitel (Standardelement) -7-</a:t>
            </a:r>
            <a:endParaRPr lang="de-DE" dirty="0"/>
          </a:p>
        </p:txBody>
      </p:sp>
      <p:sp>
        <p:nvSpPr>
          <p:cNvPr id="3" name="Textplatzhalter 2"/>
          <p:cNvSpPr>
            <a:spLocks noGrp="1"/>
          </p:cNvSpPr>
          <p:nvPr>
            <p:ph type="body" sz="quarter" idx="13"/>
          </p:nvPr>
        </p:nvSpPr>
        <p:spPr/>
        <p:txBody>
          <a:bodyPr wrap="square"/>
          <a:lstStyle/>
          <a:p>
            <a:pPr algn="just">
              <a:buNone/>
            </a:pPr>
            <a:r>
              <a:rPr lang="de-DE" dirty="0" smtClean="0"/>
              <a:t> </a:t>
            </a:r>
          </a:p>
        </p:txBody>
      </p:sp>
      <p:sp>
        <p:nvSpPr>
          <p:cNvPr id="11" name="Textfeld 10"/>
          <p:cNvSpPr txBox="1"/>
          <p:nvPr/>
        </p:nvSpPr>
        <p:spPr>
          <a:xfrm>
            <a:off x="2365126" y="1196752"/>
            <a:ext cx="4223097" cy="646331"/>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DAS FRÄULEIN VON SCUDERI</a:t>
            </a:r>
          </a:p>
          <a:p>
            <a:r>
              <a:rPr lang="de-DE" dirty="0" smtClean="0">
                <a:latin typeface="Verdana" pitchFamily="34" charset="0"/>
                <a:ea typeface="Verdana" pitchFamily="34" charset="0"/>
                <a:cs typeface="Verdana" pitchFamily="34" charset="0"/>
              </a:rPr>
              <a:t>und andere Erzählungen</a:t>
            </a:r>
            <a:endParaRPr lang="de-DE" dirty="0">
              <a:latin typeface="Verdana" pitchFamily="34" charset="0"/>
              <a:ea typeface="Verdana" pitchFamily="34" charset="0"/>
              <a:cs typeface="Verdana" pitchFamily="34" charset="0"/>
            </a:endParaRPr>
          </a:p>
        </p:txBody>
      </p:sp>
      <p:graphicFrame>
        <p:nvGraphicFramePr>
          <p:cNvPr id="12" name="Tabelle 11"/>
          <p:cNvGraphicFramePr>
            <a:graphicFrameLocks noGrp="1"/>
          </p:cNvGraphicFramePr>
          <p:nvPr>
            <p:extLst>
              <p:ext uri="{D42A27DB-BD31-4B8C-83A1-F6EECF244321}">
                <p14:modId xmlns:p14="http://schemas.microsoft.com/office/powerpoint/2010/main" val="2781131198"/>
              </p:ext>
            </p:extLst>
          </p:nvPr>
        </p:nvGraphicFramePr>
        <p:xfrm>
          <a:off x="251520" y="2564904"/>
          <a:ext cx="8640961" cy="935608"/>
        </p:xfrm>
        <a:graphic>
          <a:graphicData uri="http://schemas.openxmlformats.org/drawingml/2006/table">
            <a:tbl>
              <a:tblPr firstRow="1" bandRow="1">
                <a:tableStyleId>{5C22544A-7EE6-4342-B048-85BDC9FD1C3A}</a:tableStyleId>
              </a:tblPr>
              <a:tblGrid>
                <a:gridCol w="960107"/>
                <a:gridCol w="960107"/>
                <a:gridCol w="1536170"/>
                <a:gridCol w="5184577"/>
              </a:tblGrid>
              <a:tr h="396258">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39350">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15" name="Foliennummernplatzhalter 14"/>
          <p:cNvSpPr>
            <a:spLocks noGrp="1"/>
          </p:cNvSpPr>
          <p:nvPr>
            <p:ph type="sldNum" sz="quarter" idx="4"/>
          </p:nvPr>
        </p:nvSpPr>
        <p:spPr/>
        <p:txBody>
          <a:bodyPr/>
          <a:lstStyle/>
          <a:p>
            <a:fld id="{8A6690F1-7CA1-4166-A522-500460961984}" type="slidenum">
              <a:rPr lang="de-DE" smtClean="0"/>
              <a:pPr/>
              <a:t>21</a:t>
            </a:fld>
            <a:endParaRPr lang="de-DE"/>
          </a:p>
        </p:txBody>
      </p:sp>
      <p:sp>
        <p:nvSpPr>
          <p:cNvPr id="16" name="Fußzeilenplatzhalter 15"/>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3" name="Rectangle 60"/>
          <p:cNvSpPr>
            <a:spLocks noChangeArrowheads="1"/>
          </p:cNvSpPr>
          <p:nvPr/>
        </p:nvSpPr>
        <p:spPr bwMode="auto">
          <a:xfrm>
            <a:off x="3779912" y="3068960"/>
            <a:ext cx="511256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a:latin typeface="Verdana" panose="020B0604030504040204" pitchFamily="34" charset="0"/>
                <a:ea typeface="Verdana" panose="020B0604030504040204" pitchFamily="34" charset="0"/>
                <a:cs typeface="Verdana" panose="020B0604030504040204" pitchFamily="34" charset="0"/>
              </a:rPr>
              <a:t>Das</a:t>
            </a: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dirty="0">
                <a:latin typeface="Verdana" panose="020B0604030504040204" pitchFamily="34" charset="0"/>
                <a:ea typeface="Verdana" panose="020B0604030504040204" pitchFamily="34" charset="0"/>
                <a:cs typeface="Verdana" panose="020B0604030504040204" pitchFamily="34" charset="0"/>
              </a:rPr>
              <a:t> Fräulein von </a:t>
            </a:r>
            <a:r>
              <a:rPr lang="de-DE" dirty="0" err="1">
                <a:latin typeface="Verdana" panose="020B0604030504040204" pitchFamily="34" charset="0"/>
                <a:ea typeface="Verdana" panose="020B0604030504040204" pitchFamily="34" charset="0"/>
                <a:cs typeface="Verdana" panose="020B0604030504040204" pitchFamily="34" charset="0"/>
              </a:rPr>
              <a:t>Scuderi</a:t>
            </a:r>
            <a:r>
              <a:rPr lang="de-DE" dirty="0">
                <a:latin typeface="Verdana" panose="020B0604030504040204" pitchFamily="34" charset="0"/>
                <a:ea typeface="Verdana" panose="020B0604030504040204" pitchFamily="34" charset="0"/>
                <a:cs typeface="Verdana" panose="020B0604030504040204" pitchFamily="34" charset="0"/>
              </a:rPr>
              <a:t> und andere Erzählungen</a:t>
            </a: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Haupttitel (Standardelement) -</a:t>
            </a:r>
            <a:r>
              <a:rPr lang="de-DE" dirty="0"/>
              <a:t>8</a:t>
            </a:r>
            <a:r>
              <a:rPr lang="de-DE" dirty="0" smtClean="0"/>
              <a:t>-</a:t>
            </a:r>
            <a:endParaRPr lang="de-DE" dirty="0"/>
          </a:p>
        </p:txBody>
      </p:sp>
      <p:sp>
        <p:nvSpPr>
          <p:cNvPr id="3" name="Textplatzhalter 2"/>
          <p:cNvSpPr>
            <a:spLocks noGrp="1"/>
          </p:cNvSpPr>
          <p:nvPr>
            <p:ph type="body" sz="quarter" idx="13"/>
          </p:nvPr>
        </p:nvSpPr>
        <p:spPr/>
        <p:txBody>
          <a:bodyPr wrap="square"/>
          <a:lstStyle/>
          <a:p>
            <a:pPr algn="just">
              <a:buNone/>
            </a:pPr>
            <a:r>
              <a:rPr lang="de-DE" dirty="0" smtClean="0"/>
              <a:t> </a:t>
            </a:r>
            <a:endParaRPr lang="de-DE" sz="1800" dirty="0" smtClean="0">
              <a:solidFill>
                <a:schemeClr val="accent1">
                  <a:lumMod val="75000"/>
                </a:schemeClr>
              </a:solidFill>
            </a:endParaRPr>
          </a:p>
          <a:p>
            <a:pPr algn="just">
              <a:buNone/>
            </a:pPr>
            <a:endParaRPr lang="de-DE" sz="1800" dirty="0" smtClean="0">
              <a:solidFill>
                <a:schemeClr val="accent1">
                  <a:lumMod val="75000"/>
                </a:schemeClr>
              </a:solidFill>
            </a:endParaRPr>
          </a:p>
          <a:p>
            <a:pPr algn="just">
              <a:buNone/>
            </a:pPr>
            <a:endParaRPr lang="de-DE" sz="1800" dirty="0" smtClean="0">
              <a:solidFill>
                <a:schemeClr val="accent1">
                  <a:lumMod val="75000"/>
                </a:schemeClr>
              </a:solidFill>
            </a:endParaRPr>
          </a:p>
        </p:txBody>
      </p:sp>
      <p:sp>
        <p:nvSpPr>
          <p:cNvPr id="8" name="Textfeld 7"/>
          <p:cNvSpPr txBox="1"/>
          <p:nvPr/>
        </p:nvSpPr>
        <p:spPr>
          <a:xfrm>
            <a:off x="2972141" y="1052736"/>
            <a:ext cx="2448272" cy="646331"/>
          </a:xfrm>
          <a:prstGeom prst="rect">
            <a:avLst/>
          </a:prstGeom>
          <a:solidFill>
            <a:schemeClr val="bg1"/>
          </a:solidFill>
          <a:ln>
            <a:solidFill>
              <a:schemeClr val="tx1"/>
            </a:solidFill>
          </a:ln>
        </p:spPr>
        <p:txBody>
          <a:bodyPr wrap="square" rtlCol="0">
            <a:spAutoFit/>
          </a:bodyPr>
          <a:lstStyle/>
          <a:p>
            <a:pPr algn="ctr"/>
            <a:r>
              <a:rPr lang="de-DE" dirty="0" smtClean="0">
                <a:latin typeface="Verdana" pitchFamily="34" charset="0"/>
                <a:ea typeface="Verdana" pitchFamily="34" charset="0"/>
                <a:cs typeface="Verdana" pitchFamily="34" charset="0"/>
              </a:rPr>
              <a:t>DICTIONNAIRE</a:t>
            </a:r>
          </a:p>
          <a:p>
            <a:pPr algn="ctr"/>
            <a:r>
              <a:rPr lang="de-DE" dirty="0" smtClean="0">
                <a:latin typeface="Verdana" pitchFamily="34" charset="0"/>
                <a:ea typeface="Verdana" pitchFamily="34" charset="0"/>
                <a:cs typeface="Verdana" pitchFamily="34" charset="0"/>
              </a:rPr>
              <a:t>FRANÇAIS-NIÇOIS</a:t>
            </a:r>
            <a:endParaRPr lang="en-US" dirty="0" smtClean="0">
              <a:latin typeface="Verdana" pitchFamily="34" charset="0"/>
              <a:ea typeface="Verdana" pitchFamily="34" charset="0"/>
              <a:cs typeface="Verdana"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3401963914"/>
              </p:ext>
            </p:extLst>
          </p:nvPr>
        </p:nvGraphicFramePr>
        <p:xfrm>
          <a:off x="255617" y="1916832"/>
          <a:ext cx="8640961" cy="909261"/>
        </p:xfrm>
        <a:graphic>
          <a:graphicData uri="http://schemas.openxmlformats.org/drawingml/2006/table">
            <a:tbl>
              <a:tblPr firstRow="1" bandRow="1">
                <a:tableStyleId>{5C22544A-7EE6-4342-B048-85BDC9FD1C3A}</a:tableStyleId>
              </a:tblPr>
              <a:tblGrid>
                <a:gridCol w="960107"/>
                <a:gridCol w="960107"/>
                <a:gridCol w="1536170"/>
                <a:gridCol w="5184577"/>
              </a:tblGrid>
              <a:tr h="320594">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350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10" name="Textfeld 9"/>
          <p:cNvSpPr txBox="1"/>
          <p:nvPr/>
        </p:nvSpPr>
        <p:spPr>
          <a:xfrm>
            <a:off x="3260173" y="3501008"/>
            <a:ext cx="1872208" cy="369332"/>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Cinema 4D 13</a:t>
            </a:r>
            <a:endParaRPr lang="en-US" dirty="0" smtClean="0">
              <a:latin typeface="Verdana" pitchFamily="34" charset="0"/>
              <a:ea typeface="Verdana" pitchFamily="34" charset="0"/>
              <a:cs typeface="Verdana"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2055871787"/>
              </p:ext>
            </p:extLst>
          </p:nvPr>
        </p:nvGraphicFramePr>
        <p:xfrm>
          <a:off x="243981" y="4149080"/>
          <a:ext cx="8640961" cy="909261"/>
        </p:xfrm>
        <a:graphic>
          <a:graphicData uri="http://schemas.openxmlformats.org/drawingml/2006/table">
            <a:tbl>
              <a:tblPr firstRow="1" bandRow="1">
                <a:tableStyleId>{5C22544A-7EE6-4342-B048-85BDC9FD1C3A}</a:tableStyleId>
              </a:tblPr>
              <a:tblGrid>
                <a:gridCol w="960107"/>
                <a:gridCol w="960107"/>
                <a:gridCol w="1536170"/>
                <a:gridCol w="5184577"/>
              </a:tblGrid>
              <a:tr h="320594">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350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14" name="Foliennummernplatzhalter 13"/>
          <p:cNvSpPr>
            <a:spLocks noGrp="1"/>
          </p:cNvSpPr>
          <p:nvPr>
            <p:ph type="sldNum" sz="quarter" idx="4"/>
          </p:nvPr>
        </p:nvSpPr>
        <p:spPr/>
        <p:txBody>
          <a:bodyPr/>
          <a:lstStyle/>
          <a:p>
            <a:fld id="{8A6690F1-7CA1-4166-A522-500460961984}" type="slidenum">
              <a:rPr lang="de-DE" smtClean="0"/>
              <a:pPr/>
              <a:t>22</a:t>
            </a:fld>
            <a:endParaRPr lang="de-DE"/>
          </a:p>
        </p:txBody>
      </p:sp>
      <p:sp>
        <p:nvSpPr>
          <p:cNvPr id="15" name="Fußzeilenplatzhalter 14"/>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3" name="Rectangle 60"/>
          <p:cNvSpPr>
            <a:spLocks noChangeArrowheads="1"/>
          </p:cNvSpPr>
          <p:nvPr/>
        </p:nvSpPr>
        <p:spPr bwMode="auto">
          <a:xfrm>
            <a:off x="3797264" y="2420888"/>
            <a:ext cx="51125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err="1">
                <a:latin typeface="Verdana" panose="020B0604030504040204" pitchFamily="34" charset="0"/>
                <a:ea typeface="Verdana" panose="020B0604030504040204" pitchFamily="34" charset="0"/>
                <a:cs typeface="Verdana" panose="020B0604030504040204" pitchFamily="34" charset="0"/>
              </a:rPr>
              <a:t>Dictionnaire</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fran</a:t>
            </a:r>
            <a:r>
              <a:rPr lang="en-US" dirty="0" err="1">
                <a:latin typeface="Verdana" pitchFamily="34" charset="0"/>
                <a:ea typeface="Verdana" pitchFamily="34" charset="0"/>
                <a:cs typeface="Verdana" pitchFamily="34" charset="0"/>
              </a:rPr>
              <a:t>çais</a:t>
            </a:r>
            <a:r>
              <a:rPr lang="en-US" dirty="0">
                <a:latin typeface="Verdana" pitchFamily="34" charset="0"/>
                <a:ea typeface="Verdana" pitchFamily="34" charset="0"/>
                <a:cs typeface="Verdana" pitchFamily="34" charset="0"/>
              </a:rPr>
              <a:t> - </a:t>
            </a:r>
            <a:r>
              <a:rPr lang="en-US" dirty="0" err="1">
                <a:latin typeface="Verdana" pitchFamily="34" charset="0"/>
                <a:ea typeface="Verdana" pitchFamily="34" charset="0"/>
                <a:cs typeface="Verdana" pitchFamily="34" charset="0"/>
              </a:rPr>
              <a:t>niçois</a:t>
            </a:r>
            <a:endParaRPr lang="de-DE" dirty="0">
              <a:latin typeface="Verdana" pitchFamily="34" charset="0"/>
              <a:ea typeface="Verdana" pitchFamily="34" charset="0"/>
              <a:cs typeface="Verdana" pitchFamily="34" charset="0"/>
            </a:endParaRPr>
          </a:p>
        </p:txBody>
      </p:sp>
      <p:sp>
        <p:nvSpPr>
          <p:cNvPr id="16" name="Rectangle 60"/>
          <p:cNvSpPr>
            <a:spLocks noChangeArrowheads="1"/>
          </p:cNvSpPr>
          <p:nvPr/>
        </p:nvSpPr>
        <p:spPr bwMode="auto">
          <a:xfrm>
            <a:off x="3797264" y="4653136"/>
            <a:ext cx="51125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latin typeface="Verdana" panose="020B0604030504040204" pitchFamily="34" charset="0"/>
                <a:ea typeface="Verdana" panose="020B0604030504040204" pitchFamily="34" charset="0"/>
                <a:cs typeface="Verdana" panose="020B0604030504040204" pitchFamily="34" charset="0"/>
              </a:rPr>
              <a:t>Cinema 4D 13</a:t>
            </a: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Haupttitel (Standardelement) -</a:t>
            </a:r>
            <a:r>
              <a:rPr lang="de-DE" dirty="0"/>
              <a:t>9</a:t>
            </a:r>
            <a:r>
              <a:rPr lang="de-DE" dirty="0" smtClean="0"/>
              <a:t>-</a:t>
            </a:r>
            <a:endParaRPr lang="de-DE" dirty="0"/>
          </a:p>
        </p:txBody>
      </p:sp>
      <p:sp>
        <p:nvSpPr>
          <p:cNvPr id="3" name="Textplatzhalter 2"/>
          <p:cNvSpPr>
            <a:spLocks noGrp="1"/>
          </p:cNvSpPr>
          <p:nvPr>
            <p:ph type="body" sz="quarter" idx="13"/>
          </p:nvPr>
        </p:nvSpPr>
        <p:spPr/>
        <p:txBody>
          <a:bodyPr wrap="square"/>
          <a:lstStyle/>
          <a:p>
            <a:pPr algn="just">
              <a:buNone/>
            </a:pPr>
            <a:r>
              <a:rPr lang="de-DE" dirty="0" smtClean="0"/>
              <a:t> </a:t>
            </a:r>
            <a:endParaRPr lang="de-DE" sz="1800" dirty="0" smtClean="0">
              <a:solidFill>
                <a:schemeClr val="accent1">
                  <a:lumMod val="75000"/>
                </a:schemeClr>
              </a:solidFill>
            </a:endParaRPr>
          </a:p>
          <a:p>
            <a:pPr algn="just">
              <a:buNone/>
            </a:pPr>
            <a:endParaRPr lang="de-DE" sz="1800" dirty="0" smtClean="0">
              <a:solidFill>
                <a:schemeClr val="accent1">
                  <a:lumMod val="75000"/>
                </a:schemeClr>
              </a:solidFill>
            </a:endParaRPr>
          </a:p>
          <a:p>
            <a:pPr algn="just">
              <a:buNone/>
            </a:pPr>
            <a:endParaRPr lang="de-DE" sz="1800" dirty="0" smtClean="0">
              <a:solidFill>
                <a:schemeClr val="accent1">
                  <a:lumMod val="75000"/>
                </a:schemeClr>
              </a:solidFill>
            </a:endParaRPr>
          </a:p>
        </p:txBody>
      </p:sp>
      <p:sp>
        <p:nvSpPr>
          <p:cNvPr id="6" name="Textfeld 5"/>
          <p:cNvSpPr txBox="1"/>
          <p:nvPr/>
        </p:nvSpPr>
        <p:spPr>
          <a:xfrm>
            <a:off x="3059832" y="1124744"/>
            <a:ext cx="2448272" cy="1200329"/>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LEXIKON</a:t>
            </a:r>
          </a:p>
          <a:p>
            <a:r>
              <a:rPr lang="de-DE" dirty="0" smtClean="0">
                <a:latin typeface="Verdana" pitchFamily="34" charset="0"/>
                <a:ea typeface="Verdana" pitchFamily="34" charset="0"/>
                <a:cs typeface="Verdana" pitchFamily="34" charset="0"/>
              </a:rPr>
              <a:t>BUCH</a:t>
            </a:r>
          </a:p>
          <a:p>
            <a:r>
              <a:rPr lang="de-DE" dirty="0" smtClean="0">
                <a:latin typeface="Verdana" pitchFamily="34" charset="0"/>
                <a:ea typeface="Verdana" pitchFamily="34" charset="0"/>
                <a:cs typeface="Verdana" pitchFamily="34" charset="0"/>
              </a:rPr>
              <a:t>DRUCK</a:t>
            </a:r>
          </a:p>
          <a:p>
            <a:r>
              <a:rPr lang="de-DE" dirty="0" smtClean="0">
                <a:latin typeface="Verdana" pitchFamily="34" charset="0"/>
                <a:ea typeface="Verdana" pitchFamily="34" charset="0"/>
                <a:cs typeface="Verdana" pitchFamily="34" charset="0"/>
              </a:rPr>
              <a:t>PAPIER</a:t>
            </a:r>
            <a:endParaRPr lang="en-US" dirty="0" smtClean="0">
              <a:latin typeface="Verdana" pitchFamily="34" charset="0"/>
              <a:ea typeface="Verdana" pitchFamily="34" charset="0"/>
              <a:cs typeface="Verdana"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3031124255"/>
              </p:ext>
            </p:extLst>
          </p:nvPr>
        </p:nvGraphicFramePr>
        <p:xfrm>
          <a:off x="107504" y="2528094"/>
          <a:ext cx="9001000" cy="909261"/>
        </p:xfrm>
        <a:graphic>
          <a:graphicData uri="http://schemas.openxmlformats.org/drawingml/2006/table">
            <a:tbl>
              <a:tblPr firstRow="1" bandRow="1">
                <a:tableStyleId>{5C22544A-7EE6-4342-B048-85BDC9FD1C3A}</a:tableStyleId>
              </a:tblPr>
              <a:tblGrid>
                <a:gridCol w="936104"/>
                <a:gridCol w="864096"/>
                <a:gridCol w="1512168"/>
                <a:gridCol w="5688632"/>
              </a:tblGrid>
              <a:tr h="320594">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350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8" name="Textfeld 7"/>
          <p:cNvSpPr txBox="1"/>
          <p:nvPr/>
        </p:nvSpPr>
        <p:spPr>
          <a:xfrm>
            <a:off x="2411760" y="3905180"/>
            <a:ext cx="3816424" cy="1107996"/>
          </a:xfrm>
          <a:prstGeom prst="rect">
            <a:avLst/>
          </a:prstGeom>
          <a:solidFill>
            <a:schemeClr val="bg1"/>
          </a:solidFill>
          <a:ln>
            <a:solidFill>
              <a:schemeClr val="tx1"/>
            </a:solidFill>
          </a:ln>
        </p:spPr>
        <p:txBody>
          <a:bodyPr wrap="square" rtlCol="0">
            <a:spAutoFit/>
          </a:bodyPr>
          <a:lstStyle/>
          <a:p>
            <a:pPr algn="ctr"/>
            <a:r>
              <a:rPr lang="de-DE" sz="2000" dirty="0" smtClean="0">
                <a:latin typeface="Verdana" pitchFamily="34" charset="0"/>
                <a:ea typeface="Verdana" pitchFamily="34" charset="0"/>
                <a:cs typeface="Verdana" pitchFamily="34" charset="0"/>
              </a:rPr>
              <a:t>IL DISSOLUTO PUNITO</a:t>
            </a:r>
          </a:p>
          <a:p>
            <a:pPr algn="ctr"/>
            <a:r>
              <a:rPr lang="de-DE" dirty="0" smtClean="0">
                <a:latin typeface="Verdana" pitchFamily="34" charset="0"/>
                <a:ea typeface="Verdana" pitchFamily="34" charset="0"/>
                <a:cs typeface="Verdana" pitchFamily="34" charset="0"/>
              </a:rPr>
              <a:t>OSIA</a:t>
            </a:r>
          </a:p>
          <a:p>
            <a:pPr algn="ctr"/>
            <a:r>
              <a:rPr lang="de-DE" sz="2800" dirty="0" smtClean="0">
                <a:latin typeface="Verdana" pitchFamily="34" charset="0"/>
                <a:ea typeface="Verdana" pitchFamily="34" charset="0"/>
                <a:cs typeface="Verdana" pitchFamily="34" charset="0"/>
              </a:rPr>
              <a:t>IL DON GIOVANNI</a:t>
            </a:r>
            <a:endParaRPr lang="en-US" sz="2800" dirty="0" smtClean="0">
              <a:latin typeface="Verdana" pitchFamily="34" charset="0"/>
              <a:ea typeface="Verdana" pitchFamily="34" charset="0"/>
              <a:cs typeface="Verdana"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2887489885"/>
              </p:ext>
            </p:extLst>
          </p:nvPr>
        </p:nvGraphicFramePr>
        <p:xfrm>
          <a:off x="107505" y="5157192"/>
          <a:ext cx="9036495" cy="1016000"/>
        </p:xfrm>
        <a:graphic>
          <a:graphicData uri="http://schemas.openxmlformats.org/drawingml/2006/table">
            <a:tbl>
              <a:tblPr firstRow="1" bandRow="1">
                <a:tableStyleId>{5C22544A-7EE6-4342-B048-85BDC9FD1C3A}</a:tableStyleId>
              </a:tblPr>
              <a:tblGrid>
                <a:gridCol w="936103"/>
                <a:gridCol w="864096"/>
                <a:gridCol w="1512168"/>
                <a:gridCol w="5724128"/>
              </a:tblGrid>
              <a:tr h="320594">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4350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12" name="Foliennummernplatzhalter 11"/>
          <p:cNvSpPr>
            <a:spLocks noGrp="1"/>
          </p:cNvSpPr>
          <p:nvPr>
            <p:ph type="sldNum" sz="quarter" idx="4"/>
          </p:nvPr>
        </p:nvSpPr>
        <p:spPr/>
        <p:txBody>
          <a:bodyPr/>
          <a:lstStyle/>
          <a:p>
            <a:fld id="{8A6690F1-7CA1-4166-A522-500460961984}" type="slidenum">
              <a:rPr lang="de-DE" smtClean="0"/>
              <a:pPr/>
              <a:t>23</a:t>
            </a:fld>
            <a:endParaRPr lang="de-DE"/>
          </a:p>
        </p:txBody>
      </p:sp>
      <p:sp>
        <p:nvSpPr>
          <p:cNvPr id="13" name="Fußzeilenplatzhalter 12"/>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4" name="Rechteck 3"/>
          <p:cNvSpPr/>
          <p:nvPr/>
        </p:nvSpPr>
        <p:spPr>
          <a:xfrm>
            <a:off x="3411191" y="2982725"/>
            <a:ext cx="3813993" cy="297517"/>
          </a:xfrm>
          <a:prstGeom prst="rect">
            <a:avLst/>
          </a:prstGeom>
        </p:spPr>
        <p:txBody>
          <a:bodyPr wrap="none">
            <a:spAutoFit/>
          </a:body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latin typeface="Verdana" panose="020B0604030504040204" pitchFamily="34" charset="0"/>
                <a:ea typeface="Verdana" panose="020B0604030504040204" pitchFamily="34" charset="0"/>
                <a:cs typeface="Verdana" panose="020B0604030504040204" pitchFamily="34" charset="0"/>
              </a:rPr>
              <a:t>Lexikon Buch, Druck, Papier</a:t>
            </a:r>
          </a:p>
        </p:txBody>
      </p:sp>
      <p:sp>
        <p:nvSpPr>
          <p:cNvPr id="11" name="Rechteck 10"/>
          <p:cNvSpPr/>
          <p:nvPr/>
        </p:nvSpPr>
        <p:spPr>
          <a:xfrm>
            <a:off x="3411191" y="5661248"/>
            <a:ext cx="6048672" cy="297517"/>
          </a:xfrm>
          <a:prstGeom prst="rect">
            <a:avLst/>
          </a:prstGeom>
        </p:spPr>
        <p:txBody>
          <a:bodyPr wrap="square">
            <a:spAutoFit/>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a:latin typeface="Verdana" panose="020B0604030504040204" pitchFamily="34" charset="0"/>
                <a:ea typeface="Verdana" panose="020B0604030504040204" pitchFamily="34" charset="0"/>
                <a:cs typeface="Verdana" panose="020B0604030504040204" pitchFamily="34" charset="0"/>
              </a:rPr>
              <a:t>Il</a:t>
            </a: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dissoluto</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punito</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osia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a:latin typeface="Verdana" panose="020B0604030504040204" pitchFamily="34" charset="0"/>
                <a:ea typeface="Verdana" panose="020B0604030504040204" pitchFamily="34" charset="0"/>
                <a:cs typeface="Verdana" panose="020B0604030504040204" pitchFamily="34" charset="0"/>
              </a:rPr>
              <a:t>Il </a:t>
            </a:r>
            <a:r>
              <a:rPr lang="de-DE" dirty="0" err="1" smtClean="0">
                <a:latin typeface="Verdana" panose="020B0604030504040204" pitchFamily="34" charset="0"/>
                <a:ea typeface="Verdana" panose="020B0604030504040204" pitchFamily="34" charset="0"/>
                <a:cs typeface="Verdana" panose="020B0604030504040204" pitchFamily="34" charset="0"/>
              </a:rPr>
              <a:t>don</a:t>
            </a:r>
            <a:r>
              <a:rPr lang="de-DE" dirty="0" smtClean="0">
                <a:latin typeface="Verdana" panose="020B0604030504040204" pitchFamily="34" charset="0"/>
                <a:ea typeface="Verdana" panose="020B0604030504040204" pitchFamily="34" charset="0"/>
                <a:cs typeface="Verdana" panose="020B0604030504040204" pitchFamily="34" charset="0"/>
              </a:rPr>
              <a:t> Giovanni</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Paralleltitel</a:t>
            </a:r>
            <a:endParaRPr lang="de-DE" dirty="0"/>
          </a:p>
        </p:txBody>
      </p:sp>
      <p:sp>
        <p:nvSpPr>
          <p:cNvPr id="6" name="Titel 1"/>
          <p:cNvSpPr>
            <a:spLocks noGrp="1"/>
          </p:cNvSpPr>
          <p:nvPr>
            <p:ph type="body" sz="quarter" idx="13"/>
          </p:nvPr>
        </p:nvSpPr>
        <p:spPr>
          <a:xfrm>
            <a:off x="251520" y="2348880"/>
            <a:ext cx="8640960" cy="2088232"/>
          </a:xfrm>
        </p:spPr>
        <p:txBody>
          <a:bodyPr/>
          <a:lstStyle/>
          <a:p>
            <a:pPr algn="ctr">
              <a:buNone/>
            </a:pPr>
            <a:r>
              <a:rPr lang="de-DE" sz="2800" dirty="0" smtClean="0">
                <a:solidFill>
                  <a:schemeClr val="accent1">
                    <a:lumMod val="75000"/>
                  </a:schemeClr>
                </a:solidFill>
              </a:rPr>
              <a:t>3. Paralleltitel</a:t>
            </a:r>
          </a:p>
          <a:p>
            <a:pPr algn="ctr">
              <a:buNone/>
            </a:pPr>
            <a:r>
              <a:rPr lang="de-DE" sz="2800" dirty="0" smtClean="0">
                <a:solidFill>
                  <a:schemeClr val="accent1">
                    <a:lumMod val="75000"/>
                  </a:schemeClr>
                </a:solidFill>
              </a:rPr>
              <a:t>(RDA 2.3.3)</a:t>
            </a:r>
            <a:r>
              <a:rPr lang="de-DE" sz="2800" dirty="0" smtClean="0"/>
              <a:t/>
            </a:r>
            <a:br>
              <a:rPr lang="de-DE" sz="2800" dirty="0" smtClean="0"/>
            </a:br>
            <a:endParaRPr lang="de-DE" sz="2800"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24</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Paralleltitel (Standardelement) -1-</a:t>
            </a:r>
            <a:endParaRPr lang="de-DE" dirty="0"/>
          </a:p>
        </p:txBody>
      </p:sp>
      <p:sp>
        <p:nvSpPr>
          <p:cNvPr id="3" name="Textplatzhalter 2"/>
          <p:cNvSpPr>
            <a:spLocks noGrp="1"/>
          </p:cNvSpPr>
          <p:nvPr>
            <p:ph type="body" sz="quarter" idx="13"/>
          </p:nvPr>
        </p:nvSpPr>
        <p:spPr/>
        <p:txBody>
          <a:bodyPr wrap="square"/>
          <a:lstStyle/>
          <a:p>
            <a:pPr algn="just"/>
            <a:endParaRPr lang="de-DE" dirty="0" smtClean="0"/>
          </a:p>
          <a:p>
            <a:pPr algn="just"/>
            <a:r>
              <a:rPr lang="de-DE" dirty="0" smtClean="0"/>
              <a:t>Haupttitel in anderer Sprache und/oder Schrift  (RDA 2.3.3.1)</a:t>
            </a:r>
          </a:p>
          <a:p>
            <a:pPr algn="just"/>
            <a:endParaRPr lang="de-DE" dirty="0" smtClean="0"/>
          </a:p>
          <a:p>
            <a:pPr algn="just"/>
            <a:r>
              <a:rPr lang="de-DE" dirty="0" smtClean="0"/>
              <a:t>Informationsquellen (RDA 2.3.3.2) </a:t>
            </a:r>
          </a:p>
          <a:p>
            <a:pPr lvl="1"/>
            <a:r>
              <a:rPr lang="de-DE" dirty="0" smtClean="0"/>
              <a:t>Beliebige Quellen innerhalb der Ressource</a:t>
            </a:r>
          </a:p>
          <a:p>
            <a:pPr lvl="1"/>
            <a:r>
              <a:rPr lang="de-DE" dirty="0" smtClean="0"/>
              <a:t>Aus derselben Quelle außerhalb der Ressource, aus der der Haupttitel stammt</a:t>
            </a:r>
          </a:p>
        </p:txBody>
      </p:sp>
      <p:sp>
        <p:nvSpPr>
          <p:cNvPr id="8" name="Foliennummernplatzhalter 7"/>
          <p:cNvSpPr>
            <a:spLocks noGrp="1"/>
          </p:cNvSpPr>
          <p:nvPr>
            <p:ph type="sldNum" sz="quarter" idx="4"/>
          </p:nvPr>
        </p:nvSpPr>
        <p:spPr/>
        <p:txBody>
          <a:bodyPr/>
          <a:lstStyle/>
          <a:p>
            <a:fld id="{8A6690F1-7CA1-4166-A522-500460961984}" type="slidenum">
              <a:rPr lang="de-DE" smtClean="0"/>
              <a:pPr/>
              <a:t>25</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Paralleltitel (Standardelement) -2-</a:t>
            </a:r>
            <a:endParaRPr lang="de-DE" dirty="0"/>
          </a:p>
        </p:txBody>
      </p:sp>
      <p:sp>
        <p:nvSpPr>
          <p:cNvPr id="3" name="Textplatzhalter 2"/>
          <p:cNvSpPr>
            <a:spLocks noGrp="1"/>
          </p:cNvSpPr>
          <p:nvPr>
            <p:ph type="body" sz="quarter" idx="13"/>
          </p:nvPr>
        </p:nvSpPr>
        <p:spPr/>
        <p:txBody>
          <a:bodyPr wrap="square"/>
          <a:lstStyle/>
          <a:p>
            <a:pPr marL="358775" lvl="1" indent="-358775">
              <a:buFont typeface="Arial" pitchFamily="34" charset="0"/>
              <a:buChar char="•"/>
            </a:pPr>
            <a:endParaRPr lang="de-DE" sz="2400" dirty="0" smtClean="0"/>
          </a:p>
          <a:p>
            <a:pPr marL="358775" lvl="1" indent="-358775">
              <a:buFont typeface="Arial" pitchFamily="34" charset="0"/>
              <a:buChar char="•"/>
            </a:pPr>
            <a:r>
              <a:rPr lang="de-DE" sz="2400" dirty="0" smtClean="0"/>
              <a:t>Erfassung nach den Grundregeln (RDA 2.3.3.3) analog zum Haupttitel                                       (RDA 2.3.3.3 D-A-CH mit Verweis auf RDA 2.3.2.7 D-A-CH und RDA 2.5.2.3 D-A-CH)</a:t>
            </a:r>
          </a:p>
          <a:p>
            <a:pPr marL="358775" lvl="1" indent="-358775">
              <a:buFont typeface="Arial" pitchFamily="34" charset="0"/>
              <a:buChar char="•"/>
            </a:pPr>
            <a:endParaRPr lang="de-DE" sz="2400" dirty="0" smtClean="0"/>
          </a:p>
          <a:p>
            <a:r>
              <a:rPr lang="de-DE" dirty="0"/>
              <a:t>Mehrere </a:t>
            </a:r>
            <a:r>
              <a:rPr lang="de-DE" dirty="0" smtClean="0"/>
              <a:t>Paralleltitel</a:t>
            </a:r>
          </a:p>
          <a:p>
            <a:pPr marL="0" indent="0">
              <a:buNone/>
            </a:pPr>
            <a:endParaRPr lang="de-DE" sz="800" dirty="0"/>
          </a:p>
          <a:p>
            <a:pPr lvl="1"/>
            <a:r>
              <a:rPr lang="de-DE" dirty="0"/>
              <a:t>Standardelement: Erfassung des ersten Paralleltitels und ggf. eines </a:t>
            </a:r>
            <a:r>
              <a:rPr lang="de-DE" dirty="0" smtClean="0"/>
              <a:t>weiteren Paralleltitels </a:t>
            </a:r>
            <a:r>
              <a:rPr lang="de-DE" dirty="0"/>
              <a:t>in deutscher </a:t>
            </a:r>
            <a:r>
              <a:rPr lang="de-DE" dirty="0" smtClean="0"/>
              <a:t>Sprache</a:t>
            </a:r>
          </a:p>
          <a:p>
            <a:pPr marL="457200" lvl="1" indent="0">
              <a:buNone/>
            </a:pPr>
            <a:endParaRPr lang="de-DE" dirty="0"/>
          </a:p>
          <a:p>
            <a:pPr lvl="1"/>
            <a:r>
              <a:rPr lang="de-DE" dirty="0"/>
              <a:t>Erfassung weiterer Paralleltitel im Ermessen der Katalogisierenden (RDA 2.3.3.3 D-A-CH)</a:t>
            </a:r>
          </a:p>
          <a:p>
            <a:pPr marL="358775" lvl="1" indent="-358775">
              <a:buFont typeface="Arial" pitchFamily="34" charset="0"/>
              <a:buChar char="•"/>
            </a:pPr>
            <a:endParaRPr lang="de-DE" sz="2400"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26</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324197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Paralleltitel (Standardelement) -3-</a:t>
            </a:r>
            <a:endParaRPr lang="de-DE" dirty="0"/>
          </a:p>
        </p:txBody>
      </p:sp>
      <p:sp>
        <p:nvSpPr>
          <p:cNvPr id="3" name="Textplatzhalter 2"/>
          <p:cNvSpPr>
            <a:spLocks noGrp="1"/>
          </p:cNvSpPr>
          <p:nvPr>
            <p:ph type="body" sz="quarter" idx="13"/>
          </p:nvPr>
        </p:nvSpPr>
        <p:spPr/>
        <p:txBody>
          <a:bodyPr wrap="square"/>
          <a:lstStyle/>
          <a:p>
            <a:pPr lvl="1"/>
            <a:endParaRPr lang="de-DE" dirty="0" smtClean="0"/>
          </a:p>
          <a:p>
            <a:r>
              <a:rPr lang="de-DE" dirty="0"/>
              <a:t>Originaltitel = Paralleltitel</a:t>
            </a:r>
          </a:p>
          <a:p>
            <a:pPr lvl="1"/>
            <a:r>
              <a:rPr lang="de-DE" dirty="0"/>
              <a:t>Wenn in anderer Sprache als Haupttitel und in der Informationsquelle als Entsprechung zum Haupttitel präsentiert (RDA 2.3.3.3)</a:t>
            </a:r>
          </a:p>
          <a:p>
            <a:endParaRPr lang="de-DE" dirty="0" smtClean="0"/>
          </a:p>
          <a:p>
            <a:r>
              <a:rPr lang="de-DE" dirty="0"/>
              <a:t>Anmerkung zur Quelle</a:t>
            </a:r>
          </a:p>
          <a:p>
            <a:pPr lvl="1"/>
            <a:r>
              <a:rPr lang="de-DE" dirty="0"/>
              <a:t>Wenn Paralleltitel aus anderer Quelle als Haupttitel </a:t>
            </a:r>
            <a:r>
              <a:rPr lang="de-DE" dirty="0" smtClean="0"/>
              <a:t>      (</a:t>
            </a:r>
            <a:r>
              <a:rPr lang="de-DE" dirty="0"/>
              <a:t>RDA 2.3.3.3</a:t>
            </a:r>
            <a:r>
              <a:rPr lang="de-DE" dirty="0" smtClean="0"/>
              <a:t>)</a:t>
            </a:r>
            <a:endParaRPr lang="de-DE" dirty="0"/>
          </a:p>
          <a:p>
            <a:pPr lvl="1"/>
            <a:r>
              <a:rPr lang="de-DE" dirty="0"/>
              <a:t>Angabe im Ermessen </a:t>
            </a:r>
            <a:r>
              <a:rPr lang="de-DE" dirty="0" smtClean="0"/>
              <a:t>der </a:t>
            </a:r>
            <a:r>
              <a:rPr lang="de-DE" dirty="0"/>
              <a:t>Katalogisierenden</a:t>
            </a:r>
          </a:p>
          <a:p>
            <a:endParaRPr lang="de-DE" dirty="0"/>
          </a:p>
        </p:txBody>
      </p:sp>
      <p:sp>
        <p:nvSpPr>
          <p:cNvPr id="8" name="Foliennummernplatzhalter 7"/>
          <p:cNvSpPr>
            <a:spLocks noGrp="1"/>
          </p:cNvSpPr>
          <p:nvPr>
            <p:ph type="sldNum" sz="quarter" idx="4"/>
          </p:nvPr>
        </p:nvSpPr>
        <p:spPr/>
        <p:txBody>
          <a:bodyPr/>
          <a:lstStyle/>
          <a:p>
            <a:fld id="{8A6690F1-7CA1-4166-A522-500460961984}" type="slidenum">
              <a:rPr lang="de-DE" smtClean="0"/>
              <a:pPr/>
              <a:t>27</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Paralleltitel (Standardelement) -4-</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p:txBody>
      </p:sp>
      <p:pic>
        <p:nvPicPr>
          <p:cNvPr id="6" name="Picture 5"/>
          <p:cNvPicPr>
            <a:picLocks noChangeAspect="1" noChangeArrowheads="1"/>
          </p:cNvPicPr>
          <p:nvPr/>
        </p:nvPicPr>
        <p:blipFill>
          <a:blip r:embed="rId2" cstate="print"/>
          <a:srcRect/>
          <a:stretch>
            <a:fillRect/>
          </a:stretch>
        </p:blipFill>
        <p:spPr bwMode="auto">
          <a:xfrm>
            <a:off x="251520" y="1124744"/>
            <a:ext cx="2520280" cy="1514950"/>
          </a:xfrm>
          <a:prstGeom prst="rect">
            <a:avLst/>
          </a:prstGeom>
          <a:noFill/>
          <a:ln w="9525">
            <a:solidFill>
              <a:schemeClr val="tx1"/>
            </a:solidFill>
            <a:miter lim="800000"/>
            <a:headEnd/>
            <a:tailEnd/>
          </a:ln>
        </p:spPr>
      </p:pic>
      <p:graphicFrame>
        <p:nvGraphicFramePr>
          <p:cNvPr id="7" name="Tabelle 6"/>
          <p:cNvGraphicFramePr>
            <a:graphicFrameLocks noGrp="1"/>
          </p:cNvGraphicFramePr>
          <p:nvPr>
            <p:extLst>
              <p:ext uri="{D42A27DB-BD31-4B8C-83A1-F6EECF244321}">
                <p14:modId xmlns:p14="http://schemas.microsoft.com/office/powerpoint/2010/main" val="2399871675"/>
              </p:ext>
            </p:extLst>
          </p:nvPr>
        </p:nvGraphicFramePr>
        <p:xfrm>
          <a:off x="3189362" y="911502"/>
          <a:ext cx="5688630" cy="1869426"/>
        </p:xfrm>
        <a:graphic>
          <a:graphicData uri="http://schemas.openxmlformats.org/drawingml/2006/table">
            <a:tbl>
              <a:tblPr firstRow="1" bandRow="1">
                <a:tableStyleId>{5C22544A-7EE6-4342-B048-85BDC9FD1C3A}</a:tableStyleId>
              </a:tblPr>
              <a:tblGrid>
                <a:gridCol w="936104"/>
                <a:gridCol w="864096"/>
                <a:gridCol w="1224136"/>
                <a:gridCol w="2664294"/>
              </a:tblGrid>
              <a:tr h="439794">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RDA</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dirty="0">
                        <a:latin typeface="Verdana" panose="020B0604030504040204" pitchFamily="34" charset="0"/>
                        <a:ea typeface="Verdana" panose="020B0604030504040204" pitchFamily="34" charset="0"/>
                        <a:cs typeface="Verdana" panose="020B0604030504040204" pitchFamily="34" charset="0"/>
                      </a:endParaRPr>
                    </a:p>
                  </a:txBody>
                  <a:tcPr/>
                </a:tc>
              </a:tr>
              <a:tr h="714816">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331</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2.3.2</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Haupt-</a:t>
                      </a:r>
                      <a:br>
                        <a:rPr lang="de-DE" b="1" spc="-100" dirty="0" smtClean="0">
                          <a:latin typeface="Verdana" panose="020B0604030504040204" pitchFamily="34" charset="0"/>
                          <a:ea typeface="Verdana" panose="020B0604030504040204" pitchFamily="34" charset="0"/>
                          <a:cs typeface="Verdana" panose="020B0604030504040204" pitchFamily="34" charset="0"/>
                        </a:rPr>
                      </a:br>
                      <a:r>
                        <a:rPr lang="de-DE" b="1" spc="-10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pc="-1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spc="-100" dirty="0" smtClean="0">
                          <a:latin typeface="Verdana" panose="020B0604030504040204" pitchFamily="34" charset="0"/>
                          <a:ea typeface="Verdana" panose="020B0604030504040204" pitchFamily="34" charset="0"/>
                          <a:cs typeface="Verdana" panose="020B0604030504040204" pitchFamily="34" charset="0"/>
                        </a:rPr>
                        <a:t>Der</a:t>
                      </a:r>
                      <a:r>
                        <a:rPr lang="de-DE" spc="-1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spc="-100" dirty="0" smtClean="0">
                          <a:latin typeface="Verdana" panose="020B0604030504040204" pitchFamily="34" charset="0"/>
                          <a:ea typeface="Verdana" panose="020B0604030504040204" pitchFamily="34" charset="0"/>
                          <a:cs typeface="Verdana" panose="020B0604030504040204" pitchFamily="34" charset="0"/>
                        </a:rPr>
                        <a:t> deutsche Film im Kalten Krieg</a:t>
                      </a:r>
                      <a:endParaRPr lang="de-DE" spc="-100" dirty="0">
                        <a:latin typeface="Verdana" panose="020B0604030504040204" pitchFamily="34" charset="0"/>
                        <a:ea typeface="Verdana" panose="020B0604030504040204" pitchFamily="34" charset="0"/>
                        <a:cs typeface="Verdana" panose="020B0604030504040204" pitchFamily="34" charset="0"/>
                      </a:endParaRPr>
                    </a:p>
                  </a:txBody>
                  <a:tcPr anchor="ctr"/>
                </a:tc>
              </a:tr>
              <a:tr h="714816">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341</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2.3.3</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Parallel-</a:t>
                      </a:r>
                      <a:br>
                        <a:rPr lang="de-DE" b="1" spc="-100" dirty="0" smtClean="0">
                          <a:latin typeface="Verdana" panose="020B0604030504040204" pitchFamily="34" charset="0"/>
                          <a:ea typeface="Verdana" panose="020B0604030504040204" pitchFamily="34" charset="0"/>
                          <a:cs typeface="Verdana" panose="020B0604030504040204" pitchFamily="34" charset="0"/>
                        </a:rPr>
                      </a:br>
                      <a:r>
                        <a:rPr lang="de-DE" b="1" spc="-10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pc="-1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b="0" spc="-100" dirty="0" err="1" smtClean="0">
                          <a:latin typeface="Verdana" panose="020B0604030504040204" pitchFamily="34" charset="0"/>
                          <a:ea typeface="Verdana" panose="020B0604030504040204" pitchFamily="34" charset="0"/>
                          <a:cs typeface="Verdana" panose="020B0604030504040204" pitchFamily="34" charset="0"/>
                        </a:rPr>
                        <a:t>Cinéma</a:t>
                      </a:r>
                      <a:r>
                        <a:rPr lang="de-DE" b="0" spc="-100" baseline="0" dirty="0" smtClean="0">
                          <a:latin typeface="Verdana" panose="020B0604030504040204" pitchFamily="34" charset="0"/>
                          <a:ea typeface="Verdana" panose="020B0604030504040204" pitchFamily="34" charset="0"/>
                          <a:cs typeface="Verdana" panose="020B0604030504040204" pitchFamily="34" charset="0"/>
                        </a:rPr>
                        <a:t> </a:t>
                      </a:r>
                      <a:r>
                        <a:rPr lang="de-DE" b="0" spc="-100" baseline="0" dirty="0" err="1" smtClean="0">
                          <a:latin typeface="Verdana" panose="020B0604030504040204" pitchFamily="34" charset="0"/>
                          <a:ea typeface="Verdana" panose="020B0604030504040204" pitchFamily="34" charset="0"/>
                          <a:cs typeface="Verdana" panose="020B0604030504040204" pitchFamily="34" charset="0"/>
                        </a:rPr>
                        <a:t>allemand</a:t>
                      </a:r>
                      <a:r>
                        <a:rPr lang="de-DE" b="0" spc="-100" baseline="0" dirty="0" smtClean="0">
                          <a:latin typeface="Verdana" panose="020B0604030504040204" pitchFamily="34" charset="0"/>
                          <a:ea typeface="Verdana" panose="020B0604030504040204" pitchFamily="34" charset="0"/>
                          <a:cs typeface="Verdana" panose="020B0604030504040204" pitchFamily="34" charset="0"/>
                        </a:rPr>
                        <a:t> et </a:t>
                      </a:r>
                      <a:r>
                        <a:rPr lang="de-DE" b="0" spc="-100" baseline="0" dirty="0" err="1" smtClean="0">
                          <a:latin typeface="Verdana" panose="020B0604030504040204" pitchFamily="34" charset="0"/>
                          <a:ea typeface="Verdana" panose="020B0604030504040204" pitchFamily="34" charset="0"/>
                          <a:cs typeface="Verdana" panose="020B0604030504040204" pitchFamily="34" charset="0"/>
                        </a:rPr>
                        <a:t>guerre</a:t>
                      </a:r>
                      <a:r>
                        <a:rPr lang="de-DE" b="0" spc="-100" baseline="0" dirty="0" smtClean="0">
                          <a:latin typeface="Verdana" panose="020B0604030504040204" pitchFamily="34" charset="0"/>
                          <a:ea typeface="Verdana" panose="020B0604030504040204" pitchFamily="34" charset="0"/>
                          <a:cs typeface="Verdana" panose="020B0604030504040204" pitchFamily="34" charset="0"/>
                        </a:rPr>
                        <a:t> </a:t>
                      </a:r>
                      <a:r>
                        <a:rPr lang="de-DE" b="0" spc="-100" baseline="0" dirty="0" err="1" smtClean="0">
                          <a:latin typeface="Verdana" panose="020B0604030504040204" pitchFamily="34" charset="0"/>
                          <a:ea typeface="Verdana" panose="020B0604030504040204" pitchFamily="34" charset="0"/>
                          <a:cs typeface="Verdana" panose="020B0604030504040204" pitchFamily="34" charset="0"/>
                        </a:rPr>
                        <a:t>froide</a:t>
                      </a:r>
                      <a:endParaRPr lang="de-DE" b="0" spc="-100"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8" name="Textfeld 7"/>
          <p:cNvSpPr txBox="1"/>
          <p:nvPr/>
        </p:nvSpPr>
        <p:spPr>
          <a:xfrm>
            <a:off x="179512" y="2675527"/>
            <a:ext cx="3024336" cy="646331"/>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11 Beiträge in Deutsch, 6 in Französisch</a:t>
            </a:r>
            <a:endParaRPr lang="de-DE" dirty="0">
              <a:latin typeface="Verdana" pitchFamily="34" charset="0"/>
              <a:ea typeface="Verdana" pitchFamily="34" charset="0"/>
              <a:cs typeface="Verdana" pitchFamily="34" charset="0"/>
            </a:endParaRPr>
          </a:p>
        </p:txBody>
      </p:sp>
      <p:pic>
        <p:nvPicPr>
          <p:cNvPr id="9" name="Picture 6"/>
          <p:cNvPicPr>
            <a:picLocks noChangeAspect="1" noChangeArrowheads="1"/>
          </p:cNvPicPr>
          <p:nvPr/>
        </p:nvPicPr>
        <p:blipFill>
          <a:blip r:embed="rId3" cstate="print"/>
          <a:stretch>
            <a:fillRect/>
          </a:stretch>
        </p:blipFill>
        <p:spPr bwMode="auto">
          <a:xfrm>
            <a:off x="251519" y="3985785"/>
            <a:ext cx="2809837" cy="1791479"/>
          </a:xfrm>
          <a:prstGeom prst="rect">
            <a:avLst/>
          </a:prstGeom>
          <a:noFill/>
          <a:ln>
            <a:solidFill>
              <a:schemeClr val="tx1"/>
            </a:solidFill>
          </a:ln>
        </p:spPr>
      </p:pic>
      <p:graphicFrame>
        <p:nvGraphicFramePr>
          <p:cNvPr id="10" name="Tabelle 9"/>
          <p:cNvGraphicFramePr>
            <a:graphicFrameLocks noGrp="1"/>
          </p:cNvGraphicFramePr>
          <p:nvPr>
            <p:extLst>
              <p:ext uri="{D42A27DB-BD31-4B8C-83A1-F6EECF244321}">
                <p14:modId xmlns:p14="http://schemas.microsoft.com/office/powerpoint/2010/main" val="1650414929"/>
              </p:ext>
            </p:extLst>
          </p:nvPr>
        </p:nvGraphicFramePr>
        <p:xfrm>
          <a:off x="3203848" y="3933056"/>
          <a:ext cx="5688631" cy="1944216"/>
        </p:xfrm>
        <a:graphic>
          <a:graphicData uri="http://schemas.openxmlformats.org/drawingml/2006/table">
            <a:tbl>
              <a:tblPr firstRow="1" bandRow="1">
                <a:tableStyleId>{5C22544A-7EE6-4342-B048-85BDC9FD1C3A}</a:tableStyleId>
              </a:tblPr>
              <a:tblGrid>
                <a:gridCol w="936104"/>
                <a:gridCol w="864096"/>
                <a:gridCol w="1224136"/>
                <a:gridCol w="2664295"/>
              </a:tblGrid>
              <a:tr h="437886">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RDA</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baseline="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tc>
              </a:tr>
              <a:tr h="711714">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331</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2.3.2</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Haupt-</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spc="-100" baseline="0" dirty="0" err="1" smtClean="0">
                          <a:solidFill>
                            <a:schemeClr val="dk1"/>
                          </a:solidFill>
                          <a:latin typeface="Verdana" pitchFamily="34" charset="0"/>
                          <a:ea typeface="Verdana" pitchFamily="34" charset="0"/>
                          <a:cs typeface="Verdana" pitchFamily="34" charset="0"/>
                        </a:rPr>
                        <a:t>Seyāmaw</a:t>
                      </a:r>
                      <a:r>
                        <a:rPr lang="de-DE" sz="1800" kern="1200" spc="-100" baseline="0" dirty="0" smtClean="0">
                          <a:solidFill>
                            <a:schemeClr val="dk1"/>
                          </a:solidFill>
                          <a:latin typeface="Verdana" pitchFamily="34" charset="0"/>
                          <a:ea typeface="Verdana" pitchFamily="34" charset="0"/>
                          <a:cs typeface="Verdana" pitchFamily="34" charset="0"/>
                        </a:rPr>
                        <a:t> de-</a:t>
                      </a:r>
                      <a:r>
                        <a:rPr lang="de-DE" sz="1800" kern="1200" spc="-100" baseline="0" dirty="0" err="1" smtClean="0">
                          <a:solidFill>
                            <a:schemeClr val="dk1"/>
                          </a:solidFill>
                          <a:latin typeface="Verdana" pitchFamily="34" charset="0"/>
                          <a:ea typeface="Verdana" pitchFamily="34" charset="0"/>
                          <a:cs typeface="Verdana" pitchFamily="34" charset="0"/>
                        </a:rPr>
                        <a:t>Mār</a:t>
                      </a:r>
                      <a:r>
                        <a:rPr lang="de-DE" sz="1800" kern="1200" spc="-100" baseline="0" dirty="0" smtClean="0">
                          <a:solidFill>
                            <a:schemeClr val="dk1"/>
                          </a:solidFill>
                          <a:latin typeface="Verdana" pitchFamily="34" charset="0"/>
                          <a:ea typeface="Verdana" pitchFamily="34" charset="0"/>
                          <a:cs typeface="Verdana" pitchFamily="34" charset="0"/>
                        </a:rPr>
                        <a:t> </a:t>
                      </a:r>
                      <a:r>
                        <a:rPr lang="de-DE" sz="1800" kern="1200" spc="-100" baseline="0" dirty="0" err="1" smtClean="0">
                          <a:solidFill>
                            <a:schemeClr val="dk1"/>
                          </a:solidFill>
                          <a:latin typeface="Verdana" pitchFamily="34" charset="0"/>
                          <a:ea typeface="Verdana" pitchFamily="34" charset="0"/>
                          <a:cs typeface="Verdana" pitchFamily="34" charset="0"/>
                        </a:rPr>
                        <a:t>Marṭūrīs</a:t>
                      </a:r>
                      <a:r>
                        <a:rPr lang="de-DE" sz="1800" kern="1200" spc="-100" baseline="0" dirty="0" smtClean="0">
                          <a:solidFill>
                            <a:schemeClr val="dk1"/>
                          </a:solidFill>
                          <a:latin typeface="Verdana" pitchFamily="34" charset="0"/>
                          <a:ea typeface="Verdana" pitchFamily="34" charset="0"/>
                          <a:cs typeface="Verdana" pitchFamily="34" charset="0"/>
                        </a:rPr>
                        <a:t> </a:t>
                      </a:r>
                      <a:r>
                        <a:rPr lang="de-DE" sz="1800" kern="1200" spc="-100" baseline="0" dirty="0" err="1" smtClean="0">
                          <a:solidFill>
                            <a:schemeClr val="dk1"/>
                          </a:solidFill>
                          <a:latin typeface="Verdana" pitchFamily="34" charset="0"/>
                          <a:ea typeface="Verdana" pitchFamily="34" charset="0"/>
                          <a:cs typeface="Verdana" pitchFamily="34" charset="0"/>
                        </a:rPr>
                        <a:t>aw</a:t>
                      </a:r>
                      <a:r>
                        <a:rPr lang="de-DE" sz="1800" kern="1200" spc="-100" baseline="0" dirty="0" smtClean="0">
                          <a:solidFill>
                            <a:schemeClr val="dk1"/>
                          </a:solidFill>
                          <a:latin typeface="Verdana" pitchFamily="34" charset="0"/>
                          <a:ea typeface="Verdana" pitchFamily="34" charset="0"/>
                          <a:cs typeface="Verdana" pitchFamily="34" charset="0"/>
                        </a:rPr>
                        <a:t> </a:t>
                      </a:r>
                      <a:r>
                        <a:rPr lang="de-DE" sz="1800" kern="1200" spc="-100" baseline="0" dirty="0" err="1" smtClean="0">
                          <a:solidFill>
                            <a:schemeClr val="dk1"/>
                          </a:solidFill>
                          <a:latin typeface="Verdana" pitchFamily="34" charset="0"/>
                          <a:ea typeface="Verdana" pitchFamily="34" charset="0"/>
                          <a:cs typeface="Verdana" pitchFamily="34" charset="0"/>
                        </a:rPr>
                        <a:t>Sahdōnā</a:t>
                      </a:r>
                      <a:endParaRPr lang="de-DE" spc="-100" baseline="0" dirty="0">
                        <a:latin typeface="Verdana" pitchFamily="34" charset="0"/>
                        <a:ea typeface="Verdana" pitchFamily="34" charset="0"/>
                        <a:cs typeface="Verdana" pitchFamily="34" charset="0"/>
                      </a:endParaRPr>
                    </a:p>
                  </a:txBody>
                  <a:tcPr anchor="ctr"/>
                </a:tc>
              </a:tr>
              <a:tr h="794616">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341</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2.3.3</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Parallel-</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spc="-100" baseline="0" dirty="0" smtClean="0">
                          <a:solidFill>
                            <a:schemeClr val="dk1"/>
                          </a:solidFill>
                          <a:latin typeface="Verdana" pitchFamily="34" charset="0"/>
                          <a:ea typeface="Verdana" pitchFamily="34" charset="0"/>
                          <a:cs typeface="Verdana" pitchFamily="34" charset="0"/>
                        </a:rPr>
                        <a:t>S. </a:t>
                      </a:r>
                      <a:r>
                        <a:rPr lang="en-US" sz="1800" kern="1200" spc="-100" baseline="0" dirty="0" err="1" smtClean="0">
                          <a:solidFill>
                            <a:schemeClr val="dk1"/>
                          </a:solidFill>
                          <a:latin typeface="Verdana" pitchFamily="34" charset="0"/>
                          <a:ea typeface="Verdana" pitchFamily="34" charset="0"/>
                          <a:cs typeface="Verdana" pitchFamily="34" charset="0"/>
                        </a:rPr>
                        <a:t>Martyrii</a:t>
                      </a:r>
                      <a:r>
                        <a:rPr lang="en-US" sz="1800" kern="1200" spc="-100" baseline="0" dirty="0" smtClean="0">
                          <a:solidFill>
                            <a:schemeClr val="dk1"/>
                          </a:solidFill>
                          <a:latin typeface="Verdana" pitchFamily="34" charset="0"/>
                          <a:ea typeface="Verdana" pitchFamily="34" charset="0"/>
                          <a:cs typeface="Verdana" pitchFamily="34" charset="0"/>
                        </a:rPr>
                        <a:t>, qui et </a:t>
                      </a:r>
                      <a:r>
                        <a:rPr lang="en-US" sz="1800" kern="1200" spc="-100" baseline="0" dirty="0" err="1" smtClean="0">
                          <a:solidFill>
                            <a:schemeClr val="dk1"/>
                          </a:solidFill>
                          <a:latin typeface="Verdana" pitchFamily="34" charset="0"/>
                          <a:ea typeface="Verdana" pitchFamily="34" charset="0"/>
                          <a:cs typeface="Verdana" pitchFamily="34" charset="0"/>
                        </a:rPr>
                        <a:t>Sahdona</a:t>
                      </a:r>
                      <a:r>
                        <a:rPr lang="en-US" sz="1800" kern="1200" spc="-100" baseline="0" dirty="0" smtClean="0">
                          <a:solidFill>
                            <a:schemeClr val="dk1"/>
                          </a:solidFill>
                          <a:latin typeface="Verdana" pitchFamily="34" charset="0"/>
                          <a:ea typeface="Verdana" pitchFamily="34" charset="0"/>
                          <a:cs typeface="Verdana" pitchFamily="34" charset="0"/>
                        </a:rPr>
                        <a:t>, quae </a:t>
                      </a:r>
                      <a:r>
                        <a:rPr lang="en-US" sz="1800" kern="1200" spc="-100" baseline="0" dirty="0" err="1" smtClean="0">
                          <a:solidFill>
                            <a:schemeClr val="dk1"/>
                          </a:solidFill>
                          <a:latin typeface="Verdana" pitchFamily="34" charset="0"/>
                          <a:ea typeface="Verdana" pitchFamily="34" charset="0"/>
                          <a:cs typeface="Verdana" pitchFamily="34" charset="0"/>
                        </a:rPr>
                        <a:t>supersunt</a:t>
                      </a:r>
                      <a:r>
                        <a:rPr lang="en-US" sz="1800" kern="1200" spc="-100" baseline="0" dirty="0" smtClean="0">
                          <a:solidFill>
                            <a:schemeClr val="dk1"/>
                          </a:solidFill>
                          <a:latin typeface="Verdana" pitchFamily="34" charset="0"/>
                          <a:ea typeface="Verdana" pitchFamily="34" charset="0"/>
                          <a:cs typeface="Verdana" pitchFamily="34" charset="0"/>
                        </a:rPr>
                        <a:t> </a:t>
                      </a:r>
                      <a:r>
                        <a:rPr lang="en-US" sz="1800" kern="1200" spc="-100" baseline="0" dirty="0" err="1" smtClean="0">
                          <a:solidFill>
                            <a:schemeClr val="dk1"/>
                          </a:solidFill>
                          <a:latin typeface="Verdana" pitchFamily="34" charset="0"/>
                          <a:ea typeface="Verdana" pitchFamily="34" charset="0"/>
                          <a:cs typeface="Verdana" pitchFamily="34" charset="0"/>
                        </a:rPr>
                        <a:t>omnia</a:t>
                      </a:r>
                      <a:endParaRPr lang="de-DE" b="0" spc="-100" baseline="0" dirty="0">
                        <a:latin typeface="Verdana" pitchFamily="34" charset="0"/>
                        <a:ea typeface="Verdana" pitchFamily="34" charset="0"/>
                        <a:cs typeface="Verdana" pitchFamily="34" charset="0"/>
                      </a:endParaRPr>
                    </a:p>
                  </a:txBody>
                  <a:tcPr anchor="ctr"/>
                </a:tc>
              </a:tr>
            </a:tbl>
          </a:graphicData>
        </a:graphic>
      </p:graphicFrame>
      <p:sp>
        <p:nvSpPr>
          <p:cNvPr id="11" name="Textfeld 10"/>
          <p:cNvSpPr txBox="1"/>
          <p:nvPr/>
        </p:nvSpPr>
        <p:spPr>
          <a:xfrm>
            <a:off x="179512" y="5807005"/>
            <a:ext cx="3168352" cy="646331"/>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Text in syrischer Schrift, Vorwort in Französisch</a:t>
            </a:r>
            <a:endParaRPr lang="de-DE" dirty="0">
              <a:latin typeface="Verdana" pitchFamily="34" charset="0"/>
              <a:ea typeface="Verdana" pitchFamily="34" charset="0"/>
              <a:cs typeface="Verdana" pitchFamily="34" charset="0"/>
            </a:endParaRPr>
          </a:p>
        </p:txBody>
      </p:sp>
      <p:sp>
        <p:nvSpPr>
          <p:cNvPr id="14" name="Foliennummernplatzhalter 13"/>
          <p:cNvSpPr>
            <a:spLocks noGrp="1"/>
          </p:cNvSpPr>
          <p:nvPr>
            <p:ph type="sldNum" sz="quarter" idx="4"/>
          </p:nvPr>
        </p:nvSpPr>
        <p:spPr/>
        <p:txBody>
          <a:bodyPr/>
          <a:lstStyle/>
          <a:p>
            <a:fld id="{8A6690F1-7CA1-4166-A522-500460961984}" type="slidenum">
              <a:rPr lang="de-DE" smtClean="0"/>
              <a:pPr/>
              <a:t>28</a:t>
            </a:fld>
            <a:endParaRPr lang="de-DE"/>
          </a:p>
        </p:txBody>
      </p:sp>
      <p:sp>
        <p:nvSpPr>
          <p:cNvPr id="15" name="Fußzeilenplatzhalter 14"/>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Paralleltitel (Standardelement) -5-</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p:txBody>
      </p:sp>
      <p:graphicFrame>
        <p:nvGraphicFramePr>
          <p:cNvPr id="7" name="Tabelle 6"/>
          <p:cNvGraphicFramePr>
            <a:graphicFrameLocks noGrp="1"/>
          </p:cNvGraphicFramePr>
          <p:nvPr>
            <p:extLst>
              <p:ext uri="{D42A27DB-BD31-4B8C-83A1-F6EECF244321}">
                <p14:modId xmlns:p14="http://schemas.microsoft.com/office/powerpoint/2010/main" val="941968654"/>
              </p:ext>
            </p:extLst>
          </p:nvPr>
        </p:nvGraphicFramePr>
        <p:xfrm>
          <a:off x="3995936" y="1561336"/>
          <a:ext cx="5040562" cy="3739873"/>
        </p:xfrm>
        <a:graphic>
          <a:graphicData uri="http://schemas.openxmlformats.org/drawingml/2006/table">
            <a:tbl>
              <a:tblPr firstRow="1" bandRow="1">
                <a:tableStyleId>{5C22544A-7EE6-4342-B048-85BDC9FD1C3A}</a:tableStyleId>
              </a:tblPr>
              <a:tblGrid>
                <a:gridCol w="864096"/>
                <a:gridCol w="864096"/>
                <a:gridCol w="1152128"/>
                <a:gridCol w="2160242"/>
              </a:tblGrid>
              <a:tr h="574665">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RDA</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baseline="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tc>
              </a:tr>
              <a:tr h="1176692">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331</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2.3.2</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Haupt-</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baseline="0" dirty="0">
                        <a:latin typeface="Verdana" pitchFamily="34" charset="0"/>
                        <a:ea typeface="Verdana" pitchFamily="34" charset="0"/>
                        <a:cs typeface="Verdana" pitchFamily="34" charset="0"/>
                      </a:endParaRPr>
                    </a:p>
                  </a:txBody>
                  <a:tcPr anchor="ctr"/>
                </a:tc>
              </a:tr>
              <a:tr h="994258">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341</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2.3.3</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Parallel-</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b="0" spc="-100" baseline="0" dirty="0">
                        <a:latin typeface="Verdana" pitchFamily="34" charset="0"/>
                        <a:ea typeface="Verdana" pitchFamily="34" charset="0"/>
                        <a:cs typeface="Verdana" pitchFamily="34" charset="0"/>
                      </a:endParaRPr>
                    </a:p>
                  </a:txBody>
                  <a:tcPr anchor="ctr"/>
                </a:tc>
              </a:tr>
              <a:tr h="994258">
                <a:tc>
                  <a:txBody>
                    <a:bodyPr/>
                    <a:lstStyle/>
                    <a:p>
                      <a:pPr>
                        <a:lnSpc>
                          <a:spcPts val="1600"/>
                        </a:lnSpc>
                        <a:spcBef>
                          <a:spcPts val="600"/>
                        </a:spcBef>
                        <a:spcAft>
                          <a:spcPts val="600"/>
                        </a:spcAft>
                      </a:pPr>
                      <a:r>
                        <a:rPr lang="de-DE" b="0" spc="-100" baseline="0" dirty="0" smtClean="0">
                          <a:latin typeface="Verdana" panose="020B0604030504040204" pitchFamily="34" charset="0"/>
                          <a:ea typeface="Verdana" panose="020B0604030504040204" pitchFamily="34" charset="0"/>
                          <a:cs typeface="Verdana" panose="020B0604030504040204" pitchFamily="34" charset="0"/>
                        </a:rPr>
                        <a:t>345</a:t>
                      </a:r>
                      <a:endParaRPr lang="de-DE" b="0"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spc="-100" baseline="0" dirty="0" smtClean="0">
                          <a:latin typeface="Verdana" panose="020B0604030504040204" pitchFamily="34" charset="0"/>
                          <a:ea typeface="Verdana" panose="020B0604030504040204" pitchFamily="34" charset="0"/>
                          <a:cs typeface="Verdana" panose="020B0604030504040204" pitchFamily="34" charset="0"/>
                        </a:rPr>
                        <a:t>2.3.3</a:t>
                      </a:r>
                      <a:endParaRPr lang="de-DE" b="0"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spc="-100" baseline="0" dirty="0" smtClean="0">
                          <a:latin typeface="Verdana" panose="020B0604030504040204" pitchFamily="34" charset="0"/>
                          <a:ea typeface="Verdana" panose="020B0604030504040204" pitchFamily="34" charset="0"/>
                          <a:cs typeface="Verdana" panose="020B0604030504040204" pitchFamily="34" charset="0"/>
                        </a:rPr>
                        <a:t>Parallel-</a:t>
                      </a:r>
                      <a:br>
                        <a:rPr lang="de-DE" b="0" spc="-100" baseline="0" dirty="0" smtClean="0">
                          <a:latin typeface="Verdana" panose="020B0604030504040204" pitchFamily="34" charset="0"/>
                          <a:ea typeface="Verdana" panose="020B0604030504040204" pitchFamily="34" charset="0"/>
                          <a:cs typeface="Verdana" panose="020B0604030504040204" pitchFamily="34" charset="0"/>
                        </a:rPr>
                      </a:br>
                      <a:r>
                        <a:rPr lang="de-DE" b="0"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0"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b="0" spc="-100" baseline="0" dirty="0">
                        <a:latin typeface="Verdana" pitchFamily="34" charset="0"/>
                        <a:ea typeface="Verdana" pitchFamily="34" charset="0"/>
                        <a:cs typeface="Verdana" pitchFamily="34" charset="0"/>
                      </a:endParaRPr>
                    </a:p>
                  </a:txBody>
                  <a:tcPr anchor="ctr"/>
                </a:tc>
              </a:tr>
            </a:tbl>
          </a:graphicData>
        </a:graphic>
      </p:graphicFrame>
      <p:pic>
        <p:nvPicPr>
          <p:cNvPr id="1026" name="Picture 2"/>
          <p:cNvPicPr>
            <a:picLocks noChangeAspect="1" noChangeArrowheads="1"/>
          </p:cNvPicPr>
          <p:nvPr/>
        </p:nvPicPr>
        <p:blipFill>
          <a:blip r:embed="rId3" cstate="print">
            <a:biLevel thresh="50000"/>
          </a:blip>
          <a:srcRect l="7058" r="6499"/>
          <a:stretch>
            <a:fillRect/>
          </a:stretch>
        </p:blipFill>
        <p:spPr bwMode="auto">
          <a:xfrm>
            <a:off x="334802" y="1196752"/>
            <a:ext cx="3528392" cy="1583651"/>
          </a:xfrm>
          <a:prstGeom prst="rect">
            <a:avLst/>
          </a:prstGeom>
          <a:noFill/>
          <a:ln>
            <a:solidFill>
              <a:schemeClr val="tx1"/>
            </a:solidFill>
          </a:ln>
        </p:spPr>
      </p:pic>
      <p:pic>
        <p:nvPicPr>
          <p:cNvPr id="1027" name="Picture 3"/>
          <p:cNvPicPr>
            <a:picLocks noChangeAspect="1" noChangeArrowheads="1"/>
          </p:cNvPicPr>
          <p:nvPr/>
        </p:nvPicPr>
        <p:blipFill>
          <a:blip r:embed="rId4" cstate="print">
            <a:biLevel thresh="50000"/>
          </a:blip>
          <a:srcRect l="3434" t="9504" r="49990" b="54928"/>
          <a:stretch>
            <a:fillRect/>
          </a:stretch>
        </p:blipFill>
        <p:spPr bwMode="auto">
          <a:xfrm>
            <a:off x="136873" y="3284984"/>
            <a:ext cx="3816424" cy="2544283"/>
          </a:xfrm>
          <a:prstGeom prst="rect">
            <a:avLst/>
          </a:prstGeom>
          <a:noFill/>
          <a:ln w="9525">
            <a:solidFill>
              <a:schemeClr val="tx1"/>
            </a:solidFill>
            <a:miter lim="800000"/>
            <a:headEnd/>
            <a:tailEnd/>
          </a:ln>
        </p:spPr>
      </p:pic>
      <p:sp>
        <p:nvSpPr>
          <p:cNvPr id="11" name="Foliennummernplatzhalter 10"/>
          <p:cNvSpPr>
            <a:spLocks noGrp="1"/>
          </p:cNvSpPr>
          <p:nvPr>
            <p:ph type="sldNum" sz="quarter" idx="4"/>
          </p:nvPr>
        </p:nvSpPr>
        <p:spPr/>
        <p:txBody>
          <a:bodyPr/>
          <a:lstStyle/>
          <a:p>
            <a:fld id="{8A6690F1-7CA1-4166-A522-500460961984}" type="slidenum">
              <a:rPr lang="de-DE" smtClean="0"/>
              <a:pPr/>
              <a:t>29</a:t>
            </a:fld>
            <a:endParaRPr lang="de-DE"/>
          </a:p>
        </p:txBody>
      </p:sp>
      <p:sp>
        <p:nvSpPr>
          <p:cNvPr id="12" name="Fußzeilenplatzhalter 11"/>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9" name="Rectangle 60"/>
          <p:cNvSpPr>
            <a:spLocks noChangeArrowheads="1"/>
          </p:cNvSpPr>
          <p:nvPr/>
        </p:nvSpPr>
        <p:spPr bwMode="auto">
          <a:xfrm>
            <a:off x="6948264" y="2420888"/>
            <a:ext cx="24127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pc="-100" dirty="0" err="1">
                <a:solidFill>
                  <a:schemeClr val="dk1"/>
                </a:solidFill>
                <a:latin typeface="Verdana" pitchFamily="34" charset="0"/>
                <a:ea typeface="Verdana" pitchFamily="34" charset="0"/>
                <a:cs typeface="Verdana" pitchFamily="34" charset="0"/>
              </a:rPr>
              <a:t>Idyllische</a:t>
            </a:r>
            <a:r>
              <a:rPr lang="en-US" spc="-100" dirty="0">
                <a:solidFill>
                  <a:schemeClr val="dk1"/>
                </a:solidFill>
                <a:latin typeface="Verdana" pitchFamily="34" charset="0"/>
                <a:ea typeface="Verdana" pitchFamily="34" charset="0"/>
                <a:cs typeface="Verdana" pitchFamily="34" charset="0"/>
              </a:rPr>
              <a:t> </a:t>
            </a:r>
            <a:r>
              <a:rPr lang="en-US" spc="-100" dirty="0" err="1">
                <a:solidFill>
                  <a:schemeClr val="dk1"/>
                </a:solidFill>
                <a:latin typeface="Verdana" pitchFamily="34" charset="0"/>
                <a:ea typeface="Verdana" pitchFamily="34" charset="0"/>
                <a:cs typeface="Verdana" pitchFamily="34" charset="0"/>
              </a:rPr>
              <a:t>Landschaftsreise</a:t>
            </a:r>
            <a:r>
              <a:rPr lang="en-US" spc="-100" dirty="0">
                <a:solidFill>
                  <a:schemeClr val="dk1"/>
                </a:solidFill>
                <a:latin typeface="Verdana" pitchFamily="34" charset="0"/>
                <a:ea typeface="Verdana" pitchFamily="34" charset="0"/>
                <a:cs typeface="Verdana" pitchFamily="34" charset="0"/>
              </a:rPr>
              <a:t> </a:t>
            </a:r>
            <a:r>
              <a:rPr lang="en-US" spc="-100" dirty="0" err="1">
                <a:solidFill>
                  <a:schemeClr val="dk1"/>
                </a:solidFill>
                <a:latin typeface="Verdana" pitchFamily="34" charset="0"/>
                <a:ea typeface="Verdana" pitchFamily="34" charset="0"/>
                <a:cs typeface="Verdana" pitchFamily="34" charset="0"/>
              </a:rPr>
              <a:t>Bergisches</a:t>
            </a:r>
            <a:r>
              <a:rPr lang="en-US" spc="-100" dirty="0">
                <a:solidFill>
                  <a:schemeClr val="dk1"/>
                </a:solidFill>
                <a:latin typeface="Verdana" pitchFamily="34" charset="0"/>
                <a:ea typeface="Verdana" pitchFamily="34" charset="0"/>
                <a:cs typeface="Verdana" pitchFamily="34" charset="0"/>
              </a:rPr>
              <a:t> Land</a:t>
            </a:r>
            <a:endParaRPr lang="de-DE" spc="-100" dirty="0">
              <a:latin typeface="Verdana" pitchFamily="34" charset="0"/>
              <a:ea typeface="Verdana" pitchFamily="34" charset="0"/>
              <a:cs typeface="Verdana" pitchFamily="34" charset="0"/>
            </a:endParaRPr>
          </a:p>
        </p:txBody>
      </p:sp>
      <p:sp>
        <p:nvSpPr>
          <p:cNvPr id="10" name="Rectangle 60"/>
          <p:cNvSpPr>
            <a:spLocks noChangeArrowheads="1"/>
          </p:cNvSpPr>
          <p:nvPr/>
        </p:nvSpPr>
        <p:spPr bwMode="auto">
          <a:xfrm>
            <a:off x="6948264" y="3429000"/>
            <a:ext cx="24127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pc="-100" dirty="0">
                <a:solidFill>
                  <a:schemeClr val="dk1"/>
                </a:solidFill>
                <a:latin typeface="Verdana" pitchFamily="34" charset="0"/>
                <a:ea typeface="Verdana" pitchFamily="34" charset="0"/>
                <a:cs typeface="Verdana" pitchFamily="34" charset="0"/>
              </a:rPr>
              <a:t>Journey through the idyllic landscape </a:t>
            </a:r>
            <a:r>
              <a:rPr lang="en-US" spc="-100" dirty="0" err="1">
                <a:solidFill>
                  <a:schemeClr val="dk1"/>
                </a:solidFill>
                <a:latin typeface="Verdana" pitchFamily="34" charset="0"/>
                <a:ea typeface="Verdana" pitchFamily="34" charset="0"/>
                <a:cs typeface="Verdana" pitchFamily="34" charset="0"/>
              </a:rPr>
              <a:t>Bergisch</a:t>
            </a:r>
            <a:r>
              <a:rPr lang="en-US" spc="-100" dirty="0">
                <a:solidFill>
                  <a:schemeClr val="dk1"/>
                </a:solidFill>
                <a:latin typeface="Verdana" pitchFamily="34" charset="0"/>
                <a:ea typeface="Verdana" pitchFamily="34" charset="0"/>
                <a:cs typeface="Verdana" pitchFamily="34" charset="0"/>
              </a:rPr>
              <a:t> Land</a:t>
            </a:r>
            <a:endParaRPr lang="de-DE" spc="-100" dirty="0">
              <a:latin typeface="Verdana" pitchFamily="34" charset="0"/>
              <a:ea typeface="Verdana" pitchFamily="34" charset="0"/>
              <a:cs typeface="Verdana" pitchFamily="34" charset="0"/>
            </a:endParaRPr>
          </a:p>
        </p:txBody>
      </p:sp>
      <p:sp>
        <p:nvSpPr>
          <p:cNvPr id="13" name="Rectangle 60"/>
          <p:cNvSpPr>
            <a:spLocks noChangeArrowheads="1"/>
          </p:cNvSpPr>
          <p:nvPr/>
        </p:nvSpPr>
        <p:spPr bwMode="auto">
          <a:xfrm>
            <a:off x="6932666" y="4437112"/>
            <a:ext cx="21602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pc="-100" dirty="0">
                <a:solidFill>
                  <a:schemeClr val="dk1"/>
                </a:solidFill>
                <a:latin typeface="Verdana" pitchFamily="34" charset="0"/>
                <a:ea typeface="Verdana" pitchFamily="34" charset="0"/>
                <a:cs typeface="Verdana" pitchFamily="34" charset="0"/>
              </a:rPr>
              <a:t>Voyage à travers le </a:t>
            </a:r>
            <a:r>
              <a:rPr lang="en-US" spc="-100" dirty="0" err="1">
                <a:solidFill>
                  <a:schemeClr val="dk1"/>
                </a:solidFill>
                <a:latin typeface="Verdana" pitchFamily="34" charset="0"/>
                <a:ea typeface="Verdana" pitchFamily="34" charset="0"/>
                <a:cs typeface="Verdana" pitchFamily="34" charset="0"/>
              </a:rPr>
              <a:t>paysage</a:t>
            </a:r>
            <a:r>
              <a:rPr lang="en-US" spc="-100" dirty="0">
                <a:solidFill>
                  <a:schemeClr val="dk1"/>
                </a:solidFill>
                <a:latin typeface="Verdana" pitchFamily="34" charset="0"/>
                <a:ea typeface="Verdana" pitchFamily="34" charset="0"/>
                <a:cs typeface="Verdana" pitchFamily="34" charset="0"/>
              </a:rPr>
              <a:t> </a:t>
            </a:r>
            <a:r>
              <a:rPr lang="en-US" spc="-100" dirty="0" err="1">
                <a:solidFill>
                  <a:schemeClr val="dk1"/>
                </a:solidFill>
                <a:latin typeface="Verdana" pitchFamily="34" charset="0"/>
                <a:ea typeface="Verdana" pitchFamily="34" charset="0"/>
                <a:cs typeface="Verdana" pitchFamily="34" charset="0"/>
              </a:rPr>
              <a:t>idyllique</a:t>
            </a:r>
            <a:r>
              <a:rPr lang="en-US" spc="-100" dirty="0">
                <a:solidFill>
                  <a:schemeClr val="dk1"/>
                </a:solidFill>
                <a:latin typeface="Verdana" pitchFamily="34" charset="0"/>
                <a:ea typeface="Verdana" pitchFamily="34" charset="0"/>
                <a:cs typeface="Verdana" pitchFamily="34" charset="0"/>
              </a:rPr>
              <a:t> </a:t>
            </a:r>
            <a:r>
              <a:rPr lang="en-US" spc="-100" dirty="0" err="1">
                <a:solidFill>
                  <a:schemeClr val="dk1"/>
                </a:solidFill>
                <a:latin typeface="Verdana" pitchFamily="34" charset="0"/>
                <a:ea typeface="Verdana" pitchFamily="34" charset="0"/>
                <a:cs typeface="Verdana" pitchFamily="34" charset="0"/>
              </a:rPr>
              <a:t>Bergische</a:t>
            </a:r>
            <a:r>
              <a:rPr lang="en-US" spc="-100" dirty="0">
                <a:solidFill>
                  <a:schemeClr val="dk1"/>
                </a:solidFill>
                <a:latin typeface="Verdana" pitchFamily="34" charset="0"/>
                <a:ea typeface="Verdana" pitchFamily="34" charset="0"/>
                <a:cs typeface="Verdana" pitchFamily="34" charset="0"/>
              </a:rPr>
              <a:t> Land</a:t>
            </a:r>
            <a:endParaRPr lang="de-DE" spc="-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Inhalt</a:t>
            </a:r>
            <a:endParaRPr lang="de-DE" dirty="0"/>
          </a:p>
        </p:txBody>
      </p:sp>
      <p:sp>
        <p:nvSpPr>
          <p:cNvPr id="3" name="Textplatzhalter 2"/>
          <p:cNvSpPr>
            <a:spLocks noGrp="1"/>
          </p:cNvSpPr>
          <p:nvPr>
            <p:ph type="body" sz="quarter" idx="13"/>
          </p:nvPr>
        </p:nvSpPr>
        <p:spPr/>
        <p:txBody>
          <a:bodyPr/>
          <a:lstStyle/>
          <a:p>
            <a:pPr marL="457200" indent="-457200">
              <a:lnSpc>
                <a:spcPct val="150000"/>
              </a:lnSpc>
              <a:buFont typeface="+mj-lt"/>
              <a:buAutoNum type="arabicPeriod"/>
            </a:pPr>
            <a:r>
              <a:rPr lang="de-DE" dirty="0" smtClean="0"/>
              <a:t>Grundregeln zum Erfassen von Titeln 	(RDA 2.3.1)</a:t>
            </a:r>
          </a:p>
          <a:p>
            <a:pPr marL="457200" indent="-457200">
              <a:lnSpc>
                <a:spcPct val="150000"/>
              </a:lnSpc>
              <a:buFont typeface="+mj-lt"/>
              <a:buAutoNum type="arabicPeriod"/>
            </a:pPr>
            <a:r>
              <a:rPr lang="de-DE" dirty="0" smtClean="0"/>
              <a:t>Haupttitel 					(RDA 2.3.2)</a:t>
            </a:r>
          </a:p>
          <a:p>
            <a:pPr marL="457200" indent="-457200">
              <a:lnSpc>
                <a:spcPct val="150000"/>
              </a:lnSpc>
              <a:buFont typeface="+mj-lt"/>
              <a:buAutoNum type="arabicPeriod"/>
            </a:pPr>
            <a:r>
              <a:rPr lang="de-DE" dirty="0" smtClean="0"/>
              <a:t>Paralleltitel 					(RDA 2.3.3)</a:t>
            </a:r>
          </a:p>
          <a:p>
            <a:pPr marL="457200" indent="-457200">
              <a:lnSpc>
                <a:spcPct val="150000"/>
              </a:lnSpc>
              <a:buFont typeface="+mj-lt"/>
              <a:buAutoNum type="arabicPeriod"/>
            </a:pPr>
            <a:r>
              <a:rPr lang="de-DE" dirty="0" smtClean="0"/>
              <a:t>Titelzusatz 					(RDA 2.3.4)</a:t>
            </a:r>
          </a:p>
          <a:p>
            <a:pPr marL="457200" indent="-457200">
              <a:lnSpc>
                <a:spcPct val="150000"/>
              </a:lnSpc>
              <a:buFont typeface="+mj-lt"/>
              <a:buAutoNum type="arabicPeriod"/>
            </a:pPr>
            <a:r>
              <a:rPr lang="de-DE" dirty="0" smtClean="0"/>
              <a:t>Paralleler Titelzusatz 			(RDA 2.3.5)</a:t>
            </a:r>
          </a:p>
          <a:p>
            <a:pPr marL="457200" indent="-457200">
              <a:lnSpc>
                <a:spcPct val="150000"/>
              </a:lnSpc>
              <a:buFont typeface="+mj-lt"/>
              <a:buAutoNum type="arabicPeriod"/>
            </a:pPr>
            <a:r>
              <a:rPr lang="de-DE" dirty="0" smtClean="0"/>
              <a:t>Abweichender Titel 				(RDA 2.3.6)</a:t>
            </a:r>
          </a:p>
          <a:p>
            <a:pPr marL="457200" indent="-457200">
              <a:lnSpc>
                <a:spcPct val="150000"/>
              </a:lnSpc>
              <a:buFont typeface="+mj-lt"/>
              <a:buAutoNum type="arabicPeriod"/>
            </a:pPr>
            <a:r>
              <a:rPr lang="de-DE" dirty="0" smtClean="0"/>
              <a:t>Anmerkung zum Titel 			(RDA 2.17.2)</a:t>
            </a:r>
          </a:p>
          <a:p>
            <a:pPr marL="457200" indent="-457200">
              <a:lnSpc>
                <a:spcPct val="150000"/>
              </a:lnSpc>
              <a:buFont typeface="+mj-lt"/>
              <a:buAutoNum type="arabicPeriod"/>
            </a:pPr>
            <a:r>
              <a:rPr lang="de-DE" dirty="0" smtClean="0"/>
              <a:t>Zusammenfassung</a:t>
            </a:r>
            <a:endParaRPr lang="de-DE" dirty="0"/>
          </a:p>
        </p:txBody>
      </p:sp>
      <p:sp>
        <p:nvSpPr>
          <p:cNvPr id="8" name="Foliennummernplatzhalter 7"/>
          <p:cNvSpPr>
            <a:spLocks noGrp="1"/>
          </p:cNvSpPr>
          <p:nvPr>
            <p:ph type="sldNum" sz="quarter" idx="4"/>
          </p:nvPr>
        </p:nvSpPr>
        <p:spPr/>
        <p:txBody>
          <a:bodyPr/>
          <a:lstStyle/>
          <a:p>
            <a:fld id="{8A6690F1-7CA1-4166-A522-500460961984}" type="slidenum">
              <a:rPr lang="de-DE" smtClean="0"/>
              <a:pPr/>
              <a:t>3</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Paralleltitel (Standardelement) -6-</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p:txBody>
      </p:sp>
      <p:graphicFrame>
        <p:nvGraphicFramePr>
          <p:cNvPr id="7" name="Tabelle 6"/>
          <p:cNvGraphicFramePr>
            <a:graphicFrameLocks noGrp="1"/>
          </p:cNvGraphicFramePr>
          <p:nvPr>
            <p:extLst>
              <p:ext uri="{D42A27DB-BD31-4B8C-83A1-F6EECF244321}">
                <p14:modId xmlns:p14="http://schemas.microsoft.com/office/powerpoint/2010/main" val="4044646541"/>
              </p:ext>
            </p:extLst>
          </p:nvPr>
        </p:nvGraphicFramePr>
        <p:xfrm>
          <a:off x="3887341" y="1484784"/>
          <a:ext cx="5040560" cy="3312368"/>
        </p:xfrm>
        <a:graphic>
          <a:graphicData uri="http://schemas.openxmlformats.org/drawingml/2006/table">
            <a:tbl>
              <a:tblPr firstRow="1" bandRow="1">
                <a:tableStyleId>{5C22544A-7EE6-4342-B048-85BDC9FD1C3A}</a:tableStyleId>
              </a:tblPr>
              <a:tblGrid>
                <a:gridCol w="864096"/>
                <a:gridCol w="792088"/>
                <a:gridCol w="1152128"/>
                <a:gridCol w="2232248"/>
              </a:tblGrid>
              <a:tr h="603438">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RDA</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baseline="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tc>
              </a:tr>
              <a:tr h="1415915">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331</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2.3.2</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Haupt-</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baseline="0" dirty="0">
                        <a:latin typeface="Verdana" pitchFamily="34" charset="0"/>
                        <a:ea typeface="Verdana" pitchFamily="34" charset="0"/>
                        <a:cs typeface="Verdana" pitchFamily="34" charset="0"/>
                      </a:endParaRPr>
                    </a:p>
                  </a:txBody>
                  <a:tcPr anchor="ctr"/>
                </a:tc>
              </a:tr>
              <a:tr h="1293015">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341</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2.3.3</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Parallel-</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b="0" spc="-100" baseline="0" dirty="0">
                        <a:latin typeface="Verdana" pitchFamily="34" charset="0"/>
                        <a:ea typeface="Verdana" pitchFamily="34" charset="0"/>
                        <a:cs typeface="Verdana" pitchFamily="34" charset="0"/>
                      </a:endParaRPr>
                    </a:p>
                  </a:txBody>
                  <a:tcPr anchor="ctr"/>
                </a:tc>
              </a:tr>
            </a:tbl>
          </a:graphicData>
        </a:graphic>
      </p:graphicFrame>
      <p:pic>
        <p:nvPicPr>
          <p:cNvPr id="2050" name="Picture 2"/>
          <p:cNvPicPr>
            <a:picLocks noChangeAspect="1" noChangeArrowheads="1"/>
          </p:cNvPicPr>
          <p:nvPr/>
        </p:nvPicPr>
        <p:blipFill>
          <a:blip r:embed="rId3" cstate="print"/>
          <a:srcRect l="1891" t="5088" r="3564" b="7148"/>
          <a:stretch>
            <a:fillRect/>
          </a:stretch>
        </p:blipFill>
        <p:spPr bwMode="auto">
          <a:xfrm>
            <a:off x="251520" y="1124744"/>
            <a:ext cx="3600400" cy="4968552"/>
          </a:xfrm>
          <a:prstGeom prst="rect">
            <a:avLst/>
          </a:prstGeom>
          <a:noFill/>
          <a:ln w="9525">
            <a:solidFill>
              <a:schemeClr val="tx1"/>
            </a:solidFill>
            <a:miter lim="800000"/>
            <a:headEnd/>
            <a:tailEnd/>
          </a:ln>
        </p:spPr>
      </p:pic>
      <p:sp>
        <p:nvSpPr>
          <p:cNvPr id="11" name="Textfeld 10"/>
          <p:cNvSpPr txBox="1"/>
          <p:nvPr/>
        </p:nvSpPr>
        <p:spPr>
          <a:xfrm>
            <a:off x="3491880" y="4941168"/>
            <a:ext cx="2808312" cy="646331"/>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5 Beiträge in Englisch, 9 Beiträge in Spanisch</a:t>
            </a:r>
            <a:endParaRPr lang="de-DE" dirty="0">
              <a:latin typeface="Verdana" pitchFamily="34" charset="0"/>
              <a:ea typeface="Verdana" pitchFamily="34" charset="0"/>
              <a:cs typeface="Verdana" pitchFamily="34" charset="0"/>
            </a:endParaRPr>
          </a:p>
        </p:txBody>
      </p:sp>
      <p:sp>
        <p:nvSpPr>
          <p:cNvPr id="12" name="Rechteck 11"/>
          <p:cNvSpPr/>
          <p:nvPr/>
        </p:nvSpPr>
        <p:spPr>
          <a:xfrm>
            <a:off x="323528" y="2996952"/>
            <a:ext cx="3024336" cy="19442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13"/>
          <p:cNvSpPr>
            <a:spLocks noGrp="1"/>
          </p:cNvSpPr>
          <p:nvPr>
            <p:ph type="sldNum" sz="quarter" idx="4"/>
          </p:nvPr>
        </p:nvSpPr>
        <p:spPr/>
        <p:txBody>
          <a:bodyPr/>
          <a:lstStyle/>
          <a:p>
            <a:fld id="{8A6690F1-7CA1-4166-A522-500460961984}" type="slidenum">
              <a:rPr lang="de-DE" smtClean="0"/>
              <a:pPr/>
              <a:t>30</a:t>
            </a:fld>
            <a:endParaRPr lang="de-DE"/>
          </a:p>
        </p:txBody>
      </p:sp>
      <p:sp>
        <p:nvSpPr>
          <p:cNvPr id="15" name="Fußzeilenplatzhalter 14"/>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0" name="Rectangle 60"/>
          <p:cNvSpPr>
            <a:spLocks noChangeArrowheads="1"/>
          </p:cNvSpPr>
          <p:nvPr/>
        </p:nvSpPr>
        <p:spPr bwMode="auto">
          <a:xfrm>
            <a:off x="6695120" y="3609020"/>
            <a:ext cx="2204785"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pc="-100" dirty="0" err="1">
                <a:solidFill>
                  <a:schemeClr val="dk1"/>
                </a:solidFill>
                <a:latin typeface="Verdana" pitchFamily="34" charset="0"/>
                <a:ea typeface="Verdana" pitchFamily="34" charset="0"/>
                <a:cs typeface="Verdana" pitchFamily="34" charset="0"/>
              </a:rPr>
              <a:t>Texto</a:t>
            </a:r>
            <a:r>
              <a:rPr lang="en-US" spc="-100" dirty="0">
                <a:solidFill>
                  <a:schemeClr val="dk1"/>
                </a:solidFill>
                <a:latin typeface="Verdana" pitchFamily="34" charset="0"/>
                <a:ea typeface="Verdana" pitchFamily="34" charset="0"/>
                <a:cs typeface="Verdana" pitchFamily="34" charset="0"/>
              </a:rPr>
              <a:t> y </a:t>
            </a:r>
            <a:r>
              <a:rPr lang="en-US" spc="-100" dirty="0" err="1">
                <a:solidFill>
                  <a:schemeClr val="dk1"/>
                </a:solidFill>
                <a:latin typeface="Verdana" pitchFamily="34" charset="0"/>
                <a:ea typeface="Verdana" pitchFamily="34" charset="0"/>
                <a:cs typeface="Verdana" pitchFamily="34" charset="0"/>
              </a:rPr>
              <a:t>contexto</a:t>
            </a:r>
            <a:r>
              <a:rPr lang="en-US" spc="-100" dirty="0">
                <a:solidFill>
                  <a:schemeClr val="dk1"/>
                </a:solidFill>
                <a:latin typeface="Verdana" pitchFamily="34" charset="0"/>
                <a:ea typeface="Verdana" pitchFamily="34" charset="0"/>
                <a:cs typeface="Verdana" pitchFamily="34" charset="0"/>
              </a:rPr>
              <a:t>: la </a:t>
            </a:r>
            <a:r>
              <a:rPr lang="en-US" spc="-100" dirty="0" err="1">
                <a:solidFill>
                  <a:schemeClr val="dk1"/>
                </a:solidFill>
                <a:latin typeface="Verdana" pitchFamily="34" charset="0"/>
                <a:ea typeface="Verdana" pitchFamily="34" charset="0"/>
                <a:cs typeface="Verdana" pitchFamily="34" charset="0"/>
              </a:rPr>
              <a:t>literatura</a:t>
            </a:r>
            <a:r>
              <a:rPr lang="en-US" spc="-100" dirty="0">
                <a:solidFill>
                  <a:schemeClr val="dk1"/>
                </a:solidFill>
                <a:latin typeface="Verdana" pitchFamily="34" charset="0"/>
                <a:ea typeface="Verdana" pitchFamily="34" charset="0"/>
                <a:cs typeface="Verdana" pitchFamily="34" charset="0"/>
              </a:rPr>
              <a:t> </a:t>
            </a:r>
            <a:r>
              <a:rPr lang="en-US" spc="-100" dirty="0" err="1">
                <a:solidFill>
                  <a:schemeClr val="dk1"/>
                </a:solidFill>
                <a:latin typeface="Verdana" pitchFamily="34" charset="0"/>
                <a:ea typeface="Verdana" pitchFamily="34" charset="0"/>
                <a:cs typeface="Verdana" pitchFamily="34" charset="0"/>
              </a:rPr>
              <a:t>maya</a:t>
            </a:r>
            <a:r>
              <a:rPr lang="en-US" spc="-100" dirty="0">
                <a:solidFill>
                  <a:schemeClr val="dk1"/>
                </a:solidFill>
                <a:latin typeface="Verdana" pitchFamily="34" charset="0"/>
                <a:ea typeface="Verdana" pitchFamily="34" charset="0"/>
                <a:cs typeface="Verdana" pitchFamily="34" charset="0"/>
              </a:rPr>
              <a:t> </a:t>
            </a:r>
            <a:r>
              <a:rPr lang="en-US" spc="-100" dirty="0" err="1">
                <a:solidFill>
                  <a:schemeClr val="dk1"/>
                </a:solidFill>
                <a:latin typeface="Verdana" pitchFamily="34" charset="0"/>
                <a:ea typeface="Verdana" pitchFamily="34" charset="0"/>
                <a:cs typeface="Verdana" pitchFamily="34" charset="0"/>
              </a:rPr>
              <a:t>Yucateca</a:t>
            </a:r>
            <a:r>
              <a:rPr lang="en-US" spc="-100" dirty="0">
                <a:solidFill>
                  <a:schemeClr val="dk1"/>
                </a:solidFill>
                <a:latin typeface="Verdana" pitchFamily="34" charset="0"/>
                <a:ea typeface="Verdana" pitchFamily="34" charset="0"/>
                <a:cs typeface="Verdana" pitchFamily="34" charset="0"/>
              </a:rPr>
              <a:t> </a:t>
            </a:r>
            <a:r>
              <a:rPr lang="en-US" spc="-100" dirty="0" err="1">
                <a:solidFill>
                  <a:schemeClr val="dk1"/>
                </a:solidFill>
                <a:latin typeface="Verdana" pitchFamily="34" charset="0"/>
                <a:ea typeface="Verdana" pitchFamily="34" charset="0"/>
                <a:cs typeface="Verdana" pitchFamily="34" charset="0"/>
              </a:rPr>
              <a:t>en</a:t>
            </a:r>
            <a:r>
              <a:rPr lang="en-US" spc="-100" dirty="0">
                <a:solidFill>
                  <a:schemeClr val="dk1"/>
                </a:solidFill>
                <a:latin typeface="Verdana" pitchFamily="34" charset="0"/>
                <a:ea typeface="Verdana" pitchFamily="34" charset="0"/>
                <a:cs typeface="Verdana" pitchFamily="34" charset="0"/>
              </a:rPr>
              <a:t> </a:t>
            </a:r>
            <a:r>
              <a:rPr lang="en-US" spc="-100" dirty="0" err="1">
                <a:solidFill>
                  <a:schemeClr val="dk1"/>
                </a:solidFill>
                <a:latin typeface="Verdana" pitchFamily="34" charset="0"/>
                <a:ea typeface="Verdana" pitchFamily="34" charset="0"/>
                <a:cs typeface="Verdana" pitchFamily="34" charset="0"/>
              </a:rPr>
              <a:t>perspectiva</a:t>
            </a:r>
            <a:r>
              <a:rPr lang="en-US" spc="-100" dirty="0">
                <a:solidFill>
                  <a:schemeClr val="dk1"/>
                </a:solidFill>
                <a:latin typeface="Verdana" pitchFamily="34" charset="0"/>
                <a:ea typeface="Verdana" pitchFamily="34" charset="0"/>
                <a:cs typeface="Verdana" pitchFamily="34" charset="0"/>
              </a:rPr>
              <a:t> </a:t>
            </a:r>
            <a:r>
              <a:rPr lang="en-US" spc="-100" dirty="0" err="1">
                <a:solidFill>
                  <a:schemeClr val="dk1"/>
                </a:solidFill>
                <a:latin typeface="Verdana" pitchFamily="34" charset="0"/>
                <a:ea typeface="Verdana" pitchFamily="34" charset="0"/>
                <a:cs typeface="Verdana" pitchFamily="34" charset="0"/>
              </a:rPr>
              <a:t>diacrónica</a:t>
            </a:r>
            <a:endParaRPr lang="de-DE" spc="-100" dirty="0">
              <a:latin typeface="Verdana" pitchFamily="34" charset="0"/>
              <a:ea typeface="Verdana" pitchFamily="34" charset="0"/>
              <a:cs typeface="Verdana" pitchFamily="34" charset="0"/>
            </a:endParaRPr>
          </a:p>
        </p:txBody>
      </p:sp>
      <p:sp>
        <p:nvSpPr>
          <p:cNvPr id="13" name="Rectangle 60"/>
          <p:cNvSpPr>
            <a:spLocks noChangeArrowheads="1"/>
          </p:cNvSpPr>
          <p:nvPr/>
        </p:nvSpPr>
        <p:spPr bwMode="auto">
          <a:xfrm>
            <a:off x="6718784" y="2276872"/>
            <a:ext cx="2204785"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pc="-100" dirty="0">
                <a:solidFill>
                  <a:schemeClr val="dk1"/>
                </a:solidFill>
                <a:latin typeface="Verdana" pitchFamily="34" charset="0"/>
                <a:ea typeface="Verdana" pitchFamily="34" charset="0"/>
                <a:cs typeface="Verdana" pitchFamily="34" charset="0"/>
              </a:rPr>
              <a:t>Text and context: Yucatec Maya literature in a diachronic perspective</a:t>
            </a:r>
            <a:endParaRPr lang="de-DE" spc="-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Paralleltitel (Standardelement) -7-</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p:txBody>
      </p:sp>
      <p:graphicFrame>
        <p:nvGraphicFramePr>
          <p:cNvPr id="10" name="Tabelle 9"/>
          <p:cNvGraphicFramePr>
            <a:graphicFrameLocks noGrp="1"/>
          </p:cNvGraphicFramePr>
          <p:nvPr>
            <p:extLst>
              <p:ext uri="{D42A27DB-BD31-4B8C-83A1-F6EECF244321}">
                <p14:modId xmlns:p14="http://schemas.microsoft.com/office/powerpoint/2010/main" val="2791018340"/>
              </p:ext>
            </p:extLst>
          </p:nvPr>
        </p:nvGraphicFramePr>
        <p:xfrm>
          <a:off x="539552" y="4365104"/>
          <a:ext cx="7848873" cy="1591255"/>
        </p:xfrm>
        <a:graphic>
          <a:graphicData uri="http://schemas.openxmlformats.org/drawingml/2006/table">
            <a:tbl>
              <a:tblPr firstRow="1" bandRow="1">
                <a:tableStyleId>{5C22544A-7EE6-4342-B048-85BDC9FD1C3A}</a:tableStyleId>
              </a:tblPr>
              <a:tblGrid>
                <a:gridCol w="1224136"/>
                <a:gridCol w="1512168"/>
                <a:gridCol w="1656184"/>
                <a:gridCol w="3456385"/>
              </a:tblGrid>
              <a:tr h="358682">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RDA</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dirty="0">
                        <a:latin typeface="Verdana" panose="020B0604030504040204" pitchFamily="34" charset="0"/>
                        <a:ea typeface="Verdana" panose="020B0604030504040204" pitchFamily="34" charset="0"/>
                        <a:cs typeface="Verdana" panose="020B0604030504040204" pitchFamily="34" charset="0"/>
                      </a:endParaRPr>
                    </a:p>
                  </a:txBody>
                  <a:tcPr/>
                </a:tc>
              </a:tr>
              <a:tr h="664239">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331</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2.3.2</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Haupttitel</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dirty="0">
                        <a:latin typeface="Verdana" pitchFamily="34" charset="0"/>
                        <a:ea typeface="Verdana" pitchFamily="34" charset="0"/>
                        <a:cs typeface="Verdana" pitchFamily="34" charset="0"/>
                      </a:endParaRPr>
                    </a:p>
                  </a:txBody>
                  <a:tcPr anchor="ctr"/>
                </a:tc>
              </a:tr>
              <a:tr h="561256">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341</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2.3.3</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Paralleltitel</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b="0" spc="-100" dirty="0">
                        <a:latin typeface="Verdana" pitchFamily="34" charset="0"/>
                        <a:ea typeface="Verdana" pitchFamily="34" charset="0"/>
                        <a:cs typeface="Verdana" pitchFamily="34" charset="0"/>
                      </a:endParaRPr>
                    </a:p>
                  </a:txBody>
                  <a:tcPr anchor="ctr"/>
                </a:tc>
              </a:tr>
            </a:tbl>
          </a:graphicData>
        </a:graphic>
      </p:graphicFrame>
      <p:sp>
        <p:nvSpPr>
          <p:cNvPr id="12" name="Textfeld 11"/>
          <p:cNvSpPr txBox="1"/>
          <p:nvPr/>
        </p:nvSpPr>
        <p:spPr>
          <a:xfrm>
            <a:off x="2023170" y="865659"/>
            <a:ext cx="4608512" cy="3283421"/>
          </a:xfrm>
          <a:prstGeom prst="rect">
            <a:avLst/>
          </a:prstGeom>
          <a:solidFill>
            <a:schemeClr val="bg1"/>
          </a:solidFill>
          <a:ln>
            <a:solidFill>
              <a:schemeClr val="tx1"/>
            </a:solidFill>
          </a:ln>
        </p:spPr>
        <p:txBody>
          <a:bodyPr wrap="square" rtlCol="0">
            <a:noAutofit/>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Daniel Höxter </a:t>
            </a:r>
            <a:r>
              <a:rPr lang="de-DE" sz="2000" baseline="30000" dirty="0" smtClean="0">
                <a:latin typeface="Verdana" panose="020B0604030504040204" pitchFamily="34" charset="0"/>
                <a:ea typeface="Verdana" panose="020B0604030504040204" pitchFamily="34" charset="0"/>
                <a:cs typeface="Verdana" panose="020B0604030504040204" pitchFamily="34" charset="0"/>
              </a:rPr>
              <a:t>spielt</a:t>
            </a:r>
            <a:r>
              <a:rPr lang="de-DE" sz="2000" dirty="0" smtClean="0">
                <a:latin typeface="Verdana" panose="020B0604030504040204" pitchFamily="34" charset="0"/>
                <a:ea typeface="Verdana" panose="020B0604030504040204" pitchFamily="34" charset="0"/>
                <a:cs typeface="Verdana" panose="020B0604030504040204" pitchFamily="34" charset="0"/>
              </a:rPr>
              <a:t>/</a:t>
            </a:r>
            <a:r>
              <a:rPr lang="de-DE" sz="2000" baseline="-25000" dirty="0" err="1" smtClean="0">
                <a:latin typeface="Verdana" panose="020B0604030504040204" pitchFamily="34" charset="0"/>
                <a:ea typeface="Verdana" panose="020B0604030504040204" pitchFamily="34" charset="0"/>
                <a:cs typeface="Verdana" panose="020B0604030504040204" pitchFamily="34" charset="0"/>
              </a:rPr>
              <a:t>plays</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sz="2400" dirty="0" smtClean="0">
                <a:latin typeface="Verdana" panose="020B0604030504040204" pitchFamily="34" charset="0"/>
                <a:ea typeface="Verdana" panose="020B0604030504040204" pitchFamily="34" charset="0"/>
                <a:cs typeface="Verdana" panose="020B0604030504040204" pitchFamily="34" charset="0"/>
              </a:rPr>
              <a:t>Mozart</a:t>
            </a: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9" name="Textfeld 8"/>
          <p:cNvSpPr txBox="1"/>
          <p:nvPr/>
        </p:nvSpPr>
        <p:spPr>
          <a:xfrm>
            <a:off x="5436096" y="3284984"/>
            <a:ext cx="2736304" cy="369332"/>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CD mit Klavierstücken</a:t>
            </a:r>
            <a:endParaRPr lang="de-DE" dirty="0">
              <a:latin typeface="Verdana" pitchFamily="34" charset="0"/>
              <a:ea typeface="Verdana" pitchFamily="34" charset="0"/>
              <a:cs typeface="Verdana" pitchFamily="34" charset="0"/>
            </a:endParaRPr>
          </a:p>
        </p:txBody>
      </p:sp>
      <p:sp>
        <p:nvSpPr>
          <p:cNvPr id="14" name="Foliennummernplatzhalter 13"/>
          <p:cNvSpPr>
            <a:spLocks noGrp="1"/>
          </p:cNvSpPr>
          <p:nvPr>
            <p:ph type="sldNum" sz="quarter" idx="4"/>
          </p:nvPr>
        </p:nvSpPr>
        <p:spPr/>
        <p:txBody>
          <a:bodyPr/>
          <a:lstStyle/>
          <a:p>
            <a:fld id="{8A6690F1-7CA1-4166-A522-500460961984}" type="slidenum">
              <a:rPr lang="de-DE" smtClean="0"/>
              <a:pPr/>
              <a:t>31</a:t>
            </a:fld>
            <a:endParaRPr lang="de-DE"/>
          </a:p>
        </p:txBody>
      </p:sp>
      <p:sp>
        <p:nvSpPr>
          <p:cNvPr id="15" name="Fußzeilenplatzhalter 14"/>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1" name="Rectangle 60"/>
          <p:cNvSpPr>
            <a:spLocks noChangeArrowheads="1"/>
          </p:cNvSpPr>
          <p:nvPr/>
        </p:nvSpPr>
        <p:spPr bwMode="auto">
          <a:xfrm>
            <a:off x="5004048" y="4903927"/>
            <a:ext cx="33123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dirty="0">
                <a:solidFill>
                  <a:schemeClr val="dk1"/>
                </a:solidFill>
                <a:latin typeface="Verdana" pitchFamily="34" charset="0"/>
                <a:ea typeface="Verdana" pitchFamily="34" charset="0"/>
                <a:cs typeface="Verdana" pitchFamily="34" charset="0"/>
              </a:rPr>
              <a:t>Daniel Höxter spielt Mozart</a:t>
            </a:r>
            <a:endParaRPr lang="de-DE" spc="-100" dirty="0">
              <a:latin typeface="Verdana" pitchFamily="34" charset="0"/>
              <a:ea typeface="Verdana" pitchFamily="34" charset="0"/>
              <a:cs typeface="Verdana" pitchFamily="34" charset="0"/>
            </a:endParaRPr>
          </a:p>
        </p:txBody>
      </p:sp>
      <p:sp>
        <p:nvSpPr>
          <p:cNvPr id="13" name="Rectangle 60"/>
          <p:cNvSpPr>
            <a:spLocks noChangeArrowheads="1"/>
          </p:cNvSpPr>
          <p:nvPr/>
        </p:nvSpPr>
        <p:spPr bwMode="auto">
          <a:xfrm>
            <a:off x="5013055" y="5517232"/>
            <a:ext cx="33123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dirty="0">
                <a:solidFill>
                  <a:schemeClr val="dk1"/>
                </a:solidFill>
                <a:latin typeface="Verdana" pitchFamily="34" charset="0"/>
                <a:ea typeface="Verdana" pitchFamily="34" charset="0"/>
                <a:cs typeface="Verdana" pitchFamily="34" charset="0"/>
              </a:rPr>
              <a:t>Daniel Höxter </a:t>
            </a:r>
            <a:r>
              <a:rPr lang="de-DE" spc="-100" dirty="0" err="1" smtClean="0">
                <a:solidFill>
                  <a:schemeClr val="dk1"/>
                </a:solidFill>
                <a:latin typeface="Verdana" pitchFamily="34" charset="0"/>
                <a:ea typeface="Verdana" pitchFamily="34" charset="0"/>
                <a:cs typeface="Verdana" pitchFamily="34" charset="0"/>
              </a:rPr>
              <a:t>plays</a:t>
            </a:r>
            <a:r>
              <a:rPr lang="de-DE" spc="-100" dirty="0" smtClean="0">
                <a:solidFill>
                  <a:schemeClr val="dk1"/>
                </a:solidFill>
                <a:latin typeface="Verdana" pitchFamily="34" charset="0"/>
                <a:ea typeface="Verdana" pitchFamily="34" charset="0"/>
                <a:cs typeface="Verdana" pitchFamily="34" charset="0"/>
              </a:rPr>
              <a:t> Mozart</a:t>
            </a:r>
            <a:endParaRPr lang="de-DE" spc="-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a:t>
            </a:r>
            <a:endParaRPr lang="de-DE" dirty="0"/>
          </a:p>
        </p:txBody>
      </p:sp>
      <p:sp>
        <p:nvSpPr>
          <p:cNvPr id="6" name="Titel 1"/>
          <p:cNvSpPr>
            <a:spLocks noGrp="1"/>
          </p:cNvSpPr>
          <p:nvPr>
            <p:ph type="body" sz="quarter" idx="13"/>
          </p:nvPr>
        </p:nvSpPr>
        <p:spPr>
          <a:xfrm>
            <a:off x="251520" y="2348880"/>
            <a:ext cx="8640960" cy="2088232"/>
          </a:xfrm>
        </p:spPr>
        <p:txBody>
          <a:bodyPr/>
          <a:lstStyle/>
          <a:p>
            <a:pPr algn="ctr">
              <a:buNone/>
            </a:pPr>
            <a:r>
              <a:rPr lang="de-DE" sz="2800" dirty="0" smtClean="0">
                <a:solidFill>
                  <a:schemeClr val="accent1">
                    <a:lumMod val="75000"/>
                  </a:schemeClr>
                </a:solidFill>
              </a:rPr>
              <a:t>4. Titelzusatz</a:t>
            </a:r>
          </a:p>
          <a:p>
            <a:pPr algn="ctr">
              <a:buNone/>
            </a:pPr>
            <a:r>
              <a:rPr lang="de-DE" sz="2800" dirty="0" smtClean="0">
                <a:solidFill>
                  <a:schemeClr val="accent1">
                    <a:lumMod val="75000"/>
                  </a:schemeClr>
                </a:solidFill>
              </a:rPr>
              <a:t>(RDA 2.3.4)</a:t>
            </a:r>
            <a:r>
              <a:rPr lang="de-DE" sz="2800" dirty="0" smtClean="0"/>
              <a:t/>
            </a:r>
            <a:br>
              <a:rPr lang="de-DE" sz="2800" dirty="0" smtClean="0"/>
            </a:br>
            <a:endParaRPr lang="de-DE" sz="2800"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32</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a:t>
            </a:r>
            <a:endParaRPr lang="de-DE" dirty="0"/>
          </a:p>
        </p:txBody>
      </p:sp>
      <p:sp>
        <p:nvSpPr>
          <p:cNvPr id="3" name="Textplatzhalter 2"/>
          <p:cNvSpPr>
            <a:spLocks noGrp="1"/>
          </p:cNvSpPr>
          <p:nvPr>
            <p:ph type="body" sz="quarter" idx="13"/>
          </p:nvPr>
        </p:nvSpPr>
        <p:spPr/>
        <p:txBody>
          <a:bodyPr wrap="square"/>
          <a:lstStyle/>
          <a:p>
            <a:pPr algn="just"/>
            <a:endParaRPr lang="de-DE" dirty="0" smtClean="0"/>
          </a:p>
          <a:p>
            <a:pPr algn="just"/>
            <a:r>
              <a:rPr lang="de-DE" dirty="0" smtClean="0"/>
              <a:t>Information, die mit Haupttitel in Verbindung steht, und Charakter, Inhalte, Ziele oder Motivation der Ressource oder Anlass der Entstehung, Veröffentlichung usw. der Ressource angibt (RDA 2.3.4.1)</a:t>
            </a:r>
          </a:p>
          <a:p>
            <a:pPr algn="just"/>
            <a:endParaRPr lang="de-DE" dirty="0" smtClean="0"/>
          </a:p>
          <a:p>
            <a:pPr lvl="1" algn="just"/>
            <a:r>
              <a:rPr lang="de-DE" dirty="0" smtClean="0"/>
              <a:t>Z. B. Untertitel, Erläuterungen und Ergänzungen</a:t>
            </a:r>
          </a:p>
          <a:p>
            <a:pPr lvl="1" algn="just"/>
            <a:endParaRPr lang="de-DE" dirty="0" smtClean="0"/>
          </a:p>
          <a:p>
            <a:pPr lvl="1" algn="just"/>
            <a:r>
              <a:rPr lang="de-DE" dirty="0" smtClean="0"/>
              <a:t>Keine Variationen des Haupttitels, z. B. Titel auf Rücken von Buch oder CD-/DVD-Hülle, Umschlag oder Buchdeckel</a:t>
            </a:r>
          </a:p>
          <a:p>
            <a:pPr lvl="1" algn="just">
              <a:buNone/>
            </a:pPr>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33</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-2-</a:t>
            </a:r>
            <a:endParaRPr lang="de-DE" dirty="0"/>
          </a:p>
        </p:txBody>
      </p:sp>
      <p:sp>
        <p:nvSpPr>
          <p:cNvPr id="3" name="Textplatzhalter 2"/>
          <p:cNvSpPr>
            <a:spLocks noGrp="1"/>
          </p:cNvSpPr>
          <p:nvPr>
            <p:ph type="body" sz="quarter" idx="13"/>
          </p:nvPr>
        </p:nvSpPr>
        <p:spPr/>
        <p:txBody>
          <a:bodyPr wrap="square"/>
          <a:lstStyle/>
          <a:p>
            <a:pPr algn="just"/>
            <a:endParaRPr lang="de-DE" dirty="0" smtClean="0"/>
          </a:p>
          <a:p>
            <a:pPr algn="just"/>
            <a:r>
              <a:rPr lang="de-DE" dirty="0" smtClean="0"/>
              <a:t>Informationsquellen </a:t>
            </a:r>
            <a:r>
              <a:rPr lang="de-DE" dirty="0"/>
              <a:t>(RDA 2.3.4.2) </a:t>
            </a:r>
          </a:p>
          <a:p>
            <a:pPr lvl="1"/>
            <a:r>
              <a:rPr lang="de-DE" dirty="0"/>
              <a:t>Quelle für Haupttitel = Quelle für Titelzusatz</a:t>
            </a:r>
          </a:p>
          <a:p>
            <a:pPr lvl="1"/>
            <a:r>
              <a:rPr lang="de-DE" dirty="0"/>
              <a:t>Titelzusätze werden i. A. nicht </a:t>
            </a:r>
            <a:r>
              <a:rPr lang="de-DE" dirty="0" smtClean="0"/>
              <a:t>ermittelt</a:t>
            </a:r>
            <a:endParaRPr lang="de-DE" dirty="0"/>
          </a:p>
          <a:p>
            <a:pPr lvl="1"/>
            <a:endParaRPr lang="de-DE" dirty="0" smtClean="0"/>
          </a:p>
          <a:p>
            <a:r>
              <a:rPr lang="de-DE" dirty="0" smtClean="0"/>
              <a:t>Kein Titelzusatz = Information aus anderer Quelle innerhalb der Ressource als der des Haupttitels, die gleichfalls deren Charakter, Inhalte, Ziele usw. angibt</a:t>
            </a:r>
          </a:p>
          <a:p>
            <a:pPr lvl="1"/>
            <a:r>
              <a:rPr lang="de-DE" dirty="0" smtClean="0"/>
              <a:t>Anmerkung zum Titel (s. RDA 2.17.2) oder </a:t>
            </a:r>
          </a:p>
          <a:p>
            <a:pPr lvl="1"/>
            <a:r>
              <a:rPr lang="de-DE" dirty="0" smtClean="0"/>
              <a:t>abweichender Titel (s. RDA 2.3.6)</a:t>
            </a:r>
          </a:p>
          <a:p>
            <a:pPr>
              <a:buNone/>
            </a:pPr>
            <a:endParaRPr lang="de-DE" dirty="0" smtClean="0"/>
          </a:p>
          <a:p>
            <a:pPr>
              <a:buNone/>
            </a:pPr>
            <a:endParaRPr lang="de-DE" dirty="0" smtClean="0"/>
          </a:p>
          <a:p>
            <a:pPr>
              <a:buNone/>
            </a:pPr>
            <a:endParaRPr lang="de-DE" dirty="0"/>
          </a:p>
        </p:txBody>
      </p:sp>
      <p:sp>
        <p:nvSpPr>
          <p:cNvPr id="8" name="Foliennummernplatzhalter 7"/>
          <p:cNvSpPr>
            <a:spLocks noGrp="1"/>
          </p:cNvSpPr>
          <p:nvPr>
            <p:ph type="sldNum" sz="quarter" idx="4"/>
          </p:nvPr>
        </p:nvSpPr>
        <p:spPr/>
        <p:txBody>
          <a:bodyPr/>
          <a:lstStyle/>
          <a:p>
            <a:fld id="{8A6690F1-7CA1-4166-A522-500460961984}" type="slidenum">
              <a:rPr lang="de-DE" smtClean="0"/>
              <a:pPr/>
              <a:t>34</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-3-</a:t>
            </a:r>
            <a:endParaRPr lang="de-DE" dirty="0"/>
          </a:p>
        </p:txBody>
      </p:sp>
      <p:sp>
        <p:nvSpPr>
          <p:cNvPr id="3" name="Textplatzhalter 2"/>
          <p:cNvSpPr>
            <a:spLocks noGrp="1"/>
          </p:cNvSpPr>
          <p:nvPr>
            <p:ph type="body" sz="quarter" idx="13"/>
          </p:nvPr>
        </p:nvSpPr>
        <p:spPr/>
        <p:txBody>
          <a:bodyPr wrap="square"/>
          <a:lstStyle/>
          <a:p>
            <a:pPr marL="358775" lvl="1" indent="-358775">
              <a:buFont typeface="Arial" pitchFamily="34" charset="0"/>
              <a:buChar char="•"/>
            </a:pPr>
            <a:endParaRPr lang="de-DE" sz="2400" dirty="0" smtClean="0"/>
          </a:p>
          <a:p>
            <a:pPr marL="358775" lvl="1" indent="-358775">
              <a:buFont typeface="Arial" pitchFamily="34" charset="0"/>
              <a:buChar char="•"/>
            </a:pPr>
            <a:r>
              <a:rPr lang="de-DE" sz="2400" dirty="0" smtClean="0"/>
              <a:t>Erfassung nach den Grundregeln (RDA 2.3.4.3),    d. h. so wie der Titel in der Informationsquelle erscheint (s. RDA 2.3.1)</a:t>
            </a:r>
          </a:p>
          <a:p>
            <a:pPr marL="358775" lvl="1" indent="-358775">
              <a:buFont typeface="Arial" pitchFamily="34" charset="0"/>
              <a:buChar char="•"/>
            </a:pPr>
            <a:endParaRPr lang="de-DE" dirty="0" smtClean="0"/>
          </a:p>
          <a:p>
            <a:pPr marL="758825" lvl="2" indent="-358775">
              <a:buFont typeface="Symbol" pitchFamily="18" charset="2"/>
              <a:buChar char="-"/>
            </a:pPr>
            <a:r>
              <a:rPr lang="de-DE" sz="2000" dirty="0" smtClean="0"/>
              <a:t>Erstes Wort/Abkürzung des ersten Worts i. A. kleingeschrieben, außer RDA A.10-A.55 bzw. RDA B geben Großschreibung vor (s. RDA A.4.1).</a:t>
            </a:r>
          </a:p>
          <a:p>
            <a:pPr marL="400050" lvl="2" indent="0">
              <a:buNone/>
            </a:pPr>
            <a:endParaRPr lang="de-DE" sz="2000" dirty="0" smtClean="0"/>
          </a:p>
          <a:p>
            <a:pPr marL="758825" lvl="2" indent="-358775">
              <a:buFont typeface="Symbol" pitchFamily="18" charset="2"/>
              <a:buChar char="-"/>
            </a:pPr>
            <a:r>
              <a:rPr lang="de-DE" sz="2000" dirty="0" smtClean="0"/>
              <a:t>Fortlaufende oder integrierende Ressource:              Angabe über Häufigkeit des Erscheinens bzw. der Aktualisierungen = Erscheinungsfrequenz (s. RDA 2.14), kein Titelzusatz.</a:t>
            </a:r>
            <a:endParaRPr lang="de-DE" dirty="0" smtClean="0"/>
          </a:p>
          <a:p>
            <a:pPr>
              <a:buNone/>
            </a:pPr>
            <a:endParaRPr lang="de-DE" dirty="0" smtClean="0"/>
          </a:p>
          <a:p>
            <a:pPr>
              <a:buNone/>
            </a:pPr>
            <a:endParaRPr lang="de-DE" dirty="0" smtClean="0"/>
          </a:p>
          <a:p>
            <a:pPr>
              <a:buNone/>
            </a:pPr>
            <a:endParaRPr lang="de-DE" dirty="0"/>
          </a:p>
        </p:txBody>
      </p:sp>
      <p:sp>
        <p:nvSpPr>
          <p:cNvPr id="8" name="Foliennummernplatzhalter 7"/>
          <p:cNvSpPr>
            <a:spLocks noGrp="1"/>
          </p:cNvSpPr>
          <p:nvPr>
            <p:ph type="sldNum" sz="quarter" idx="4"/>
          </p:nvPr>
        </p:nvSpPr>
        <p:spPr/>
        <p:txBody>
          <a:bodyPr/>
          <a:lstStyle/>
          <a:p>
            <a:fld id="{8A6690F1-7CA1-4166-A522-500460961984}" type="slidenum">
              <a:rPr lang="de-DE" smtClean="0"/>
              <a:pPr/>
              <a:t>35</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4036005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-4-</a:t>
            </a:r>
            <a:endParaRPr lang="de-DE" dirty="0"/>
          </a:p>
        </p:txBody>
      </p:sp>
      <p:sp>
        <p:nvSpPr>
          <p:cNvPr id="3" name="Textplatzhalter 2"/>
          <p:cNvSpPr>
            <a:spLocks noGrp="1"/>
          </p:cNvSpPr>
          <p:nvPr>
            <p:ph type="body" sz="quarter" idx="13"/>
          </p:nvPr>
        </p:nvSpPr>
        <p:spPr>
          <a:xfrm>
            <a:off x="107504" y="836712"/>
            <a:ext cx="8928992" cy="5472608"/>
          </a:xfrm>
        </p:spPr>
        <p:txBody>
          <a:bodyPr wrap="square"/>
          <a:lstStyle/>
          <a:p>
            <a:r>
              <a:rPr lang="de-DE" dirty="0" smtClean="0"/>
              <a:t>Mehrere Titelzusätze</a:t>
            </a:r>
          </a:p>
          <a:p>
            <a:pPr marL="0" indent="0">
              <a:buNone/>
            </a:pPr>
            <a:endParaRPr lang="de-DE" dirty="0" smtClean="0"/>
          </a:p>
          <a:p>
            <a:pPr lvl="1">
              <a:buFont typeface="Symbol" pitchFamily="18" charset="2"/>
              <a:buChar char="-"/>
            </a:pPr>
            <a:r>
              <a:rPr lang="de-DE" dirty="0" smtClean="0"/>
              <a:t>Erfassung von mindestens einem Titelzusatz (Zusatzelement)</a:t>
            </a:r>
          </a:p>
          <a:p>
            <a:pPr marL="457200" lvl="1" indent="0">
              <a:buNone/>
            </a:pPr>
            <a:endParaRPr lang="de-DE" sz="800" dirty="0" smtClean="0"/>
          </a:p>
          <a:p>
            <a:pPr lvl="1">
              <a:buFont typeface="Symbol" pitchFamily="18" charset="2"/>
              <a:buChar char="-"/>
            </a:pPr>
            <a:r>
              <a:rPr lang="de-DE" dirty="0" smtClean="0"/>
              <a:t>Erfassung mehrerer/aller Titelzusätze in der Reihenfolge,       wie durch Abfolge, Layout oder Typografie in der Informationsquelle vorgegeben (RDA 2.3.4.3)</a:t>
            </a:r>
          </a:p>
          <a:p>
            <a:pPr marL="457200" lvl="1" indent="0">
              <a:buNone/>
            </a:pPr>
            <a:endParaRPr lang="de-DE" sz="800" dirty="0" smtClean="0"/>
          </a:p>
          <a:p>
            <a:pPr lvl="1">
              <a:buFont typeface="Symbol" pitchFamily="18" charset="2"/>
              <a:buChar char="-"/>
            </a:pPr>
            <a:r>
              <a:rPr lang="de-DE" dirty="0" smtClean="0"/>
              <a:t>Titelzusatz in mehreren Sprachen oder Schriften                      in der Informationsquelle: </a:t>
            </a:r>
            <a:endParaRPr lang="de-DE" dirty="0"/>
          </a:p>
          <a:p>
            <a:pPr marL="803275" lvl="2" indent="0">
              <a:buNone/>
            </a:pPr>
            <a:r>
              <a:rPr lang="de-DE" sz="2000" dirty="0" smtClean="0">
                <a:sym typeface="Wingdings" panose="05000000000000000000" pitchFamily="2" charset="2"/>
              </a:rPr>
              <a:t> </a:t>
            </a:r>
            <a:r>
              <a:rPr lang="de-DE" sz="2000" dirty="0" smtClean="0"/>
              <a:t>Erfassung des Titelzusatzes in der Sprache oder Schrift des Haupttitels</a:t>
            </a:r>
            <a:endParaRPr lang="de-DE" sz="2000" dirty="0"/>
          </a:p>
          <a:p>
            <a:pPr marL="914400" lvl="2" indent="0">
              <a:buNone/>
            </a:pPr>
            <a:endParaRPr lang="de-DE" sz="1600" dirty="0" smtClean="0"/>
          </a:p>
          <a:p>
            <a:pPr marL="914400" lvl="2" indent="0">
              <a:buNone/>
            </a:pPr>
            <a:endParaRPr lang="de-DE" sz="1600"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36</a:t>
            </a:fld>
            <a:endParaRPr lang="de-DE" dirty="0"/>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-5-</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Richtlinien Abgrenzung Titelzusatz - Haupttitel  (RDA 2.3.4.3 D-A-CH)</a:t>
            </a:r>
          </a:p>
          <a:p>
            <a:endParaRPr lang="de-DE" dirty="0" smtClean="0"/>
          </a:p>
          <a:p>
            <a:pPr lvl="1">
              <a:buFont typeface="Symbol" panose="05050102010706020507" pitchFamily="18" charset="2"/>
              <a:buChar char="-"/>
            </a:pPr>
            <a:r>
              <a:rPr lang="de-DE" dirty="0" smtClean="0"/>
              <a:t>Angaben im Zusammenhang mit dem Haupttitel, die nachgeordnet und nicht grammatisch mit ihm verbunden sind = Titelzusatz</a:t>
            </a:r>
          </a:p>
          <a:p>
            <a:pPr lvl="1">
              <a:buFont typeface="Symbol" panose="05050102010706020507" pitchFamily="18" charset="2"/>
              <a:buChar char="-"/>
            </a:pPr>
            <a:endParaRPr lang="de-DE" dirty="0" smtClean="0"/>
          </a:p>
          <a:p>
            <a:pPr lvl="1">
              <a:buFont typeface="Symbol" panose="05050102010706020507" pitchFamily="18" charset="2"/>
              <a:buChar char="-"/>
            </a:pPr>
            <a:r>
              <a:rPr lang="de-DE" dirty="0" smtClean="0"/>
              <a:t>Meist durch Layout (Schriftarten, Schriftgröße usw.) erkennbar</a:t>
            </a:r>
          </a:p>
          <a:p>
            <a:pPr>
              <a:buNone/>
            </a:pPr>
            <a:endParaRPr lang="de-DE" dirty="0" smtClean="0"/>
          </a:p>
          <a:p>
            <a:pPr>
              <a:buNone/>
            </a:pPr>
            <a:endParaRPr lang="de-DE" dirty="0" smtClean="0"/>
          </a:p>
        </p:txBody>
      </p:sp>
      <p:sp>
        <p:nvSpPr>
          <p:cNvPr id="10" name="Foliennummernplatzhalter 9"/>
          <p:cNvSpPr>
            <a:spLocks noGrp="1"/>
          </p:cNvSpPr>
          <p:nvPr>
            <p:ph type="sldNum" sz="quarter" idx="4"/>
          </p:nvPr>
        </p:nvSpPr>
        <p:spPr/>
        <p:txBody>
          <a:bodyPr/>
          <a:lstStyle/>
          <a:p>
            <a:fld id="{8A6690F1-7CA1-4166-A522-500460961984}" type="slidenum">
              <a:rPr lang="de-DE" smtClean="0"/>
              <a:pPr/>
              <a:t>37</a:t>
            </a:fld>
            <a:endParaRPr lang="de-DE"/>
          </a:p>
        </p:txBody>
      </p:sp>
      <p:sp>
        <p:nvSpPr>
          <p:cNvPr id="11" name="Fußzeilenplatzhalter 10"/>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-6-</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pPr>
              <a:buNone/>
            </a:pPr>
            <a:endParaRPr lang="de-DE" dirty="0" smtClean="0"/>
          </a:p>
          <a:p>
            <a:pPr>
              <a:buNone/>
            </a:pPr>
            <a:endParaRPr lang="de-DE" dirty="0" smtClean="0"/>
          </a:p>
          <a:p>
            <a:pPr>
              <a:buNone/>
            </a:pPr>
            <a:endParaRPr lang="de-DE" dirty="0" smtClean="0"/>
          </a:p>
          <a:p>
            <a:pPr>
              <a:buNone/>
            </a:pPr>
            <a:endParaRPr lang="de-DE" dirty="0" smtClean="0"/>
          </a:p>
        </p:txBody>
      </p:sp>
      <p:graphicFrame>
        <p:nvGraphicFramePr>
          <p:cNvPr id="7" name="Tabelle 6"/>
          <p:cNvGraphicFramePr>
            <a:graphicFrameLocks noGrp="1"/>
          </p:cNvGraphicFramePr>
          <p:nvPr>
            <p:extLst>
              <p:ext uri="{D42A27DB-BD31-4B8C-83A1-F6EECF244321}">
                <p14:modId xmlns:p14="http://schemas.microsoft.com/office/powerpoint/2010/main" val="3336320023"/>
              </p:ext>
            </p:extLst>
          </p:nvPr>
        </p:nvGraphicFramePr>
        <p:xfrm>
          <a:off x="3419872" y="3645023"/>
          <a:ext cx="5616623" cy="2520280"/>
        </p:xfrm>
        <a:graphic>
          <a:graphicData uri="http://schemas.openxmlformats.org/drawingml/2006/table">
            <a:tbl>
              <a:tblPr firstRow="1" bandRow="1">
                <a:tableStyleId>{5C22544A-7EE6-4342-B048-85BDC9FD1C3A}</a:tableStyleId>
              </a:tblPr>
              <a:tblGrid>
                <a:gridCol w="936104"/>
                <a:gridCol w="875708"/>
                <a:gridCol w="1284532"/>
                <a:gridCol w="2520279"/>
              </a:tblGrid>
              <a:tr h="469436">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26786">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1424058">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err="1" smtClean="0">
                          <a:latin typeface="Verdana" panose="020B0604030504040204" pitchFamily="34" charset="0"/>
                          <a:ea typeface="Verdana" panose="020B0604030504040204" pitchFamily="34" charset="0"/>
                          <a:cs typeface="Verdana" panose="020B0604030504040204" pitchFamily="34" charset="0"/>
                        </a:rPr>
                        <a:t>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pic>
        <p:nvPicPr>
          <p:cNvPr id="8" name="Grafik 7" descr="Katalogisierung_nach_den_Rak-WB_Titelseite.jpg"/>
          <p:cNvPicPr>
            <a:picLocks noChangeAspect="1"/>
          </p:cNvPicPr>
          <p:nvPr/>
        </p:nvPicPr>
        <p:blipFill>
          <a:blip r:embed="rId3" cstate="print"/>
          <a:srcRect t="2873" b="46854"/>
          <a:stretch>
            <a:fillRect/>
          </a:stretch>
        </p:blipFill>
        <p:spPr>
          <a:xfrm>
            <a:off x="239738" y="3645024"/>
            <a:ext cx="3115238" cy="2520280"/>
          </a:xfrm>
          <a:prstGeom prst="rect">
            <a:avLst/>
          </a:prstGeom>
          <a:ln w="12700">
            <a:solidFill>
              <a:schemeClr val="tx1"/>
            </a:solidFill>
          </a:ln>
        </p:spPr>
      </p:pic>
      <p:sp>
        <p:nvSpPr>
          <p:cNvPr id="13" name="Foliennummernplatzhalter 12"/>
          <p:cNvSpPr>
            <a:spLocks noGrp="1"/>
          </p:cNvSpPr>
          <p:nvPr>
            <p:ph type="sldNum" sz="quarter" idx="4"/>
          </p:nvPr>
        </p:nvSpPr>
        <p:spPr/>
        <p:txBody>
          <a:bodyPr/>
          <a:lstStyle/>
          <a:p>
            <a:fld id="{8A6690F1-7CA1-4166-A522-500460961984}" type="slidenum">
              <a:rPr lang="de-DE" smtClean="0"/>
              <a:pPr/>
              <a:t>38</a:t>
            </a:fld>
            <a:endParaRPr lang="de-DE"/>
          </a:p>
        </p:txBody>
      </p:sp>
      <p:sp>
        <p:nvSpPr>
          <p:cNvPr id="14" name="Fußzeilenplatzhalter 13"/>
          <p:cNvSpPr>
            <a:spLocks noGrp="1"/>
          </p:cNvSpPr>
          <p:nvPr>
            <p:ph type="ftr" sz="quarter" idx="14"/>
          </p:nvPr>
        </p:nvSpPr>
        <p:spPr/>
        <p:txBody>
          <a:bodyPr/>
          <a:lstStyle/>
          <a:p>
            <a:r>
              <a:rPr lang="de-DE" smtClean="0"/>
              <a:t>AG RDA Schulungsunterlagen – Modul 3.02.01: Titel | Stand: 06.07.2015 | CC BY-NC-SA</a:t>
            </a:r>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3161686380"/>
              </p:ext>
            </p:extLst>
          </p:nvPr>
        </p:nvGraphicFramePr>
        <p:xfrm>
          <a:off x="3419872" y="1268760"/>
          <a:ext cx="5616623" cy="1669779"/>
        </p:xfrm>
        <a:graphic>
          <a:graphicData uri="http://schemas.openxmlformats.org/drawingml/2006/table">
            <a:tbl>
              <a:tblPr firstRow="1" bandRow="1">
                <a:tableStyleId>{5C22544A-7EE6-4342-B048-85BDC9FD1C3A}</a:tableStyleId>
              </a:tblPr>
              <a:tblGrid>
                <a:gridCol w="1008112"/>
                <a:gridCol w="936104"/>
                <a:gridCol w="1296144"/>
                <a:gridCol w="2376263"/>
              </a:tblGrid>
              <a:tr h="432048">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76866">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660865">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err="1" smtClean="0">
                          <a:latin typeface="Verdana" panose="020B0604030504040204" pitchFamily="34" charset="0"/>
                          <a:ea typeface="Verdana" panose="020B0604030504040204" pitchFamily="34" charset="0"/>
                          <a:cs typeface="Verdana" panose="020B0604030504040204" pitchFamily="34" charset="0"/>
                        </a:rPr>
                        <a:t>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pic>
        <p:nvPicPr>
          <p:cNvPr id="12" name="Grafik 11" descr="Vor_der_Zeit_Titelseite.jpg"/>
          <p:cNvPicPr>
            <a:picLocks noChangeAspect="1"/>
          </p:cNvPicPr>
          <p:nvPr/>
        </p:nvPicPr>
        <p:blipFill>
          <a:blip r:embed="rId4" cstate="print"/>
          <a:srcRect b="63513"/>
          <a:stretch>
            <a:fillRect/>
          </a:stretch>
        </p:blipFill>
        <p:spPr>
          <a:xfrm>
            <a:off x="395536" y="1268760"/>
            <a:ext cx="2583132" cy="1944216"/>
          </a:xfrm>
          <a:prstGeom prst="rect">
            <a:avLst/>
          </a:prstGeom>
          <a:ln w="12700">
            <a:solidFill>
              <a:schemeClr val="tx1"/>
            </a:solidFill>
          </a:ln>
        </p:spPr>
      </p:pic>
      <p:sp>
        <p:nvSpPr>
          <p:cNvPr id="10" name="Rectangle 60"/>
          <p:cNvSpPr>
            <a:spLocks noChangeArrowheads="1"/>
          </p:cNvSpPr>
          <p:nvPr/>
        </p:nvSpPr>
        <p:spPr bwMode="auto">
          <a:xfrm>
            <a:off x="6732240" y="1875408"/>
            <a:ext cx="201622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Vor der Zeit</a:t>
            </a:r>
            <a:endParaRPr lang="de-DE" dirty="0">
              <a:latin typeface="Verdana" pitchFamily="34" charset="0"/>
              <a:ea typeface="Verdana" pitchFamily="34" charset="0"/>
              <a:cs typeface="Verdana" pitchFamily="34" charset="0"/>
            </a:endParaRPr>
          </a:p>
        </p:txBody>
      </p:sp>
      <p:sp>
        <p:nvSpPr>
          <p:cNvPr id="15" name="Rectangle 60"/>
          <p:cNvSpPr>
            <a:spLocks noChangeArrowheads="1"/>
          </p:cNvSpPr>
          <p:nvPr/>
        </p:nvSpPr>
        <p:spPr bwMode="auto">
          <a:xfrm>
            <a:off x="6745061" y="2420888"/>
            <a:ext cx="2016224"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latin typeface="Verdana" pitchFamily="34" charset="0"/>
                <a:ea typeface="Verdana" pitchFamily="34" charset="0"/>
                <a:cs typeface="Verdana" pitchFamily="34" charset="0"/>
              </a:rPr>
              <a:t>Korrekturen</a:t>
            </a:r>
          </a:p>
        </p:txBody>
      </p:sp>
      <p:sp>
        <p:nvSpPr>
          <p:cNvPr id="16" name="Rectangle 60"/>
          <p:cNvSpPr>
            <a:spLocks noChangeArrowheads="1"/>
          </p:cNvSpPr>
          <p:nvPr/>
        </p:nvSpPr>
        <p:spPr bwMode="auto">
          <a:xfrm>
            <a:off x="6588224" y="4221088"/>
            <a:ext cx="244827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Katalogisierung nach den RAK-WB</a:t>
            </a:r>
            <a:endParaRPr lang="de-DE" dirty="0">
              <a:latin typeface="Verdana" pitchFamily="34" charset="0"/>
              <a:ea typeface="Verdana" pitchFamily="34" charset="0"/>
              <a:cs typeface="Verdana" pitchFamily="34" charset="0"/>
            </a:endParaRPr>
          </a:p>
        </p:txBody>
      </p:sp>
      <p:sp>
        <p:nvSpPr>
          <p:cNvPr id="17" name="Rectangle 60"/>
          <p:cNvSpPr>
            <a:spLocks noChangeArrowheads="1"/>
          </p:cNvSpPr>
          <p:nvPr/>
        </p:nvSpPr>
        <p:spPr bwMode="auto">
          <a:xfrm>
            <a:off x="6581774" y="4820601"/>
            <a:ext cx="244827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latin typeface="Verdana" pitchFamily="34" charset="0"/>
                <a:ea typeface="Verdana" pitchFamily="34" charset="0"/>
                <a:cs typeface="Verdana" pitchFamily="34" charset="0"/>
              </a:rPr>
              <a:t>eine Einführung in die Regeln für die alphabetische Katalogisierung in wissenschaftlichen Bibliotheken</a:t>
            </a: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-7-</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Richtlinien Abgrenzung Titelzusatz - Haupttitel  (RDA 2.3.4.3 D-A-CH)</a:t>
            </a:r>
          </a:p>
          <a:p>
            <a:pPr marL="0" indent="0">
              <a:buNone/>
            </a:pPr>
            <a:endParaRPr lang="de-DE" dirty="0" smtClean="0"/>
          </a:p>
          <a:p>
            <a:pPr lvl="1"/>
            <a:r>
              <a:rPr lang="de-DE" dirty="0" smtClean="0"/>
              <a:t>Im Zweifelsfall nach Sachaussage und Gestaltung, z. B.</a:t>
            </a:r>
          </a:p>
          <a:p>
            <a:pPr marL="457200" lvl="1" indent="0">
              <a:buNone/>
            </a:pPr>
            <a:endParaRPr lang="de-DE" dirty="0" smtClean="0"/>
          </a:p>
          <a:p>
            <a:pPr marL="1314450" lvl="2" indent="-457200"/>
            <a:r>
              <a:rPr lang="de-DE" sz="1800" dirty="0" smtClean="0"/>
              <a:t>Titel mit Doppelpunkt/Gedankenstrich</a:t>
            </a:r>
          </a:p>
          <a:p>
            <a:pPr marL="857250" lvl="2" indent="0">
              <a:buNone/>
            </a:pPr>
            <a:endParaRPr lang="de-DE" sz="1800" dirty="0" smtClean="0"/>
          </a:p>
          <a:p>
            <a:pPr marL="1314450" lvl="2" indent="-457200"/>
            <a:r>
              <a:rPr lang="de-DE" sz="1800" dirty="0" smtClean="0"/>
              <a:t>Angaben wie "anlässlich ...", "unter besonderer Berücksichtigung von ..." oder "in vier Bänden"</a:t>
            </a:r>
          </a:p>
          <a:p>
            <a:pPr>
              <a:buNone/>
            </a:pPr>
            <a:endParaRPr lang="de-DE" dirty="0" smtClean="0"/>
          </a:p>
          <a:p>
            <a:pPr>
              <a:buNone/>
            </a:pPr>
            <a:endParaRPr lang="de-DE" dirty="0" smtClean="0"/>
          </a:p>
          <a:p>
            <a:pPr>
              <a:buNone/>
            </a:pPr>
            <a:endParaRPr lang="de-DE" dirty="0" smtClean="0"/>
          </a:p>
          <a:p>
            <a:pPr>
              <a:buNone/>
            </a:pPr>
            <a:endParaRPr lang="de-DE" dirty="0" smtClean="0"/>
          </a:p>
        </p:txBody>
      </p:sp>
      <p:sp>
        <p:nvSpPr>
          <p:cNvPr id="10" name="Foliennummernplatzhalter 9"/>
          <p:cNvSpPr>
            <a:spLocks noGrp="1"/>
          </p:cNvSpPr>
          <p:nvPr>
            <p:ph type="sldNum" sz="quarter" idx="4"/>
          </p:nvPr>
        </p:nvSpPr>
        <p:spPr/>
        <p:txBody>
          <a:bodyPr/>
          <a:lstStyle/>
          <a:p>
            <a:fld id="{8A6690F1-7CA1-4166-A522-500460961984}" type="slidenum">
              <a:rPr lang="de-DE" smtClean="0"/>
              <a:pPr/>
              <a:t>39</a:t>
            </a:fld>
            <a:endParaRPr lang="de-DE" dirty="0"/>
          </a:p>
        </p:txBody>
      </p:sp>
      <p:sp>
        <p:nvSpPr>
          <p:cNvPr id="12" name="Fußzeilenplatzhalter 11"/>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a:t>
            </a:r>
            <a:endParaRPr lang="de-DE" dirty="0"/>
          </a:p>
        </p:txBody>
      </p:sp>
      <p:sp>
        <p:nvSpPr>
          <p:cNvPr id="6" name="Titel 1"/>
          <p:cNvSpPr>
            <a:spLocks noGrp="1"/>
          </p:cNvSpPr>
          <p:nvPr>
            <p:ph type="body" sz="quarter" idx="13"/>
          </p:nvPr>
        </p:nvSpPr>
        <p:spPr>
          <a:xfrm>
            <a:off x="251520" y="2348880"/>
            <a:ext cx="8640960" cy="2088232"/>
          </a:xfrm>
        </p:spPr>
        <p:txBody>
          <a:bodyPr/>
          <a:lstStyle/>
          <a:p>
            <a:pPr algn="ctr">
              <a:buNone/>
            </a:pPr>
            <a:r>
              <a:rPr lang="de-DE" sz="2800" dirty="0" smtClean="0">
                <a:solidFill>
                  <a:schemeClr val="accent1">
                    <a:lumMod val="75000"/>
                  </a:schemeClr>
                </a:solidFill>
              </a:rPr>
              <a:t>1. Grundregeln zum Erfassen von Titeln</a:t>
            </a:r>
          </a:p>
          <a:p>
            <a:pPr algn="ctr">
              <a:buNone/>
            </a:pPr>
            <a:r>
              <a:rPr lang="de-DE" sz="2800" dirty="0" smtClean="0">
                <a:solidFill>
                  <a:schemeClr val="accent1">
                    <a:lumMod val="75000"/>
                  </a:schemeClr>
                </a:solidFill>
              </a:rPr>
              <a:t>(RDA 2.3.1)</a:t>
            </a:r>
            <a:r>
              <a:rPr lang="de-DE" sz="2800" dirty="0" smtClean="0"/>
              <a:t/>
            </a:r>
            <a:br>
              <a:rPr lang="de-DE" sz="2800" dirty="0" smtClean="0"/>
            </a:br>
            <a:endParaRPr lang="de-DE" sz="2800"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4</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-8-</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p:txBody>
      </p:sp>
      <p:graphicFrame>
        <p:nvGraphicFramePr>
          <p:cNvPr id="7" name="Tabelle 6"/>
          <p:cNvGraphicFramePr>
            <a:graphicFrameLocks noGrp="1"/>
          </p:cNvGraphicFramePr>
          <p:nvPr>
            <p:extLst>
              <p:ext uri="{D42A27DB-BD31-4B8C-83A1-F6EECF244321}">
                <p14:modId xmlns:p14="http://schemas.microsoft.com/office/powerpoint/2010/main" val="3173939779"/>
              </p:ext>
            </p:extLst>
          </p:nvPr>
        </p:nvGraphicFramePr>
        <p:xfrm>
          <a:off x="3020075" y="1471798"/>
          <a:ext cx="5944411" cy="1656184"/>
        </p:xfrm>
        <a:graphic>
          <a:graphicData uri="http://schemas.openxmlformats.org/drawingml/2006/table">
            <a:tbl>
              <a:tblPr firstRow="1" bandRow="1">
                <a:tableStyleId>{5C22544A-7EE6-4342-B048-85BDC9FD1C3A}</a:tableStyleId>
              </a:tblPr>
              <a:tblGrid>
                <a:gridCol w="978194"/>
                <a:gridCol w="1085838"/>
                <a:gridCol w="1456170"/>
                <a:gridCol w="2424209"/>
              </a:tblGrid>
              <a:tr h="464798">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191386">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8" name="Textfeld 7"/>
          <p:cNvSpPr txBox="1"/>
          <p:nvPr/>
        </p:nvSpPr>
        <p:spPr>
          <a:xfrm>
            <a:off x="292006" y="1412776"/>
            <a:ext cx="2520280" cy="3960440"/>
          </a:xfrm>
          <a:prstGeom prst="rect">
            <a:avLst/>
          </a:prstGeom>
          <a:solidFill>
            <a:schemeClr val="bg1"/>
          </a:solidFill>
          <a:ln>
            <a:solidFill>
              <a:schemeClr val="tx1"/>
            </a:solidFill>
          </a:ln>
        </p:spPr>
        <p:txBody>
          <a:bodyPr wrap="square" rtlCol="0">
            <a:noAutofit/>
          </a:bodyPr>
          <a:lstStyle/>
          <a:p>
            <a:r>
              <a:rPr lang="de-DE" dirty="0" smtClean="0">
                <a:latin typeface="Verdana" pitchFamily="34" charset="0"/>
                <a:ea typeface="Verdana" pitchFamily="34" charset="0"/>
                <a:cs typeface="Verdana" pitchFamily="34" charset="0"/>
              </a:rPr>
              <a:t>Nikolai </a:t>
            </a:r>
            <a:r>
              <a:rPr lang="de-DE" dirty="0" err="1" smtClean="0">
                <a:latin typeface="Verdana" pitchFamily="34" charset="0"/>
                <a:ea typeface="Verdana" pitchFamily="34" charset="0"/>
                <a:cs typeface="Verdana" pitchFamily="34" charset="0"/>
              </a:rPr>
              <a:t>Bucharin</a:t>
            </a:r>
            <a:r>
              <a:rPr lang="de-DE" dirty="0" smtClean="0">
                <a:latin typeface="Verdana" pitchFamily="34" charset="0"/>
                <a:ea typeface="Verdana" pitchFamily="34" charset="0"/>
                <a:cs typeface="Verdana" pitchFamily="34" charset="0"/>
              </a:rPr>
              <a:t> —</a:t>
            </a:r>
          </a:p>
          <a:p>
            <a:r>
              <a:rPr lang="de-DE" dirty="0" smtClean="0">
                <a:latin typeface="Verdana" pitchFamily="34" charset="0"/>
                <a:ea typeface="Verdana" pitchFamily="34" charset="0"/>
                <a:cs typeface="Verdana" pitchFamily="34" charset="0"/>
              </a:rPr>
              <a:t>Stalins tragischer Opponent</a:t>
            </a:r>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3014651113"/>
              </p:ext>
            </p:extLst>
          </p:nvPr>
        </p:nvGraphicFramePr>
        <p:xfrm>
          <a:off x="3013016" y="3515773"/>
          <a:ext cx="5951471" cy="1857443"/>
        </p:xfrm>
        <a:graphic>
          <a:graphicData uri="http://schemas.openxmlformats.org/drawingml/2006/table">
            <a:tbl>
              <a:tblPr firstRow="1" bandRow="1">
                <a:tableStyleId>{5C22544A-7EE6-4342-B048-85BDC9FD1C3A}</a:tableStyleId>
              </a:tblPr>
              <a:tblGrid>
                <a:gridCol w="979356"/>
                <a:gridCol w="1087128"/>
                <a:gridCol w="1457899"/>
                <a:gridCol w="2427088"/>
              </a:tblGrid>
              <a:tr h="432048">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705315">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720080">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err="1" smtClean="0">
                          <a:latin typeface="Verdana" panose="020B0604030504040204" pitchFamily="34" charset="0"/>
                          <a:ea typeface="Verdana" panose="020B0604030504040204" pitchFamily="34" charset="0"/>
                          <a:cs typeface="Verdana" panose="020B0604030504040204" pitchFamily="34" charset="0"/>
                        </a:rPr>
                        <a:t>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10" name="Textfeld 9"/>
          <p:cNvSpPr txBox="1"/>
          <p:nvPr/>
        </p:nvSpPr>
        <p:spPr>
          <a:xfrm>
            <a:off x="4860032" y="3146441"/>
            <a:ext cx="1368152" cy="369332"/>
          </a:xfrm>
          <a:prstGeom prst="rect">
            <a:avLst/>
          </a:prstGeom>
          <a:solidFill>
            <a:schemeClr val="bg1"/>
          </a:solidFill>
          <a:ln>
            <a:noFill/>
          </a:ln>
        </p:spPr>
        <p:txBody>
          <a:bodyPr wrap="square" rtlCol="0">
            <a:spAutoFit/>
          </a:bodyPr>
          <a:lstStyle/>
          <a:p>
            <a:pPr algn="ctr"/>
            <a:r>
              <a:rPr lang="de-DE" dirty="0" smtClean="0">
                <a:latin typeface="Verdana" pitchFamily="34" charset="0"/>
                <a:ea typeface="Verdana" pitchFamily="34" charset="0"/>
                <a:cs typeface="Verdana" pitchFamily="34" charset="0"/>
              </a:rPr>
              <a:t>oder</a:t>
            </a:r>
            <a:endParaRPr lang="de-DE" dirty="0">
              <a:latin typeface="Verdana" pitchFamily="34" charset="0"/>
              <a:ea typeface="Verdana" pitchFamily="34" charset="0"/>
              <a:cs typeface="Verdana" pitchFamily="34" charset="0"/>
            </a:endParaRPr>
          </a:p>
        </p:txBody>
      </p:sp>
      <p:sp>
        <p:nvSpPr>
          <p:cNvPr id="13" name="Foliennummernplatzhalter 12"/>
          <p:cNvSpPr>
            <a:spLocks noGrp="1"/>
          </p:cNvSpPr>
          <p:nvPr>
            <p:ph type="sldNum" sz="quarter" idx="4"/>
          </p:nvPr>
        </p:nvSpPr>
        <p:spPr/>
        <p:txBody>
          <a:bodyPr/>
          <a:lstStyle/>
          <a:p>
            <a:fld id="{8A6690F1-7CA1-4166-A522-500460961984}" type="slidenum">
              <a:rPr lang="de-DE" smtClean="0"/>
              <a:pPr/>
              <a:t>40</a:t>
            </a:fld>
            <a:endParaRPr lang="de-DE"/>
          </a:p>
        </p:txBody>
      </p:sp>
      <p:sp>
        <p:nvSpPr>
          <p:cNvPr id="14" name="Fußzeilenplatzhalter 13"/>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1" name="Rectangle 60"/>
          <p:cNvSpPr>
            <a:spLocks noChangeArrowheads="1"/>
          </p:cNvSpPr>
          <p:nvPr/>
        </p:nvSpPr>
        <p:spPr bwMode="auto">
          <a:xfrm>
            <a:off x="6612381" y="2134762"/>
            <a:ext cx="23762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Nikolai </a:t>
            </a:r>
            <a:r>
              <a:rPr lang="de-DE" dirty="0" err="1">
                <a:solidFill>
                  <a:schemeClr val="dk1"/>
                </a:solidFill>
                <a:latin typeface="Verdana" pitchFamily="34" charset="0"/>
                <a:ea typeface="Verdana" pitchFamily="34" charset="0"/>
                <a:cs typeface="Verdana" pitchFamily="34" charset="0"/>
              </a:rPr>
              <a:t>Bucharin</a:t>
            </a:r>
            <a:r>
              <a:rPr lang="de-DE" dirty="0">
                <a:solidFill>
                  <a:schemeClr val="dk1"/>
                </a:solidFill>
                <a:latin typeface="Verdana" pitchFamily="34" charset="0"/>
                <a:ea typeface="Verdana" pitchFamily="34" charset="0"/>
                <a:cs typeface="Verdana" pitchFamily="34" charset="0"/>
              </a:rPr>
              <a:t> - Stalins tragischer Opponent</a:t>
            </a:r>
            <a:endParaRPr lang="de-DE" dirty="0">
              <a:latin typeface="Verdana" pitchFamily="34" charset="0"/>
              <a:ea typeface="Verdana" pitchFamily="34" charset="0"/>
              <a:cs typeface="Verdana" pitchFamily="34" charset="0"/>
            </a:endParaRPr>
          </a:p>
        </p:txBody>
      </p:sp>
      <p:sp>
        <p:nvSpPr>
          <p:cNvPr id="12" name="Rectangle 60"/>
          <p:cNvSpPr>
            <a:spLocks noChangeArrowheads="1"/>
          </p:cNvSpPr>
          <p:nvPr/>
        </p:nvSpPr>
        <p:spPr bwMode="auto">
          <a:xfrm>
            <a:off x="6636540" y="4259494"/>
            <a:ext cx="2327947"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Nikolai </a:t>
            </a:r>
            <a:r>
              <a:rPr lang="de-DE" dirty="0" err="1" smtClean="0">
                <a:solidFill>
                  <a:schemeClr val="dk1"/>
                </a:solidFill>
                <a:latin typeface="Verdana" pitchFamily="34" charset="0"/>
                <a:ea typeface="Verdana" pitchFamily="34" charset="0"/>
                <a:cs typeface="Verdana" pitchFamily="34" charset="0"/>
              </a:rPr>
              <a:t>Bucharin</a:t>
            </a:r>
            <a:endParaRPr lang="de-DE" dirty="0">
              <a:latin typeface="Verdana" pitchFamily="34" charset="0"/>
              <a:ea typeface="Verdana" pitchFamily="34" charset="0"/>
              <a:cs typeface="Verdana" pitchFamily="34" charset="0"/>
            </a:endParaRPr>
          </a:p>
        </p:txBody>
      </p:sp>
      <p:sp>
        <p:nvSpPr>
          <p:cNvPr id="15" name="Rectangle 60"/>
          <p:cNvSpPr>
            <a:spLocks noChangeArrowheads="1"/>
          </p:cNvSpPr>
          <p:nvPr/>
        </p:nvSpPr>
        <p:spPr bwMode="auto">
          <a:xfrm>
            <a:off x="6606236" y="4763658"/>
            <a:ext cx="2376265"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latin typeface="Verdana" pitchFamily="34" charset="0"/>
                <a:ea typeface="Verdana" pitchFamily="34" charset="0"/>
                <a:cs typeface="Verdana" pitchFamily="34" charset="0"/>
              </a:rPr>
              <a:t>Stalins tragischer Opponent</a:t>
            </a:r>
          </a:p>
        </p:txBody>
      </p:sp>
    </p:spTree>
    <p:extLst>
      <p:ext uri="{BB962C8B-B14F-4D97-AF65-F5344CB8AC3E}">
        <p14:creationId xmlns:p14="http://schemas.microsoft.com/office/powerpoint/2010/main" val="198143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-9-</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p:txBody>
      </p:sp>
      <p:graphicFrame>
        <p:nvGraphicFramePr>
          <p:cNvPr id="7" name="Tabelle 6"/>
          <p:cNvGraphicFramePr>
            <a:graphicFrameLocks noGrp="1"/>
          </p:cNvGraphicFramePr>
          <p:nvPr>
            <p:extLst>
              <p:ext uri="{D42A27DB-BD31-4B8C-83A1-F6EECF244321}">
                <p14:modId xmlns:p14="http://schemas.microsoft.com/office/powerpoint/2010/main" val="3821688882"/>
              </p:ext>
            </p:extLst>
          </p:nvPr>
        </p:nvGraphicFramePr>
        <p:xfrm>
          <a:off x="323528" y="1772816"/>
          <a:ext cx="8064897" cy="1083258"/>
        </p:xfrm>
        <a:graphic>
          <a:graphicData uri="http://schemas.openxmlformats.org/drawingml/2006/table">
            <a:tbl>
              <a:tblPr firstRow="1" bandRow="1">
                <a:tableStyleId>{5C22544A-7EE6-4342-B048-85BDC9FD1C3A}</a:tableStyleId>
              </a:tblPr>
              <a:tblGrid>
                <a:gridCol w="936104"/>
                <a:gridCol w="856096"/>
                <a:gridCol w="1664184"/>
                <a:gridCol w="4608513"/>
              </a:tblGrid>
              <a:tr h="362621">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717498">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8" name="Textfeld 7"/>
          <p:cNvSpPr txBox="1"/>
          <p:nvPr/>
        </p:nvSpPr>
        <p:spPr>
          <a:xfrm>
            <a:off x="683568" y="1124744"/>
            <a:ext cx="7560840" cy="576064"/>
          </a:xfrm>
          <a:prstGeom prst="rect">
            <a:avLst/>
          </a:prstGeom>
          <a:solidFill>
            <a:schemeClr val="bg1"/>
          </a:solidFill>
          <a:ln>
            <a:solidFill>
              <a:schemeClr val="tx1"/>
            </a:solidFill>
          </a:ln>
        </p:spPr>
        <p:txBody>
          <a:bodyPr wrap="square" rtlCol="0">
            <a:noAutofit/>
          </a:bodyPr>
          <a:lstStyle/>
          <a:p>
            <a:pPr algn="ctr"/>
            <a:r>
              <a:rPr lang="de-DE" dirty="0" smtClean="0">
                <a:latin typeface="Verdana" pitchFamily="34" charset="0"/>
                <a:ea typeface="Verdana" pitchFamily="34" charset="0"/>
                <a:cs typeface="Verdana" pitchFamily="34" charset="0"/>
              </a:rPr>
              <a:t>Köln engagiert sich - Ideen und Möglichkeiten für Ihr Ehrenamt</a:t>
            </a:r>
          </a:p>
        </p:txBody>
      </p:sp>
      <p:graphicFrame>
        <p:nvGraphicFramePr>
          <p:cNvPr id="15" name="Tabelle 14"/>
          <p:cNvGraphicFramePr>
            <a:graphicFrameLocks noGrp="1"/>
          </p:cNvGraphicFramePr>
          <p:nvPr>
            <p:extLst>
              <p:ext uri="{D42A27DB-BD31-4B8C-83A1-F6EECF244321}">
                <p14:modId xmlns:p14="http://schemas.microsoft.com/office/powerpoint/2010/main" val="1074847253"/>
              </p:ext>
            </p:extLst>
          </p:nvPr>
        </p:nvGraphicFramePr>
        <p:xfrm>
          <a:off x="323528" y="3861048"/>
          <a:ext cx="8064895" cy="2590667"/>
        </p:xfrm>
        <a:graphic>
          <a:graphicData uri="http://schemas.openxmlformats.org/drawingml/2006/table">
            <a:tbl>
              <a:tblPr firstRow="1" bandRow="1">
                <a:tableStyleId>{5C22544A-7EE6-4342-B048-85BDC9FD1C3A}</a:tableStyleId>
              </a:tblPr>
              <a:tblGrid>
                <a:gridCol w="936104"/>
                <a:gridCol w="864096"/>
                <a:gridCol w="1656184"/>
                <a:gridCol w="4608511"/>
              </a:tblGrid>
              <a:tr h="432048">
                <a:tc>
                  <a:txBody>
                    <a:bodyPr/>
                    <a:lstStyle/>
                    <a:p>
                      <a:r>
                        <a:rPr lang="de-DE" b="1" spc="0" dirty="0" smtClean="0">
                          <a:latin typeface="Verdana" panose="020B0604030504040204" pitchFamily="34" charset="0"/>
                          <a:ea typeface="Verdana" panose="020B0604030504040204" pitchFamily="34" charset="0"/>
                          <a:cs typeface="Verdana" panose="020B0604030504040204" pitchFamily="34" charset="0"/>
                        </a:rPr>
                        <a:t>Aleph</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0" dirty="0" smtClean="0">
                          <a:latin typeface="Verdana" panose="020B0604030504040204" pitchFamily="34" charset="0"/>
                          <a:ea typeface="Verdana" panose="020B0604030504040204" pitchFamily="34" charset="0"/>
                          <a:cs typeface="Verdana" panose="020B0604030504040204" pitchFamily="34" charset="0"/>
                        </a:rPr>
                        <a:t>RDA</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0" dirty="0" smtClean="0">
                          <a:latin typeface="Verdana" panose="020B0604030504040204" pitchFamily="34" charset="0"/>
                          <a:ea typeface="Verdana" panose="020B0604030504040204" pitchFamily="34" charset="0"/>
                          <a:cs typeface="Verdana" panose="020B0604030504040204" pitchFamily="34" charset="0"/>
                        </a:rPr>
                        <a:t>Element</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0" dirty="0" smtClean="0">
                          <a:latin typeface="Verdana" panose="020B0604030504040204" pitchFamily="34" charset="0"/>
                          <a:ea typeface="Verdana" panose="020B0604030504040204" pitchFamily="34" charset="0"/>
                          <a:cs typeface="Verdana" panose="020B0604030504040204" pitchFamily="34" charset="0"/>
                        </a:rPr>
                        <a:t>Erfassung</a:t>
                      </a:r>
                      <a:endParaRPr lang="de-DE" spc="0" dirty="0">
                        <a:latin typeface="Verdana" panose="020B0604030504040204" pitchFamily="34" charset="0"/>
                        <a:ea typeface="Verdana" panose="020B0604030504040204" pitchFamily="34" charset="0"/>
                        <a:cs typeface="Verdana" panose="020B0604030504040204" pitchFamily="34" charset="0"/>
                      </a:endParaRPr>
                    </a:p>
                  </a:txBody>
                  <a:tcPr/>
                </a:tc>
              </a:tr>
              <a:tr h="543655">
                <a:tc>
                  <a:txBody>
                    <a:bodyPr/>
                    <a:lstStyle/>
                    <a:p>
                      <a:pPr>
                        <a:lnSpc>
                          <a:spcPts val="1600"/>
                        </a:lnSpc>
                        <a:spcBef>
                          <a:spcPts val="600"/>
                        </a:spcBef>
                        <a:spcAft>
                          <a:spcPts val="600"/>
                        </a:spcAft>
                      </a:pPr>
                      <a:r>
                        <a:rPr lang="de-DE" b="1" spc="0" dirty="0" smtClean="0">
                          <a:latin typeface="Verdana" panose="020B0604030504040204" pitchFamily="34" charset="0"/>
                          <a:ea typeface="Verdana" panose="020B0604030504040204" pitchFamily="34" charset="0"/>
                          <a:cs typeface="Verdana" panose="020B0604030504040204" pitchFamily="34" charset="0"/>
                        </a:rPr>
                        <a:t>331</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0" dirty="0" smtClean="0">
                          <a:latin typeface="Verdana" panose="020B0604030504040204" pitchFamily="34" charset="0"/>
                          <a:ea typeface="Verdana" panose="020B0604030504040204" pitchFamily="34" charset="0"/>
                          <a:cs typeface="Verdana" panose="020B0604030504040204" pitchFamily="34" charset="0"/>
                        </a:rPr>
                        <a:t>2.3.2</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0" dirty="0" smtClean="0">
                          <a:latin typeface="Verdana" panose="020B0604030504040204" pitchFamily="34" charset="0"/>
                          <a:ea typeface="Verdana" panose="020B0604030504040204" pitchFamily="34" charset="0"/>
                          <a:cs typeface="Verdana" panose="020B0604030504040204" pitchFamily="34" charset="0"/>
                        </a:rPr>
                        <a:t>Haupttitel</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0" dirty="0">
                        <a:latin typeface="Verdana" pitchFamily="34" charset="0"/>
                        <a:ea typeface="Verdana" pitchFamily="34" charset="0"/>
                        <a:cs typeface="Verdana" pitchFamily="34" charset="0"/>
                      </a:endParaRPr>
                    </a:p>
                  </a:txBody>
                  <a:tcPr anchor="ctr"/>
                </a:tc>
              </a:tr>
              <a:tr h="527540">
                <a:tc>
                  <a:txBody>
                    <a:bodyPr/>
                    <a:lstStyle/>
                    <a:p>
                      <a:pPr>
                        <a:lnSpc>
                          <a:spcPts val="1600"/>
                        </a:lnSpc>
                        <a:spcBef>
                          <a:spcPts val="600"/>
                        </a:spcBef>
                        <a:spcAft>
                          <a:spcPts val="600"/>
                        </a:spcAft>
                      </a:pPr>
                      <a:r>
                        <a:rPr lang="de-DE" b="1" spc="0" dirty="0" smtClean="0">
                          <a:latin typeface="Verdana" panose="020B0604030504040204" pitchFamily="34" charset="0"/>
                          <a:ea typeface="Verdana" panose="020B0604030504040204" pitchFamily="34" charset="0"/>
                          <a:cs typeface="Verdana" panose="020B0604030504040204" pitchFamily="34" charset="0"/>
                        </a:rPr>
                        <a:t>335</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0" dirty="0" smtClean="0">
                          <a:latin typeface="Verdana" panose="020B0604030504040204" pitchFamily="34" charset="0"/>
                          <a:ea typeface="Verdana" panose="020B0604030504040204" pitchFamily="34" charset="0"/>
                          <a:cs typeface="Verdana" panose="020B0604030504040204" pitchFamily="34" charset="0"/>
                        </a:rPr>
                        <a:t>2.3.4</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0" dirty="0" smtClean="0">
                          <a:latin typeface="Verdana" panose="020B0604030504040204" pitchFamily="34" charset="0"/>
                          <a:ea typeface="Verdana" panose="020B0604030504040204" pitchFamily="34" charset="0"/>
                          <a:cs typeface="Verdana" panose="020B0604030504040204" pitchFamily="34" charset="0"/>
                        </a:rPr>
                        <a:t>Titelzusatz</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0" dirty="0">
                        <a:latin typeface="Verdana" pitchFamily="34" charset="0"/>
                        <a:ea typeface="Verdana" pitchFamily="34" charset="0"/>
                        <a:cs typeface="Verdana" pitchFamily="34" charset="0"/>
                      </a:endParaRPr>
                    </a:p>
                  </a:txBody>
                  <a:tcPr anchor="ctr"/>
                </a:tc>
              </a:tr>
              <a:tr h="321869">
                <a:tc>
                  <a:txBody>
                    <a:bodyPr/>
                    <a:lstStyle/>
                    <a:p>
                      <a:pPr>
                        <a:lnSpc>
                          <a:spcPts val="1600"/>
                        </a:lnSpc>
                        <a:spcBef>
                          <a:spcPts val="600"/>
                        </a:spcBef>
                        <a:spcAft>
                          <a:spcPts val="600"/>
                        </a:spcAft>
                      </a:pPr>
                      <a:endParaRPr lang="de-DE" b="0" spc="0" dirty="0">
                        <a:latin typeface="Verdana" panose="020B0604030504040204" pitchFamily="34" charset="0"/>
                        <a:ea typeface="Verdana" panose="020B0604030504040204" pitchFamily="34" charset="0"/>
                        <a:cs typeface="Verdana" panose="020B0604030504040204" pitchFamily="34" charset="0"/>
                      </a:endParaRPr>
                    </a:p>
                  </a:txBody>
                  <a:tcPr anchor="ctr"/>
                </a:tc>
                <a:tc gridSpan="3">
                  <a:txBody>
                    <a:bodyPr/>
                    <a:lstStyle/>
                    <a:p>
                      <a:pPr>
                        <a:lnSpc>
                          <a:spcPts val="1600"/>
                        </a:lnSpc>
                        <a:spcBef>
                          <a:spcPts val="600"/>
                        </a:spcBef>
                        <a:spcAft>
                          <a:spcPts val="600"/>
                        </a:spcAft>
                      </a:pPr>
                      <a:r>
                        <a:rPr lang="de-DE" b="0" spc="0" dirty="0" smtClean="0">
                          <a:latin typeface="Verdana" panose="020B0604030504040204" pitchFamily="34" charset="0"/>
                          <a:ea typeface="Verdana" panose="020B0604030504040204" pitchFamily="34" charset="0"/>
                          <a:cs typeface="Verdana" panose="020B0604030504040204" pitchFamily="34" charset="0"/>
                        </a:rPr>
                        <a:t>Oder:</a:t>
                      </a:r>
                      <a:endParaRPr lang="de-DE" b="0" spc="0" dirty="0">
                        <a:latin typeface="Verdana" panose="020B0604030504040204" pitchFamily="34" charset="0"/>
                        <a:ea typeface="Verdana" panose="020B0604030504040204" pitchFamily="34" charset="0"/>
                        <a:cs typeface="Verdana" panose="020B0604030504040204" pitchFamily="34" charset="0"/>
                      </a:endParaRPr>
                    </a:p>
                  </a:txBody>
                  <a:tcPr anchor="ctr"/>
                </a:tc>
                <a:tc hMerge="1">
                  <a:txBody>
                    <a:bodyPr/>
                    <a:lstStyle/>
                    <a:p>
                      <a:endParaRPr lang="de-DE"/>
                    </a:p>
                  </a:txBody>
                  <a:tcPr/>
                </a:tc>
                <a:tc hMerge="1">
                  <a:txBody>
                    <a:bodyPr/>
                    <a:lstStyle/>
                    <a:p>
                      <a:endParaRPr lang="de-DE"/>
                    </a:p>
                  </a:txBody>
                  <a:tcPr/>
                </a:tc>
              </a:tr>
              <a:tr h="765555">
                <a:tc>
                  <a:txBody>
                    <a:bodyPr/>
                    <a:lstStyle/>
                    <a:p>
                      <a:pPr>
                        <a:lnSpc>
                          <a:spcPts val="1600"/>
                        </a:lnSpc>
                        <a:spcBef>
                          <a:spcPts val="600"/>
                        </a:spcBef>
                        <a:spcAft>
                          <a:spcPts val="600"/>
                        </a:spcAft>
                      </a:pPr>
                      <a:r>
                        <a:rPr lang="de-DE" b="1" spc="0" dirty="0" smtClean="0">
                          <a:latin typeface="Verdana" panose="020B0604030504040204" pitchFamily="34" charset="0"/>
                          <a:ea typeface="Verdana" panose="020B0604030504040204" pitchFamily="34" charset="0"/>
                          <a:cs typeface="Verdana" panose="020B0604030504040204" pitchFamily="34" charset="0"/>
                        </a:rPr>
                        <a:t>331</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0" dirty="0" smtClean="0">
                          <a:latin typeface="Verdana" panose="020B0604030504040204" pitchFamily="34" charset="0"/>
                          <a:ea typeface="Verdana" panose="020B0604030504040204" pitchFamily="34" charset="0"/>
                          <a:cs typeface="Verdana" panose="020B0604030504040204" pitchFamily="34" charset="0"/>
                        </a:rPr>
                        <a:t>2.3.2</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0" dirty="0" smtClean="0">
                          <a:latin typeface="Verdana" panose="020B0604030504040204" pitchFamily="34" charset="0"/>
                          <a:ea typeface="Verdana" panose="020B0604030504040204" pitchFamily="34" charset="0"/>
                          <a:cs typeface="Verdana" panose="020B0604030504040204" pitchFamily="34" charset="0"/>
                        </a:rPr>
                        <a:t>Haupttitel</a:t>
                      </a:r>
                      <a:endParaRPr lang="de-DE" b="1" spc="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endParaRPr lang="de-DE" spc="0" dirty="0" smtClean="0">
                        <a:latin typeface="Verdana" pitchFamily="34" charset="0"/>
                        <a:ea typeface="Verdana" pitchFamily="34" charset="0"/>
                        <a:cs typeface="Verdana" pitchFamily="34" charset="0"/>
                      </a:endParaRPr>
                    </a:p>
                  </a:txBody>
                  <a:tcPr anchor="ctr"/>
                </a:tc>
              </a:tr>
            </a:tbl>
          </a:graphicData>
        </a:graphic>
      </p:graphicFrame>
      <p:sp>
        <p:nvSpPr>
          <p:cNvPr id="16" name="Textfeld 15"/>
          <p:cNvSpPr txBox="1"/>
          <p:nvPr/>
        </p:nvSpPr>
        <p:spPr>
          <a:xfrm>
            <a:off x="1703840" y="3125268"/>
            <a:ext cx="5112568" cy="648072"/>
          </a:xfrm>
          <a:prstGeom prst="rect">
            <a:avLst/>
          </a:prstGeom>
          <a:solidFill>
            <a:schemeClr val="bg1"/>
          </a:solidFill>
          <a:ln>
            <a:solidFill>
              <a:schemeClr val="tx1"/>
            </a:solidFill>
          </a:ln>
        </p:spPr>
        <p:txBody>
          <a:bodyPr wrap="square" rtlCol="0">
            <a:noAutofit/>
          </a:bodyPr>
          <a:lstStyle/>
          <a:p>
            <a:r>
              <a:rPr lang="en-US" dirty="0" smtClean="0">
                <a:latin typeface="Verdana" pitchFamily="34" charset="0"/>
                <a:ea typeface="Verdana" pitchFamily="34" charset="0"/>
                <a:cs typeface="Verdana" pitchFamily="34" charset="0"/>
              </a:rPr>
              <a:t>The Tower of Babel in the Classroom:</a:t>
            </a:r>
            <a:endParaRPr lang="de-DE"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Immigrants and Natives in Italian Schools</a:t>
            </a:r>
            <a:endParaRPr lang="de-DE" dirty="0" smtClean="0">
              <a:latin typeface="Verdana" pitchFamily="34" charset="0"/>
              <a:ea typeface="Verdana" pitchFamily="34" charset="0"/>
              <a:cs typeface="Verdana" pitchFamily="34" charset="0"/>
            </a:endParaRPr>
          </a:p>
        </p:txBody>
      </p:sp>
      <p:sp>
        <p:nvSpPr>
          <p:cNvPr id="12" name="Foliennummernplatzhalter 11"/>
          <p:cNvSpPr>
            <a:spLocks noGrp="1"/>
          </p:cNvSpPr>
          <p:nvPr>
            <p:ph type="sldNum" sz="quarter" idx="4"/>
          </p:nvPr>
        </p:nvSpPr>
        <p:spPr/>
        <p:txBody>
          <a:bodyPr/>
          <a:lstStyle/>
          <a:p>
            <a:fld id="{8A6690F1-7CA1-4166-A522-500460961984}" type="slidenum">
              <a:rPr lang="de-DE" smtClean="0"/>
              <a:pPr/>
              <a:t>41</a:t>
            </a:fld>
            <a:endParaRPr lang="de-DE"/>
          </a:p>
        </p:txBody>
      </p:sp>
      <p:sp>
        <p:nvSpPr>
          <p:cNvPr id="13" name="Fußzeilenplatzhalter 12"/>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0" name="Rectangle 60"/>
          <p:cNvSpPr>
            <a:spLocks noChangeArrowheads="1"/>
          </p:cNvSpPr>
          <p:nvPr/>
        </p:nvSpPr>
        <p:spPr bwMode="auto">
          <a:xfrm>
            <a:off x="3955003" y="2276872"/>
            <a:ext cx="453650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Köln engagiert sich - Ideen und Möglichkeiten für Ihr Ehrenamt</a:t>
            </a:r>
            <a:endParaRPr lang="de-DE" dirty="0">
              <a:latin typeface="Verdana" pitchFamily="34" charset="0"/>
              <a:ea typeface="Verdana" pitchFamily="34" charset="0"/>
              <a:cs typeface="Verdana" pitchFamily="34" charset="0"/>
            </a:endParaRPr>
          </a:p>
        </p:txBody>
      </p:sp>
      <p:sp>
        <p:nvSpPr>
          <p:cNvPr id="11" name="Rectangle 60"/>
          <p:cNvSpPr>
            <a:spLocks noChangeArrowheads="1"/>
          </p:cNvSpPr>
          <p:nvPr/>
        </p:nvSpPr>
        <p:spPr bwMode="auto">
          <a:xfrm>
            <a:off x="3923928" y="4365103"/>
            <a:ext cx="453650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a:solidFill>
                  <a:schemeClr val="dk1"/>
                </a:solidFill>
                <a:latin typeface="Verdana" pitchFamily="34" charset="0"/>
                <a:ea typeface="Verdana" pitchFamily="34" charset="0"/>
                <a:cs typeface="Verdana" pitchFamily="34" charset="0"/>
              </a:rPr>
              <a:t>The</a:t>
            </a:r>
            <a:r>
              <a:rPr lang="de-DE" dirty="0">
                <a:solidFill>
                  <a:srgbClr val="FF0000"/>
                </a:solidFill>
                <a:latin typeface="Verdana" pitchFamily="34" charset="0"/>
                <a:ea typeface="Verdana" pitchFamily="34" charset="0"/>
                <a:cs typeface="Verdana" pitchFamily="34" charset="0"/>
              </a:rPr>
              <a:t>&gt;&gt;</a:t>
            </a:r>
            <a:r>
              <a:rPr lang="de-DE" dirty="0">
                <a:solidFill>
                  <a:schemeClr val="dk1"/>
                </a:solidFill>
                <a:latin typeface="Verdana" pitchFamily="34" charset="0"/>
                <a:ea typeface="Verdana" pitchFamily="34" charset="0"/>
                <a:cs typeface="Verdana" pitchFamily="34" charset="0"/>
              </a:rPr>
              <a:t> Tower </a:t>
            </a:r>
            <a:r>
              <a:rPr lang="de-DE" dirty="0" err="1">
                <a:solidFill>
                  <a:schemeClr val="dk1"/>
                </a:solidFill>
                <a:latin typeface="Verdana" pitchFamily="34" charset="0"/>
                <a:ea typeface="Verdana" pitchFamily="34" charset="0"/>
                <a:cs typeface="Verdana" pitchFamily="34" charset="0"/>
              </a:rPr>
              <a:t>of</a:t>
            </a:r>
            <a:r>
              <a:rPr lang="de-DE" dirty="0">
                <a:solidFill>
                  <a:schemeClr val="dk1"/>
                </a:solidFill>
                <a:latin typeface="Verdana" pitchFamily="34" charset="0"/>
                <a:ea typeface="Verdana" pitchFamily="34" charset="0"/>
                <a:cs typeface="Verdana" pitchFamily="34" charset="0"/>
              </a:rPr>
              <a:t> Babel in </a:t>
            </a:r>
            <a:r>
              <a:rPr lang="de-DE" dirty="0" err="1">
                <a:solidFill>
                  <a:schemeClr val="dk1"/>
                </a:solidFill>
                <a:latin typeface="Verdana" pitchFamily="34" charset="0"/>
                <a:ea typeface="Verdana" pitchFamily="34" charset="0"/>
                <a:cs typeface="Verdana" pitchFamily="34" charset="0"/>
              </a:rPr>
              <a:t>the</a:t>
            </a:r>
            <a:r>
              <a:rPr lang="de-DE" dirty="0">
                <a:solidFill>
                  <a:schemeClr val="dk1"/>
                </a:solidFill>
                <a:latin typeface="Verdana" pitchFamily="34" charset="0"/>
                <a:ea typeface="Verdana" pitchFamily="34" charset="0"/>
                <a:cs typeface="Verdana" pitchFamily="34" charset="0"/>
              </a:rPr>
              <a:t> </a:t>
            </a:r>
            <a:r>
              <a:rPr lang="de-DE" dirty="0" err="1">
                <a:solidFill>
                  <a:schemeClr val="dk1"/>
                </a:solidFill>
                <a:latin typeface="Verdana" pitchFamily="34" charset="0"/>
                <a:ea typeface="Verdana" pitchFamily="34" charset="0"/>
                <a:cs typeface="Verdana" pitchFamily="34" charset="0"/>
              </a:rPr>
              <a:t>classroom</a:t>
            </a:r>
            <a:endParaRPr lang="de-DE" dirty="0">
              <a:latin typeface="Verdana" pitchFamily="34" charset="0"/>
              <a:ea typeface="Verdana" pitchFamily="34" charset="0"/>
              <a:cs typeface="Verdana" pitchFamily="34" charset="0"/>
            </a:endParaRPr>
          </a:p>
        </p:txBody>
      </p:sp>
      <p:sp>
        <p:nvSpPr>
          <p:cNvPr id="14" name="Rectangle 60"/>
          <p:cNvSpPr>
            <a:spLocks noChangeArrowheads="1"/>
          </p:cNvSpPr>
          <p:nvPr/>
        </p:nvSpPr>
        <p:spPr bwMode="auto">
          <a:xfrm>
            <a:off x="3914882" y="4879999"/>
            <a:ext cx="453650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err="1">
                <a:latin typeface="Verdana" pitchFamily="34" charset="0"/>
                <a:ea typeface="Verdana" pitchFamily="34" charset="0"/>
                <a:cs typeface="Verdana" pitchFamily="34" charset="0"/>
              </a:rPr>
              <a:t>immigrants</a:t>
            </a:r>
            <a:r>
              <a:rPr lang="de-DE" dirty="0">
                <a:latin typeface="Verdana" pitchFamily="34" charset="0"/>
                <a:ea typeface="Verdana" pitchFamily="34" charset="0"/>
                <a:cs typeface="Verdana" pitchFamily="34" charset="0"/>
              </a:rPr>
              <a:t> </a:t>
            </a:r>
            <a:r>
              <a:rPr lang="de-DE" dirty="0" err="1">
                <a:latin typeface="Verdana" pitchFamily="34" charset="0"/>
                <a:ea typeface="Verdana" pitchFamily="34" charset="0"/>
                <a:cs typeface="Verdana" pitchFamily="34" charset="0"/>
              </a:rPr>
              <a:t>and</a:t>
            </a:r>
            <a:r>
              <a:rPr lang="de-DE" dirty="0">
                <a:latin typeface="Verdana" pitchFamily="34" charset="0"/>
                <a:ea typeface="Verdana" pitchFamily="34" charset="0"/>
                <a:cs typeface="Verdana" pitchFamily="34" charset="0"/>
              </a:rPr>
              <a:t> natives in </a:t>
            </a:r>
            <a:r>
              <a:rPr lang="de-DE" dirty="0" err="1">
                <a:latin typeface="Verdana" pitchFamily="34" charset="0"/>
                <a:ea typeface="Verdana" pitchFamily="34" charset="0"/>
                <a:cs typeface="Verdana" pitchFamily="34" charset="0"/>
              </a:rPr>
              <a:t>Italian</a:t>
            </a:r>
            <a:r>
              <a:rPr lang="de-DE" dirty="0">
                <a:latin typeface="Verdana" pitchFamily="34" charset="0"/>
                <a:ea typeface="Verdana" pitchFamily="34" charset="0"/>
                <a:cs typeface="Verdana" pitchFamily="34" charset="0"/>
              </a:rPr>
              <a:t> </a:t>
            </a:r>
            <a:r>
              <a:rPr lang="de-DE" dirty="0" err="1">
                <a:latin typeface="Verdana" pitchFamily="34" charset="0"/>
                <a:ea typeface="Verdana" pitchFamily="34" charset="0"/>
                <a:cs typeface="Verdana" pitchFamily="34" charset="0"/>
              </a:rPr>
              <a:t>schools</a:t>
            </a:r>
            <a:endParaRPr lang="de-DE" dirty="0">
              <a:latin typeface="Verdana" pitchFamily="34" charset="0"/>
              <a:ea typeface="Verdana" pitchFamily="34" charset="0"/>
              <a:cs typeface="Verdana" pitchFamily="34" charset="0"/>
            </a:endParaRPr>
          </a:p>
        </p:txBody>
      </p:sp>
      <p:sp>
        <p:nvSpPr>
          <p:cNvPr id="17" name="Rectangle 60"/>
          <p:cNvSpPr>
            <a:spLocks noChangeArrowheads="1"/>
          </p:cNvSpPr>
          <p:nvPr/>
        </p:nvSpPr>
        <p:spPr bwMode="auto">
          <a:xfrm>
            <a:off x="3914882" y="5805264"/>
            <a:ext cx="45365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auto">
              <a:lnSpc>
                <a:spcPts val="1600"/>
              </a:lnSpc>
              <a:spcBef>
                <a:spcPts val="600"/>
              </a:spcBef>
              <a:spcAft>
                <a:spcPts val="600"/>
              </a:spcAft>
              <a:defRPr/>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a:solidFill>
                  <a:schemeClr val="dk1"/>
                </a:solidFill>
                <a:latin typeface="Verdana" pitchFamily="34" charset="0"/>
                <a:ea typeface="Verdana" pitchFamily="34" charset="0"/>
                <a:cs typeface="Verdana" pitchFamily="34" charset="0"/>
              </a:rPr>
              <a:t>The</a:t>
            </a:r>
            <a:r>
              <a:rPr lang="de-DE" dirty="0">
                <a:solidFill>
                  <a:srgbClr val="FF0000"/>
                </a:solidFill>
                <a:latin typeface="Verdana" pitchFamily="34" charset="0"/>
                <a:ea typeface="Verdana" pitchFamily="34" charset="0"/>
                <a:cs typeface="Verdana" pitchFamily="34" charset="0"/>
              </a:rPr>
              <a:t>&gt;&gt;</a:t>
            </a:r>
            <a:r>
              <a:rPr lang="de-DE" dirty="0">
                <a:solidFill>
                  <a:schemeClr val="dk1"/>
                </a:solidFill>
                <a:latin typeface="Verdana" pitchFamily="34" charset="0"/>
                <a:ea typeface="Verdana" pitchFamily="34" charset="0"/>
                <a:cs typeface="Verdana" pitchFamily="34" charset="0"/>
              </a:rPr>
              <a:t> Tower </a:t>
            </a:r>
            <a:r>
              <a:rPr lang="de-DE" dirty="0" err="1">
                <a:solidFill>
                  <a:schemeClr val="dk1"/>
                </a:solidFill>
                <a:latin typeface="Verdana" pitchFamily="34" charset="0"/>
                <a:ea typeface="Verdana" pitchFamily="34" charset="0"/>
                <a:cs typeface="Verdana" pitchFamily="34" charset="0"/>
              </a:rPr>
              <a:t>of</a:t>
            </a:r>
            <a:r>
              <a:rPr lang="de-DE" dirty="0">
                <a:solidFill>
                  <a:schemeClr val="dk1"/>
                </a:solidFill>
                <a:latin typeface="Verdana" pitchFamily="34" charset="0"/>
                <a:ea typeface="Verdana" pitchFamily="34" charset="0"/>
                <a:cs typeface="Verdana" pitchFamily="34" charset="0"/>
              </a:rPr>
              <a:t> Babel in </a:t>
            </a:r>
            <a:r>
              <a:rPr lang="de-DE" dirty="0" err="1">
                <a:solidFill>
                  <a:schemeClr val="dk1"/>
                </a:solidFill>
                <a:latin typeface="Verdana" pitchFamily="34" charset="0"/>
                <a:ea typeface="Verdana" pitchFamily="34" charset="0"/>
                <a:cs typeface="Verdana" pitchFamily="34" charset="0"/>
              </a:rPr>
              <a:t>the</a:t>
            </a:r>
            <a:r>
              <a:rPr lang="de-DE" dirty="0">
                <a:solidFill>
                  <a:schemeClr val="dk1"/>
                </a:solidFill>
                <a:latin typeface="Verdana" pitchFamily="34" charset="0"/>
                <a:ea typeface="Verdana" pitchFamily="34" charset="0"/>
                <a:cs typeface="Verdana" pitchFamily="34" charset="0"/>
              </a:rPr>
              <a:t> </a:t>
            </a:r>
            <a:r>
              <a:rPr lang="de-DE" dirty="0" err="1">
                <a:solidFill>
                  <a:schemeClr val="dk1"/>
                </a:solidFill>
                <a:latin typeface="Verdana" pitchFamily="34" charset="0"/>
                <a:ea typeface="Verdana" pitchFamily="34" charset="0"/>
                <a:cs typeface="Verdana" pitchFamily="34" charset="0"/>
              </a:rPr>
              <a:t>classroom</a:t>
            </a:r>
            <a:r>
              <a:rPr lang="de-DE" dirty="0">
                <a:solidFill>
                  <a:schemeClr val="dk1"/>
                </a:solidFill>
                <a:latin typeface="Verdana" pitchFamily="34" charset="0"/>
                <a:ea typeface="Verdana" pitchFamily="34" charset="0"/>
                <a:cs typeface="Verdana" pitchFamily="34" charset="0"/>
              </a:rPr>
              <a:t>: </a:t>
            </a:r>
            <a:r>
              <a:rPr lang="de-DE" dirty="0" err="1">
                <a:solidFill>
                  <a:schemeClr val="dk1"/>
                </a:solidFill>
                <a:latin typeface="Verdana" pitchFamily="34" charset="0"/>
                <a:ea typeface="Verdana" pitchFamily="34" charset="0"/>
                <a:cs typeface="Verdana" pitchFamily="34" charset="0"/>
              </a:rPr>
              <a:t>immigrants</a:t>
            </a:r>
            <a:r>
              <a:rPr lang="de-DE" dirty="0">
                <a:solidFill>
                  <a:schemeClr val="dk1"/>
                </a:solidFill>
                <a:latin typeface="Verdana" pitchFamily="34" charset="0"/>
                <a:ea typeface="Verdana" pitchFamily="34" charset="0"/>
                <a:cs typeface="Verdana" pitchFamily="34" charset="0"/>
              </a:rPr>
              <a:t> </a:t>
            </a:r>
            <a:r>
              <a:rPr lang="de-DE" dirty="0" err="1">
                <a:solidFill>
                  <a:schemeClr val="dk1"/>
                </a:solidFill>
                <a:latin typeface="Verdana" pitchFamily="34" charset="0"/>
                <a:ea typeface="Verdana" pitchFamily="34" charset="0"/>
                <a:cs typeface="Verdana" pitchFamily="34" charset="0"/>
              </a:rPr>
              <a:t>and</a:t>
            </a:r>
            <a:r>
              <a:rPr lang="de-DE" dirty="0">
                <a:solidFill>
                  <a:schemeClr val="dk1"/>
                </a:solidFill>
                <a:latin typeface="Verdana" pitchFamily="34" charset="0"/>
                <a:ea typeface="Verdana" pitchFamily="34" charset="0"/>
                <a:cs typeface="Verdana" pitchFamily="34" charset="0"/>
              </a:rPr>
              <a:t> natives in </a:t>
            </a:r>
            <a:r>
              <a:rPr lang="de-DE" dirty="0" err="1">
                <a:solidFill>
                  <a:schemeClr val="dk1"/>
                </a:solidFill>
                <a:latin typeface="Verdana" pitchFamily="34" charset="0"/>
                <a:ea typeface="Verdana" pitchFamily="34" charset="0"/>
                <a:cs typeface="Verdana" pitchFamily="34" charset="0"/>
              </a:rPr>
              <a:t>Italian</a:t>
            </a:r>
            <a:r>
              <a:rPr lang="de-DE" dirty="0">
                <a:solidFill>
                  <a:schemeClr val="dk1"/>
                </a:solidFill>
                <a:latin typeface="Verdana" pitchFamily="34" charset="0"/>
                <a:ea typeface="Verdana" pitchFamily="34" charset="0"/>
                <a:cs typeface="Verdana" pitchFamily="34" charset="0"/>
              </a:rPr>
              <a:t> </a:t>
            </a:r>
            <a:r>
              <a:rPr lang="de-DE" dirty="0" err="1">
                <a:solidFill>
                  <a:schemeClr val="dk1"/>
                </a:solidFill>
                <a:latin typeface="Verdana" pitchFamily="34" charset="0"/>
                <a:ea typeface="Verdana" pitchFamily="34" charset="0"/>
                <a:cs typeface="Verdana" pitchFamily="34" charset="0"/>
              </a:rPr>
              <a:t>schools</a:t>
            </a:r>
            <a:endParaRPr lang="de-D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P spid="11" grpId="0"/>
      <p:bldP spid="14"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-10-</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p:txBody>
      </p:sp>
      <p:pic>
        <p:nvPicPr>
          <p:cNvPr id="12" name="Picture 2"/>
          <p:cNvPicPr>
            <a:picLocks noChangeAspect="1" noChangeArrowheads="1"/>
          </p:cNvPicPr>
          <p:nvPr/>
        </p:nvPicPr>
        <p:blipFill>
          <a:blip r:embed="rId2" cstate="print"/>
          <a:srcRect l="3782" t="20351" r="16800" b="28771"/>
          <a:stretch>
            <a:fillRect/>
          </a:stretch>
        </p:blipFill>
        <p:spPr bwMode="auto">
          <a:xfrm>
            <a:off x="2915816" y="908720"/>
            <a:ext cx="3024336" cy="2880320"/>
          </a:xfrm>
          <a:prstGeom prst="rect">
            <a:avLst/>
          </a:prstGeom>
          <a:noFill/>
          <a:ln w="9525">
            <a:solidFill>
              <a:schemeClr val="tx1"/>
            </a:solidFill>
            <a:miter lim="800000"/>
            <a:headEnd/>
            <a:tailEnd/>
          </a:ln>
        </p:spPr>
      </p:pic>
      <p:graphicFrame>
        <p:nvGraphicFramePr>
          <p:cNvPr id="15" name="Tabelle 14"/>
          <p:cNvGraphicFramePr>
            <a:graphicFrameLocks noGrp="1"/>
          </p:cNvGraphicFramePr>
          <p:nvPr>
            <p:extLst>
              <p:ext uri="{D42A27DB-BD31-4B8C-83A1-F6EECF244321}">
                <p14:modId xmlns:p14="http://schemas.microsoft.com/office/powerpoint/2010/main" val="182348643"/>
              </p:ext>
            </p:extLst>
          </p:nvPr>
        </p:nvGraphicFramePr>
        <p:xfrm>
          <a:off x="539552" y="4046587"/>
          <a:ext cx="8208912" cy="2091792"/>
        </p:xfrm>
        <a:graphic>
          <a:graphicData uri="http://schemas.openxmlformats.org/drawingml/2006/table">
            <a:tbl>
              <a:tblPr firstRow="1" bandRow="1">
                <a:tableStyleId>{5C22544A-7EE6-4342-B048-85BDC9FD1C3A}</a:tableStyleId>
              </a:tblPr>
              <a:tblGrid>
                <a:gridCol w="1279311"/>
                <a:gridCol w="1172702"/>
                <a:gridCol w="1705748"/>
                <a:gridCol w="4051151"/>
              </a:tblGrid>
              <a:tr h="341947">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RDA</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dirty="0">
                        <a:latin typeface="Verdana" panose="020B0604030504040204" pitchFamily="34" charset="0"/>
                        <a:ea typeface="Verdana" panose="020B0604030504040204" pitchFamily="34" charset="0"/>
                        <a:cs typeface="Verdana" panose="020B0604030504040204" pitchFamily="34" charset="0"/>
                      </a:endParaRPr>
                    </a:p>
                  </a:txBody>
                  <a:tcPr/>
                </a:tc>
              </a:tr>
              <a:tr h="863016">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331</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2.3.2</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Haupttitel</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dirty="0">
                        <a:latin typeface="Verdana" pitchFamily="34" charset="0"/>
                        <a:ea typeface="Verdana" pitchFamily="34" charset="0"/>
                        <a:cs typeface="Verdana" pitchFamily="34" charset="0"/>
                      </a:endParaRPr>
                    </a:p>
                  </a:txBody>
                  <a:tcPr anchor="ctr"/>
                </a:tc>
              </a:tr>
              <a:tr h="863016">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341</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2.3.3</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Paralleltitel</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dirty="0">
                        <a:latin typeface="Verdana" pitchFamily="34" charset="0"/>
                        <a:ea typeface="Verdana" pitchFamily="34" charset="0"/>
                        <a:cs typeface="Verdana" pitchFamily="34" charset="0"/>
                      </a:endParaRPr>
                    </a:p>
                  </a:txBody>
                  <a:tcPr anchor="ctr"/>
                </a:tc>
              </a:tr>
            </a:tbl>
          </a:graphicData>
        </a:graphic>
      </p:graphicFrame>
      <p:sp>
        <p:nvSpPr>
          <p:cNvPr id="13" name="Foliennummernplatzhalter 12"/>
          <p:cNvSpPr>
            <a:spLocks noGrp="1"/>
          </p:cNvSpPr>
          <p:nvPr>
            <p:ph type="sldNum" sz="quarter" idx="4"/>
          </p:nvPr>
        </p:nvSpPr>
        <p:spPr/>
        <p:txBody>
          <a:bodyPr/>
          <a:lstStyle/>
          <a:p>
            <a:fld id="{8A6690F1-7CA1-4166-A522-500460961984}" type="slidenum">
              <a:rPr lang="de-DE" smtClean="0"/>
              <a:pPr/>
              <a:t>42</a:t>
            </a:fld>
            <a:endParaRPr lang="de-DE"/>
          </a:p>
        </p:txBody>
      </p:sp>
      <p:sp>
        <p:nvSpPr>
          <p:cNvPr id="14" name="Fußzeilenplatzhalter 13"/>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8" name="Rectangle 60"/>
          <p:cNvSpPr>
            <a:spLocks noChangeArrowheads="1"/>
          </p:cNvSpPr>
          <p:nvPr/>
        </p:nvSpPr>
        <p:spPr bwMode="auto">
          <a:xfrm>
            <a:off x="4804617" y="5373216"/>
            <a:ext cx="381642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spc="-100"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dirty="0" err="1">
                <a:solidFill>
                  <a:schemeClr val="dk1"/>
                </a:solidFill>
                <a:latin typeface="Verdana" pitchFamily="34" charset="0"/>
                <a:ea typeface="Verdana" pitchFamily="34" charset="0"/>
                <a:cs typeface="Verdana" pitchFamily="34" charset="0"/>
              </a:rPr>
              <a:t>Texto</a:t>
            </a:r>
            <a:r>
              <a:rPr lang="de-DE" spc="-100" dirty="0">
                <a:solidFill>
                  <a:schemeClr val="dk1"/>
                </a:solidFill>
                <a:latin typeface="Verdana" pitchFamily="34" charset="0"/>
                <a:ea typeface="Verdana" pitchFamily="34" charset="0"/>
                <a:cs typeface="Verdana" pitchFamily="34" charset="0"/>
              </a:rPr>
              <a:t> y </a:t>
            </a:r>
            <a:r>
              <a:rPr lang="de-DE" spc="-100" dirty="0" err="1">
                <a:solidFill>
                  <a:schemeClr val="dk1"/>
                </a:solidFill>
                <a:latin typeface="Verdana" pitchFamily="34" charset="0"/>
                <a:ea typeface="Verdana" pitchFamily="34" charset="0"/>
                <a:cs typeface="Verdana" pitchFamily="34" charset="0"/>
              </a:rPr>
              <a:t>contexto</a:t>
            </a:r>
            <a:r>
              <a:rPr lang="de-DE" spc="-100" dirty="0">
                <a:solidFill>
                  <a:schemeClr val="dk1"/>
                </a:solidFill>
                <a:latin typeface="Verdana" pitchFamily="34" charset="0"/>
                <a:ea typeface="Verdana" pitchFamily="34" charset="0"/>
                <a:cs typeface="Verdana" pitchFamily="34" charset="0"/>
              </a:rPr>
              <a:t>: la </a:t>
            </a:r>
            <a:r>
              <a:rPr lang="de-DE" spc="-100" dirty="0" err="1">
                <a:solidFill>
                  <a:schemeClr val="dk1"/>
                </a:solidFill>
                <a:latin typeface="Verdana" pitchFamily="34" charset="0"/>
                <a:ea typeface="Verdana" pitchFamily="34" charset="0"/>
                <a:cs typeface="Verdana" pitchFamily="34" charset="0"/>
              </a:rPr>
              <a:t>literatura</a:t>
            </a:r>
            <a:r>
              <a:rPr lang="de-DE" spc="-100" dirty="0">
                <a:solidFill>
                  <a:schemeClr val="dk1"/>
                </a:solidFill>
                <a:latin typeface="Verdana" pitchFamily="34" charset="0"/>
                <a:ea typeface="Verdana" pitchFamily="34" charset="0"/>
                <a:cs typeface="Verdana" pitchFamily="34" charset="0"/>
              </a:rPr>
              <a:t> </a:t>
            </a:r>
            <a:r>
              <a:rPr lang="de-DE" spc="-100" dirty="0" err="1">
                <a:solidFill>
                  <a:schemeClr val="dk1"/>
                </a:solidFill>
                <a:latin typeface="Verdana" pitchFamily="34" charset="0"/>
                <a:ea typeface="Verdana" pitchFamily="34" charset="0"/>
                <a:cs typeface="Verdana" pitchFamily="34" charset="0"/>
              </a:rPr>
              <a:t>maya</a:t>
            </a:r>
            <a:r>
              <a:rPr lang="de-DE" spc="-100" dirty="0">
                <a:solidFill>
                  <a:schemeClr val="dk1"/>
                </a:solidFill>
                <a:latin typeface="Verdana" pitchFamily="34" charset="0"/>
                <a:ea typeface="Verdana" pitchFamily="34" charset="0"/>
                <a:cs typeface="Verdana" pitchFamily="34" charset="0"/>
              </a:rPr>
              <a:t> </a:t>
            </a:r>
            <a:r>
              <a:rPr lang="de-DE" spc="-100" dirty="0" err="1">
                <a:solidFill>
                  <a:schemeClr val="dk1"/>
                </a:solidFill>
                <a:latin typeface="Verdana" pitchFamily="34" charset="0"/>
                <a:ea typeface="Verdana" pitchFamily="34" charset="0"/>
                <a:cs typeface="Verdana" pitchFamily="34" charset="0"/>
              </a:rPr>
              <a:t>Yucateca</a:t>
            </a:r>
            <a:r>
              <a:rPr lang="de-DE" spc="-100" dirty="0">
                <a:solidFill>
                  <a:schemeClr val="dk1"/>
                </a:solidFill>
                <a:latin typeface="Verdana" pitchFamily="34" charset="0"/>
                <a:ea typeface="Verdana" pitchFamily="34" charset="0"/>
                <a:cs typeface="Verdana" pitchFamily="34" charset="0"/>
              </a:rPr>
              <a:t> en </a:t>
            </a:r>
            <a:r>
              <a:rPr lang="de-DE" spc="-100" dirty="0" err="1">
                <a:solidFill>
                  <a:schemeClr val="dk1"/>
                </a:solidFill>
                <a:latin typeface="Verdana" pitchFamily="34" charset="0"/>
                <a:ea typeface="Verdana" pitchFamily="34" charset="0"/>
                <a:cs typeface="Verdana" pitchFamily="34" charset="0"/>
              </a:rPr>
              <a:t>perspectiva</a:t>
            </a:r>
            <a:r>
              <a:rPr lang="de-DE" spc="-100" dirty="0">
                <a:solidFill>
                  <a:schemeClr val="dk1"/>
                </a:solidFill>
                <a:latin typeface="Verdana" pitchFamily="34" charset="0"/>
                <a:ea typeface="Verdana" pitchFamily="34" charset="0"/>
                <a:cs typeface="Verdana" pitchFamily="34" charset="0"/>
              </a:rPr>
              <a:t> </a:t>
            </a:r>
            <a:r>
              <a:rPr lang="de-DE" spc="-100" dirty="0" err="1">
                <a:solidFill>
                  <a:schemeClr val="dk1"/>
                </a:solidFill>
                <a:latin typeface="Verdana" pitchFamily="34" charset="0"/>
                <a:ea typeface="Verdana" pitchFamily="34" charset="0"/>
                <a:cs typeface="Verdana" pitchFamily="34" charset="0"/>
              </a:rPr>
              <a:t>diacrónica</a:t>
            </a:r>
            <a:endParaRPr lang="de-DE" spc="-100" dirty="0">
              <a:latin typeface="Verdana" pitchFamily="34" charset="0"/>
              <a:ea typeface="Verdana" pitchFamily="34" charset="0"/>
              <a:cs typeface="Verdana" pitchFamily="34" charset="0"/>
            </a:endParaRPr>
          </a:p>
        </p:txBody>
      </p:sp>
      <p:sp>
        <p:nvSpPr>
          <p:cNvPr id="9" name="Rectangle 60"/>
          <p:cNvSpPr>
            <a:spLocks noChangeArrowheads="1"/>
          </p:cNvSpPr>
          <p:nvPr/>
        </p:nvSpPr>
        <p:spPr bwMode="auto">
          <a:xfrm>
            <a:off x="4804617" y="4581128"/>
            <a:ext cx="381642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spc="-100"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dirty="0">
                <a:latin typeface="Verdana" pitchFamily="34" charset="0"/>
                <a:ea typeface="Verdana" pitchFamily="34" charset="0"/>
                <a:cs typeface="Verdana" pitchFamily="34" charset="0"/>
              </a:rPr>
              <a:t>Text </a:t>
            </a:r>
            <a:r>
              <a:rPr lang="de-DE" spc="-100" dirty="0" err="1">
                <a:latin typeface="Verdana" pitchFamily="34" charset="0"/>
                <a:ea typeface="Verdana" pitchFamily="34" charset="0"/>
                <a:cs typeface="Verdana" pitchFamily="34" charset="0"/>
              </a:rPr>
              <a:t>and</a:t>
            </a:r>
            <a:r>
              <a:rPr lang="de-DE" spc="-100" dirty="0">
                <a:latin typeface="Verdana" pitchFamily="34" charset="0"/>
                <a:ea typeface="Verdana" pitchFamily="34" charset="0"/>
                <a:cs typeface="Verdana" pitchFamily="34" charset="0"/>
              </a:rPr>
              <a:t> </a:t>
            </a:r>
            <a:r>
              <a:rPr lang="de-DE" spc="-100" dirty="0" err="1">
                <a:latin typeface="Verdana" pitchFamily="34" charset="0"/>
                <a:ea typeface="Verdana" pitchFamily="34" charset="0"/>
                <a:cs typeface="Verdana" pitchFamily="34" charset="0"/>
              </a:rPr>
              <a:t>context</a:t>
            </a:r>
            <a:r>
              <a:rPr lang="de-DE" spc="-100" dirty="0">
                <a:latin typeface="Verdana" pitchFamily="34" charset="0"/>
                <a:ea typeface="Verdana" pitchFamily="34" charset="0"/>
                <a:cs typeface="Verdana" pitchFamily="34" charset="0"/>
              </a:rPr>
              <a:t>: </a:t>
            </a:r>
            <a:r>
              <a:rPr lang="de-DE" spc="-100" dirty="0" err="1">
                <a:latin typeface="Verdana" pitchFamily="34" charset="0"/>
                <a:ea typeface="Verdana" pitchFamily="34" charset="0"/>
                <a:cs typeface="Verdana" pitchFamily="34" charset="0"/>
              </a:rPr>
              <a:t>Yucatec</a:t>
            </a:r>
            <a:r>
              <a:rPr lang="de-DE" spc="-100" dirty="0">
                <a:latin typeface="Verdana" pitchFamily="34" charset="0"/>
                <a:ea typeface="Verdana" pitchFamily="34" charset="0"/>
                <a:cs typeface="Verdana" pitchFamily="34" charset="0"/>
              </a:rPr>
              <a:t> Maya </a:t>
            </a:r>
            <a:r>
              <a:rPr lang="de-DE" spc="-100" dirty="0" err="1">
                <a:latin typeface="Verdana" pitchFamily="34" charset="0"/>
                <a:ea typeface="Verdana" pitchFamily="34" charset="0"/>
                <a:cs typeface="Verdana" pitchFamily="34" charset="0"/>
              </a:rPr>
              <a:t>literature</a:t>
            </a:r>
            <a:r>
              <a:rPr lang="de-DE" spc="-100" dirty="0">
                <a:latin typeface="Verdana" pitchFamily="34" charset="0"/>
                <a:ea typeface="Verdana" pitchFamily="34" charset="0"/>
                <a:cs typeface="Verdana" pitchFamily="34" charset="0"/>
              </a:rPr>
              <a:t> in a </a:t>
            </a:r>
            <a:r>
              <a:rPr lang="de-DE" spc="-100" dirty="0" err="1">
                <a:latin typeface="Verdana" pitchFamily="34" charset="0"/>
                <a:ea typeface="Verdana" pitchFamily="34" charset="0"/>
                <a:cs typeface="Verdana" pitchFamily="34" charset="0"/>
              </a:rPr>
              <a:t>diachronic</a:t>
            </a:r>
            <a:r>
              <a:rPr lang="de-DE" spc="-100" dirty="0">
                <a:latin typeface="Verdana" pitchFamily="34" charset="0"/>
                <a:ea typeface="Verdana" pitchFamily="34" charset="0"/>
                <a:cs typeface="Verdana" pitchFamily="34" charset="0"/>
              </a:rPr>
              <a:t> </a:t>
            </a:r>
            <a:r>
              <a:rPr lang="de-DE" spc="-100" dirty="0" err="1">
                <a:latin typeface="Verdana" pitchFamily="34" charset="0"/>
                <a:ea typeface="Verdana" pitchFamily="34" charset="0"/>
                <a:cs typeface="Verdana" pitchFamily="34" charset="0"/>
              </a:rPr>
              <a:t>perspective</a:t>
            </a:r>
            <a:endParaRPr lang="de-DE" spc="-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-11-</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p:txBody>
      </p:sp>
      <p:sp>
        <p:nvSpPr>
          <p:cNvPr id="10" name="Textfeld 9"/>
          <p:cNvSpPr txBox="1"/>
          <p:nvPr/>
        </p:nvSpPr>
        <p:spPr>
          <a:xfrm>
            <a:off x="251520" y="4221088"/>
            <a:ext cx="3096344" cy="2016224"/>
          </a:xfrm>
          <a:prstGeom prst="rect">
            <a:avLst/>
          </a:prstGeom>
          <a:solidFill>
            <a:schemeClr val="bg1"/>
          </a:solidFill>
          <a:ln>
            <a:solidFill>
              <a:schemeClr val="tx1"/>
            </a:solidFill>
          </a:ln>
        </p:spPr>
        <p:txBody>
          <a:bodyPr wrap="square" rtlCol="0">
            <a:noAutofit/>
          </a:bodyPr>
          <a:lstStyle/>
          <a:p>
            <a:r>
              <a:rPr lang="de-DE" sz="2000" dirty="0" smtClean="0">
                <a:latin typeface="Verdana" pitchFamily="34" charset="0"/>
                <a:ea typeface="Verdana" pitchFamily="34" charset="0"/>
                <a:cs typeface="Verdana" pitchFamily="34" charset="0"/>
              </a:rPr>
              <a:t>Einblicke in </a:t>
            </a:r>
            <a:r>
              <a:rPr lang="de-DE" sz="2000" dirty="0" err="1" smtClean="0">
                <a:latin typeface="Verdana" pitchFamily="34" charset="0"/>
                <a:ea typeface="Verdana" pitchFamily="34" charset="0"/>
                <a:cs typeface="Verdana" pitchFamily="34" charset="0"/>
              </a:rPr>
              <a:t>Blochsche</a:t>
            </a:r>
            <a:r>
              <a:rPr lang="de-DE" sz="2000" dirty="0" smtClean="0">
                <a:latin typeface="Verdana" pitchFamily="34" charset="0"/>
                <a:ea typeface="Verdana" pitchFamily="34" charset="0"/>
                <a:cs typeface="Verdana" pitchFamily="34" charset="0"/>
              </a:rPr>
              <a:t> Philosophie</a:t>
            </a:r>
          </a:p>
          <a:p>
            <a:r>
              <a:rPr lang="de-DE" sz="2000" dirty="0" smtClean="0">
                <a:latin typeface="Verdana" pitchFamily="34" charset="0"/>
                <a:ea typeface="Verdana" pitchFamily="34" charset="0"/>
                <a:cs typeface="Verdana" pitchFamily="34" charset="0"/>
              </a:rPr>
              <a:t/>
            </a:r>
            <a:br>
              <a:rPr lang="de-DE" sz="2000" dirty="0" smtClean="0">
                <a:latin typeface="Verdana" pitchFamily="34" charset="0"/>
                <a:ea typeface="Verdana" pitchFamily="34" charset="0"/>
                <a:cs typeface="Verdana" pitchFamily="34" charset="0"/>
              </a:rPr>
            </a:br>
            <a:r>
              <a:rPr lang="de-DE" sz="2000" dirty="0" smtClean="0">
                <a:latin typeface="Verdana" pitchFamily="34" charset="0"/>
                <a:ea typeface="Verdana" pitchFamily="34" charset="0"/>
                <a:cs typeface="Verdana" pitchFamily="34" charset="0"/>
              </a:rPr>
              <a:t>Anlässlich des 70. Geburtstages von Gert </a:t>
            </a:r>
            <a:r>
              <a:rPr lang="de-DE" sz="2000" dirty="0" err="1" smtClean="0">
                <a:latin typeface="Verdana" pitchFamily="34" charset="0"/>
                <a:ea typeface="Verdana" pitchFamily="34" charset="0"/>
                <a:cs typeface="Verdana" pitchFamily="34" charset="0"/>
              </a:rPr>
              <a:t>Ueding</a:t>
            </a:r>
            <a:endParaRPr lang="de-DE" sz="2000" dirty="0">
              <a:latin typeface="Verdana" pitchFamily="34" charset="0"/>
              <a:ea typeface="Verdana" pitchFamily="34" charset="0"/>
              <a:cs typeface="Verdana"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168650659"/>
              </p:ext>
            </p:extLst>
          </p:nvPr>
        </p:nvGraphicFramePr>
        <p:xfrm>
          <a:off x="3419871" y="4221088"/>
          <a:ext cx="5544618" cy="2016224"/>
        </p:xfrm>
        <a:graphic>
          <a:graphicData uri="http://schemas.openxmlformats.org/drawingml/2006/table">
            <a:tbl>
              <a:tblPr firstRow="1" bandRow="1">
                <a:tableStyleId>{5C22544A-7EE6-4342-B048-85BDC9FD1C3A}</a:tableStyleId>
              </a:tblPr>
              <a:tblGrid>
                <a:gridCol w="875466"/>
                <a:gridCol w="802510"/>
                <a:gridCol w="1167288"/>
                <a:gridCol w="2699354"/>
              </a:tblGrid>
              <a:tr h="331004">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RDA</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dirty="0">
                        <a:latin typeface="Verdana" panose="020B0604030504040204" pitchFamily="34" charset="0"/>
                        <a:ea typeface="Verdana" panose="020B0604030504040204" pitchFamily="34" charset="0"/>
                        <a:cs typeface="Verdana" panose="020B0604030504040204" pitchFamily="34" charset="0"/>
                      </a:endParaRPr>
                    </a:p>
                  </a:txBody>
                  <a:tcPr/>
                </a:tc>
              </a:tr>
              <a:tr h="848441">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331</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2.3.2</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Haupt-</a:t>
                      </a:r>
                      <a:br>
                        <a:rPr lang="de-DE" b="1" spc="-100" dirty="0" smtClean="0">
                          <a:latin typeface="Verdana" panose="020B0604030504040204" pitchFamily="34" charset="0"/>
                          <a:ea typeface="Verdana" panose="020B0604030504040204" pitchFamily="34" charset="0"/>
                          <a:cs typeface="Verdana" panose="020B0604030504040204" pitchFamily="34" charset="0"/>
                        </a:rPr>
                      </a:br>
                      <a:r>
                        <a:rPr lang="de-DE" b="1" spc="-10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dirty="0">
                        <a:latin typeface="Verdana" pitchFamily="34" charset="0"/>
                        <a:ea typeface="Verdana" pitchFamily="34" charset="0"/>
                        <a:cs typeface="Verdana" pitchFamily="34" charset="0"/>
                      </a:endParaRPr>
                    </a:p>
                  </a:txBody>
                  <a:tcPr anchor="ctr"/>
                </a:tc>
              </a:tr>
              <a:tr h="802023">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335</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2.3.4</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Titel-</a:t>
                      </a:r>
                      <a:br>
                        <a:rPr lang="de-DE" b="1" spc="-100" dirty="0" smtClean="0">
                          <a:latin typeface="Verdana" panose="020B0604030504040204" pitchFamily="34" charset="0"/>
                          <a:ea typeface="Verdana" panose="020B0604030504040204" pitchFamily="34" charset="0"/>
                          <a:cs typeface="Verdana" panose="020B0604030504040204" pitchFamily="34" charset="0"/>
                        </a:rPr>
                      </a:br>
                      <a:r>
                        <a:rPr lang="de-DE" b="1" spc="-100" dirty="0" err="1" smtClean="0">
                          <a:latin typeface="Verdana" panose="020B0604030504040204" pitchFamily="34" charset="0"/>
                          <a:ea typeface="Verdana" panose="020B0604030504040204" pitchFamily="34" charset="0"/>
                          <a:cs typeface="Verdana" panose="020B0604030504040204" pitchFamily="34" charset="0"/>
                        </a:rPr>
                        <a:t>zusatz</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dirty="0">
                        <a:latin typeface="Verdana" pitchFamily="34" charset="0"/>
                        <a:ea typeface="Verdana" pitchFamily="34" charset="0"/>
                        <a:cs typeface="Verdana" pitchFamily="34" charset="0"/>
                      </a:endParaRPr>
                    </a:p>
                  </a:txBody>
                  <a:tcPr anchor="ctr"/>
                </a:tc>
              </a:tr>
            </a:tbl>
          </a:graphicData>
        </a:graphic>
      </p:graphicFrame>
      <p:sp>
        <p:nvSpPr>
          <p:cNvPr id="14" name="Foliennummernplatzhalter 13"/>
          <p:cNvSpPr>
            <a:spLocks noGrp="1"/>
          </p:cNvSpPr>
          <p:nvPr>
            <p:ph type="sldNum" sz="quarter" idx="4"/>
          </p:nvPr>
        </p:nvSpPr>
        <p:spPr/>
        <p:txBody>
          <a:bodyPr/>
          <a:lstStyle/>
          <a:p>
            <a:fld id="{8A6690F1-7CA1-4166-A522-500460961984}" type="slidenum">
              <a:rPr lang="de-DE" smtClean="0"/>
              <a:pPr/>
              <a:t>43</a:t>
            </a:fld>
            <a:endParaRPr lang="de-DE"/>
          </a:p>
        </p:txBody>
      </p:sp>
      <p:sp>
        <p:nvSpPr>
          <p:cNvPr id="17" name="Fußzeilenplatzhalter 16"/>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2" name="Textfeld 11"/>
          <p:cNvSpPr txBox="1"/>
          <p:nvPr/>
        </p:nvSpPr>
        <p:spPr>
          <a:xfrm>
            <a:off x="323528" y="1484784"/>
            <a:ext cx="3024336" cy="2016224"/>
          </a:xfrm>
          <a:prstGeom prst="rect">
            <a:avLst/>
          </a:prstGeom>
          <a:solidFill>
            <a:schemeClr val="bg1"/>
          </a:solidFill>
          <a:ln>
            <a:solidFill>
              <a:schemeClr val="tx1"/>
            </a:solidFill>
          </a:ln>
        </p:spPr>
        <p:txBody>
          <a:bodyPr wrap="square" rtlCol="0">
            <a:noAutofit/>
          </a:bodyPr>
          <a:lstStyle/>
          <a:p>
            <a:r>
              <a:rPr lang="de-DE" sz="1700" b="1" spc="-100" dirty="0" smtClean="0">
                <a:latin typeface="Verdana" panose="020B0604030504040204" pitchFamily="34" charset="0"/>
                <a:ea typeface="Verdana" panose="020B0604030504040204" pitchFamily="34" charset="0"/>
                <a:cs typeface="Verdana" panose="020B0604030504040204" pitchFamily="34" charset="0"/>
              </a:rPr>
              <a:t>Klinische Schilddrüsensonographie</a:t>
            </a:r>
          </a:p>
          <a:p>
            <a:endParaRPr lang="de-DE" dirty="0" smtClean="0">
              <a:latin typeface="Verdana" panose="020B0604030504040204" pitchFamily="34" charset="0"/>
              <a:ea typeface="Verdana" panose="020B0604030504040204" pitchFamily="34" charset="0"/>
              <a:cs typeface="Verdana" panose="020B0604030504040204" pitchFamily="34" charset="0"/>
            </a:endParaRPr>
          </a:p>
          <a:p>
            <a:r>
              <a:rPr lang="de-DE" sz="1700" spc="-100" dirty="0" smtClean="0">
                <a:latin typeface="Verdana" panose="020B0604030504040204" pitchFamily="34" charset="0"/>
                <a:ea typeface="Verdana" panose="020B0604030504040204" pitchFamily="34" charset="0"/>
                <a:cs typeface="Verdana" panose="020B0604030504040204" pitchFamily="34" charset="0"/>
              </a:rPr>
              <a:t>Unter besonderer Berücksichtigung der Histologie und Szintigraphie</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graphicFrame>
        <p:nvGraphicFramePr>
          <p:cNvPr id="13" name="Tabelle 12"/>
          <p:cNvGraphicFramePr>
            <a:graphicFrameLocks noGrp="1"/>
          </p:cNvGraphicFramePr>
          <p:nvPr>
            <p:extLst>
              <p:ext uri="{D42A27DB-BD31-4B8C-83A1-F6EECF244321}">
                <p14:modId xmlns:p14="http://schemas.microsoft.com/office/powerpoint/2010/main" val="930787179"/>
              </p:ext>
            </p:extLst>
          </p:nvPr>
        </p:nvGraphicFramePr>
        <p:xfrm>
          <a:off x="3419872" y="1484784"/>
          <a:ext cx="5544617" cy="2037500"/>
        </p:xfrm>
        <a:graphic>
          <a:graphicData uri="http://schemas.openxmlformats.org/drawingml/2006/table">
            <a:tbl>
              <a:tblPr firstRow="1" bandRow="1">
                <a:tableStyleId>{5C22544A-7EE6-4342-B048-85BDC9FD1C3A}</a:tableStyleId>
              </a:tblPr>
              <a:tblGrid>
                <a:gridCol w="864096"/>
                <a:gridCol w="792088"/>
                <a:gridCol w="1152128"/>
                <a:gridCol w="2736305"/>
              </a:tblGrid>
              <a:tr h="379160">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RDA</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baseline="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tc>
              </a:tr>
              <a:tr h="720972">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331</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2.3.2</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Haupt-</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10" baseline="0" dirty="0">
                        <a:latin typeface="Verdana" pitchFamily="34" charset="0"/>
                        <a:ea typeface="Verdana" pitchFamily="34" charset="0"/>
                        <a:cs typeface="Verdana" pitchFamily="34" charset="0"/>
                      </a:endParaRPr>
                    </a:p>
                  </a:txBody>
                  <a:tcPr anchor="ctr"/>
                </a:tc>
              </a:tr>
              <a:tr h="937368">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335</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2.3.4</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err="1" smtClean="0">
                          <a:latin typeface="Verdana" panose="020B0604030504040204" pitchFamily="34" charset="0"/>
                          <a:ea typeface="Verdana" panose="020B0604030504040204" pitchFamily="34" charset="0"/>
                          <a:cs typeface="Verdana" panose="020B0604030504040204" pitchFamily="34" charset="0"/>
                        </a:rPr>
                        <a:t>zusatz</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baseline="0" dirty="0">
                        <a:latin typeface="Verdana" pitchFamily="34" charset="0"/>
                        <a:ea typeface="Verdana" pitchFamily="34" charset="0"/>
                        <a:cs typeface="Verdana" pitchFamily="34" charset="0"/>
                      </a:endParaRPr>
                    </a:p>
                  </a:txBody>
                  <a:tcPr anchor="ctr"/>
                </a:tc>
              </a:tr>
            </a:tbl>
          </a:graphicData>
        </a:graphic>
      </p:graphicFrame>
      <p:sp>
        <p:nvSpPr>
          <p:cNvPr id="15" name="Rectangle 60"/>
          <p:cNvSpPr>
            <a:spLocks noChangeArrowheads="1"/>
          </p:cNvSpPr>
          <p:nvPr/>
        </p:nvSpPr>
        <p:spPr bwMode="auto">
          <a:xfrm>
            <a:off x="6300192" y="1983034"/>
            <a:ext cx="2664296"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spc="-100"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DE" spc="-110"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10" dirty="0">
                <a:solidFill>
                  <a:schemeClr val="dk1"/>
                </a:solidFill>
                <a:latin typeface="Verdana" pitchFamily="34" charset="0"/>
                <a:ea typeface="Verdana" pitchFamily="34" charset="0"/>
                <a:cs typeface="Verdana" pitchFamily="34" charset="0"/>
              </a:rPr>
              <a:t>Klinische Schilddrüsensonographie</a:t>
            </a:r>
            <a:endParaRPr lang="de-DE" spc="-110" dirty="0">
              <a:latin typeface="Verdana" pitchFamily="34" charset="0"/>
              <a:ea typeface="Verdana" pitchFamily="34" charset="0"/>
              <a:cs typeface="Verdana" pitchFamily="34" charset="0"/>
            </a:endParaRPr>
          </a:p>
        </p:txBody>
      </p:sp>
      <p:sp>
        <p:nvSpPr>
          <p:cNvPr id="16" name="Rectangle 60"/>
          <p:cNvSpPr>
            <a:spLocks noChangeArrowheads="1"/>
          </p:cNvSpPr>
          <p:nvPr/>
        </p:nvSpPr>
        <p:spPr bwMode="auto">
          <a:xfrm>
            <a:off x="6300192" y="2636912"/>
            <a:ext cx="2664296"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spc="-100"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dirty="0">
                <a:solidFill>
                  <a:schemeClr val="dk1"/>
                </a:solidFill>
                <a:latin typeface="Verdana" pitchFamily="34" charset="0"/>
                <a:ea typeface="Verdana" pitchFamily="34" charset="0"/>
                <a:cs typeface="Verdana" pitchFamily="34" charset="0"/>
              </a:rPr>
              <a:t>unter besonderer Berücksichtigung der Histologie und Szintigraphie</a:t>
            </a:r>
            <a:endParaRPr lang="de-DE" spc="-100" dirty="0">
              <a:latin typeface="Verdana" pitchFamily="34" charset="0"/>
              <a:ea typeface="Verdana" pitchFamily="34" charset="0"/>
              <a:cs typeface="Verdana" pitchFamily="34" charset="0"/>
            </a:endParaRPr>
          </a:p>
        </p:txBody>
      </p:sp>
      <p:sp>
        <p:nvSpPr>
          <p:cNvPr id="18" name="Rectangle 60"/>
          <p:cNvSpPr>
            <a:spLocks noChangeArrowheads="1"/>
          </p:cNvSpPr>
          <p:nvPr/>
        </p:nvSpPr>
        <p:spPr bwMode="auto">
          <a:xfrm>
            <a:off x="6372200" y="4818831"/>
            <a:ext cx="2664296"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dirty="0">
                <a:solidFill>
                  <a:schemeClr val="dk1"/>
                </a:solidFill>
                <a:latin typeface="Verdana" pitchFamily="34" charset="0"/>
                <a:ea typeface="Verdana" pitchFamily="34" charset="0"/>
                <a:cs typeface="Verdana" pitchFamily="34" charset="0"/>
              </a:rPr>
              <a:t>Einblicke in </a:t>
            </a:r>
            <a:r>
              <a:rPr lang="de-DE" spc="-100" dirty="0" smtClean="0">
                <a:solidFill>
                  <a:schemeClr val="dk1"/>
                </a:solidFill>
                <a:latin typeface="Verdana" pitchFamily="34" charset="0"/>
                <a:ea typeface="Verdana" pitchFamily="34" charset="0"/>
                <a:cs typeface="Verdana" pitchFamily="34" charset="0"/>
              </a:rPr>
              <a:t> </a:t>
            </a:r>
            <a:r>
              <a:rPr lang="de-DE" spc="-100" dirty="0" err="1" smtClean="0">
                <a:solidFill>
                  <a:schemeClr val="dk1"/>
                </a:solidFill>
                <a:latin typeface="Verdana" pitchFamily="34" charset="0"/>
                <a:ea typeface="Verdana" pitchFamily="34" charset="0"/>
                <a:cs typeface="Verdana" pitchFamily="34" charset="0"/>
              </a:rPr>
              <a:t>Blochsche</a:t>
            </a:r>
            <a:r>
              <a:rPr lang="de-DE" spc="-100" dirty="0" smtClean="0">
                <a:solidFill>
                  <a:schemeClr val="dk1"/>
                </a:solidFill>
                <a:latin typeface="Verdana" pitchFamily="34" charset="0"/>
                <a:ea typeface="Verdana" pitchFamily="34" charset="0"/>
                <a:cs typeface="Verdana" pitchFamily="34" charset="0"/>
              </a:rPr>
              <a:t> </a:t>
            </a:r>
            <a:r>
              <a:rPr lang="de-DE" spc="-100" dirty="0">
                <a:solidFill>
                  <a:schemeClr val="dk1"/>
                </a:solidFill>
                <a:latin typeface="Verdana" pitchFamily="34" charset="0"/>
                <a:ea typeface="Verdana" pitchFamily="34" charset="0"/>
                <a:cs typeface="Verdana" pitchFamily="34" charset="0"/>
              </a:rPr>
              <a:t>Philosophie</a:t>
            </a:r>
            <a:endParaRPr lang="de-DE" spc="-100" dirty="0">
              <a:latin typeface="Verdana" pitchFamily="34" charset="0"/>
              <a:ea typeface="Verdana" pitchFamily="34" charset="0"/>
              <a:cs typeface="Verdana" pitchFamily="34" charset="0"/>
            </a:endParaRPr>
          </a:p>
        </p:txBody>
      </p:sp>
      <p:sp>
        <p:nvSpPr>
          <p:cNvPr id="19" name="Rectangle 60"/>
          <p:cNvSpPr>
            <a:spLocks noChangeArrowheads="1"/>
          </p:cNvSpPr>
          <p:nvPr/>
        </p:nvSpPr>
        <p:spPr bwMode="auto">
          <a:xfrm>
            <a:off x="6372200" y="5517232"/>
            <a:ext cx="266429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dirty="0">
                <a:latin typeface="Verdana" pitchFamily="34" charset="0"/>
                <a:ea typeface="Verdana" pitchFamily="34" charset="0"/>
                <a:cs typeface="Verdana" pitchFamily="34" charset="0"/>
              </a:rPr>
              <a:t>anlässlich des 70. Geburtstages von Gert </a:t>
            </a:r>
            <a:r>
              <a:rPr lang="de-DE" spc="-100" dirty="0" err="1">
                <a:latin typeface="Verdana" pitchFamily="34" charset="0"/>
                <a:ea typeface="Verdana" pitchFamily="34" charset="0"/>
                <a:cs typeface="Verdana" pitchFamily="34" charset="0"/>
              </a:rPr>
              <a:t>Ueding</a:t>
            </a:r>
            <a:endParaRPr lang="de-DE" spc="-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-12-</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p:txBody>
      </p:sp>
      <p:graphicFrame>
        <p:nvGraphicFramePr>
          <p:cNvPr id="15" name="Tabelle 14"/>
          <p:cNvGraphicFramePr>
            <a:graphicFrameLocks noGrp="1"/>
          </p:cNvGraphicFramePr>
          <p:nvPr>
            <p:extLst>
              <p:ext uri="{D42A27DB-BD31-4B8C-83A1-F6EECF244321}">
                <p14:modId xmlns:p14="http://schemas.microsoft.com/office/powerpoint/2010/main" val="2323238320"/>
              </p:ext>
            </p:extLst>
          </p:nvPr>
        </p:nvGraphicFramePr>
        <p:xfrm>
          <a:off x="3779912" y="1216711"/>
          <a:ext cx="5184576" cy="1051205"/>
        </p:xfrm>
        <a:graphic>
          <a:graphicData uri="http://schemas.openxmlformats.org/drawingml/2006/table">
            <a:tbl>
              <a:tblPr firstRow="1" bandRow="1">
                <a:tableStyleId>{5C22544A-7EE6-4342-B048-85BDC9FD1C3A}</a:tableStyleId>
              </a:tblPr>
              <a:tblGrid>
                <a:gridCol w="936104"/>
                <a:gridCol w="864096"/>
                <a:gridCol w="1296144"/>
                <a:gridCol w="2088232"/>
              </a:tblGrid>
              <a:tr h="322666">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5445">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16" name="Textfeld 15"/>
          <p:cNvSpPr txBox="1"/>
          <p:nvPr/>
        </p:nvSpPr>
        <p:spPr>
          <a:xfrm>
            <a:off x="251520" y="1196752"/>
            <a:ext cx="3456384" cy="2592288"/>
          </a:xfrm>
          <a:prstGeom prst="rect">
            <a:avLst/>
          </a:prstGeom>
          <a:solidFill>
            <a:schemeClr val="bg1"/>
          </a:solidFill>
          <a:ln>
            <a:solidFill>
              <a:schemeClr val="tx1"/>
            </a:solidFill>
          </a:ln>
        </p:spPr>
        <p:txBody>
          <a:bodyPr wrap="square" rtlCol="0">
            <a:noAutofit/>
          </a:bodyPr>
          <a:lstStyle/>
          <a:p>
            <a:pPr algn="ctr"/>
            <a:r>
              <a:rPr lang="de-DE" sz="2000" dirty="0" smtClean="0">
                <a:latin typeface="Verdana" pitchFamily="34" charset="0"/>
                <a:ea typeface="Verdana" pitchFamily="34" charset="0"/>
                <a:cs typeface="Verdana" pitchFamily="34" charset="0"/>
              </a:rPr>
              <a:t>WERKE IN FÜNF BÄNDEN</a:t>
            </a:r>
          </a:p>
          <a:p>
            <a:pPr algn="ctr"/>
            <a:endParaRPr lang="de-DE" dirty="0" smtClean="0">
              <a:latin typeface="Verdana" pitchFamily="34" charset="0"/>
              <a:ea typeface="Verdana" pitchFamily="34" charset="0"/>
              <a:cs typeface="Verdana" pitchFamily="34" charset="0"/>
            </a:endParaRPr>
          </a:p>
          <a:p>
            <a:pPr algn="ctr"/>
            <a:r>
              <a:rPr lang="de-DE" sz="2000" dirty="0" smtClean="0">
                <a:latin typeface="Verdana" pitchFamily="34" charset="0"/>
                <a:ea typeface="Verdana" pitchFamily="34" charset="0"/>
                <a:cs typeface="Verdana" pitchFamily="34" charset="0"/>
              </a:rPr>
              <a:t>Heinrich Heine</a:t>
            </a: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10" name="Textfeld 9"/>
          <p:cNvSpPr txBox="1"/>
          <p:nvPr/>
        </p:nvSpPr>
        <p:spPr>
          <a:xfrm>
            <a:off x="251520" y="4221088"/>
            <a:ext cx="3456384" cy="2016224"/>
          </a:xfrm>
          <a:prstGeom prst="rect">
            <a:avLst/>
          </a:prstGeom>
          <a:solidFill>
            <a:schemeClr val="bg1"/>
          </a:solidFill>
          <a:ln>
            <a:solidFill>
              <a:schemeClr val="tx1"/>
            </a:solidFill>
          </a:ln>
        </p:spPr>
        <p:txBody>
          <a:bodyPr wrap="square" rtlCol="0">
            <a:noAutofit/>
          </a:bodyPr>
          <a:lstStyle/>
          <a:p>
            <a:r>
              <a:rPr lang="de-DE" b="1" dirty="0" smtClean="0">
                <a:latin typeface="Verdana" pitchFamily="34" charset="0"/>
                <a:ea typeface="Verdana" pitchFamily="34" charset="0"/>
                <a:cs typeface="Verdana" pitchFamily="34" charset="0"/>
              </a:rPr>
              <a:t>Lexikon der Geographie</a:t>
            </a:r>
          </a:p>
          <a:p>
            <a:pPr algn="ctr"/>
            <a:r>
              <a:rPr lang="de-DE" dirty="0" smtClean="0">
                <a:latin typeface="Verdana" pitchFamily="34" charset="0"/>
                <a:ea typeface="Verdana" pitchFamily="34" charset="0"/>
                <a:cs typeface="Verdana" pitchFamily="34" charset="0"/>
              </a:rPr>
              <a:t>in vier Bänden</a:t>
            </a:r>
            <a:endParaRPr lang="de-DE" dirty="0">
              <a:latin typeface="Verdana" pitchFamily="34" charset="0"/>
              <a:ea typeface="Verdana" pitchFamily="34" charset="0"/>
              <a:cs typeface="Verdana"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2333851942"/>
              </p:ext>
            </p:extLst>
          </p:nvPr>
        </p:nvGraphicFramePr>
        <p:xfrm>
          <a:off x="3851920" y="4250063"/>
          <a:ext cx="5112567" cy="1906964"/>
        </p:xfrm>
        <a:graphic>
          <a:graphicData uri="http://schemas.openxmlformats.org/drawingml/2006/table">
            <a:tbl>
              <a:tblPr firstRow="1" bandRow="1">
                <a:tableStyleId>{5C22544A-7EE6-4342-B048-85BDC9FD1C3A}</a:tableStyleId>
              </a:tblPr>
              <a:tblGrid>
                <a:gridCol w="936104"/>
                <a:gridCol w="864096"/>
                <a:gridCol w="1296144"/>
                <a:gridCol w="2016223"/>
              </a:tblGrid>
              <a:tr h="331004">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84844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69276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err="1" smtClean="0">
                          <a:latin typeface="Verdana" panose="020B0604030504040204" pitchFamily="34" charset="0"/>
                          <a:ea typeface="Verdana" panose="020B0604030504040204" pitchFamily="34" charset="0"/>
                          <a:cs typeface="Verdana" panose="020B0604030504040204" pitchFamily="34" charset="0"/>
                        </a:rPr>
                        <a:t>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14" name="Foliennummernplatzhalter 13"/>
          <p:cNvSpPr>
            <a:spLocks noGrp="1"/>
          </p:cNvSpPr>
          <p:nvPr>
            <p:ph type="sldNum" sz="quarter" idx="4"/>
          </p:nvPr>
        </p:nvSpPr>
        <p:spPr/>
        <p:txBody>
          <a:bodyPr/>
          <a:lstStyle/>
          <a:p>
            <a:fld id="{8A6690F1-7CA1-4166-A522-500460961984}" type="slidenum">
              <a:rPr lang="de-DE" smtClean="0"/>
              <a:pPr/>
              <a:t>44</a:t>
            </a:fld>
            <a:endParaRPr lang="de-DE"/>
          </a:p>
        </p:txBody>
      </p:sp>
      <p:sp>
        <p:nvSpPr>
          <p:cNvPr id="17" name="Fußzeilenplatzhalter 16"/>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2" name="Rectangle 60"/>
          <p:cNvSpPr>
            <a:spLocks noChangeArrowheads="1"/>
          </p:cNvSpPr>
          <p:nvPr/>
        </p:nvSpPr>
        <p:spPr bwMode="auto">
          <a:xfrm>
            <a:off x="6948264" y="1700808"/>
            <a:ext cx="201622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Werke in fünf Bänden</a:t>
            </a:r>
            <a:endParaRPr lang="de-DE" dirty="0">
              <a:latin typeface="Verdana" pitchFamily="34" charset="0"/>
              <a:ea typeface="Verdana" pitchFamily="34" charset="0"/>
              <a:cs typeface="Verdana" pitchFamily="34" charset="0"/>
            </a:endParaRPr>
          </a:p>
        </p:txBody>
      </p:sp>
      <p:sp>
        <p:nvSpPr>
          <p:cNvPr id="13" name="Rectangle 60"/>
          <p:cNvSpPr>
            <a:spLocks noChangeArrowheads="1"/>
          </p:cNvSpPr>
          <p:nvPr/>
        </p:nvSpPr>
        <p:spPr bwMode="auto">
          <a:xfrm>
            <a:off x="7020272" y="4811220"/>
            <a:ext cx="201622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Lexikon der Geographie</a:t>
            </a:r>
            <a:endParaRPr lang="de-DE" dirty="0">
              <a:latin typeface="Verdana" pitchFamily="34" charset="0"/>
              <a:ea typeface="Verdana" pitchFamily="34" charset="0"/>
              <a:cs typeface="Verdana" pitchFamily="34" charset="0"/>
            </a:endParaRPr>
          </a:p>
        </p:txBody>
      </p:sp>
      <p:sp>
        <p:nvSpPr>
          <p:cNvPr id="18" name="Rectangle 60"/>
          <p:cNvSpPr>
            <a:spLocks noChangeArrowheads="1"/>
          </p:cNvSpPr>
          <p:nvPr/>
        </p:nvSpPr>
        <p:spPr bwMode="auto">
          <a:xfrm>
            <a:off x="7020272" y="5589240"/>
            <a:ext cx="201622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latin typeface="Verdana" pitchFamily="34" charset="0"/>
                <a:ea typeface="Verdana" pitchFamily="34" charset="0"/>
                <a:cs typeface="Verdana" pitchFamily="34" charset="0"/>
              </a:rPr>
              <a:t>in vier Bänden</a:t>
            </a:r>
          </a:p>
        </p:txBody>
      </p:sp>
      <p:sp>
        <p:nvSpPr>
          <p:cNvPr id="4" name="Rechteck 3"/>
          <p:cNvSpPr/>
          <p:nvPr/>
        </p:nvSpPr>
        <p:spPr>
          <a:xfrm>
            <a:off x="3779912" y="5445224"/>
            <a:ext cx="525658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8"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-13-</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Richtlinien Abgrenzung Titelzusatz - Haupttitel  (RDA 2.3.4.3 D-A-CH)</a:t>
            </a:r>
          </a:p>
          <a:p>
            <a:pPr marL="0" indent="0">
              <a:buNone/>
            </a:pPr>
            <a:endParaRPr lang="de-DE" dirty="0" smtClean="0"/>
          </a:p>
          <a:p>
            <a:pPr lvl="1"/>
            <a:r>
              <a:rPr lang="de-DE" dirty="0" smtClean="0"/>
              <a:t>Jahres-/Datumsangabe am Anfang/Ende des Haupttitels</a:t>
            </a:r>
          </a:p>
          <a:p>
            <a:pPr marL="457200" lvl="1" indent="0">
              <a:buNone/>
            </a:pPr>
            <a:endParaRPr lang="de-DE" dirty="0" smtClean="0"/>
          </a:p>
          <a:p>
            <a:pPr marL="1314450" lvl="2" indent="-457200"/>
            <a:r>
              <a:rPr lang="de-DE" sz="1800" dirty="0" smtClean="0"/>
              <a:t>In der Regel Teil des Haupttitels</a:t>
            </a:r>
          </a:p>
          <a:p>
            <a:pPr marL="857250" lvl="2" indent="0">
              <a:buNone/>
            </a:pPr>
            <a:endParaRPr lang="de-DE" sz="1800" dirty="0" smtClean="0"/>
          </a:p>
          <a:p>
            <a:pPr marL="1314450" lvl="2" indent="-457200"/>
            <a:r>
              <a:rPr lang="de-DE" sz="1800" dirty="0" smtClean="0"/>
              <a:t>Titelzusatz, wenn am Ende des Haupttitels und aufgrund Inhalt und Gestaltung naheliegend (im Ermessen der Katalogisierenden)</a:t>
            </a:r>
          </a:p>
          <a:p>
            <a:pPr marL="514350" indent="-457200">
              <a:buNone/>
            </a:pPr>
            <a:r>
              <a:rPr lang="de-DE" dirty="0" smtClean="0"/>
              <a:t> </a:t>
            </a:r>
          </a:p>
          <a:p>
            <a:pPr marL="514350" indent="-457200">
              <a:buNone/>
            </a:pPr>
            <a:endParaRPr lang="de-DE" sz="2600" dirty="0" smtClean="0"/>
          </a:p>
        </p:txBody>
      </p:sp>
      <p:sp>
        <p:nvSpPr>
          <p:cNvPr id="10" name="Foliennummernplatzhalter 9"/>
          <p:cNvSpPr>
            <a:spLocks noGrp="1"/>
          </p:cNvSpPr>
          <p:nvPr>
            <p:ph type="sldNum" sz="quarter" idx="4"/>
          </p:nvPr>
        </p:nvSpPr>
        <p:spPr/>
        <p:txBody>
          <a:bodyPr/>
          <a:lstStyle/>
          <a:p>
            <a:fld id="{8A6690F1-7CA1-4166-A522-500460961984}" type="slidenum">
              <a:rPr lang="de-DE" smtClean="0"/>
              <a:pPr/>
              <a:t>45</a:t>
            </a:fld>
            <a:endParaRPr lang="de-DE"/>
          </a:p>
        </p:txBody>
      </p:sp>
      <p:sp>
        <p:nvSpPr>
          <p:cNvPr id="11" name="Fußzeilenplatzhalter 10"/>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-14-</a:t>
            </a:r>
            <a:endParaRPr lang="de-DE" dirty="0"/>
          </a:p>
        </p:txBody>
      </p:sp>
      <p:sp>
        <p:nvSpPr>
          <p:cNvPr id="3" name="Textplatzhalter 2"/>
          <p:cNvSpPr>
            <a:spLocks noGrp="1"/>
          </p:cNvSpPr>
          <p:nvPr>
            <p:ph type="body" sz="quarter" idx="13"/>
          </p:nvPr>
        </p:nvSpPr>
        <p:spPr/>
        <p:txBody>
          <a:bodyPr wrap="square"/>
          <a:lstStyle/>
          <a:p>
            <a:r>
              <a:rPr lang="de-DE" dirty="0" smtClean="0"/>
              <a:t>Aber: Fortlaufende Ressource: </a:t>
            </a:r>
            <a:br>
              <a:rPr lang="de-DE" dirty="0" smtClean="0"/>
            </a:br>
            <a:r>
              <a:rPr lang="de-DE" dirty="0" smtClean="0"/>
              <a:t>Formulierung am Ende des Haupttitels über Stand bzw. Zeitraum (z. B. "für das Jahr …", "im Jahr …" usw.) = Teil des Haupttitels unter Weglassung von Jahr, Jahren, Stand usw. (s. RDA 2.3.1.4)</a:t>
            </a:r>
          </a:p>
          <a:p>
            <a:pPr marL="514350" indent="-457200">
              <a:buNone/>
            </a:pPr>
            <a:r>
              <a:rPr lang="de-DE" dirty="0" smtClean="0"/>
              <a:t> </a:t>
            </a:r>
          </a:p>
        </p:txBody>
      </p:sp>
      <p:graphicFrame>
        <p:nvGraphicFramePr>
          <p:cNvPr id="6" name="Tabelle 5"/>
          <p:cNvGraphicFramePr>
            <a:graphicFrameLocks noGrp="1"/>
          </p:cNvGraphicFramePr>
          <p:nvPr>
            <p:extLst>
              <p:ext uri="{D42A27DB-BD31-4B8C-83A1-F6EECF244321}">
                <p14:modId xmlns:p14="http://schemas.microsoft.com/office/powerpoint/2010/main" val="34145937"/>
              </p:ext>
            </p:extLst>
          </p:nvPr>
        </p:nvGraphicFramePr>
        <p:xfrm>
          <a:off x="755576" y="4581129"/>
          <a:ext cx="7704857" cy="1279005"/>
        </p:xfrm>
        <a:graphic>
          <a:graphicData uri="http://schemas.openxmlformats.org/drawingml/2006/table">
            <a:tbl>
              <a:tblPr firstRow="1" bandRow="1">
                <a:tableStyleId>{5C22544A-7EE6-4342-B048-85BDC9FD1C3A}</a:tableStyleId>
              </a:tblPr>
              <a:tblGrid>
                <a:gridCol w="1381694"/>
                <a:gridCol w="1275411"/>
                <a:gridCol w="1663375"/>
                <a:gridCol w="3384377"/>
              </a:tblGrid>
              <a:tr h="310891">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913245">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7" name="Textfeld 6"/>
          <p:cNvSpPr txBox="1"/>
          <p:nvPr/>
        </p:nvSpPr>
        <p:spPr>
          <a:xfrm>
            <a:off x="2843808" y="3068960"/>
            <a:ext cx="3456384" cy="1224136"/>
          </a:xfrm>
          <a:prstGeom prst="rect">
            <a:avLst/>
          </a:prstGeom>
          <a:solidFill>
            <a:schemeClr val="bg1"/>
          </a:solidFill>
          <a:ln>
            <a:solidFill>
              <a:schemeClr val="tx1"/>
            </a:solidFill>
          </a:ln>
        </p:spPr>
        <p:txBody>
          <a:bodyPr wrap="square" rtlCol="0">
            <a:noAutofit/>
          </a:bodyPr>
          <a:lstStyle/>
          <a:p>
            <a:r>
              <a:rPr lang="de-DE" sz="2000" dirty="0" smtClean="0">
                <a:latin typeface="Verdana" pitchFamily="34" charset="0"/>
                <a:ea typeface="Verdana" pitchFamily="34" charset="0"/>
                <a:cs typeface="Verdana" pitchFamily="34" charset="0"/>
              </a:rPr>
              <a:t>Jahresbericht</a:t>
            </a:r>
          </a:p>
          <a:p>
            <a:r>
              <a:rPr lang="de-DE" sz="2000" dirty="0" smtClean="0">
                <a:latin typeface="Verdana" pitchFamily="34" charset="0"/>
                <a:ea typeface="Verdana" pitchFamily="34" charset="0"/>
                <a:cs typeface="Verdana" pitchFamily="34" charset="0"/>
              </a:rPr>
              <a:t>für das Geschäftsjahr</a:t>
            </a:r>
          </a:p>
          <a:p>
            <a:r>
              <a:rPr lang="de-DE" sz="2000" dirty="0" smtClean="0">
                <a:latin typeface="Verdana" pitchFamily="34" charset="0"/>
                <a:ea typeface="Verdana" pitchFamily="34" charset="0"/>
                <a:cs typeface="Verdana" pitchFamily="34" charset="0"/>
              </a:rPr>
              <a:t>2012</a:t>
            </a:r>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0" name="Foliennummernplatzhalter 9"/>
          <p:cNvSpPr>
            <a:spLocks noGrp="1"/>
          </p:cNvSpPr>
          <p:nvPr>
            <p:ph type="sldNum" sz="quarter" idx="4"/>
          </p:nvPr>
        </p:nvSpPr>
        <p:spPr/>
        <p:txBody>
          <a:bodyPr/>
          <a:lstStyle/>
          <a:p>
            <a:fld id="{8A6690F1-7CA1-4166-A522-500460961984}" type="slidenum">
              <a:rPr lang="de-DE" smtClean="0"/>
              <a:pPr/>
              <a:t>46</a:t>
            </a:fld>
            <a:endParaRPr lang="de-DE"/>
          </a:p>
        </p:txBody>
      </p:sp>
      <p:sp>
        <p:nvSpPr>
          <p:cNvPr id="11" name="Fußzeilenplatzhalter 10"/>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8" name="Rectangle 60"/>
          <p:cNvSpPr>
            <a:spLocks noChangeArrowheads="1"/>
          </p:cNvSpPr>
          <p:nvPr/>
        </p:nvSpPr>
        <p:spPr bwMode="auto">
          <a:xfrm>
            <a:off x="5220072" y="5085184"/>
            <a:ext cx="2957439"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Jahresbericht für </a:t>
            </a:r>
            <a:r>
              <a:rPr lang="de-DE" dirty="0" smtClean="0">
                <a:solidFill>
                  <a:schemeClr val="dk1"/>
                </a:solidFill>
                <a:latin typeface="Verdana" pitchFamily="34" charset="0"/>
                <a:ea typeface="Verdana" pitchFamily="34" charset="0"/>
                <a:cs typeface="Verdana" pitchFamily="34" charset="0"/>
              </a:rPr>
              <a:t>das</a:t>
            </a:r>
          </a:p>
          <a:p>
            <a:pPr>
              <a:lnSpc>
                <a:spcPts val="1600"/>
              </a:lnSpc>
              <a:spcBef>
                <a:spcPts val="600"/>
              </a:spcBef>
              <a:spcAft>
                <a:spcPts val="600"/>
              </a:spcAft>
            </a:pPr>
            <a:r>
              <a:rPr lang="de-DE" dirty="0" smtClean="0">
                <a:solidFill>
                  <a:schemeClr val="dk1"/>
                </a:solidFill>
                <a:latin typeface="Verdana" pitchFamily="34" charset="0"/>
                <a:ea typeface="Verdana" pitchFamily="34" charset="0"/>
                <a:cs typeface="Verdana" pitchFamily="34" charset="0"/>
              </a:rPr>
              <a:t> </a:t>
            </a:r>
            <a:r>
              <a:rPr lang="de-DE" dirty="0">
                <a:solidFill>
                  <a:schemeClr val="dk1"/>
                </a:solidFill>
                <a:latin typeface="Verdana" pitchFamily="34" charset="0"/>
                <a:ea typeface="Verdana" pitchFamily="34" charset="0"/>
                <a:cs typeface="Verdana" pitchFamily="34" charset="0"/>
              </a:rPr>
              <a:t>Geschäftsjahr …</a:t>
            </a:r>
            <a:endParaRPr lang="de-D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96526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-15-</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endParaRPr lang="de-DE" sz="1800" dirty="0" smtClean="0"/>
          </a:p>
        </p:txBody>
      </p:sp>
      <p:pic>
        <p:nvPicPr>
          <p:cNvPr id="1027" name="Picture 3"/>
          <p:cNvPicPr>
            <a:picLocks noChangeAspect="1" noChangeArrowheads="1"/>
          </p:cNvPicPr>
          <p:nvPr/>
        </p:nvPicPr>
        <p:blipFill>
          <a:blip r:embed="rId3" cstate="print"/>
          <a:srcRect l="3174" r="4732" b="-29788"/>
          <a:stretch>
            <a:fillRect/>
          </a:stretch>
        </p:blipFill>
        <p:spPr bwMode="auto">
          <a:xfrm>
            <a:off x="179512" y="1340768"/>
            <a:ext cx="3600400" cy="4392488"/>
          </a:xfrm>
          <a:prstGeom prst="rect">
            <a:avLst/>
          </a:prstGeom>
          <a:noFill/>
          <a:ln w="9525">
            <a:solidFill>
              <a:schemeClr val="tx1"/>
            </a:solidFill>
            <a:miter lim="800000"/>
            <a:headEnd/>
            <a:tailEnd/>
          </a:ln>
        </p:spPr>
      </p:pic>
      <p:graphicFrame>
        <p:nvGraphicFramePr>
          <p:cNvPr id="9" name="Tabelle 8"/>
          <p:cNvGraphicFramePr>
            <a:graphicFrameLocks noGrp="1"/>
          </p:cNvGraphicFramePr>
          <p:nvPr>
            <p:extLst>
              <p:ext uri="{D42A27DB-BD31-4B8C-83A1-F6EECF244321}">
                <p14:modId xmlns:p14="http://schemas.microsoft.com/office/powerpoint/2010/main" val="1184240164"/>
              </p:ext>
            </p:extLst>
          </p:nvPr>
        </p:nvGraphicFramePr>
        <p:xfrm>
          <a:off x="3888432" y="1196752"/>
          <a:ext cx="5220073" cy="4695553"/>
        </p:xfrm>
        <a:graphic>
          <a:graphicData uri="http://schemas.openxmlformats.org/drawingml/2006/table">
            <a:tbl>
              <a:tblPr firstRow="1" bandRow="1">
                <a:tableStyleId>{5C22544A-7EE6-4342-B048-85BDC9FD1C3A}</a:tableStyleId>
              </a:tblPr>
              <a:tblGrid>
                <a:gridCol w="971600"/>
                <a:gridCol w="864096"/>
                <a:gridCol w="1296144"/>
                <a:gridCol w="2088233"/>
              </a:tblGrid>
              <a:tr h="387091">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205697">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855484">
                <a:tc rowSpan="2">
                  <a:txBody>
                    <a:bodyPr/>
                    <a:lstStyle/>
                    <a:p>
                      <a:pPr>
                        <a:lnSpc>
                          <a:spcPct val="22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err="1" smtClean="0">
                          <a:latin typeface="Verdana" panose="020B0604030504040204" pitchFamily="34" charset="0"/>
                          <a:ea typeface="Verdana" panose="020B0604030504040204" pitchFamily="34" charset="0"/>
                          <a:cs typeface="Verdana" panose="020B0604030504040204" pitchFamily="34" charset="0"/>
                        </a:rPr>
                        <a:t>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solidFill>
                          <a:srgbClr val="FF0000"/>
                        </a:solidFill>
                        <a:latin typeface="Verdana" pitchFamily="34" charset="0"/>
                        <a:ea typeface="Verdana" pitchFamily="34" charset="0"/>
                        <a:cs typeface="Verdana" pitchFamily="34" charset="0"/>
                      </a:endParaRPr>
                    </a:p>
                  </a:txBody>
                  <a:tcPr anchor="ctr"/>
                </a:tc>
              </a:tr>
              <a:tr h="2247281">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Titel-</a:t>
                      </a:r>
                      <a:br>
                        <a:rPr lang="de-DE" b="0" dirty="0" smtClean="0">
                          <a:latin typeface="Verdana" panose="020B0604030504040204" pitchFamily="34" charset="0"/>
                          <a:ea typeface="Verdana" panose="020B0604030504040204" pitchFamily="34" charset="0"/>
                          <a:cs typeface="Verdana" panose="020B0604030504040204" pitchFamily="34" charset="0"/>
                        </a:rPr>
                      </a:br>
                      <a:r>
                        <a:rPr lang="de-DE" b="0" dirty="0" err="1" smtClean="0">
                          <a:latin typeface="Verdana" panose="020B0604030504040204" pitchFamily="34" charset="0"/>
                          <a:ea typeface="Verdana" panose="020B0604030504040204" pitchFamily="34" charset="0"/>
                          <a:cs typeface="Verdana" panose="020B0604030504040204" pitchFamily="34" charset="0"/>
                        </a:rPr>
                        <a:t>zusatz</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11" name="Foliennummernplatzhalter 10"/>
          <p:cNvSpPr>
            <a:spLocks noGrp="1"/>
          </p:cNvSpPr>
          <p:nvPr>
            <p:ph type="sldNum" sz="quarter" idx="4"/>
          </p:nvPr>
        </p:nvSpPr>
        <p:spPr/>
        <p:txBody>
          <a:bodyPr/>
          <a:lstStyle/>
          <a:p>
            <a:fld id="{8A6690F1-7CA1-4166-A522-500460961984}" type="slidenum">
              <a:rPr lang="de-DE" smtClean="0"/>
              <a:pPr/>
              <a:t>47</a:t>
            </a:fld>
            <a:endParaRPr lang="de-DE"/>
          </a:p>
        </p:txBody>
      </p:sp>
      <p:sp>
        <p:nvSpPr>
          <p:cNvPr id="12" name="Fußzeilenplatzhalter 11"/>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8" name="Rectangle 60"/>
          <p:cNvSpPr>
            <a:spLocks noChangeArrowheads="1"/>
          </p:cNvSpPr>
          <p:nvPr/>
        </p:nvSpPr>
        <p:spPr bwMode="auto">
          <a:xfrm>
            <a:off x="7092281" y="1844824"/>
            <a:ext cx="187220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Prof. Dr. Friedrich Moritz (1861-1938)</a:t>
            </a:r>
            <a:endParaRPr lang="de-DE" dirty="0">
              <a:latin typeface="Verdana" pitchFamily="34" charset="0"/>
              <a:ea typeface="Verdana" pitchFamily="34" charset="0"/>
              <a:cs typeface="Verdana" pitchFamily="34" charset="0"/>
            </a:endParaRPr>
          </a:p>
        </p:txBody>
      </p:sp>
      <p:sp>
        <p:nvSpPr>
          <p:cNvPr id="10" name="Rectangle 60"/>
          <p:cNvSpPr>
            <a:spLocks noChangeArrowheads="1"/>
          </p:cNvSpPr>
          <p:nvPr/>
        </p:nvSpPr>
        <p:spPr bwMode="auto">
          <a:xfrm>
            <a:off x="7092281" y="2996952"/>
            <a:ext cx="187220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latin typeface="Verdana" pitchFamily="34" charset="0"/>
                <a:ea typeface="Verdana" pitchFamily="34" charset="0"/>
                <a:cs typeface="Verdana" pitchFamily="34" charset="0"/>
              </a:rPr>
              <a:t>Arzt - Lehrer - Forscher</a:t>
            </a:r>
            <a:r>
              <a:rPr lang="de-DE" dirty="0">
                <a:solidFill>
                  <a:srgbClr val="FF0000"/>
                </a:solidFill>
                <a:latin typeface="Verdana" pitchFamily="34" charset="0"/>
                <a:ea typeface="Verdana" pitchFamily="34" charset="0"/>
                <a:cs typeface="Verdana" pitchFamily="34" charset="0"/>
              </a:rPr>
              <a:t>_:_</a:t>
            </a:r>
          </a:p>
        </p:txBody>
      </p:sp>
      <p:sp>
        <p:nvSpPr>
          <p:cNvPr id="13" name="Rectangle 60"/>
          <p:cNvSpPr>
            <a:spLocks noChangeArrowheads="1"/>
          </p:cNvSpPr>
          <p:nvPr/>
        </p:nvSpPr>
        <p:spPr bwMode="auto">
          <a:xfrm>
            <a:off x="7092281" y="3789040"/>
            <a:ext cx="1872208" cy="20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smtClean="0">
                <a:latin typeface="Verdana" pitchFamily="34" charset="0"/>
                <a:ea typeface="Verdana" pitchFamily="34" charset="0"/>
                <a:cs typeface="Verdana" pitchFamily="34" charset="0"/>
              </a:rPr>
              <a:t>Begleitheft </a:t>
            </a:r>
            <a:r>
              <a:rPr lang="de-DE" dirty="0">
                <a:latin typeface="Verdana" pitchFamily="34" charset="0"/>
                <a:ea typeface="Verdana" pitchFamily="34" charset="0"/>
                <a:cs typeface="Verdana" pitchFamily="34" charset="0"/>
              </a:rPr>
              <a:t>zur Ausstellung </a:t>
            </a:r>
            <a:r>
              <a:rPr lang="de-DE" dirty="0" err="1">
                <a:latin typeface="Verdana" pitchFamily="34" charset="0"/>
                <a:ea typeface="Verdana" pitchFamily="34" charset="0"/>
                <a:cs typeface="Verdana" pitchFamily="34" charset="0"/>
              </a:rPr>
              <a:t>anläßlich</a:t>
            </a:r>
            <a:r>
              <a:rPr lang="de-DE" dirty="0">
                <a:latin typeface="Verdana" pitchFamily="34" charset="0"/>
                <a:ea typeface="Verdana" pitchFamily="34" charset="0"/>
                <a:cs typeface="Verdana" pitchFamily="34" charset="0"/>
              </a:rPr>
              <a:t> des 100jährigen Gründungs-jubiläums der Kölner Akademie für Praktische Medizin</a:t>
            </a: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-16-</a:t>
            </a:r>
            <a:endParaRPr lang="de-DE" dirty="0"/>
          </a:p>
        </p:txBody>
      </p:sp>
      <p:sp>
        <p:nvSpPr>
          <p:cNvPr id="3" name="Textplatzhalter 2"/>
          <p:cNvSpPr>
            <a:spLocks noGrp="1"/>
          </p:cNvSpPr>
          <p:nvPr>
            <p:ph type="body" sz="quarter" idx="13"/>
          </p:nvPr>
        </p:nvSpPr>
        <p:spPr/>
        <p:txBody>
          <a:bodyPr wrap="square"/>
          <a:lstStyle/>
          <a:p>
            <a:pPr>
              <a:buNone/>
            </a:pPr>
            <a:r>
              <a:rPr lang="de-DE" dirty="0" smtClean="0"/>
              <a:t>oder</a:t>
            </a:r>
          </a:p>
          <a:p>
            <a:endParaRPr lang="de-DE" sz="1800" dirty="0" smtClean="0"/>
          </a:p>
        </p:txBody>
      </p:sp>
      <p:pic>
        <p:nvPicPr>
          <p:cNvPr id="1027" name="Picture 3"/>
          <p:cNvPicPr>
            <a:picLocks noChangeAspect="1" noChangeArrowheads="1"/>
          </p:cNvPicPr>
          <p:nvPr/>
        </p:nvPicPr>
        <p:blipFill>
          <a:blip r:embed="rId2" cstate="print"/>
          <a:srcRect l="3174" r="4732" b="-29788"/>
          <a:stretch>
            <a:fillRect/>
          </a:stretch>
        </p:blipFill>
        <p:spPr bwMode="auto">
          <a:xfrm>
            <a:off x="179512" y="1340768"/>
            <a:ext cx="3600400" cy="4392488"/>
          </a:xfrm>
          <a:prstGeom prst="rect">
            <a:avLst/>
          </a:prstGeom>
          <a:noFill/>
          <a:ln w="9525">
            <a:solidFill>
              <a:schemeClr val="tx1"/>
            </a:solidFill>
            <a:miter lim="800000"/>
            <a:headEnd/>
            <a:tailEnd/>
          </a:ln>
        </p:spPr>
      </p:pic>
      <p:graphicFrame>
        <p:nvGraphicFramePr>
          <p:cNvPr id="9" name="Tabelle 8"/>
          <p:cNvGraphicFramePr>
            <a:graphicFrameLocks noGrp="1"/>
          </p:cNvGraphicFramePr>
          <p:nvPr>
            <p:extLst>
              <p:ext uri="{D42A27DB-BD31-4B8C-83A1-F6EECF244321}">
                <p14:modId xmlns:p14="http://schemas.microsoft.com/office/powerpoint/2010/main" val="884338769"/>
              </p:ext>
            </p:extLst>
          </p:nvPr>
        </p:nvGraphicFramePr>
        <p:xfrm>
          <a:off x="3888432" y="1268759"/>
          <a:ext cx="5220073" cy="5163578"/>
        </p:xfrm>
        <a:graphic>
          <a:graphicData uri="http://schemas.openxmlformats.org/drawingml/2006/table">
            <a:tbl>
              <a:tblPr firstRow="1" bandRow="1">
                <a:tableStyleId>{5C22544A-7EE6-4342-B048-85BDC9FD1C3A}</a:tableStyleId>
              </a:tblPr>
              <a:tblGrid>
                <a:gridCol w="971600"/>
                <a:gridCol w="864096"/>
                <a:gridCol w="1296144"/>
                <a:gridCol w="2088233"/>
              </a:tblGrid>
              <a:tr h="423497">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982372">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802119">
                <a:tc rowSpan="3">
                  <a:txBody>
                    <a:bodyPr/>
                    <a:lstStyle/>
                    <a:p>
                      <a:pPr>
                        <a:lnSpc>
                          <a:spcPct val="2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err="1" smtClean="0">
                          <a:latin typeface="Verdana" panose="020B0604030504040204" pitchFamily="34" charset="0"/>
                          <a:ea typeface="Verdana" panose="020B0604030504040204" pitchFamily="34" charset="0"/>
                          <a:cs typeface="Verdana" panose="020B0604030504040204" pitchFamily="34" charset="0"/>
                        </a:rPr>
                        <a:t>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solidFill>
                          <a:srgbClr val="FF0000"/>
                        </a:solidFill>
                        <a:latin typeface="Verdana" pitchFamily="34" charset="0"/>
                        <a:ea typeface="Verdana" pitchFamily="34" charset="0"/>
                        <a:cs typeface="Verdana" pitchFamily="34" charset="0"/>
                      </a:endParaRPr>
                    </a:p>
                  </a:txBody>
                  <a:tcPr anchor="ctr"/>
                </a:tc>
              </a:tr>
              <a:tr h="802119">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Titel-</a:t>
                      </a:r>
                      <a:br>
                        <a:rPr lang="de-DE" b="0" dirty="0" smtClean="0">
                          <a:latin typeface="Verdana" panose="020B0604030504040204" pitchFamily="34" charset="0"/>
                          <a:ea typeface="Verdana" panose="020B0604030504040204" pitchFamily="34" charset="0"/>
                          <a:cs typeface="Verdana" panose="020B0604030504040204" pitchFamily="34" charset="0"/>
                        </a:rPr>
                      </a:br>
                      <a:r>
                        <a:rPr lang="de-DE" b="0" dirty="0" err="1" smtClean="0">
                          <a:latin typeface="Verdana" panose="020B0604030504040204" pitchFamily="34" charset="0"/>
                          <a:ea typeface="Verdana" panose="020B0604030504040204" pitchFamily="34" charset="0"/>
                          <a:cs typeface="Verdana" panose="020B0604030504040204" pitchFamily="34" charset="0"/>
                        </a:rPr>
                        <a:t>zusatz</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solidFill>
                          <a:srgbClr val="FF0000"/>
                        </a:solidFill>
                        <a:latin typeface="Verdana" pitchFamily="34" charset="0"/>
                        <a:ea typeface="Verdana" pitchFamily="34" charset="0"/>
                        <a:cs typeface="Verdana" pitchFamily="34" charset="0"/>
                      </a:endParaRPr>
                    </a:p>
                  </a:txBody>
                  <a:tcPr anchor="ctr"/>
                </a:tc>
              </a:tr>
              <a:tr h="2153471">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Titel-</a:t>
                      </a:r>
                      <a:br>
                        <a:rPr lang="de-DE" b="0" dirty="0" smtClean="0">
                          <a:latin typeface="Verdana" panose="020B0604030504040204" pitchFamily="34" charset="0"/>
                          <a:ea typeface="Verdana" panose="020B0604030504040204" pitchFamily="34" charset="0"/>
                          <a:cs typeface="Verdana" panose="020B0604030504040204" pitchFamily="34" charset="0"/>
                        </a:rPr>
                      </a:br>
                      <a:r>
                        <a:rPr lang="de-DE" b="0" dirty="0" err="1" smtClean="0">
                          <a:latin typeface="Verdana" panose="020B0604030504040204" pitchFamily="34" charset="0"/>
                          <a:ea typeface="Verdana" panose="020B0604030504040204" pitchFamily="34" charset="0"/>
                          <a:cs typeface="Verdana" panose="020B0604030504040204" pitchFamily="34" charset="0"/>
                        </a:rPr>
                        <a:t>zusatz</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11" name="Foliennummernplatzhalter 10"/>
          <p:cNvSpPr>
            <a:spLocks noGrp="1"/>
          </p:cNvSpPr>
          <p:nvPr>
            <p:ph type="sldNum" sz="quarter" idx="4"/>
          </p:nvPr>
        </p:nvSpPr>
        <p:spPr/>
        <p:txBody>
          <a:bodyPr/>
          <a:lstStyle/>
          <a:p>
            <a:fld id="{8A6690F1-7CA1-4166-A522-500460961984}" type="slidenum">
              <a:rPr lang="de-DE" smtClean="0"/>
              <a:pPr/>
              <a:t>48</a:t>
            </a:fld>
            <a:endParaRPr lang="de-DE"/>
          </a:p>
        </p:txBody>
      </p:sp>
      <p:sp>
        <p:nvSpPr>
          <p:cNvPr id="12" name="Fußzeilenplatzhalter 11"/>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3" name="Rectangle 60"/>
          <p:cNvSpPr>
            <a:spLocks noChangeArrowheads="1"/>
          </p:cNvSpPr>
          <p:nvPr/>
        </p:nvSpPr>
        <p:spPr bwMode="auto">
          <a:xfrm>
            <a:off x="7092281" y="1988840"/>
            <a:ext cx="187220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Prof. Dr. Friedrich </a:t>
            </a:r>
            <a:r>
              <a:rPr lang="de-DE" dirty="0" smtClean="0">
                <a:solidFill>
                  <a:schemeClr val="dk1"/>
                </a:solidFill>
                <a:latin typeface="Verdana" pitchFamily="34" charset="0"/>
                <a:ea typeface="Verdana" pitchFamily="34" charset="0"/>
                <a:cs typeface="Verdana" pitchFamily="34" charset="0"/>
              </a:rPr>
              <a:t>Moritz</a:t>
            </a:r>
            <a:endParaRPr lang="de-DE" dirty="0">
              <a:latin typeface="Verdana" pitchFamily="34" charset="0"/>
              <a:ea typeface="Verdana" pitchFamily="34" charset="0"/>
              <a:cs typeface="Verdana" pitchFamily="34" charset="0"/>
            </a:endParaRPr>
          </a:p>
        </p:txBody>
      </p:sp>
      <p:sp>
        <p:nvSpPr>
          <p:cNvPr id="14" name="Rectangle 60"/>
          <p:cNvSpPr>
            <a:spLocks noChangeArrowheads="1"/>
          </p:cNvSpPr>
          <p:nvPr/>
        </p:nvSpPr>
        <p:spPr bwMode="auto">
          <a:xfrm>
            <a:off x="7092280" y="2852936"/>
            <a:ext cx="1944215"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latin typeface="Verdana" pitchFamily="34" charset="0"/>
                <a:ea typeface="Verdana" pitchFamily="34" charset="0"/>
                <a:cs typeface="Verdana" pitchFamily="34" charset="0"/>
              </a:rPr>
              <a:t>(1861-1938)</a:t>
            </a:r>
            <a:r>
              <a:rPr lang="de-DE" dirty="0">
                <a:solidFill>
                  <a:srgbClr val="FF0000"/>
                </a:solidFill>
                <a:latin typeface="Verdana" pitchFamily="34" charset="0"/>
                <a:ea typeface="Verdana" pitchFamily="34" charset="0"/>
                <a:cs typeface="Verdana" pitchFamily="34" charset="0"/>
              </a:rPr>
              <a:t>_:_</a:t>
            </a:r>
          </a:p>
        </p:txBody>
      </p:sp>
      <p:sp>
        <p:nvSpPr>
          <p:cNvPr id="15" name="Rectangle 60"/>
          <p:cNvSpPr>
            <a:spLocks noChangeArrowheads="1"/>
          </p:cNvSpPr>
          <p:nvPr/>
        </p:nvSpPr>
        <p:spPr bwMode="auto">
          <a:xfrm>
            <a:off x="7089075" y="3645024"/>
            <a:ext cx="1944215"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latin typeface="Verdana" pitchFamily="34" charset="0"/>
                <a:ea typeface="Verdana" pitchFamily="34" charset="0"/>
                <a:cs typeface="Verdana" pitchFamily="34" charset="0"/>
              </a:rPr>
              <a:t>Arzt - Lehrer - Forscher</a:t>
            </a:r>
            <a:r>
              <a:rPr lang="de-DE" dirty="0">
                <a:solidFill>
                  <a:srgbClr val="FF0000"/>
                </a:solidFill>
                <a:latin typeface="Verdana" pitchFamily="34" charset="0"/>
                <a:ea typeface="Verdana" pitchFamily="34" charset="0"/>
                <a:cs typeface="Verdana" pitchFamily="34" charset="0"/>
              </a:rPr>
              <a:t>_:_</a:t>
            </a:r>
          </a:p>
        </p:txBody>
      </p:sp>
      <p:sp>
        <p:nvSpPr>
          <p:cNvPr id="16" name="Rectangle 60"/>
          <p:cNvSpPr>
            <a:spLocks noChangeArrowheads="1"/>
          </p:cNvSpPr>
          <p:nvPr/>
        </p:nvSpPr>
        <p:spPr bwMode="auto">
          <a:xfrm>
            <a:off x="7088101" y="4365104"/>
            <a:ext cx="1944215" cy="20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latin typeface="Verdana" pitchFamily="34" charset="0"/>
                <a:ea typeface="Verdana" pitchFamily="34" charset="0"/>
                <a:cs typeface="Verdana" pitchFamily="34" charset="0"/>
              </a:rPr>
              <a:t>Begleitheft zur Ausstellung </a:t>
            </a:r>
            <a:r>
              <a:rPr lang="de-DE" dirty="0" err="1">
                <a:latin typeface="Verdana" pitchFamily="34" charset="0"/>
                <a:ea typeface="Verdana" pitchFamily="34" charset="0"/>
                <a:cs typeface="Verdana" pitchFamily="34" charset="0"/>
              </a:rPr>
              <a:t>anläßlich</a:t>
            </a:r>
            <a:r>
              <a:rPr lang="de-DE" dirty="0">
                <a:latin typeface="Verdana" pitchFamily="34" charset="0"/>
                <a:ea typeface="Verdana" pitchFamily="34" charset="0"/>
                <a:cs typeface="Verdana" pitchFamily="34" charset="0"/>
              </a:rPr>
              <a:t> des 100jährigen Gründungs-jubiläums der Kölner Akademie für Praktische Medizin</a:t>
            </a: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-17-</a:t>
            </a:r>
            <a:endParaRPr lang="de-DE" dirty="0"/>
          </a:p>
        </p:txBody>
      </p:sp>
      <p:sp>
        <p:nvSpPr>
          <p:cNvPr id="3" name="Textplatzhalter 2"/>
          <p:cNvSpPr>
            <a:spLocks noGrp="1"/>
          </p:cNvSpPr>
          <p:nvPr>
            <p:ph type="body" sz="quarter" idx="13"/>
          </p:nvPr>
        </p:nvSpPr>
        <p:spPr/>
        <p:txBody>
          <a:bodyPr wrap="square"/>
          <a:lstStyle/>
          <a:p>
            <a:pPr marL="0" indent="0">
              <a:buNone/>
            </a:pPr>
            <a:r>
              <a:rPr lang="de-DE" sz="1800" dirty="0"/>
              <a:t> </a:t>
            </a:r>
            <a:r>
              <a:rPr lang="de-DE" sz="1800" dirty="0" smtClean="0"/>
              <a:t> </a:t>
            </a:r>
          </a:p>
        </p:txBody>
      </p:sp>
      <p:graphicFrame>
        <p:nvGraphicFramePr>
          <p:cNvPr id="9" name="Tabelle 8"/>
          <p:cNvGraphicFramePr>
            <a:graphicFrameLocks noGrp="1"/>
          </p:cNvGraphicFramePr>
          <p:nvPr>
            <p:extLst>
              <p:ext uri="{D42A27DB-BD31-4B8C-83A1-F6EECF244321}">
                <p14:modId xmlns:p14="http://schemas.microsoft.com/office/powerpoint/2010/main" val="438085587"/>
              </p:ext>
            </p:extLst>
          </p:nvPr>
        </p:nvGraphicFramePr>
        <p:xfrm>
          <a:off x="3779912" y="1340768"/>
          <a:ext cx="5220073" cy="3672408"/>
        </p:xfrm>
        <a:graphic>
          <a:graphicData uri="http://schemas.openxmlformats.org/drawingml/2006/table">
            <a:tbl>
              <a:tblPr firstRow="1" bandRow="1">
                <a:tableStyleId>{5C22544A-7EE6-4342-B048-85BDC9FD1C3A}</a:tableStyleId>
              </a:tblPr>
              <a:tblGrid>
                <a:gridCol w="864096"/>
                <a:gridCol w="792088"/>
                <a:gridCol w="1152128"/>
                <a:gridCol w="2411761"/>
              </a:tblGrid>
              <a:tr h="426687">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RDA</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baseline="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tc>
              </a:tr>
              <a:tr h="1422765">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331</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2.3.2</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Haupt-</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baseline="0" dirty="0">
                        <a:latin typeface="Verdana" pitchFamily="34" charset="0"/>
                        <a:ea typeface="Verdana" pitchFamily="34" charset="0"/>
                        <a:cs typeface="Verdana" pitchFamily="34" charset="0"/>
                      </a:endParaRPr>
                    </a:p>
                  </a:txBody>
                  <a:tcPr anchor="ctr"/>
                </a:tc>
              </a:tr>
              <a:tr h="1822956">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335</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2.3.4</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err="1" smtClean="0">
                          <a:latin typeface="Verdana" panose="020B0604030504040204" pitchFamily="34" charset="0"/>
                          <a:ea typeface="Verdana" panose="020B0604030504040204" pitchFamily="34" charset="0"/>
                          <a:cs typeface="Verdana" panose="020B0604030504040204" pitchFamily="34" charset="0"/>
                        </a:rPr>
                        <a:t>zusatz</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baseline="0" dirty="0">
                        <a:latin typeface="Verdana" pitchFamily="34" charset="0"/>
                        <a:ea typeface="Verdana" pitchFamily="34" charset="0"/>
                        <a:cs typeface="Verdana" pitchFamily="34" charset="0"/>
                      </a:endParaRPr>
                    </a:p>
                  </a:txBody>
                  <a:tcPr anchor="ctr"/>
                </a:tc>
              </a:tr>
            </a:tbl>
          </a:graphicData>
        </a:graphic>
      </p:graphicFrame>
      <p:pic>
        <p:nvPicPr>
          <p:cNvPr id="2050" name="Picture 2"/>
          <p:cNvPicPr>
            <a:picLocks noChangeAspect="1" noChangeArrowheads="1"/>
          </p:cNvPicPr>
          <p:nvPr/>
        </p:nvPicPr>
        <p:blipFill>
          <a:blip r:embed="rId2" cstate="print"/>
          <a:srcRect r="1481" b="23689"/>
          <a:stretch>
            <a:fillRect/>
          </a:stretch>
        </p:blipFill>
        <p:spPr bwMode="auto">
          <a:xfrm>
            <a:off x="179512" y="1340768"/>
            <a:ext cx="3528392" cy="4320480"/>
          </a:xfrm>
          <a:prstGeom prst="rect">
            <a:avLst/>
          </a:prstGeom>
          <a:noFill/>
          <a:ln w="9525">
            <a:solidFill>
              <a:schemeClr val="tx1"/>
            </a:solidFill>
            <a:miter lim="800000"/>
            <a:headEnd/>
            <a:tailEnd/>
          </a:ln>
        </p:spPr>
      </p:pic>
      <p:sp>
        <p:nvSpPr>
          <p:cNvPr id="11" name="Foliennummernplatzhalter 10"/>
          <p:cNvSpPr>
            <a:spLocks noGrp="1"/>
          </p:cNvSpPr>
          <p:nvPr>
            <p:ph type="sldNum" sz="quarter" idx="4"/>
          </p:nvPr>
        </p:nvSpPr>
        <p:spPr/>
        <p:txBody>
          <a:bodyPr/>
          <a:lstStyle/>
          <a:p>
            <a:fld id="{8A6690F1-7CA1-4166-A522-500460961984}" type="slidenum">
              <a:rPr lang="de-DE" smtClean="0"/>
              <a:pPr/>
              <a:t>49</a:t>
            </a:fld>
            <a:endParaRPr lang="de-DE"/>
          </a:p>
        </p:txBody>
      </p:sp>
      <p:sp>
        <p:nvSpPr>
          <p:cNvPr id="12" name="Fußzeilenplatzhalter 11"/>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8" name="Rectangle 60"/>
          <p:cNvSpPr>
            <a:spLocks noChangeArrowheads="1"/>
          </p:cNvSpPr>
          <p:nvPr/>
        </p:nvSpPr>
        <p:spPr bwMode="auto">
          <a:xfrm>
            <a:off x="6660232" y="1844824"/>
            <a:ext cx="187220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spc="-100"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pc="-100" dirty="0">
                <a:solidFill>
                  <a:schemeClr val="dk1"/>
                </a:solidFill>
                <a:latin typeface="Verdana" pitchFamily="34" charset="0"/>
                <a:ea typeface="Verdana" pitchFamily="34" charset="0"/>
                <a:cs typeface="Verdana" pitchFamily="34" charset="0"/>
              </a:rPr>
              <a:t>Report on the Expert Meeting in Preparation of SBSTTA-8, January 9–11, 2003</a:t>
            </a:r>
            <a:endParaRPr lang="de-DE" spc="-100" dirty="0">
              <a:latin typeface="Verdana" pitchFamily="34" charset="0"/>
              <a:ea typeface="Verdana" pitchFamily="34" charset="0"/>
              <a:cs typeface="Verdana" pitchFamily="34" charset="0"/>
            </a:endParaRPr>
          </a:p>
        </p:txBody>
      </p:sp>
      <p:sp>
        <p:nvSpPr>
          <p:cNvPr id="10" name="Rectangle 60"/>
          <p:cNvSpPr>
            <a:spLocks noChangeArrowheads="1"/>
          </p:cNvSpPr>
          <p:nvPr/>
        </p:nvSpPr>
        <p:spPr bwMode="auto">
          <a:xfrm>
            <a:off x="6651551" y="3284984"/>
            <a:ext cx="2304256"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spc="-100"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pc="-100" dirty="0">
                <a:solidFill>
                  <a:schemeClr val="dk1"/>
                </a:solidFill>
                <a:latin typeface="Verdana" pitchFamily="34" charset="0"/>
                <a:ea typeface="Verdana" pitchFamily="34" charset="0"/>
                <a:cs typeface="Verdana" pitchFamily="34" charset="0"/>
              </a:rPr>
              <a:t>convened by the German Federal Agency for Nature Conservation at the International Academy for Nature Conservation, Isle of </a:t>
            </a:r>
            <a:r>
              <a:rPr lang="en-US" spc="-100" dirty="0" err="1">
                <a:solidFill>
                  <a:schemeClr val="dk1"/>
                </a:solidFill>
                <a:latin typeface="Verdana" pitchFamily="34" charset="0"/>
                <a:ea typeface="Verdana" pitchFamily="34" charset="0"/>
                <a:cs typeface="Verdana" pitchFamily="34" charset="0"/>
              </a:rPr>
              <a:t>Vilm</a:t>
            </a:r>
            <a:endParaRPr lang="de-DE" spc="-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 -1-</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Titel = Wort</a:t>
            </a:r>
            <a:r>
              <a:rPr lang="de-DE" dirty="0"/>
              <a:t>, Zeichen oder Gruppe von </a:t>
            </a:r>
            <a:r>
              <a:rPr lang="de-DE" dirty="0" smtClean="0"/>
              <a:t>Wörtern und/oder Zeichen, die eine Ressource bezeichnet </a:t>
            </a:r>
            <a:r>
              <a:rPr lang="de-DE" dirty="0"/>
              <a:t>(RDA 2.3.1.1), </a:t>
            </a:r>
          </a:p>
          <a:p>
            <a:pPr marL="457200" lvl="1" indent="0">
              <a:buNone/>
            </a:pPr>
            <a:endParaRPr lang="de-DE" dirty="0"/>
          </a:p>
          <a:p>
            <a:pPr marL="342900" lvl="1" indent="-342900">
              <a:buFont typeface="Arial" panose="020B0604020202020204" pitchFamily="34" charset="0"/>
              <a:buChar char="•"/>
            </a:pPr>
            <a:r>
              <a:rPr lang="de-DE" sz="2400" dirty="0" smtClean="0"/>
              <a:t>Informationsquellen</a:t>
            </a:r>
            <a:r>
              <a:rPr lang="de-DE" sz="2400" dirty="0"/>
              <a:t>: spezifische Bestimmungen für jede </a:t>
            </a:r>
            <a:r>
              <a:rPr lang="de-DE" sz="2400" dirty="0" err="1"/>
              <a:t>Titelart</a:t>
            </a:r>
            <a:r>
              <a:rPr lang="de-DE" sz="2400" dirty="0"/>
              <a:t> (RDA 2.3.1.2</a:t>
            </a:r>
            <a:r>
              <a:rPr lang="de-DE" sz="2400" dirty="0" smtClean="0"/>
              <a:t>)</a:t>
            </a:r>
            <a:endParaRPr lang="de-DE" sz="2400"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5</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-18-</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endParaRPr lang="de-DE" sz="1800" dirty="0" smtClean="0"/>
          </a:p>
        </p:txBody>
      </p:sp>
      <p:sp>
        <p:nvSpPr>
          <p:cNvPr id="8" name="Textfeld 7"/>
          <p:cNvSpPr txBox="1"/>
          <p:nvPr/>
        </p:nvSpPr>
        <p:spPr>
          <a:xfrm>
            <a:off x="251520" y="1268760"/>
            <a:ext cx="3456384" cy="2304256"/>
          </a:xfrm>
          <a:prstGeom prst="rect">
            <a:avLst/>
          </a:prstGeom>
          <a:solidFill>
            <a:schemeClr val="bg1"/>
          </a:solidFill>
          <a:ln>
            <a:solidFill>
              <a:schemeClr val="tx1"/>
            </a:solidFill>
          </a:ln>
        </p:spPr>
        <p:txBody>
          <a:bodyPr wrap="square" rtlCol="0">
            <a:noAutofit/>
          </a:bodyPr>
          <a:lstStyle/>
          <a:p>
            <a:pPr marL="266700"/>
            <a:r>
              <a:rPr lang="de-DE" sz="2000" dirty="0" smtClean="0">
                <a:latin typeface="Verdana" pitchFamily="34" charset="0"/>
                <a:ea typeface="Verdana" pitchFamily="34" charset="0"/>
                <a:cs typeface="Verdana" pitchFamily="34" charset="0"/>
              </a:rPr>
              <a:t>1924 </a:t>
            </a:r>
            <a:r>
              <a:rPr lang="de-DE" sz="2000" baseline="-24000" dirty="0" smtClean="0">
                <a:latin typeface="Verdana" pitchFamily="34" charset="0"/>
                <a:ea typeface="Verdana" pitchFamily="34" charset="0"/>
                <a:cs typeface="Verdana" pitchFamily="34" charset="0"/>
              </a:rPr>
              <a:t>bis</a:t>
            </a:r>
          </a:p>
          <a:p>
            <a:pPr>
              <a:tabLst>
                <a:tab pos="1076325" algn="l"/>
              </a:tabLst>
            </a:pPr>
            <a:r>
              <a:rPr lang="de-DE" sz="2000" dirty="0" smtClean="0">
                <a:latin typeface="Verdana" pitchFamily="34" charset="0"/>
                <a:ea typeface="Verdana" pitchFamily="34" charset="0"/>
                <a:cs typeface="Verdana" pitchFamily="34" charset="0"/>
              </a:rPr>
              <a:t>	1999</a:t>
            </a:r>
          </a:p>
          <a:p>
            <a:pPr>
              <a:tabLst>
                <a:tab pos="714375" algn="l"/>
              </a:tabLst>
            </a:pPr>
            <a:endParaRPr lang="de-DE" sz="2000" dirty="0" smtClean="0">
              <a:latin typeface="Verdana" pitchFamily="34" charset="0"/>
              <a:ea typeface="Verdana" pitchFamily="34" charset="0"/>
              <a:cs typeface="Verdana" pitchFamily="34" charset="0"/>
            </a:endParaRPr>
          </a:p>
          <a:p>
            <a:pPr>
              <a:tabLst>
                <a:tab pos="1076325" algn="l"/>
              </a:tabLst>
            </a:pPr>
            <a:r>
              <a:rPr lang="de-DE" sz="2000" dirty="0" smtClean="0">
                <a:latin typeface="Verdana" pitchFamily="34" charset="0"/>
                <a:ea typeface="Verdana" pitchFamily="34" charset="0"/>
                <a:cs typeface="Verdana" pitchFamily="34" charset="0"/>
              </a:rPr>
              <a:t>	</a:t>
            </a:r>
            <a:r>
              <a:rPr lang="de-DE" dirty="0" smtClean="0">
                <a:latin typeface="Verdana" pitchFamily="34" charset="0"/>
                <a:ea typeface="Verdana" pitchFamily="34" charset="0"/>
                <a:cs typeface="Verdana" pitchFamily="34" charset="0"/>
              </a:rPr>
              <a:t>75 Jahre</a:t>
            </a:r>
          </a:p>
          <a:p>
            <a:pPr>
              <a:tabLst>
                <a:tab pos="895350" algn="l"/>
              </a:tabLst>
            </a:pPr>
            <a:endParaRPr lang="de-DE" sz="2000" dirty="0" smtClean="0">
              <a:latin typeface="Verdana" pitchFamily="34" charset="0"/>
              <a:ea typeface="Verdana" pitchFamily="34" charset="0"/>
              <a:cs typeface="Verdana" pitchFamily="34" charset="0"/>
            </a:endParaRPr>
          </a:p>
          <a:p>
            <a:pPr>
              <a:tabLst>
                <a:tab pos="895350" algn="l"/>
              </a:tabLst>
            </a:pPr>
            <a:r>
              <a:rPr lang="de-DE" sz="2000" dirty="0" smtClean="0">
                <a:latin typeface="Verdana" pitchFamily="34" charset="0"/>
                <a:ea typeface="Verdana" pitchFamily="34" charset="0"/>
                <a:cs typeface="Verdana" pitchFamily="34" charset="0"/>
              </a:rPr>
              <a:t>KRAFTVERKEHR</a:t>
            </a:r>
          </a:p>
          <a:p>
            <a:pPr>
              <a:tabLst>
                <a:tab pos="895350" algn="l"/>
              </a:tabLst>
            </a:pPr>
            <a:r>
              <a:rPr lang="de-DE" sz="2000" dirty="0" smtClean="0">
                <a:latin typeface="Verdana" pitchFamily="34" charset="0"/>
                <a:ea typeface="Verdana" pitchFamily="34" charset="0"/>
                <a:cs typeface="Verdana" pitchFamily="34" charset="0"/>
              </a:rPr>
              <a:t>	WUPPER-SIEG AG</a:t>
            </a: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10" name="Textfeld 9"/>
          <p:cNvSpPr txBox="1"/>
          <p:nvPr/>
        </p:nvSpPr>
        <p:spPr>
          <a:xfrm>
            <a:off x="251520" y="3933056"/>
            <a:ext cx="3456384" cy="1656184"/>
          </a:xfrm>
          <a:prstGeom prst="rect">
            <a:avLst/>
          </a:prstGeom>
          <a:solidFill>
            <a:schemeClr val="bg1"/>
          </a:solidFill>
          <a:ln>
            <a:solidFill>
              <a:schemeClr val="tx1"/>
            </a:solidFill>
          </a:ln>
        </p:spPr>
        <p:txBody>
          <a:bodyPr wrap="square" rtlCol="0">
            <a:noAutofit/>
          </a:bodyPr>
          <a:lstStyle/>
          <a:p>
            <a:pPr defTabSz="990600"/>
            <a:r>
              <a:rPr lang="de-DE" b="1" dirty="0" smtClean="0">
                <a:latin typeface="Verdana" pitchFamily="34" charset="0"/>
                <a:ea typeface="Verdana" pitchFamily="34" charset="0"/>
                <a:cs typeface="Verdana" pitchFamily="34" charset="0"/>
              </a:rPr>
              <a:t>1200 Jahre Freudenbach</a:t>
            </a:r>
          </a:p>
          <a:p>
            <a:pPr defTabSz="990600"/>
            <a:endParaRPr lang="de-DE" b="1" dirty="0" smtClean="0">
              <a:latin typeface="Verdana" pitchFamily="34" charset="0"/>
              <a:ea typeface="Verdana" pitchFamily="34" charset="0"/>
              <a:cs typeface="Verdana" pitchFamily="34" charset="0"/>
            </a:endParaRPr>
          </a:p>
          <a:p>
            <a:pPr algn="ctr" defTabSz="990600"/>
            <a:r>
              <a:rPr lang="de-DE" dirty="0" smtClean="0">
                <a:latin typeface="Verdana" pitchFamily="34" charset="0"/>
                <a:ea typeface="Verdana" pitchFamily="34" charset="0"/>
                <a:cs typeface="Verdana" pitchFamily="34" charset="0"/>
              </a:rPr>
              <a:t>807 - 2007</a:t>
            </a:r>
          </a:p>
          <a:p>
            <a:pPr algn="ctr" defTabSz="990600"/>
            <a:endParaRPr lang="de-DE" dirty="0" smtClean="0">
              <a:latin typeface="Verdana" pitchFamily="34" charset="0"/>
              <a:ea typeface="Verdana" pitchFamily="34" charset="0"/>
              <a:cs typeface="Verdana" pitchFamily="34" charset="0"/>
            </a:endParaRPr>
          </a:p>
          <a:p>
            <a:pPr algn="ctr" defTabSz="990600"/>
            <a:r>
              <a:rPr lang="de-DE" dirty="0" smtClean="0">
                <a:latin typeface="Verdana" pitchFamily="34" charset="0"/>
                <a:ea typeface="Verdana" pitchFamily="34" charset="0"/>
                <a:cs typeface="Verdana" pitchFamily="34" charset="0"/>
              </a:rPr>
              <a:t>Eine Chronik</a:t>
            </a: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14" name="Foliennummernplatzhalter 13"/>
          <p:cNvSpPr>
            <a:spLocks noGrp="1"/>
          </p:cNvSpPr>
          <p:nvPr>
            <p:ph type="sldNum" sz="quarter" idx="4"/>
          </p:nvPr>
        </p:nvSpPr>
        <p:spPr/>
        <p:txBody>
          <a:bodyPr/>
          <a:lstStyle/>
          <a:p>
            <a:fld id="{8A6690F1-7CA1-4166-A522-500460961984}" type="slidenum">
              <a:rPr lang="de-DE" smtClean="0"/>
              <a:pPr/>
              <a:t>50</a:t>
            </a:fld>
            <a:endParaRPr lang="de-DE"/>
          </a:p>
        </p:txBody>
      </p:sp>
      <p:sp>
        <p:nvSpPr>
          <p:cNvPr id="15" name="Fußzeilenplatzhalter 14"/>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75" name="Gruppieren 74"/>
          <p:cNvGrpSpPr/>
          <p:nvPr/>
        </p:nvGrpSpPr>
        <p:grpSpPr>
          <a:xfrm>
            <a:off x="3797300" y="3789363"/>
            <a:ext cx="5245100" cy="2217737"/>
            <a:chOff x="3797300" y="3789363"/>
            <a:chExt cx="5245100" cy="2217737"/>
          </a:xfrm>
        </p:grpSpPr>
        <p:grpSp>
          <p:nvGrpSpPr>
            <p:cNvPr id="72" name="Gruppieren 71"/>
            <p:cNvGrpSpPr/>
            <p:nvPr/>
          </p:nvGrpSpPr>
          <p:grpSpPr>
            <a:xfrm>
              <a:off x="3797300" y="3789363"/>
              <a:ext cx="5245100" cy="2217737"/>
              <a:chOff x="3797300" y="3789363"/>
              <a:chExt cx="5245100" cy="2217737"/>
            </a:xfrm>
          </p:grpSpPr>
          <p:sp>
            <p:nvSpPr>
              <p:cNvPr id="7" name="AutoShape 3"/>
              <p:cNvSpPr>
                <a:spLocks noChangeAspect="1" noChangeArrowheads="1" noTextEdit="1"/>
              </p:cNvSpPr>
              <p:nvPr/>
            </p:nvSpPr>
            <p:spPr bwMode="auto">
              <a:xfrm>
                <a:off x="3797300" y="3789363"/>
                <a:ext cx="52451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5"/>
              <p:cNvSpPr>
                <a:spLocks noChangeArrowheads="1"/>
              </p:cNvSpPr>
              <p:nvPr/>
            </p:nvSpPr>
            <p:spPr bwMode="auto">
              <a:xfrm>
                <a:off x="3805238" y="3816350"/>
                <a:ext cx="936625" cy="3651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6"/>
              <p:cNvSpPr>
                <a:spLocks noChangeArrowheads="1"/>
              </p:cNvSpPr>
              <p:nvPr/>
            </p:nvSpPr>
            <p:spPr bwMode="auto">
              <a:xfrm>
                <a:off x="4741863" y="3816350"/>
                <a:ext cx="863600" cy="3651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7"/>
              <p:cNvSpPr>
                <a:spLocks noChangeArrowheads="1"/>
              </p:cNvSpPr>
              <p:nvPr/>
            </p:nvSpPr>
            <p:spPr bwMode="auto">
              <a:xfrm>
                <a:off x="5605463" y="3816350"/>
                <a:ext cx="1296988" cy="3651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8"/>
              <p:cNvSpPr>
                <a:spLocks noChangeArrowheads="1"/>
              </p:cNvSpPr>
              <p:nvPr/>
            </p:nvSpPr>
            <p:spPr bwMode="auto">
              <a:xfrm>
                <a:off x="6902450" y="3816350"/>
                <a:ext cx="2124075" cy="3651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9"/>
              <p:cNvSpPr>
                <a:spLocks noChangeArrowheads="1"/>
              </p:cNvSpPr>
              <p:nvPr/>
            </p:nvSpPr>
            <p:spPr bwMode="auto">
              <a:xfrm>
                <a:off x="3805238" y="4181475"/>
                <a:ext cx="936625" cy="587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10"/>
              <p:cNvSpPr>
                <a:spLocks noChangeArrowheads="1"/>
              </p:cNvSpPr>
              <p:nvPr/>
            </p:nvSpPr>
            <p:spPr bwMode="auto">
              <a:xfrm>
                <a:off x="4741863" y="4181475"/>
                <a:ext cx="863600" cy="587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11"/>
              <p:cNvSpPr>
                <a:spLocks noChangeArrowheads="1"/>
              </p:cNvSpPr>
              <p:nvPr/>
            </p:nvSpPr>
            <p:spPr bwMode="auto">
              <a:xfrm>
                <a:off x="5605463" y="4181475"/>
                <a:ext cx="1296988" cy="587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Line 20"/>
              <p:cNvSpPr>
                <a:spLocks noChangeShapeType="1"/>
              </p:cNvSpPr>
              <p:nvPr/>
            </p:nvSpPr>
            <p:spPr bwMode="auto">
              <a:xfrm>
                <a:off x="4741863" y="3810000"/>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 name="Line 21"/>
              <p:cNvSpPr>
                <a:spLocks noChangeShapeType="1"/>
              </p:cNvSpPr>
              <p:nvPr/>
            </p:nvSpPr>
            <p:spPr bwMode="auto">
              <a:xfrm>
                <a:off x="5605463" y="3810000"/>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Line 22"/>
              <p:cNvSpPr>
                <a:spLocks noChangeShapeType="1"/>
              </p:cNvSpPr>
              <p:nvPr/>
            </p:nvSpPr>
            <p:spPr bwMode="auto">
              <a:xfrm>
                <a:off x="6902450" y="3810000"/>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 name="Line 23"/>
              <p:cNvSpPr>
                <a:spLocks noChangeShapeType="1"/>
              </p:cNvSpPr>
              <p:nvPr/>
            </p:nvSpPr>
            <p:spPr bwMode="auto">
              <a:xfrm>
                <a:off x="3798888" y="4181475"/>
                <a:ext cx="5235575"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Line 24"/>
              <p:cNvSpPr>
                <a:spLocks noChangeShapeType="1"/>
              </p:cNvSpPr>
              <p:nvPr/>
            </p:nvSpPr>
            <p:spPr bwMode="auto">
              <a:xfrm>
                <a:off x="3798888" y="4768850"/>
                <a:ext cx="52355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Line 26"/>
              <p:cNvSpPr>
                <a:spLocks noChangeShapeType="1"/>
              </p:cNvSpPr>
              <p:nvPr/>
            </p:nvSpPr>
            <p:spPr bwMode="auto">
              <a:xfrm>
                <a:off x="3805238" y="3810000"/>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2" name="Line 27"/>
              <p:cNvSpPr>
                <a:spLocks noChangeShapeType="1"/>
              </p:cNvSpPr>
              <p:nvPr/>
            </p:nvSpPr>
            <p:spPr bwMode="auto">
              <a:xfrm>
                <a:off x="9026525" y="3810000"/>
                <a:ext cx="0" cy="21367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Line 28"/>
              <p:cNvSpPr>
                <a:spLocks noChangeShapeType="1"/>
              </p:cNvSpPr>
              <p:nvPr/>
            </p:nvSpPr>
            <p:spPr bwMode="auto">
              <a:xfrm>
                <a:off x="3798888" y="3816350"/>
                <a:ext cx="52355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 name="Line 29"/>
              <p:cNvSpPr>
                <a:spLocks noChangeShapeType="1"/>
              </p:cNvSpPr>
              <p:nvPr/>
            </p:nvSpPr>
            <p:spPr bwMode="auto">
              <a:xfrm>
                <a:off x="3798888" y="5940425"/>
                <a:ext cx="52355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 name="Rectangle 30"/>
              <p:cNvSpPr>
                <a:spLocks noChangeArrowheads="1"/>
              </p:cNvSpPr>
              <p:nvPr/>
            </p:nvSpPr>
            <p:spPr bwMode="auto">
              <a:xfrm>
                <a:off x="3897313" y="3860800"/>
                <a:ext cx="860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31"/>
              <p:cNvSpPr>
                <a:spLocks noChangeArrowheads="1"/>
              </p:cNvSpPr>
              <p:nvPr/>
            </p:nvSpPr>
            <p:spPr bwMode="auto">
              <a:xfrm>
                <a:off x="4833938" y="3860800"/>
                <a:ext cx="676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32"/>
              <p:cNvSpPr>
                <a:spLocks noChangeArrowheads="1"/>
              </p:cNvSpPr>
              <p:nvPr/>
            </p:nvSpPr>
            <p:spPr bwMode="auto">
              <a:xfrm>
                <a:off x="5697538" y="3860800"/>
                <a:ext cx="1177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33"/>
              <p:cNvSpPr>
                <a:spLocks noChangeArrowheads="1"/>
              </p:cNvSpPr>
              <p:nvPr/>
            </p:nvSpPr>
            <p:spPr bwMode="auto">
              <a:xfrm>
                <a:off x="6994525" y="3860800"/>
                <a:ext cx="1406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34"/>
              <p:cNvSpPr>
                <a:spLocks noChangeArrowheads="1"/>
              </p:cNvSpPr>
              <p:nvPr/>
            </p:nvSpPr>
            <p:spPr bwMode="auto">
              <a:xfrm>
                <a:off x="3897313" y="4300538"/>
                <a:ext cx="6508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35"/>
              <p:cNvSpPr>
                <a:spLocks noChangeArrowheads="1"/>
              </p:cNvSpPr>
              <p:nvPr/>
            </p:nvSpPr>
            <p:spPr bwMode="auto">
              <a:xfrm>
                <a:off x="4833938" y="4300538"/>
                <a:ext cx="8255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36"/>
              <p:cNvSpPr>
                <a:spLocks noChangeArrowheads="1"/>
              </p:cNvSpPr>
              <p:nvPr/>
            </p:nvSpPr>
            <p:spPr bwMode="auto">
              <a:xfrm>
                <a:off x="5697538" y="4197350"/>
                <a:ext cx="95091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37"/>
              <p:cNvSpPr>
                <a:spLocks noChangeArrowheads="1"/>
              </p:cNvSpPr>
              <p:nvPr/>
            </p:nvSpPr>
            <p:spPr bwMode="auto">
              <a:xfrm>
                <a:off x="6469063" y="4197350"/>
                <a:ext cx="2540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38"/>
              <p:cNvSpPr>
                <a:spLocks noChangeArrowheads="1"/>
              </p:cNvSpPr>
              <p:nvPr/>
            </p:nvSpPr>
            <p:spPr bwMode="auto">
              <a:xfrm>
                <a:off x="5697538" y="4402138"/>
                <a:ext cx="6826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7" name="Rectangle 12"/>
            <p:cNvSpPr>
              <a:spLocks noChangeArrowheads="1"/>
            </p:cNvSpPr>
            <p:nvPr/>
          </p:nvSpPr>
          <p:spPr bwMode="auto">
            <a:xfrm>
              <a:off x="6902450" y="4181475"/>
              <a:ext cx="2124075" cy="587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73" name="Gruppieren 72"/>
          <p:cNvGrpSpPr/>
          <p:nvPr/>
        </p:nvGrpSpPr>
        <p:grpSpPr>
          <a:xfrm>
            <a:off x="6994525" y="4197350"/>
            <a:ext cx="1925638" cy="549275"/>
            <a:chOff x="6994525" y="4197350"/>
            <a:chExt cx="1925638" cy="549275"/>
          </a:xfrm>
        </p:grpSpPr>
        <p:sp>
          <p:nvSpPr>
            <p:cNvPr id="54" name="Rectangle 39"/>
            <p:cNvSpPr>
              <a:spLocks noChangeArrowheads="1"/>
            </p:cNvSpPr>
            <p:nvPr/>
          </p:nvSpPr>
          <p:spPr bwMode="auto">
            <a:xfrm>
              <a:off x="6994525" y="4197350"/>
              <a:ext cx="5048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40"/>
            <p:cNvSpPr>
              <a:spLocks noChangeArrowheads="1"/>
            </p:cNvSpPr>
            <p:nvPr/>
          </p:nvSpPr>
          <p:spPr bwMode="auto">
            <a:xfrm>
              <a:off x="7359650" y="4197350"/>
              <a:ext cx="156051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1200 Jahre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41"/>
            <p:cNvSpPr>
              <a:spLocks noChangeArrowheads="1"/>
            </p:cNvSpPr>
            <p:nvPr/>
          </p:nvSpPr>
          <p:spPr bwMode="auto">
            <a:xfrm>
              <a:off x="6994525" y="4402138"/>
              <a:ext cx="16811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Freudenbach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4" name="Gruppieren 73"/>
          <p:cNvGrpSpPr/>
          <p:nvPr/>
        </p:nvGrpSpPr>
        <p:grpSpPr>
          <a:xfrm>
            <a:off x="3805238" y="4768850"/>
            <a:ext cx="5229225" cy="1171575"/>
            <a:chOff x="3805238" y="4768850"/>
            <a:chExt cx="5229225" cy="1171575"/>
          </a:xfrm>
        </p:grpSpPr>
        <p:sp>
          <p:nvSpPr>
            <p:cNvPr id="28" name="Rectangle 13"/>
            <p:cNvSpPr>
              <a:spLocks noChangeArrowheads="1"/>
            </p:cNvSpPr>
            <p:nvPr/>
          </p:nvSpPr>
          <p:spPr bwMode="auto">
            <a:xfrm>
              <a:off x="3805238" y="4768850"/>
              <a:ext cx="936625" cy="11715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4"/>
            <p:cNvSpPr>
              <a:spLocks noChangeArrowheads="1"/>
            </p:cNvSpPr>
            <p:nvPr/>
          </p:nvSpPr>
          <p:spPr bwMode="auto">
            <a:xfrm>
              <a:off x="4741863" y="4768850"/>
              <a:ext cx="863600" cy="585787"/>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5"/>
            <p:cNvSpPr>
              <a:spLocks noChangeArrowheads="1"/>
            </p:cNvSpPr>
            <p:nvPr/>
          </p:nvSpPr>
          <p:spPr bwMode="auto">
            <a:xfrm>
              <a:off x="5605463" y="4768850"/>
              <a:ext cx="1296988" cy="585787"/>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6"/>
            <p:cNvSpPr>
              <a:spLocks noChangeArrowheads="1"/>
            </p:cNvSpPr>
            <p:nvPr/>
          </p:nvSpPr>
          <p:spPr bwMode="auto">
            <a:xfrm>
              <a:off x="6902450" y="4768850"/>
              <a:ext cx="2124075" cy="585787"/>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17"/>
            <p:cNvSpPr>
              <a:spLocks noChangeArrowheads="1"/>
            </p:cNvSpPr>
            <p:nvPr/>
          </p:nvSpPr>
          <p:spPr bwMode="auto">
            <a:xfrm>
              <a:off x="4741863" y="5354638"/>
              <a:ext cx="863600" cy="585787"/>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Rectangle 18"/>
            <p:cNvSpPr>
              <a:spLocks noChangeArrowheads="1"/>
            </p:cNvSpPr>
            <p:nvPr/>
          </p:nvSpPr>
          <p:spPr bwMode="auto">
            <a:xfrm>
              <a:off x="5605463" y="5354638"/>
              <a:ext cx="1296988" cy="585787"/>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Rectangle 19"/>
            <p:cNvSpPr>
              <a:spLocks noChangeArrowheads="1"/>
            </p:cNvSpPr>
            <p:nvPr/>
          </p:nvSpPr>
          <p:spPr bwMode="auto">
            <a:xfrm>
              <a:off x="6902450" y="5354638"/>
              <a:ext cx="2124075" cy="585787"/>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Line 25"/>
            <p:cNvSpPr>
              <a:spLocks noChangeShapeType="1"/>
            </p:cNvSpPr>
            <p:nvPr/>
          </p:nvSpPr>
          <p:spPr bwMode="auto">
            <a:xfrm>
              <a:off x="4735513" y="5354638"/>
              <a:ext cx="42989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Rectangle 42"/>
            <p:cNvSpPr>
              <a:spLocks noChangeArrowheads="1"/>
            </p:cNvSpPr>
            <p:nvPr/>
          </p:nvSpPr>
          <p:spPr bwMode="auto">
            <a:xfrm>
              <a:off x="3897313" y="4895850"/>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43"/>
            <p:cNvSpPr>
              <a:spLocks noChangeArrowheads="1"/>
            </p:cNvSpPr>
            <p:nvPr/>
          </p:nvSpPr>
          <p:spPr bwMode="auto">
            <a:xfrm>
              <a:off x="4833938" y="4887913"/>
              <a:ext cx="7794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44"/>
            <p:cNvSpPr>
              <a:spLocks noChangeArrowheads="1"/>
            </p:cNvSpPr>
            <p:nvPr/>
          </p:nvSpPr>
          <p:spPr bwMode="auto">
            <a:xfrm>
              <a:off x="5697538" y="4783138"/>
              <a:ext cx="7381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45"/>
            <p:cNvSpPr>
              <a:spLocks noChangeArrowheads="1"/>
            </p:cNvSpPr>
            <p:nvPr/>
          </p:nvSpPr>
          <p:spPr bwMode="auto">
            <a:xfrm>
              <a:off x="6276976" y="4783138"/>
              <a:ext cx="203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46"/>
            <p:cNvSpPr>
              <a:spLocks noChangeArrowheads="1"/>
            </p:cNvSpPr>
            <p:nvPr/>
          </p:nvSpPr>
          <p:spPr bwMode="auto">
            <a:xfrm>
              <a:off x="5697538" y="4987925"/>
              <a:ext cx="10128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zusatz</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47"/>
            <p:cNvSpPr>
              <a:spLocks noChangeArrowheads="1"/>
            </p:cNvSpPr>
            <p:nvPr/>
          </p:nvSpPr>
          <p:spPr bwMode="auto">
            <a:xfrm>
              <a:off x="6994525" y="4887913"/>
              <a:ext cx="4794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48"/>
            <p:cNvSpPr>
              <a:spLocks noChangeArrowheads="1"/>
            </p:cNvSpPr>
            <p:nvPr/>
          </p:nvSpPr>
          <p:spPr bwMode="auto">
            <a:xfrm>
              <a:off x="7359650" y="4887913"/>
              <a:ext cx="5540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807</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49"/>
            <p:cNvSpPr>
              <a:spLocks noChangeArrowheads="1"/>
            </p:cNvSpPr>
            <p:nvPr/>
          </p:nvSpPr>
          <p:spPr bwMode="auto">
            <a:xfrm>
              <a:off x="7793038" y="4887913"/>
              <a:ext cx="2190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50"/>
            <p:cNvSpPr>
              <a:spLocks noChangeArrowheads="1"/>
            </p:cNvSpPr>
            <p:nvPr/>
          </p:nvSpPr>
          <p:spPr bwMode="auto">
            <a:xfrm>
              <a:off x="7897813" y="4887913"/>
              <a:ext cx="7000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2007</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51"/>
            <p:cNvSpPr>
              <a:spLocks noChangeArrowheads="1"/>
            </p:cNvSpPr>
            <p:nvPr/>
          </p:nvSpPr>
          <p:spPr bwMode="auto">
            <a:xfrm>
              <a:off x="8478838" y="4887913"/>
              <a:ext cx="5111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_:_</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52"/>
            <p:cNvSpPr>
              <a:spLocks noChangeArrowheads="1"/>
            </p:cNvSpPr>
            <p:nvPr/>
          </p:nvSpPr>
          <p:spPr bwMode="auto">
            <a:xfrm>
              <a:off x="4833938" y="5473700"/>
              <a:ext cx="719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53"/>
            <p:cNvSpPr>
              <a:spLocks noChangeArrowheads="1"/>
            </p:cNvSpPr>
            <p:nvPr/>
          </p:nvSpPr>
          <p:spPr bwMode="auto">
            <a:xfrm>
              <a:off x="5697538" y="5372100"/>
              <a:ext cx="6080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54"/>
            <p:cNvSpPr>
              <a:spLocks noChangeArrowheads="1"/>
            </p:cNvSpPr>
            <p:nvPr/>
          </p:nvSpPr>
          <p:spPr bwMode="auto">
            <a:xfrm>
              <a:off x="6191250" y="5372100"/>
              <a:ext cx="2206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55"/>
            <p:cNvSpPr>
              <a:spLocks noChangeArrowheads="1"/>
            </p:cNvSpPr>
            <p:nvPr/>
          </p:nvSpPr>
          <p:spPr bwMode="auto">
            <a:xfrm>
              <a:off x="5697538" y="5575300"/>
              <a:ext cx="89376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zusatz</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56"/>
            <p:cNvSpPr>
              <a:spLocks noChangeArrowheads="1"/>
            </p:cNvSpPr>
            <p:nvPr/>
          </p:nvSpPr>
          <p:spPr bwMode="auto">
            <a:xfrm>
              <a:off x="6994525" y="5473700"/>
              <a:ext cx="1557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eine Chronik</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76" name="Tabelle 75"/>
          <p:cNvGraphicFramePr>
            <a:graphicFrameLocks noGrp="1"/>
          </p:cNvGraphicFramePr>
          <p:nvPr>
            <p:extLst>
              <p:ext uri="{D42A27DB-BD31-4B8C-83A1-F6EECF244321}">
                <p14:modId xmlns:p14="http://schemas.microsoft.com/office/powerpoint/2010/main" val="1437973949"/>
              </p:ext>
            </p:extLst>
          </p:nvPr>
        </p:nvGraphicFramePr>
        <p:xfrm>
          <a:off x="3782936" y="1368619"/>
          <a:ext cx="5220073" cy="1440185"/>
        </p:xfrm>
        <a:graphic>
          <a:graphicData uri="http://schemas.openxmlformats.org/drawingml/2006/table">
            <a:tbl>
              <a:tblPr firstRow="1" bandRow="1">
                <a:tableStyleId>{5C22544A-7EE6-4342-B048-85BDC9FD1C3A}</a:tableStyleId>
              </a:tblPr>
              <a:tblGrid>
                <a:gridCol w="936104"/>
                <a:gridCol w="864096"/>
                <a:gridCol w="1296144"/>
                <a:gridCol w="2123729"/>
              </a:tblGrid>
              <a:tr h="342979">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1074425">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a:t>
                      </a:r>
                      <a:br>
                        <a:rPr lang="de-DE" b="1" dirty="0" smtClean="0">
                          <a:latin typeface="Verdana" panose="020B0604030504040204" pitchFamily="34" charset="0"/>
                          <a:ea typeface="Verdana" panose="020B0604030504040204" pitchFamily="34" charset="0"/>
                          <a:cs typeface="Verdana" panose="020B0604030504040204" pitchFamily="34" charset="0"/>
                        </a:rPr>
                      </a:br>
                      <a:r>
                        <a:rPr lang="de-DE" b="1" dirty="0" smtClean="0">
                          <a:latin typeface="Verdana" panose="020B0604030504040204" pitchFamily="34" charset="0"/>
                          <a:ea typeface="Verdana" panose="020B0604030504040204" pitchFamily="34" charset="0"/>
                          <a:cs typeface="Verdana" panose="020B0604030504040204" pitchFamily="34" charset="0"/>
                        </a:rPr>
                        <a: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latin typeface="Verdana" pitchFamily="34" charset="0"/>
                          <a:ea typeface="Verdana" pitchFamily="34" charset="0"/>
                          <a:cs typeface="Verdana" pitchFamily="34" charset="0"/>
                        </a:rPr>
                        <a:t>1924 bis 1999: 75 Jahre Kraftverkehr Wupper-Sieg AG</a:t>
                      </a:r>
                      <a:endParaRPr lang="de-DE"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-19-</a:t>
            </a:r>
            <a:endParaRPr lang="de-DE" dirty="0"/>
          </a:p>
        </p:txBody>
      </p:sp>
      <p:sp>
        <p:nvSpPr>
          <p:cNvPr id="3" name="Textplatzhalter 2"/>
          <p:cNvSpPr>
            <a:spLocks noGrp="1"/>
          </p:cNvSpPr>
          <p:nvPr>
            <p:ph type="body" sz="quarter" idx="13"/>
          </p:nvPr>
        </p:nvSpPr>
        <p:spPr>
          <a:xfrm>
            <a:off x="107504" y="836712"/>
            <a:ext cx="9001000" cy="5472608"/>
          </a:xfrm>
        </p:spPr>
        <p:txBody>
          <a:bodyPr wrap="square"/>
          <a:lstStyle/>
          <a:p>
            <a:endParaRPr lang="de-DE" dirty="0" smtClean="0"/>
          </a:p>
          <a:p>
            <a:r>
              <a:rPr lang="de-DE" dirty="0" smtClean="0"/>
              <a:t>Richtlinien Abgrenzung Titelzusatz - Haupttitel  (RDA 2.3.4.3 D-A-CH)</a:t>
            </a:r>
          </a:p>
          <a:p>
            <a:pPr marL="0" indent="0">
              <a:buNone/>
            </a:pPr>
            <a:endParaRPr lang="de-DE" sz="800" dirty="0" smtClean="0"/>
          </a:p>
          <a:p>
            <a:pPr lvl="1"/>
            <a:r>
              <a:rPr lang="de-DE" dirty="0" smtClean="0"/>
              <a:t>Vermerke über textliche Beigaben</a:t>
            </a:r>
          </a:p>
          <a:p>
            <a:pPr marL="457200" lvl="1" indent="0">
              <a:buNone/>
            </a:pPr>
            <a:endParaRPr lang="de-DE" dirty="0" smtClean="0"/>
          </a:p>
          <a:p>
            <a:pPr marL="715963" lvl="2" indent="-358775"/>
            <a:r>
              <a:rPr lang="de-DE" sz="1800" dirty="0" smtClean="0"/>
              <a:t>Titelzusatz, falls nicht Teil einer Verantwortlichkeitsangabe             (im Ermessen der Katalogisierenden)</a:t>
            </a:r>
          </a:p>
          <a:p>
            <a:pPr marL="715963" lvl="2" indent="-358775">
              <a:buNone/>
            </a:pPr>
            <a:endParaRPr lang="de-DE" sz="1800" dirty="0" smtClean="0"/>
          </a:p>
          <a:p>
            <a:pPr marL="715963" lvl="2" indent="-358775"/>
            <a:r>
              <a:rPr lang="de-DE" sz="1800" dirty="0" smtClean="0"/>
              <a:t>Angabe über Tabellen = i. d. R. keine Erfassung,                          aber bei Bedarf Anmerkung (s. RDA 7.16.1.3)</a:t>
            </a:r>
          </a:p>
          <a:p>
            <a:pPr marL="715963" lvl="2" indent="-358775">
              <a:buNone/>
            </a:pPr>
            <a:endParaRPr lang="de-DE" sz="1800" dirty="0" smtClean="0"/>
          </a:p>
          <a:p>
            <a:pPr marL="715963" lvl="2" indent="-358775"/>
            <a:r>
              <a:rPr lang="de-DE" sz="1800" dirty="0" smtClean="0"/>
              <a:t>Gemischter Vermerk (Tabellen, Illustrationen und textliche Beigaben) = Titelzusatz oder keine Erfassung </a:t>
            </a:r>
            <a:r>
              <a:rPr lang="de-DE" sz="1800" dirty="0"/>
              <a:t> </a:t>
            </a:r>
            <a:r>
              <a:rPr lang="de-DE" sz="1800" dirty="0" smtClean="0"/>
              <a:t>                                              		(im Ermessen der Katalogisierenden);                                          		bei Bedarf Anmerkung (s. RDA 7.16.1.3)</a:t>
            </a:r>
          </a:p>
          <a:p>
            <a:endParaRPr lang="de-DE" sz="1800"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51</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-20-</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endParaRPr lang="de-DE" sz="1800" dirty="0" smtClean="0"/>
          </a:p>
          <a:p>
            <a:endParaRPr lang="de-DE" sz="1800" dirty="0" smtClean="0"/>
          </a:p>
        </p:txBody>
      </p:sp>
      <p:sp>
        <p:nvSpPr>
          <p:cNvPr id="8" name="Textfeld 7"/>
          <p:cNvSpPr txBox="1"/>
          <p:nvPr/>
        </p:nvSpPr>
        <p:spPr>
          <a:xfrm>
            <a:off x="611560" y="1412776"/>
            <a:ext cx="2736304" cy="4176464"/>
          </a:xfrm>
          <a:prstGeom prst="rect">
            <a:avLst/>
          </a:prstGeom>
          <a:solidFill>
            <a:schemeClr val="bg1"/>
          </a:solidFill>
          <a:ln>
            <a:solidFill>
              <a:schemeClr val="tx1"/>
            </a:solidFill>
          </a:ln>
        </p:spPr>
        <p:txBody>
          <a:bodyPr wrap="square" rtlCol="0">
            <a:noAutofit/>
          </a:bodyPr>
          <a:lstStyle/>
          <a:p>
            <a:r>
              <a:rPr lang="de-DE" spc="-100" dirty="0" smtClean="0">
                <a:latin typeface="Verdana" pitchFamily="34" charset="0"/>
                <a:ea typeface="Verdana" pitchFamily="34" charset="0"/>
                <a:cs typeface="Verdana" pitchFamily="34" charset="0"/>
              </a:rPr>
              <a:t>So lernt mein Kind sich konzentrieren</a:t>
            </a:r>
            <a:r>
              <a:rPr lang="de-DE" dirty="0" smtClean="0">
                <a:latin typeface="Verdana" pitchFamily="34" charset="0"/>
                <a:ea typeface="Verdana" pitchFamily="34" charset="0"/>
                <a:cs typeface="Verdana" pitchFamily="34" charset="0"/>
              </a:rPr>
              <a:t/>
            </a:r>
            <a:br>
              <a:rPr lang="de-DE" dirty="0" smtClean="0">
                <a:latin typeface="Verdana" pitchFamily="34" charset="0"/>
                <a:ea typeface="Verdana" pitchFamily="34" charset="0"/>
                <a:cs typeface="Verdana" pitchFamily="34" charset="0"/>
              </a:rPr>
            </a:br>
            <a:endParaRPr lang="de-DE" dirty="0" smtClean="0">
              <a:latin typeface="Verdana" pitchFamily="34" charset="0"/>
              <a:ea typeface="Verdana" pitchFamily="34" charset="0"/>
              <a:cs typeface="Verdana" pitchFamily="34" charset="0"/>
            </a:endParaRPr>
          </a:p>
          <a:p>
            <a:r>
              <a:rPr lang="de-DE" spc="-100" dirty="0" smtClean="0">
                <a:latin typeface="Verdana" pitchFamily="34" charset="0"/>
                <a:ea typeface="Verdana" pitchFamily="34" charset="0"/>
                <a:cs typeface="Verdana" pitchFamily="34" charset="0"/>
              </a:rPr>
              <a:t>Mit Praxistest</a:t>
            </a: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12" name="Foliennummernplatzhalter 11"/>
          <p:cNvSpPr>
            <a:spLocks noGrp="1"/>
          </p:cNvSpPr>
          <p:nvPr>
            <p:ph type="sldNum" sz="quarter" idx="4"/>
          </p:nvPr>
        </p:nvSpPr>
        <p:spPr/>
        <p:txBody>
          <a:bodyPr/>
          <a:lstStyle/>
          <a:p>
            <a:fld id="{8A6690F1-7CA1-4166-A522-500460961984}" type="slidenum">
              <a:rPr lang="de-DE" smtClean="0"/>
              <a:pPr/>
              <a:t>52</a:t>
            </a:fld>
            <a:endParaRPr lang="de-DE"/>
          </a:p>
        </p:txBody>
      </p:sp>
      <p:sp>
        <p:nvSpPr>
          <p:cNvPr id="13" name="Fußzeilenplatzhalter 12"/>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56" name="Gruppieren 55"/>
          <p:cNvGrpSpPr/>
          <p:nvPr/>
        </p:nvGrpSpPr>
        <p:grpSpPr>
          <a:xfrm>
            <a:off x="3492500" y="1557338"/>
            <a:ext cx="5346700" cy="3600450"/>
            <a:chOff x="3492500" y="1557338"/>
            <a:chExt cx="5346700" cy="3600450"/>
          </a:xfrm>
        </p:grpSpPr>
        <p:sp>
          <p:nvSpPr>
            <p:cNvPr id="21" name="Rectangle 12"/>
            <p:cNvSpPr>
              <a:spLocks noChangeArrowheads="1"/>
            </p:cNvSpPr>
            <p:nvPr/>
          </p:nvSpPr>
          <p:spPr bwMode="auto">
            <a:xfrm>
              <a:off x="6769100" y="2168526"/>
              <a:ext cx="2052638" cy="1530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AutoShape 3"/>
            <p:cNvSpPr>
              <a:spLocks noChangeAspect="1" noChangeArrowheads="1" noTextEdit="1"/>
            </p:cNvSpPr>
            <p:nvPr/>
          </p:nvSpPr>
          <p:spPr bwMode="auto">
            <a:xfrm>
              <a:off x="3492500" y="1557338"/>
              <a:ext cx="53467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Rectangle 5"/>
            <p:cNvSpPr>
              <a:spLocks noChangeArrowheads="1"/>
            </p:cNvSpPr>
            <p:nvPr/>
          </p:nvSpPr>
          <p:spPr bwMode="auto">
            <a:xfrm>
              <a:off x="3502025" y="1581151"/>
              <a:ext cx="1004888" cy="5873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6"/>
            <p:cNvSpPr>
              <a:spLocks noChangeArrowheads="1"/>
            </p:cNvSpPr>
            <p:nvPr/>
          </p:nvSpPr>
          <p:spPr bwMode="auto">
            <a:xfrm>
              <a:off x="4506913" y="1581151"/>
              <a:ext cx="922338" cy="5873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7"/>
            <p:cNvSpPr>
              <a:spLocks noChangeArrowheads="1"/>
            </p:cNvSpPr>
            <p:nvPr/>
          </p:nvSpPr>
          <p:spPr bwMode="auto">
            <a:xfrm>
              <a:off x="5429250" y="1581151"/>
              <a:ext cx="1339850" cy="5873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8"/>
            <p:cNvSpPr>
              <a:spLocks noChangeArrowheads="1"/>
            </p:cNvSpPr>
            <p:nvPr/>
          </p:nvSpPr>
          <p:spPr bwMode="auto">
            <a:xfrm>
              <a:off x="6769100" y="1581151"/>
              <a:ext cx="2052638" cy="58737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9"/>
            <p:cNvSpPr>
              <a:spLocks noChangeArrowheads="1"/>
            </p:cNvSpPr>
            <p:nvPr/>
          </p:nvSpPr>
          <p:spPr bwMode="auto">
            <a:xfrm>
              <a:off x="3502025" y="2168526"/>
              <a:ext cx="1004888" cy="1530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0"/>
            <p:cNvSpPr>
              <a:spLocks noChangeArrowheads="1"/>
            </p:cNvSpPr>
            <p:nvPr/>
          </p:nvSpPr>
          <p:spPr bwMode="auto">
            <a:xfrm>
              <a:off x="4506913" y="2168526"/>
              <a:ext cx="922338" cy="1530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1"/>
            <p:cNvSpPr>
              <a:spLocks noChangeArrowheads="1"/>
            </p:cNvSpPr>
            <p:nvPr/>
          </p:nvSpPr>
          <p:spPr bwMode="auto">
            <a:xfrm>
              <a:off x="5429250" y="2168526"/>
              <a:ext cx="1339850" cy="1530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3"/>
            <p:cNvSpPr>
              <a:spLocks noChangeArrowheads="1"/>
            </p:cNvSpPr>
            <p:nvPr/>
          </p:nvSpPr>
          <p:spPr bwMode="auto">
            <a:xfrm>
              <a:off x="3502025" y="3698876"/>
              <a:ext cx="1004888" cy="14335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4"/>
            <p:cNvSpPr>
              <a:spLocks noChangeArrowheads="1"/>
            </p:cNvSpPr>
            <p:nvPr/>
          </p:nvSpPr>
          <p:spPr bwMode="auto">
            <a:xfrm>
              <a:off x="4506913" y="3698876"/>
              <a:ext cx="922338" cy="14335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5"/>
            <p:cNvSpPr>
              <a:spLocks noChangeArrowheads="1"/>
            </p:cNvSpPr>
            <p:nvPr/>
          </p:nvSpPr>
          <p:spPr bwMode="auto">
            <a:xfrm>
              <a:off x="5429250" y="3698876"/>
              <a:ext cx="1339850" cy="14335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16"/>
            <p:cNvSpPr>
              <a:spLocks noChangeArrowheads="1"/>
            </p:cNvSpPr>
            <p:nvPr/>
          </p:nvSpPr>
          <p:spPr bwMode="auto">
            <a:xfrm>
              <a:off x="6769100" y="3698876"/>
              <a:ext cx="2052638" cy="143351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Line 17"/>
            <p:cNvSpPr>
              <a:spLocks noChangeShapeType="1"/>
            </p:cNvSpPr>
            <p:nvPr/>
          </p:nvSpPr>
          <p:spPr bwMode="auto">
            <a:xfrm>
              <a:off x="4506913" y="1573213"/>
              <a:ext cx="0" cy="3565525"/>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Line 18"/>
            <p:cNvSpPr>
              <a:spLocks noChangeShapeType="1"/>
            </p:cNvSpPr>
            <p:nvPr/>
          </p:nvSpPr>
          <p:spPr bwMode="auto">
            <a:xfrm>
              <a:off x="5429250" y="1573213"/>
              <a:ext cx="0" cy="3565525"/>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Line 19"/>
            <p:cNvSpPr>
              <a:spLocks noChangeShapeType="1"/>
            </p:cNvSpPr>
            <p:nvPr/>
          </p:nvSpPr>
          <p:spPr bwMode="auto">
            <a:xfrm>
              <a:off x="6769100" y="1574801"/>
              <a:ext cx="0" cy="3563938"/>
            </a:xfrm>
            <a:prstGeom prst="line">
              <a:avLst/>
            </a:prstGeom>
            <a:noFill/>
            <a:ln w="142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Line 20"/>
            <p:cNvSpPr>
              <a:spLocks noChangeShapeType="1"/>
            </p:cNvSpPr>
            <p:nvPr/>
          </p:nvSpPr>
          <p:spPr bwMode="auto">
            <a:xfrm>
              <a:off x="3494088" y="2168526"/>
              <a:ext cx="5335588" cy="0"/>
            </a:xfrm>
            <a:prstGeom prst="line">
              <a:avLst/>
            </a:prstGeom>
            <a:noFill/>
            <a:ln w="444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Line 21"/>
            <p:cNvSpPr>
              <a:spLocks noChangeShapeType="1"/>
            </p:cNvSpPr>
            <p:nvPr/>
          </p:nvSpPr>
          <p:spPr bwMode="auto">
            <a:xfrm>
              <a:off x="3494088" y="3698876"/>
              <a:ext cx="5335588" cy="0"/>
            </a:xfrm>
            <a:prstGeom prst="line">
              <a:avLst/>
            </a:prstGeom>
            <a:noFill/>
            <a:ln w="142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Line 22"/>
            <p:cNvSpPr>
              <a:spLocks noChangeShapeType="1"/>
            </p:cNvSpPr>
            <p:nvPr/>
          </p:nvSpPr>
          <p:spPr bwMode="auto">
            <a:xfrm>
              <a:off x="3502025" y="1573213"/>
              <a:ext cx="0" cy="3565525"/>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 name="Line 23"/>
            <p:cNvSpPr>
              <a:spLocks noChangeShapeType="1"/>
            </p:cNvSpPr>
            <p:nvPr/>
          </p:nvSpPr>
          <p:spPr bwMode="auto">
            <a:xfrm>
              <a:off x="8821738" y="1574801"/>
              <a:ext cx="0" cy="3563938"/>
            </a:xfrm>
            <a:prstGeom prst="line">
              <a:avLst/>
            </a:prstGeom>
            <a:noFill/>
            <a:ln w="142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Line 24"/>
            <p:cNvSpPr>
              <a:spLocks noChangeShapeType="1"/>
            </p:cNvSpPr>
            <p:nvPr/>
          </p:nvSpPr>
          <p:spPr bwMode="auto">
            <a:xfrm>
              <a:off x="3494088" y="1581151"/>
              <a:ext cx="5335588" cy="0"/>
            </a:xfrm>
            <a:prstGeom prst="line">
              <a:avLst/>
            </a:prstGeom>
            <a:noFill/>
            <a:ln w="142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 name="Line 25"/>
            <p:cNvSpPr>
              <a:spLocks noChangeShapeType="1"/>
            </p:cNvSpPr>
            <p:nvPr/>
          </p:nvSpPr>
          <p:spPr bwMode="auto">
            <a:xfrm>
              <a:off x="3494088" y="5132388"/>
              <a:ext cx="5335588" cy="0"/>
            </a:xfrm>
            <a:prstGeom prst="line">
              <a:avLst/>
            </a:prstGeom>
            <a:noFill/>
            <a:ln w="142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Rectangle 26"/>
            <p:cNvSpPr>
              <a:spLocks noChangeArrowheads="1"/>
            </p:cNvSpPr>
            <p:nvPr/>
          </p:nvSpPr>
          <p:spPr bwMode="auto">
            <a:xfrm>
              <a:off x="3608388" y="1631951"/>
              <a:ext cx="10017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7"/>
            <p:cNvSpPr>
              <a:spLocks noChangeArrowheads="1"/>
            </p:cNvSpPr>
            <p:nvPr/>
          </p:nvSpPr>
          <p:spPr bwMode="auto">
            <a:xfrm>
              <a:off x="4614863" y="1631951"/>
              <a:ext cx="7842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28"/>
            <p:cNvSpPr>
              <a:spLocks noChangeArrowheads="1"/>
            </p:cNvSpPr>
            <p:nvPr/>
          </p:nvSpPr>
          <p:spPr bwMode="auto">
            <a:xfrm>
              <a:off x="5535613" y="1631951"/>
              <a:ext cx="13747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29"/>
            <p:cNvSpPr>
              <a:spLocks noChangeArrowheads="1"/>
            </p:cNvSpPr>
            <p:nvPr/>
          </p:nvSpPr>
          <p:spPr bwMode="auto">
            <a:xfrm>
              <a:off x="6877050" y="1631951"/>
              <a:ext cx="16414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0"/>
            <p:cNvSpPr>
              <a:spLocks noChangeArrowheads="1"/>
            </p:cNvSpPr>
            <p:nvPr/>
          </p:nvSpPr>
          <p:spPr bwMode="auto">
            <a:xfrm>
              <a:off x="3608388" y="2728913"/>
              <a:ext cx="7191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1"/>
            <p:cNvSpPr>
              <a:spLocks noChangeArrowheads="1"/>
            </p:cNvSpPr>
            <p:nvPr/>
          </p:nvSpPr>
          <p:spPr bwMode="auto">
            <a:xfrm>
              <a:off x="4614863" y="2728913"/>
              <a:ext cx="9112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2"/>
            <p:cNvSpPr>
              <a:spLocks noChangeArrowheads="1"/>
            </p:cNvSpPr>
            <p:nvPr/>
          </p:nvSpPr>
          <p:spPr bwMode="auto">
            <a:xfrm>
              <a:off x="5535613" y="2611438"/>
              <a:ext cx="10525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1" i="0" u="none" strike="noStrike" cap="none" normalizeH="0" baseline="0" smtClean="0">
                  <a:ln>
                    <a:noFill/>
                  </a:ln>
                  <a:solidFill>
                    <a:srgbClr val="000000"/>
                  </a:solidFill>
                  <a:effectLst/>
                  <a:latin typeface="Verdana" pitchFamily="34" charset="0"/>
                  <a:cs typeface="Arial" pitchFamily="34" charset="0"/>
                </a:rPr>
                <a:t>Haupt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3"/>
            <p:cNvSpPr>
              <a:spLocks noChangeArrowheads="1"/>
            </p:cNvSpPr>
            <p:nvPr/>
          </p:nvSpPr>
          <p:spPr bwMode="auto">
            <a:xfrm>
              <a:off x="6422564" y="2611438"/>
              <a:ext cx="280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4"/>
            <p:cNvSpPr>
              <a:spLocks noChangeArrowheads="1"/>
            </p:cNvSpPr>
            <p:nvPr/>
          </p:nvSpPr>
          <p:spPr bwMode="auto">
            <a:xfrm>
              <a:off x="5535613" y="2849563"/>
              <a:ext cx="7540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39"/>
            <p:cNvSpPr>
              <a:spLocks noChangeArrowheads="1"/>
            </p:cNvSpPr>
            <p:nvPr/>
          </p:nvSpPr>
          <p:spPr bwMode="auto">
            <a:xfrm>
              <a:off x="3608388" y="4211638"/>
              <a:ext cx="6445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335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0"/>
            <p:cNvSpPr>
              <a:spLocks noChangeArrowheads="1"/>
            </p:cNvSpPr>
            <p:nvPr/>
          </p:nvSpPr>
          <p:spPr bwMode="auto">
            <a:xfrm>
              <a:off x="4614863" y="4211638"/>
              <a:ext cx="838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2.3.4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1"/>
            <p:cNvSpPr>
              <a:spLocks noChangeArrowheads="1"/>
            </p:cNvSpPr>
            <p:nvPr/>
          </p:nvSpPr>
          <p:spPr bwMode="auto">
            <a:xfrm>
              <a:off x="5535613" y="4092576"/>
              <a:ext cx="706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2"/>
            <p:cNvSpPr>
              <a:spLocks noChangeArrowheads="1"/>
            </p:cNvSpPr>
            <p:nvPr/>
          </p:nvSpPr>
          <p:spPr bwMode="auto">
            <a:xfrm>
              <a:off x="6099175" y="4092576"/>
              <a:ext cx="2555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3"/>
            <p:cNvSpPr>
              <a:spLocks noChangeArrowheads="1"/>
            </p:cNvSpPr>
            <p:nvPr/>
          </p:nvSpPr>
          <p:spPr bwMode="auto">
            <a:xfrm>
              <a:off x="5535613" y="4330701"/>
              <a:ext cx="9874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zusatz</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8" name="Gruppieren 57"/>
          <p:cNvGrpSpPr/>
          <p:nvPr/>
        </p:nvGrpSpPr>
        <p:grpSpPr>
          <a:xfrm>
            <a:off x="6877050" y="4092576"/>
            <a:ext cx="1444625" cy="615950"/>
            <a:chOff x="6877050" y="4092576"/>
            <a:chExt cx="1444625" cy="615950"/>
          </a:xfrm>
        </p:grpSpPr>
        <p:sp>
          <p:nvSpPr>
            <p:cNvPr id="53" name="Rectangle 44"/>
            <p:cNvSpPr>
              <a:spLocks noChangeArrowheads="1"/>
            </p:cNvSpPr>
            <p:nvPr/>
          </p:nvSpPr>
          <p:spPr bwMode="auto">
            <a:xfrm>
              <a:off x="6877050" y="4092576"/>
              <a:ext cx="558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5"/>
            <p:cNvSpPr>
              <a:spLocks noChangeArrowheads="1"/>
            </p:cNvSpPr>
            <p:nvPr/>
          </p:nvSpPr>
          <p:spPr bwMode="auto">
            <a:xfrm>
              <a:off x="7256463" y="4092576"/>
              <a:ext cx="661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mit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46"/>
            <p:cNvSpPr>
              <a:spLocks noChangeArrowheads="1"/>
            </p:cNvSpPr>
            <p:nvPr/>
          </p:nvSpPr>
          <p:spPr bwMode="auto">
            <a:xfrm>
              <a:off x="6877050" y="4330701"/>
              <a:ext cx="14446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Praxistest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7" name="Gruppieren 56"/>
          <p:cNvGrpSpPr/>
          <p:nvPr/>
        </p:nvGrpSpPr>
        <p:grpSpPr>
          <a:xfrm>
            <a:off x="6877050" y="2492376"/>
            <a:ext cx="2182813" cy="852487"/>
            <a:chOff x="6877050" y="2492376"/>
            <a:chExt cx="2182813" cy="852487"/>
          </a:xfrm>
        </p:grpSpPr>
        <p:sp>
          <p:nvSpPr>
            <p:cNvPr id="44" name="Rectangle 35"/>
            <p:cNvSpPr>
              <a:spLocks noChangeArrowheads="1"/>
            </p:cNvSpPr>
            <p:nvPr/>
          </p:nvSpPr>
          <p:spPr bwMode="auto">
            <a:xfrm>
              <a:off x="6877050" y="2492376"/>
              <a:ext cx="558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36"/>
            <p:cNvSpPr>
              <a:spLocks noChangeArrowheads="1"/>
            </p:cNvSpPr>
            <p:nvPr/>
          </p:nvSpPr>
          <p:spPr bwMode="auto">
            <a:xfrm>
              <a:off x="7256463" y="2492376"/>
              <a:ext cx="12827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So lernt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37"/>
            <p:cNvSpPr>
              <a:spLocks noChangeArrowheads="1"/>
            </p:cNvSpPr>
            <p:nvPr/>
          </p:nvSpPr>
          <p:spPr bwMode="auto">
            <a:xfrm>
              <a:off x="6877050" y="2730501"/>
              <a:ext cx="21828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mein Kind sich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38"/>
            <p:cNvSpPr>
              <a:spLocks noChangeArrowheads="1"/>
            </p:cNvSpPr>
            <p:nvPr/>
          </p:nvSpPr>
          <p:spPr bwMode="auto">
            <a:xfrm>
              <a:off x="6877050" y="2967038"/>
              <a:ext cx="1978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2100" b="0" i="0" u="none" strike="noStrike" cap="none" normalizeH="0" baseline="0" smtClean="0">
                  <a:ln>
                    <a:noFill/>
                  </a:ln>
                  <a:solidFill>
                    <a:srgbClr val="000000"/>
                  </a:solidFill>
                  <a:effectLst/>
                  <a:latin typeface="Verdana" pitchFamily="34" charset="0"/>
                  <a:cs typeface="Arial" pitchFamily="34" charset="0"/>
                </a:rPr>
                <a:t>konzentrieren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-21-</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endParaRPr lang="de-DE" sz="1800" dirty="0" smtClean="0"/>
          </a:p>
          <a:p>
            <a:endParaRPr lang="de-DE" sz="1800" dirty="0" smtClean="0"/>
          </a:p>
        </p:txBody>
      </p:sp>
      <p:sp>
        <p:nvSpPr>
          <p:cNvPr id="10" name="Textfeld 9"/>
          <p:cNvSpPr txBox="1"/>
          <p:nvPr/>
        </p:nvSpPr>
        <p:spPr>
          <a:xfrm>
            <a:off x="179512" y="1425377"/>
            <a:ext cx="3960440" cy="4752528"/>
          </a:xfrm>
          <a:prstGeom prst="rect">
            <a:avLst/>
          </a:prstGeom>
          <a:solidFill>
            <a:schemeClr val="bg1"/>
          </a:solidFill>
          <a:ln>
            <a:solidFill>
              <a:schemeClr val="tx1"/>
            </a:solidFill>
          </a:ln>
        </p:spPr>
        <p:txBody>
          <a:bodyPr wrap="square" rtlCol="0">
            <a:noAutofit/>
          </a:bodyPr>
          <a:lstStyle/>
          <a:p>
            <a:pPr algn="ctr"/>
            <a:r>
              <a:rPr lang="en-US" b="1" dirty="0" smtClean="0">
                <a:latin typeface="Verdana" pitchFamily="34" charset="0"/>
                <a:ea typeface="Verdana" pitchFamily="34" charset="0"/>
                <a:cs typeface="Verdana" pitchFamily="34" charset="0"/>
              </a:rPr>
              <a:t>An Examination of</a:t>
            </a:r>
          </a:p>
          <a:p>
            <a:pPr algn="ctr"/>
            <a:r>
              <a:rPr lang="en-US" b="1" dirty="0" smtClean="0">
                <a:latin typeface="Verdana" pitchFamily="34" charset="0"/>
                <a:ea typeface="Verdana" pitchFamily="34" charset="0"/>
                <a:cs typeface="Verdana" pitchFamily="34" charset="0"/>
              </a:rPr>
              <a:t>Late Assyrian Metalwork</a:t>
            </a:r>
          </a:p>
          <a:p>
            <a:pPr algn="ctr"/>
            <a:endParaRPr lang="en-US" b="1" dirty="0" smtClean="0">
              <a:latin typeface="Verdana" pitchFamily="34" charset="0"/>
              <a:ea typeface="Verdana" pitchFamily="34" charset="0"/>
              <a:cs typeface="Verdana" pitchFamily="34" charset="0"/>
            </a:endParaRPr>
          </a:p>
          <a:p>
            <a:pPr algn="ctr"/>
            <a:r>
              <a:rPr lang="en-US" dirty="0" smtClean="0">
                <a:latin typeface="Verdana" pitchFamily="34" charset="0"/>
                <a:ea typeface="Verdana" pitchFamily="34" charset="0"/>
                <a:cs typeface="Verdana" pitchFamily="34" charset="0"/>
              </a:rPr>
              <a:t>with special reference to Nimrud</a:t>
            </a:r>
          </a:p>
          <a:p>
            <a:pPr algn="ctr"/>
            <a:endParaRPr lang="de-DE" dirty="0" smtClean="0">
              <a:latin typeface="Verdana" pitchFamily="34" charset="0"/>
              <a:ea typeface="Verdana" pitchFamily="34" charset="0"/>
              <a:cs typeface="Verdana" pitchFamily="34" charset="0"/>
            </a:endParaRPr>
          </a:p>
          <a:p>
            <a:pPr algn="ctr"/>
            <a:r>
              <a:rPr lang="en-US" dirty="0" smtClean="0">
                <a:latin typeface="Verdana" pitchFamily="34" charset="0"/>
                <a:ea typeface="Verdana" pitchFamily="34" charset="0"/>
                <a:cs typeface="Verdana" pitchFamily="34" charset="0"/>
              </a:rPr>
              <a:t>John Curtis</a:t>
            </a:r>
          </a:p>
          <a:p>
            <a:pPr algn="ctr"/>
            <a:endParaRPr lang="de-DE" dirty="0" smtClean="0">
              <a:latin typeface="Verdana" pitchFamily="34" charset="0"/>
              <a:ea typeface="Verdana" pitchFamily="34" charset="0"/>
              <a:cs typeface="Verdana" pitchFamily="34" charset="0"/>
            </a:endParaRPr>
          </a:p>
          <a:p>
            <a:pPr algn="ctr"/>
            <a:r>
              <a:rPr lang="en-US" dirty="0" smtClean="0">
                <a:latin typeface="Verdana" pitchFamily="34" charset="0"/>
                <a:ea typeface="Verdana" pitchFamily="34" charset="0"/>
                <a:cs typeface="Verdana" pitchFamily="34" charset="0"/>
              </a:rPr>
              <a:t>With an appendix on scientific analysis by Matthew J. </a:t>
            </a:r>
            <a:r>
              <a:rPr lang="en-US" dirty="0" err="1" smtClean="0">
                <a:latin typeface="Verdana" pitchFamily="34" charset="0"/>
                <a:ea typeface="Verdana" pitchFamily="34" charset="0"/>
                <a:cs typeface="Verdana" pitchFamily="34" charset="0"/>
              </a:rPr>
              <a:t>Ponting</a:t>
            </a:r>
            <a:endParaRPr lang="de-DE" dirty="0" smtClean="0">
              <a:latin typeface="Verdana" pitchFamily="34" charset="0"/>
              <a:ea typeface="Verdana" pitchFamily="34" charset="0"/>
              <a:cs typeface="Verdana" pitchFamily="34" charset="0"/>
            </a:endParaRPr>
          </a:p>
          <a:p>
            <a:endParaRPr lang="de-DE" spc="-100" dirty="0" smtClean="0">
              <a:latin typeface="Verdana" pitchFamily="34" charset="0"/>
              <a:ea typeface="Verdana" pitchFamily="34" charset="0"/>
              <a:cs typeface="Verdana"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12" name="Foliennummernplatzhalter 11"/>
          <p:cNvSpPr>
            <a:spLocks noGrp="1"/>
          </p:cNvSpPr>
          <p:nvPr>
            <p:ph type="sldNum" sz="quarter" idx="4"/>
          </p:nvPr>
        </p:nvSpPr>
        <p:spPr/>
        <p:txBody>
          <a:bodyPr/>
          <a:lstStyle/>
          <a:p>
            <a:fld id="{8A6690F1-7CA1-4166-A522-500460961984}" type="slidenum">
              <a:rPr lang="de-DE" smtClean="0"/>
              <a:pPr/>
              <a:t>53</a:t>
            </a:fld>
            <a:endParaRPr lang="de-DE"/>
          </a:p>
        </p:txBody>
      </p:sp>
      <p:sp>
        <p:nvSpPr>
          <p:cNvPr id="13" name="Fußzeilenplatzhalter 12"/>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98" name="Gruppieren 97"/>
          <p:cNvGrpSpPr/>
          <p:nvPr/>
        </p:nvGrpSpPr>
        <p:grpSpPr>
          <a:xfrm>
            <a:off x="4133850" y="1328738"/>
            <a:ext cx="4849813" cy="4946650"/>
            <a:chOff x="4133850" y="1328738"/>
            <a:chExt cx="4849813" cy="4946650"/>
          </a:xfrm>
        </p:grpSpPr>
        <p:sp>
          <p:nvSpPr>
            <p:cNvPr id="6" name="AutoShape 3"/>
            <p:cNvSpPr>
              <a:spLocks noChangeAspect="1" noChangeArrowheads="1" noTextEdit="1"/>
            </p:cNvSpPr>
            <p:nvPr/>
          </p:nvSpPr>
          <p:spPr bwMode="auto">
            <a:xfrm>
              <a:off x="4140200" y="1328738"/>
              <a:ext cx="4843463"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Rectangle 5"/>
            <p:cNvSpPr>
              <a:spLocks noChangeArrowheads="1"/>
            </p:cNvSpPr>
            <p:nvPr/>
          </p:nvSpPr>
          <p:spPr bwMode="auto">
            <a:xfrm>
              <a:off x="4140200" y="1349376"/>
              <a:ext cx="877888" cy="4794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6"/>
            <p:cNvSpPr>
              <a:spLocks noChangeArrowheads="1"/>
            </p:cNvSpPr>
            <p:nvPr/>
          </p:nvSpPr>
          <p:spPr bwMode="auto">
            <a:xfrm>
              <a:off x="5018088" y="1349376"/>
              <a:ext cx="804863" cy="4794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7"/>
            <p:cNvSpPr>
              <a:spLocks noChangeArrowheads="1"/>
            </p:cNvSpPr>
            <p:nvPr/>
          </p:nvSpPr>
          <p:spPr bwMode="auto">
            <a:xfrm>
              <a:off x="5822950" y="1349376"/>
              <a:ext cx="1316038" cy="4794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8"/>
            <p:cNvSpPr>
              <a:spLocks noChangeArrowheads="1"/>
            </p:cNvSpPr>
            <p:nvPr/>
          </p:nvSpPr>
          <p:spPr bwMode="auto">
            <a:xfrm>
              <a:off x="7138988" y="1349376"/>
              <a:ext cx="1828800" cy="47942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9"/>
            <p:cNvSpPr>
              <a:spLocks noChangeArrowheads="1"/>
            </p:cNvSpPr>
            <p:nvPr/>
          </p:nvSpPr>
          <p:spPr bwMode="auto">
            <a:xfrm>
              <a:off x="4140200" y="1828801"/>
              <a:ext cx="877888" cy="9191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0"/>
            <p:cNvSpPr>
              <a:spLocks noChangeArrowheads="1"/>
            </p:cNvSpPr>
            <p:nvPr/>
          </p:nvSpPr>
          <p:spPr bwMode="auto">
            <a:xfrm>
              <a:off x="5018088" y="1828801"/>
              <a:ext cx="804863" cy="9191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1"/>
            <p:cNvSpPr>
              <a:spLocks noChangeArrowheads="1"/>
            </p:cNvSpPr>
            <p:nvPr/>
          </p:nvSpPr>
          <p:spPr bwMode="auto">
            <a:xfrm>
              <a:off x="5822950" y="1828801"/>
              <a:ext cx="1316038" cy="9191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p:cNvSpPr>
              <a:spLocks noChangeArrowheads="1"/>
            </p:cNvSpPr>
            <p:nvPr/>
          </p:nvSpPr>
          <p:spPr bwMode="auto">
            <a:xfrm>
              <a:off x="7138988" y="1828801"/>
              <a:ext cx="1828800" cy="9191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13"/>
            <p:cNvSpPr>
              <a:spLocks noChangeArrowheads="1"/>
            </p:cNvSpPr>
            <p:nvPr/>
          </p:nvSpPr>
          <p:spPr bwMode="auto">
            <a:xfrm>
              <a:off x="4140200" y="2747963"/>
              <a:ext cx="877888" cy="9207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14"/>
            <p:cNvSpPr>
              <a:spLocks noChangeArrowheads="1"/>
            </p:cNvSpPr>
            <p:nvPr/>
          </p:nvSpPr>
          <p:spPr bwMode="auto">
            <a:xfrm>
              <a:off x="5018088" y="2747963"/>
              <a:ext cx="804863" cy="9207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Rectangle 15"/>
            <p:cNvSpPr>
              <a:spLocks noChangeArrowheads="1"/>
            </p:cNvSpPr>
            <p:nvPr/>
          </p:nvSpPr>
          <p:spPr bwMode="auto">
            <a:xfrm>
              <a:off x="5822950" y="2747963"/>
              <a:ext cx="1316038" cy="9207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16"/>
            <p:cNvSpPr>
              <a:spLocks noChangeArrowheads="1"/>
            </p:cNvSpPr>
            <p:nvPr/>
          </p:nvSpPr>
          <p:spPr bwMode="auto">
            <a:xfrm>
              <a:off x="7138988" y="2747963"/>
              <a:ext cx="1828800" cy="9207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Line 24"/>
            <p:cNvSpPr>
              <a:spLocks noChangeShapeType="1"/>
            </p:cNvSpPr>
            <p:nvPr/>
          </p:nvSpPr>
          <p:spPr bwMode="auto">
            <a:xfrm>
              <a:off x="5018088" y="1343026"/>
              <a:ext cx="0" cy="48307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Line 25"/>
            <p:cNvSpPr>
              <a:spLocks noChangeShapeType="1"/>
            </p:cNvSpPr>
            <p:nvPr/>
          </p:nvSpPr>
          <p:spPr bwMode="auto">
            <a:xfrm>
              <a:off x="5822950" y="1343026"/>
              <a:ext cx="0" cy="48307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 name="Line 26"/>
            <p:cNvSpPr>
              <a:spLocks noChangeShapeType="1"/>
            </p:cNvSpPr>
            <p:nvPr/>
          </p:nvSpPr>
          <p:spPr bwMode="auto">
            <a:xfrm>
              <a:off x="7138988" y="1343026"/>
              <a:ext cx="0" cy="48307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Line 27"/>
            <p:cNvSpPr>
              <a:spLocks noChangeShapeType="1"/>
            </p:cNvSpPr>
            <p:nvPr/>
          </p:nvSpPr>
          <p:spPr bwMode="auto">
            <a:xfrm>
              <a:off x="4133850" y="1828801"/>
              <a:ext cx="484028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p:nvSpPr>
          <p:spPr bwMode="auto">
            <a:xfrm>
              <a:off x="4133850" y="2747963"/>
              <a:ext cx="48402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Line 29"/>
            <p:cNvSpPr>
              <a:spLocks noChangeShapeType="1"/>
            </p:cNvSpPr>
            <p:nvPr/>
          </p:nvSpPr>
          <p:spPr bwMode="auto">
            <a:xfrm>
              <a:off x="4133850" y="3668713"/>
              <a:ext cx="48402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p:nvSpPr>
          <p:spPr bwMode="auto">
            <a:xfrm>
              <a:off x="4140200" y="1343026"/>
              <a:ext cx="0" cy="48307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 name="Line 32"/>
            <p:cNvSpPr>
              <a:spLocks noChangeShapeType="1"/>
            </p:cNvSpPr>
            <p:nvPr/>
          </p:nvSpPr>
          <p:spPr bwMode="auto">
            <a:xfrm>
              <a:off x="8967788" y="1343026"/>
              <a:ext cx="0" cy="483076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 name="Line 33"/>
            <p:cNvSpPr>
              <a:spLocks noChangeShapeType="1"/>
            </p:cNvSpPr>
            <p:nvPr/>
          </p:nvSpPr>
          <p:spPr bwMode="auto">
            <a:xfrm>
              <a:off x="4133850" y="1349376"/>
              <a:ext cx="48402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6" name="Line 34"/>
            <p:cNvSpPr>
              <a:spLocks noChangeShapeType="1"/>
            </p:cNvSpPr>
            <p:nvPr/>
          </p:nvSpPr>
          <p:spPr bwMode="auto">
            <a:xfrm>
              <a:off x="4133850" y="6167438"/>
              <a:ext cx="484028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7" name="Rectangle 35"/>
            <p:cNvSpPr>
              <a:spLocks noChangeArrowheads="1"/>
            </p:cNvSpPr>
            <p:nvPr/>
          </p:nvSpPr>
          <p:spPr bwMode="auto">
            <a:xfrm>
              <a:off x="4232275" y="1393826"/>
              <a:ext cx="9080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36"/>
            <p:cNvSpPr>
              <a:spLocks noChangeArrowheads="1"/>
            </p:cNvSpPr>
            <p:nvPr/>
          </p:nvSpPr>
          <p:spPr bwMode="auto">
            <a:xfrm>
              <a:off x="5110163" y="1393826"/>
              <a:ext cx="7143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37"/>
            <p:cNvSpPr>
              <a:spLocks noChangeArrowheads="1"/>
            </p:cNvSpPr>
            <p:nvPr/>
          </p:nvSpPr>
          <p:spPr bwMode="auto">
            <a:xfrm>
              <a:off x="5915025" y="1393826"/>
              <a:ext cx="12414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38"/>
            <p:cNvSpPr>
              <a:spLocks noChangeArrowheads="1"/>
            </p:cNvSpPr>
            <p:nvPr/>
          </p:nvSpPr>
          <p:spPr bwMode="auto">
            <a:xfrm>
              <a:off x="7231063" y="1393826"/>
              <a:ext cx="14827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39"/>
            <p:cNvSpPr>
              <a:spLocks noChangeArrowheads="1"/>
            </p:cNvSpPr>
            <p:nvPr/>
          </p:nvSpPr>
          <p:spPr bwMode="auto">
            <a:xfrm>
              <a:off x="4232275" y="2114551"/>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0"/>
            <p:cNvSpPr>
              <a:spLocks noChangeArrowheads="1"/>
            </p:cNvSpPr>
            <p:nvPr/>
          </p:nvSpPr>
          <p:spPr bwMode="auto">
            <a:xfrm>
              <a:off x="5110163" y="2114551"/>
              <a:ext cx="781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1"/>
            <p:cNvSpPr>
              <a:spLocks noChangeArrowheads="1"/>
            </p:cNvSpPr>
            <p:nvPr/>
          </p:nvSpPr>
          <p:spPr bwMode="auto">
            <a:xfrm>
              <a:off x="5915025" y="2012951"/>
              <a:ext cx="901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2"/>
            <p:cNvSpPr>
              <a:spLocks noChangeArrowheads="1"/>
            </p:cNvSpPr>
            <p:nvPr/>
          </p:nvSpPr>
          <p:spPr bwMode="auto">
            <a:xfrm>
              <a:off x="6682581" y="2012951"/>
              <a:ext cx="2397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43"/>
            <p:cNvSpPr>
              <a:spLocks noChangeArrowheads="1"/>
            </p:cNvSpPr>
            <p:nvPr/>
          </p:nvSpPr>
          <p:spPr bwMode="auto">
            <a:xfrm>
              <a:off x="5915025" y="2217738"/>
              <a:ext cx="646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0"/>
            <p:cNvSpPr>
              <a:spLocks noChangeArrowheads="1"/>
            </p:cNvSpPr>
            <p:nvPr/>
          </p:nvSpPr>
          <p:spPr bwMode="auto">
            <a:xfrm>
              <a:off x="4232275" y="3032126"/>
              <a:ext cx="6508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1"/>
            <p:cNvSpPr>
              <a:spLocks noChangeArrowheads="1"/>
            </p:cNvSpPr>
            <p:nvPr/>
          </p:nvSpPr>
          <p:spPr bwMode="auto">
            <a:xfrm>
              <a:off x="5110163" y="3032126"/>
              <a:ext cx="8270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2"/>
            <p:cNvSpPr>
              <a:spLocks noChangeArrowheads="1"/>
            </p:cNvSpPr>
            <p:nvPr/>
          </p:nvSpPr>
          <p:spPr bwMode="auto">
            <a:xfrm>
              <a:off x="5915025" y="2932113"/>
              <a:ext cx="698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53"/>
            <p:cNvSpPr>
              <a:spLocks noChangeArrowheads="1"/>
            </p:cNvSpPr>
            <p:nvPr/>
          </p:nvSpPr>
          <p:spPr bwMode="auto">
            <a:xfrm>
              <a:off x="6463506" y="2932113"/>
              <a:ext cx="2397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54"/>
            <p:cNvSpPr>
              <a:spLocks noChangeArrowheads="1"/>
            </p:cNvSpPr>
            <p:nvPr/>
          </p:nvSpPr>
          <p:spPr bwMode="auto">
            <a:xfrm>
              <a:off x="5915025" y="3136901"/>
              <a:ext cx="958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zusatz</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0" name="Gruppieren 99"/>
          <p:cNvGrpSpPr/>
          <p:nvPr/>
        </p:nvGrpSpPr>
        <p:grpSpPr>
          <a:xfrm>
            <a:off x="7231063" y="2830513"/>
            <a:ext cx="1903412" cy="731838"/>
            <a:chOff x="7231063" y="2830513"/>
            <a:chExt cx="1903412" cy="731838"/>
          </a:xfrm>
        </p:grpSpPr>
        <p:sp>
          <p:nvSpPr>
            <p:cNvPr id="67" name="Rectangle 55"/>
            <p:cNvSpPr>
              <a:spLocks noChangeArrowheads="1"/>
            </p:cNvSpPr>
            <p:nvPr/>
          </p:nvSpPr>
          <p:spPr bwMode="auto">
            <a:xfrm>
              <a:off x="7231063" y="2830513"/>
              <a:ext cx="477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56"/>
            <p:cNvSpPr>
              <a:spLocks noChangeArrowheads="1"/>
            </p:cNvSpPr>
            <p:nvPr/>
          </p:nvSpPr>
          <p:spPr bwMode="auto">
            <a:xfrm>
              <a:off x="7594600" y="2830513"/>
              <a:ext cx="1539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with special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57"/>
            <p:cNvSpPr>
              <a:spLocks noChangeArrowheads="1"/>
            </p:cNvSpPr>
            <p:nvPr/>
          </p:nvSpPr>
          <p:spPr bwMode="auto">
            <a:xfrm>
              <a:off x="7231063" y="3035301"/>
              <a:ext cx="1590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reference to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58"/>
            <p:cNvSpPr>
              <a:spLocks noChangeArrowheads="1"/>
            </p:cNvSpPr>
            <p:nvPr/>
          </p:nvSpPr>
          <p:spPr bwMode="auto">
            <a:xfrm>
              <a:off x="7231063" y="3238501"/>
              <a:ext cx="955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Nimrud</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1" name="Gruppieren 100"/>
          <p:cNvGrpSpPr/>
          <p:nvPr/>
        </p:nvGrpSpPr>
        <p:grpSpPr>
          <a:xfrm>
            <a:off x="4140200" y="3668713"/>
            <a:ext cx="4833938" cy="2501900"/>
            <a:chOff x="4140200" y="3668713"/>
            <a:chExt cx="4833938" cy="2501900"/>
          </a:xfrm>
        </p:grpSpPr>
        <p:sp>
          <p:nvSpPr>
            <p:cNvPr id="29" name="Rectangle 17"/>
            <p:cNvSpPr>
              <a:spLocks noChangeArrowheads="1"/>
            </p:cNvSpPr>
            <p:nvPr/>
          </p:nvSpPr>
          <p:spPr bwMode="auto">
            <a:xfrm>
              <a:off x="4140200" y="3668713"/>
              <a:ext cx="877888" cy="24987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8"/>
            <p:cNvSpPr>
              <a:spLocks noChangeArrowheads="1"/>
            </p:cNvSpPr>
            <p:nvPr/>
          </p:nvSpPr>
          <p:spPr bwMode="auto">
            <a:xfrm>
              <a:off x="5018088" y="3668713"/>
              <a:ext cx="804863" cy="11858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9"/>
            <p:cNvSpPr>
              <a:spLocks noChangeArrowheads="1"/>
            </p:cNvSpPr>
            <p:nvPr/>
          </p:nvSpPr>
          <p:spPr bwMode="auto">
            <a:xfrm>
              <a:off x="5822950" y="3668713"/>
              <a:ext cx="1316038" cy="11858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20"/>
            <p:cNvSpPr>
              <a:spLocks noChangeArrowheads="1"/>
            </p:cNvSpPr>
            <p:nvPr/>
          </p:nvSpPr>
          <p:spPr bwMode="auto">
            <a:xfrm>
              <a:off x="7138988" y="3668713"/>
              <a:ext cx="1828800" cy="11858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Rectangle 21"/>
            <p:cNvSpPr>
              <a:spLocks noChangeArrowheads="1"/>
            </p:cNvSpPr>
            <p:nvPr/>
          </p:nvSpPr>
          <p:spPr bwMode="auto">
            <a:xfrm>
              <a:off x="5018088" y="4854576"/>
              <a:ext cx="804863" cy="131286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Rectangle 22"/>
            <p:cNvSpPr>
              <a:spLocks noChangeArrowheads="1"/>
            </p:cNvSpPr>
            <p:nvPr/>
          </p:nvSpPr>
          <p:spPr bwMode="auto">
            <a:xfrm>
              <a:off x="5822950" y="4854576"/>
              <a:ext cx="1316038" cy="131286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Rectangle 23"/>
            <p:cNvSpPr>
              <a:spLocks noChangeArrowheads="1"/>
            </p:cNvSpPr>
            <p:nvPr/>
          </p:nvSpPr>
          <p:spPr bwMode="auto">
            <a:xfrm>
              <a:off x="7138988" y="4854576"/>
              <a:ext cx="1828800" cy="131286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Line 30"/>
            <p:cNvSpPr>
              <a:spLocks noChangeShapeType="1"/>
            </p:cNvSpPr>
            <p:nvPr/>
          </p:nvSpPr>
          <p:spPr bwMode="auto">
            <a:xfrm>
              <a:off x="5011738" y="4854576"/>
              <a:ext cx="396240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Rectangle 59"/>
            <p:cNvSpPr>
              <a:spLocks noChangeArrowheads="1"/>
            </p:cNvSpPr>
            <p:nvPr/>
          </p:nvSpPr>
          <p:spPr bwMode="auto">
            <a:xfrm>
              <a:off x="4232275" y="4084638"/>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359</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0"/>
            <p:cNvSpPr>
              <a:spLocks noChangeArrowheads="1"/>
            </p:cNvSpPr>
            <p:nvPr/>
          </p:nvSpPr>
          <p:spPr bwMode="auto">
            <a:xfrm>
              <a:off x="5110163" y="4086226"/>
              <a:ext cx="8270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2.4.2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1"/>
            <p:cNvSpPr>
              <a:spLocks noChangeArrowheads="1"/>
            </p:cNvSpPr>
            <p:nvPr/>
          </p:nvSpPr>
          <p:spPr bwMode="auto">
            <a:xfrm>
              <a:off x="5915025" y="3781426"/>
              <a:ext cx="990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Verant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2"/>
            <p:cNvSpPr>
              <a:spLocks noChangeArrowheads="1"/>
            </p:cNvSpPr>
            <p:nvPr/>
          </p:nvSpPr>
          <p:spPr bwMode="auto">
            <a:xfrm>
              <a:off x="6750050" y="3781426"/>
              <a:ext cx="2397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63"/>
            <p:cNvSpPr>
              <a:spLocks noChangeArrowheads="1"/>
            </p:cNvSpPr>
            <p:nvPr/>
          </p:nvSpPr>
          <p:spPr bwMode="auto">
            <a:xfrm>
              <a:off x="5915025" y="3986213"/>
              <a:ext cx="1182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wortlich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64"/>
            <p:cNvSpPr>
              <a:spLocks noChangeArrowheads="1"/>
            </p:cNvSpPr>
            <p:nvPr/>
          </p:nvSpPr>
          <p:spPr bwMode="auto">
            <a:xfrm>
              <a:off x="6977856" y="3986213"/>
              <a:ext cx="2397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65"/>
            <p:cNvSpPr>
              <a:spLocks noChangeArrowheads="1"/>
            </p:cNvSpPr>
            <p:nvPr/>
          </p:nvSpPr>
          <p:spPr bwMode="auto">
            <a:xfrm>
              <a:off x="5915025" y="4189413"/>
              <a:ext cx="752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keits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66"/>
            <p:cNvSpPr>
              <a:spLocks noChangeArrowheads="1"/>
            </p:cNvSpPr>
            <p:nvPr/>
          </p:nvSpPr>
          <p:spPr bwMode="auto">
            <a:xfrm>
              <a:off x="6535737" y="4189413"/>
              <a:ext cx="2397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67"/>
            <p:cNvSpPr>
              <a:spLocks noChangeArrowheads="1"/>
            </p:cNvSpPr>
            <p:nvPr/>
          </p:nvSpPr>
          <p:spPr bwMode="auto">
            <a:xfrm>
              <a:off x="5915025" y="4392613"/>
              <a:ext cx="106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angabe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68"/>
            <p:cNvSpPr>
              <a:spLocks noChangeArrowheads="1"/>
            </p:cNvSpPr>
            <p:nvPr/>
          </p:nvSpPr>
          <p:spPr bwMode="auto">
            <a:xfrm>
              <a:off x="7231063" y="3983038"/>
              <a:ext cx="5048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69"/>
            <p:cNvSpPr>
              <a:spLocks noChangeArrowheads="1"/>
            </p:cNvSpPr>
            <p:nvPr/>
          </p:nvSpPr>
          <p:spPr bwMode="auto">
            <a:xfrm>
              <a:off x="7594600" y="3983038"/>
              <a:ext cx="7667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John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0"/>
            <p:cNvSpPr>
              <a:spLocks noChangeArrowheads="1"/>
            </p:cNvSpPr>
            <p:nvPr/>
          </p:nvSpPr>
          <p:spPr bwMode="auto">
            <a:xfrm>
              <a:off x="7231063" y="4189413"/>
              <a:ext cx="787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Curtis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1"/>
            <p:cNvSpPr>
              <a:spLocks noChangeArrowheads="1"/>
            </p:cNvSpPr>
            <p:nvPr/>
          </p:nvSpPr>
          <p:spPr bwMode="auto">
            <a:xfrm>
              <a:off x="7832725" y="4189413"/>
              <a:ext cx="511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_;_</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72"/>
            <p:cNvSpPr>
              <a:spLocks noChangeArrowheads="1"/>
            </p:cNvSpPr>
            <p:nvPr/>
          </p:nvSpPr>
          <p:spPr bwMode="auto">
            <a:xfrm>
              <a:off x="5110163" y="5337176"/>
              <a:ext cx="719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2.4.2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73"/>
            <p:cNvSpPr>
              <a:spLocks noChangeArrowheads="1"/>
            </p:cNvSpPr>
            <p:nvPr/>
          </p:nvSpPr>
          <p:spPr bwMode="auto">
            <a:xfrm>
              <a:off x="5915025" y="5030788"/>
              <a:ext cx="876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Verant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74"/>
            <p:cNvSpPr>
              <a:spLocks noChangeArrowheads="1"/>
            </p:cNvSpPr>
            <p:nvPr/>
          </p:nvSpPr>
          <p:spPr bwMode="auto">
            <a:xfrm>
              <a:off x="6650038" y="5030788"/>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75"/>
            <p:cNvSpPr>
              <a:spLocks noChangeArrowheads="1"/>
            </p:cNvSpPr>
            <p:nvPr/>
          </p:nvSpPr>
          <p:spPr bwMode="auto">
            <a:xfrm>
              <a:off x="5915025" y="5235576"/>
              <a:ext cx="10144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wortlich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76"/>
            <p:cNvSpPr>
              <a:spLocks noChangeArrowheads="1"/>
            </p:cNvSpPr>
            <p:nvPr/>
          </p:nvSpPr>
          <p:spPr bwMode="auto">
            <a:xfrm>
              <a:off x="6812756" y="5235576"/>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77"/>
            <p:cNvSpPr>
              <a:spLocks noChangeArrowheads="1"/>
            </p:cNvSpPr>
            <p:nvPr/>
          </p:nvSpPr>
          <p:spPr bwMode="auto">
            <a:xfrm>
              <a:off x="5915025" y="5438776"/>
              <a:ext cx="658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keits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Rectangle 78"/>
            <p:cNvSpPr>
              <a:spLocks noChangeArrowheads="1"/>
            </p:cNvSpPr>
            <p:nvPr/>
          </p:nvSpPr>
          <p:spPr bwMode="auto">
            <a:xfrm>
              <a:off x="6463506" y="5438776"/>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Rectangle 79"/>
            <p:cNvSpPr>
              <a:spLocks noChangeArrowheads="1"/>
            </p:cNvSpPr>
            <p:nvPr/>
          </p:nvSpPr>
          <p:spPr bwMode="auto">
            <a:xfrm>
              <a:off x="5915025" y="5641976"/>
              <a:ext cx="955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angabe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0"/>
            <p:cNvSpPr>
              <a:spLocks noChangeArrowheads="1"/>
            </p:cNvSpPr>
            <p:nvPr/>
          </p:nvSpPr>
          <p:spPr bwMode="auto">
            <a:xfrm>
              <a:off x="7231063" y="4827588"/>
              <a:ext cx="1042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with an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Rectangle 81"/>
            <p:cNvSpPr>
              <a:spLocks noChangeArrowheads="1"/>
            </p:cNvSpPr>
            <p:nvPr/>
          </p:nvSpPr>
          <p:spPr bwMode="auto">
            <a:xfrm>
              <a:off x="7231063" y="5032376"/>
              <a:ext cx="1603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appendix on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Rectangle 82"/>
            <p:cNvSpPr>
              <a:spLocks noChangeArrowheads="1"/>
            </p:cNvSpPr>
            <p:nvPr/>
          </p:nvSpPr>
          <p:spPr bwMode="auto">
            <a:xfrm>
              <a:off x="7231063" y="5235576"/>
              <a:ext cx="11922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scientific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83"/>
            <p:cNvSpPr>
              <a:spLocks noChangeArrowheads="1"/>
            </p:cNvSpPr>
            <p:nvPr/>
          </p:nvSpPr>
          <p:spPr bwMode="auto">
            <a:xfrm>
              <a:off x="7231063" y="5438776"/>
              <a:ext cx="1470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analysis by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84"/>
            <p:cNvSpPr>
              <a:spLocks noChangeArrowheads="1"/>
            </p:cNvSpPr>
            <p:nvPr/>
          </p:nvSpPr>
          <p:spPr bwMode="auto">
            <a:xfrm>
              <a:off x="7231063" y="5643563"/>
              <a:ext cx="14414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Matthew J.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Rectangle 85"/>
            <p:cNvSpPr>
              <a:spLocks noChangeArrowheads="1"/>
            </p:cNvSpPr>
            <p:nvPr/>
          </p:nvSpPr>
          <p:spPr bwMode="auto">
            <a:xfrm>
              <a:off x="7231063" y="5846763"/>
              <a:ext cx="9763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Ponting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9" name="Gruppieren 98"/>
          <p:cNvGrpSpPr/>
          <p:nvPr/>
        </p:nvGrpSpPr>
        <p:grpSpPr>
          <a:xfrm>
            <a:off x="7231063" y="1809751"/>
            <a:ext cx="1903413" cy="933450"/>
            <a:chOff x="7231063" y="1809751"/>
            <a:chExt cx="1903413" cy="933450"/>
          </a:xfrm>
        </p:grpSpPr>
        <p:sp>
          <p:nvSpPr>
            <p:cNvPr id="56" name="Rectangle 44"/>
            <p:cNvSpPr>
              <a:spLocks noChangeArrowheads="1"/>
            </p:cNvSpPr>
            <p:nvPr/>
          </p:nvSpPr>
          <p:spPr bwMode="auto">
            <a:xfrm>
              <a:off x="7231063" y="1809751"/>
              <a:ext cx="854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&lt;&lt;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45"/>
            <p:cNvSpPr>
              <a:spLocks noChangeArrowheads="1"/>
            </p:cNvSpPr>
            <p:nvPr/>
          </p:nvSpPr>
          <p:spPr bwMode="auto">
            <a:xfrm>
              <a:off x="7970838" y="1809751"/>
              <a:ext cx="415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46"/>
            <p:cNvSpPr>
              <a:spLocks noChangeArrowheads="1"/>
            </p:cNvSpPr>
            <p:nvPr/>
          </p:nvSpPr>
          <p:spPr bwMode="auto">
            <a:xfrm>
              <a:off x="8248650" y="1809751"/>
              <a:ext cx="4905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&gt;&gt;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47"/>
            <p:cNvSpPr>
              <a:spLocks noChangeArrowheads="1"/>
            </p:cNvSpPr>
            <p:nvPr/>
          </p:nvSpPr>
          <p:spPr bwMode="auto">
            <a:xfrm>
              <a:off x="7231063" y="2014538"/>
              <a:ext cx="19034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examination of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48"/>
            <p:cNvSpPr>
              <a:spLocks noChangeArrowheads="1"/>
            </p:cNvSpPr>
            <p:nvPr/>
          </p:nvSpPr>
          <p:spPr bwMode="auto">
            <a:xfrm>
              <a:off x="7231063" y="2217738"/>
              <a:ext cx="16716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late Assyrian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49"/>
            <p:cNvSpPr>
              <a:spLocks noChangeArrowheads="1"/>
            </p:cNvSpPr>
            <p:nvPr/>
          </p:nvSpPr>
          <p:spPr bwMode="auto">
            <a:xfrm>
              <a:off x="7231063" y="2420938"/>
              <a:ext cx="13208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metalwork</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-22-</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endParaRPr lang="de-DE" sz="1800" dirty="0" smtClean="0"/>
          </a:p>
          <a:p>
            <a:endParaRPr lang="de-DE" sz="1800" dirty="0" smtClean="0"/>
          </a:p>
        </p:txBody>
      </p:sp>
      <p:sp>
        <p:nvSpPr>
          <p:cNvPr id="10" name="Textfeld 9"/>
          <p:cNvSpPr txBox="1"/>
          <p:nvPr/>
        </p:nvSpPr>
        <p:spPr>
          <a:xfrm>
            <a:off x="251520" y="1412776"/>
            <a:ext cx="3816424" cy="3816424"/>
          </a:xfrm>
          <a:prstGeom prst="rect">
            <a:avLst/>
          </a:prstGeom>
          <a:solidFill>
            <a:schemeClr val="bg1"/>
          </a:solidFill>
          <a:ln>
            <a:solidFill>
              <a:schemeClr val="tx1"/>
            </a:solidFill>
          </a:ln>
        </p:spPr>
        <p:txBody>
          <a:bodyPr wrap="square" rtlCol="0">
            <a:noAutofit/>
          </a:bodyPr>
          <a:lstStyle/>
          <a:p>
            <a:r>
              <a:rPr lang="de-DE" sz="2400" dirty="0" smtClean="0">
                <a:latin typeface="Verdana" pitchFamily="34" charset="0"/>
                <a:ea typeface="Verdana" pitchFamily="34" charset="0"/>
                <a:cs typeface="Verdana" pitchFamily="34" charset="0"/>
              </a:rPr>
              <a:t>Chirurgische Forschung</a:t>
            </a:r>
            <a:br>
              <a:rPr lang="de-DE" sz="2400" dirty="0" smtClean="0">
                <a:latin typeface="Verdana" pitchFamily="34" charset="0"/>
                <a:ea typeface="Verdana" pitchFamily="34" charset="0"/>
                <a:cs typeface="Verdana" pitchFamily="34" charset="0"/>
              </a:rPr>
            </a:br>
            <a:endParaRPr lang="de-DE" sz="2400" dirty="0" smtClean="0">
              <a:latin typeface="Verdana" pitchFamily="34" charset="0"/>
              <a:ea typeface="Verdana" pitchFamily="34" charset="0"/>
              <a:cs typeface="Verdana" pitchFamily="34" charset="0"/>
            </a:endParaRPr>
          </a:p>
          <a:p>
            <a:r>
              <a:rPr lang="de-DE" sz="2400" dirty="0" smtClean="0">
                <a:latin typeface="Verdana" pitchFamily="34" charset="0"/>
                <a:ea typeface="Verdana" pitchFamily="34" charset="0"/>
                <a:cs typeface="Verdana" pitchFamily="34" charset="0"/>
              </a:rPr>
              <a:t>188 Abbildungen</a:t>
            </a:r>
            <a:br>
              <a:rPr lang="de-DE" sz="2400" dirty="0" smtClean="0">
                <a:latin typeface="Verdana" pitchFamily="34" charset="0"/>
                <a:ea typeface="Verdana" pitchFamily="34" charset="0"/>
                <a:cs typeface="Verdana" pitchFamily="34" charset="0"/>
              </a:rPr>
            </a:br>
            <a:r>
              <a:rPr lang="de-DE" sz="2400" dirty="0" smtClean="0">
                <a:latin typeface="Verdana" pitchFamily="34" charset="0"/>
                <a:ea typeface="Verdana" pitchFamily="34" charset="0"/>
                <a:cs typeface="Verdana" pitchFamily="34" charset="0"/>
              </a:rPr>
              <a:t>91 Tabellen</a:t>
            </a:r>
            <a:endParaRPr lang="de-DE" sz="2400" spc="-100" dirty="0" smtClean="0">
              <a:latin typeface="Verdana" pitchFamily="34" charset="0"/>
              <a:ea typeface="Verdana" pitchFamily="34" charset="0"/>
              <a:cs typeface="Verdana"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12" name="Foliennummernplatzhalter 11"/>
          <p:cNvSpPr>
            <a:spLocks noGrp="1"/>
          </p:cNvSpPr>
          <p:nvPr>
            <p:ph type="sldNum" sz="quarter" idx="4"/>
          </p:nvPr>
        </p:nvSpPr>
        <p:spPr/>
        <p:txBody>
          <a:bodyPr/>
          <a:lstStyle/>
          <a:p>
            <a:fld id="{8A6690F1-7CA1-4166-A522-500460961984}" type="slidenum">
              <a:rPr lang="de-DE" smtClean="0"/>
              <a:pPr/>
              <a:t>54</a:t>
            </a:fld>
            <a:endParaRPr lang="de-DE"/>
          </a:p>
        </p:txBody>
      </p:sp>
      <p:sp>
        <p:nvSpPr>
          <p:cNvPr id="13" name="Fußzeilenplatzhalter 12"/>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135" name="Gruppieren 134"/>
          <p:cNvGrpSpPr/>
          <p:nvPr/>
        </p:nvGrpSpPr>
        <p:grpSpPr>
          <a:xfrm>
            <a:off x="4065588" y="1412875"/>
            <a:ext cx="5078413" cy="3859213"/>
            <a:chOff x="4065588" y="1412875"/>
            <a:chExt cx="5078413" cy="3859213"/>
          </a:xfrm>
        </p:grpSpPr>
        <p:sp>
          <p:nvSpPr>
            <p:cNvPr id="79" name="AutoShape 61"/>
            <p:cNvSpPr>
              <a:spLocks noChangeAspect="1" noChangeArrowheads="1" noTextEdit="1"/>
            </p:cNvSpPr>
            <p:nvPr/>
          </p:nvSpPr>
          <p:spPr bwMode="auto">
            <a:xfrm>
              <a:off x="4067175" y="1412875"/>
              <a:ext cx="492125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Rectangle 63"/>
            <p:cNvSpPr>
              <a:spLocks noChangeArrowheads="1"/>
            </p:cNvSpPr>
            <p:nvPr/>
          </p:nvSpPr>
          <p:spPr bwMode="auto">
            <a:xfrm>
              <a:off x="4071938" y="1433513"/>
              <a:ext cx="865188" cy="6651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Rectangle 64"/>
            <p:cNvSpPr>
              <a:spLocks noChangeArrowheads="1"/>
            </p:cNvSpPr>
            <p:nvPr/>
          </p:nvSpPr>
          <p:spPr bwMode="auto">
            <a:xfrm>
              <a:off x="4937125" y="1433513"/>
              <a:ext cx="863600" cy="6651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Rectangle 65"/>
            <p:cNvSpPr>
              <a:spLocks noChangeArrowheads="1"/>
            </p:cNvSpPr>
            <p:nvPr/>
          </p:nvSpPr>
          <p:spPr bwMode="auto">
            <a:xfrm>
              <a:off x="5800725" y="1433513"/>
              <a:ext cx="1296988" cy="66675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Rectangle 66"/>
            <p:cNvSpPr>
              <a:spLocks noChangeArrowheads="1"/>
            </p:cNvSpPr>
            <p:nvPr/>
          </p:nvSpPr>
          <p:spPr bwMode="auto">
            <a:xfrm>
              <a:off x="7097713" y="1433513"/>
              <a:ext cx="1874838" cy="66675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Rectangle 67"/>
            <p:cNvSpPr>
              <a:spLocks noChangeArrowheads="1"/>
            </p:cNvSpPr>
            <p:nvPr/>
          </p:nvSpPr>
          <p:spPr bwMode="auto">
            <a:xfrm>
              <a:off x="4071938" y="2098675"/>
              <a:ext cx="865188" cy="9064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Rectangle 68"/>
            <p:cNvSpPr>
              <a:spLocks noChangeArrowheads="1"/>
            </p:cNvSpPr>
            <p:nvPr/>
          </p:nvSpPr>
          <p:spPr bwMode="auto">
            <a:xfrm>
              <a:off x="4937125" y="2098675"/>
              <a:ext cx="863600" cy="9064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Rectangle 69"/>
            <p:cNvSpPr>
              <a:spLocks noChangeArrowheads="1"/>
            </p:cNvSpPr>
            <p:nvPr/>
          </p:nvSpPr>
          <p:spPr bwMode="auto">
            <a:xfrm>
              <a:off x="5800725" y="2100263"/>
              <a:ext cx="1296988" cy="9048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Rectangle 70"/>
            <p:cNvSpPr>
              <a:spLocks noChangeArrowheads="1"/>
            </p:cNvSpPr>
            <p:nvPr/>
          </p:nvSpPr>
          <p:spPr bwMode="auto">
            <a:xfrm>
              <a:off x="7097713" y="2100263"/>
              <a:ext cx="1874838" cy="9048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Rectangle 71"/>
            <p:cNvSpPr>
              <a:spLocks noChangeArrowheads="1"/>
            </p:cNvSpPr>
            <p:nvPr/>
          </p:nvSpPr>
          <p:spPr bwMode="auto">
            <a:xfrm>
              <a:off x="4071938" y="3005138"/>
              <a:ext cx="865188" cy="1276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Rectangle 72"/>
            <p:cNvSpPr>
              <a:spLocks noChangeArrowheads="1"/>
            </p:cNvSpPr>
            <p:nvPr/>
          </p:nvSpPr>
          <p:spPr bwMode="auto">
            <a:xfrm>
              <a:off x="4937125" y="3005138"/>
              <a:ext cx="863600" cy="1276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Rectangle 73"/>
            <p:cNvSpPr>
              <a:spLocks noChangeArrowheads="1"/>
            </p:cNvSpPr>
            <p:nvPr/>
          </p:nvSpPr>
          <p:spPr bwMode="auto">
            <a:xfrm>
              <a:off x="5800725" y="3005138"/>
              <a:ext cx="1296988" cy="1276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Rectangle 74"/>
            <p:cNvSpPr>
              <a:spLocks noChangeArrowheads="1"/>
            </p:cNvSpPr>
            <p:nvPr/>
          </p:nvSpPr>
          <p:spPr bwMode="auto">
            <a:xfrm>
              <a:off x="7097713" y="3005138"/>
              <a:ext cx="1874838" cy="1276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Rectangle 75"/>
            <p:cNvSpPr>
              <a:spLocks noChangeArrowheads="1"/>
            </p:cNvSpPr>
            <p:nvPr/>
          </p:nvSpPr>
          <p:spPr bwMode="auto">
            <a:xfrm>
              <a:off x="4071938" y="4281488"/>
              <a:ext cx="865188" cy="9763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Rectangle 76"/>
            <p:cNvSpPr>
              <a:spLocks noChangeArrowheads="1"/>
            </p:cNvSpPr>
            <p:nvPr/>
          </p:nvSpPr>
          <p:spPr bwMode="auto">
            <a:xfrm>
              <a:off x="4937125" y="4281488"/>
              <a:ext cx="863600" cy="9763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Rectangle 77"/>
            <p:cNvSpPr>
              <a:spLocks noChangeArrowheads="1"/>
            </p:cNvSpPr>
            <p:nvPr/>
          </p:nvSpPr>
          <p:spPr bwMode="auto">
            <a:xfrm>
              <a:off x="5800725" y="4281488"/>
              <a:ext cx="1296988" cy="9763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Rectangle 78"/>
            <p:cNvSpPr>
              <a:spLocks noChangeArrowheads="1"/>
            </p:cNvSpPr>
            <p:nvPr/>
          </p:nvSpPr>
          <p:spPr bwMode="auto">
            <a:xfrm>
              <a:off x="7097713" y="4281488"/>
              <a:ext cx="1874838" cy="9763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Line 79"/>
            <p:cNvSpPr>
              <a:spLocks noChangeShapeType="1"/>
            </p:cNvSpPr>
            <p:nvPr/>
          </p:nvSpPr>
          <p:spPr bwMode="auto">
            <a:xfrm>
              <a:off x="4937125" y="1427163"/>
              <a:ext cx="0" cy="38369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7" name="Line 80"/>
            <p:cNvSpPr>
              <a:spLocks noChangeShapeType="1"/>
            </p:cNvSpPr>
            <p:nvPr/>
          </p:nvSpPr>
          <p:spPr bwMode="auto">
            <a:xfrm>
              <a:off x="5800725" y="1427163"/>
              <a:ext cx="0" cy="38369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8" name="Line 81"/>
            <p:cNvSpPr>
              <a:spLocks noChangeShapeType="1"/>
            </p:cNvSpPr>
            <p:nvPr/>
          </p:nvSpPr>
          <p:spPr bwMode="auto">
            <a:xfrm>
              <a:off x="7097713" y="1427163"/>
              <a:ext cx="0" cy="38369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9" name="Line 82"/>
            <p:cNvSpPr>
              <a:spLocks noChangeShapeType="1"/>
            </p:cNvSpPr>
            <p:nvPr/>
          </p:nvSpPr>
          <p:spPr bwMode="auto">
            <a:xfrm>
              <a:off x="4065588" y="2100263"/>
              <a:ext cx="4913313"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0" name="Line 83"/>
            <p:cNvSpPr>
              <a:spLocks noChangeShapeType="1"/>
            </p:cNvSpPr>
            <p:nvPr/>
          </p:nvSpPr>
          <p:spPr bwMode="auto">
            <a:xfrm>
              <a:off x="4065588" y="3005138"/>
              <a:ext cx="4913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1" name="Line 84"/>
            <p:cNvSpPr>
              <a:spLocks noChangeShapeType="1"/>
            </p:cNvSpPr>
            <p:nvPr/>
          </p:nvSpPr>
          <p:spPr bwMode="auto">
            <a:xfrm>
              <a:off x="4065588" y="4281488"/>
              <a:ext cx="4913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 name="Line 85"/>
            <p:cNvSpPr>
              <a:spLocks noChangeShapeType="1"/>
            </p:cNvSpPr>
            <p:nvPr/>
          </p:nvSpPr>
          <p:spPr bwMode="auto">
            <a:xfrm>
              <a:off x="4071938" y="1427163"/>
              <a:ext cx="0" cy="38369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 name="Line 86"/>
            <p:cNvSpPr>
              <a:spLocks noChangeShapeType="1"/>
            </p:cNvSpPr>
            <p:nvPr/>
          </p:nvSpPr>
          <p:spPr bwMode="auto">
            <a:xfrm>
              <a:off x="8972550" y="1427163"/>
              <a:ext cx="0" cy="38369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 name="Line 87"/>
            <p:cNvSpPr>
              <a:spLocks noChangeShapeType="1"/>
            </p:cNvSpPr>
            <p:nvPr/>
          </p:nvSpPr>
          <p:spPr bwMode="auto">
            <a:xfrm>
              <a:off x="4065588" y="1433513"/>
              <a:ext cx="4913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 name="Line 88"/>
            <p:cNvSpPr>
              <a:spLocks noChangeShapeType="1"/>
            </p:cNvSpPr>
            <p:nvPr/>
          </p:nvSpPr>
          <p:spPr bwMode="auto">
            <a:xfrm>
              <a:off x="4065588" y="5257800"/>
              <a:ext cx="4913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 name="Rectangle 89"/>
            <p:cNvSpPr>
              <a:spLocks noChangeArrowheads="1"/>
            </p:cNvSpPr>
            <p:nvPr/>
          </p:nvSpPr>
          <p:spPr bwMode="auto">
            <a:xfrm>
              <a:off x="4164013" y="1477963"/>
              <a:ext cx="9080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90"/>
            <p:cNvSpPr>
              <a:spLocks noChangeArrowheads="1"/>
            </p:cNvSpPr>
            <p:nvPr/>
          </p:nvSpPr>
          <p:spPr bwMode="auto">
            <a:xfrm>
              <a:off x="5029200" y="1477963"/>
              <a:ext cx="7127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91"/>
            <p:cNvSpPr>
              <a:spLocks noChangeArrowheads="1"/>
            </p:cNvSpPr>
            <p:nvPr/>
          </p:nvSpPr>
          <p:spPr bwMode="auto">
            <a:xfrm>
              <a:off x="5892800" y="1477963"/>
              <a:ext cx="12414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92"/>
            <p:cNvSpPr>
              <a:spLocks noChangeArrowheads="1"/>
            </p:cNvSpPr>
            <p:nvPr/>
          </p:nvSpPr>
          <p:spPr bwMode="auto">
            <a:xfrm>
              <a:off x="7189788" y="1477963"/>
              <a:ext cx="14843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93"/>
            <p:cNvSpPr>
              <a:spLocks noChangeArrowheads="1"/>
            </p:cNvSpPr>
            <p:nvPr/>
          </p:nvSpPr>
          <p:spPr bwMode="auto">
            <a:xfrm>
              <a:off x="4164013" y="2378075"/>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94"/>
            <p:cNvSpPr>
              <a:spLocks noChangeArrowheads="1"/>
            </p:cNvSpPr>
            <p:nvPr/>
          </p:nvSpPr>
          <p:spPr bwMode="auto">
            <a:xfrm>
              <a:off x="5029200" y="2378075"/>
              <a:ext cx="781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95"/>
            <p:cNvSpPr>
              <a:spLocks noChangeArrowheads="1"/>
            </p:cNvSpPr>
            <p:nvPr/>
          </p:nvSpPr>
          <p:spPr bwMode="auto">
            <a:xfrm>
              <a:off x="5892800" y="2276475"/>
              <a:ext cx="903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96"/>
            <p:cNvSpPr>
              <a:spLocks noChangeArrowheads="1"/>
            </p:cNvSpPr>
            <p:nvPr/>
          </p:nvSpPr>
          <p:spPr bwMode="auto">
            <a:xfrm>
              <a:off x="6646862" y="2276475"/>
              <a:ext cx="2397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97"/>
            <p:cNvSpPr>
              <a:spLocks noChangeArrowheads="1"/>
            </p:cNvSpPr>
            <p:nvPr/>
          </p:nvSpPr>
          <p:spPr bwMode="auto">
            <a:xfrm>
              <a:off x="5892800" y="2481263"/>
              <a:ext cx="647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98"/>
            <p:cNvSpPr>
              <a:spLocks noChangeArrowheads="1"/>
            </p:cNvSpPr>
            <p:nvPr/>
          </p:nvSpPr>
          <p:spPr bwMode="auto">
            <a:xfrm>
              <a:off x="7189788" y="2276475"/>
              <a:ext cx="479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99"/>
            <p:cNvSpPr>
              <a:spLocks noChangeArrowheads="1"/>
            </p:cNvSpPr>
            <p:nvPr/>
          </p:nvSpPr>
          <p:spPr bwMode="auto">
            <a:xfrm>
              <a:off x="7516813" y="2276475"/>
              <a:ext cx="1627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Chirurgische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00"/>
            <p:cNvSpPr>
              <a:spLocks noChangeArrowheads="1"/>
            </p:cNvSpPr>
            <p:nvPr/>
          </p:nvSpPr>
          <p:spPr bwMode="auto">
            <a:xfrm>
              <a:off x="7189788" y="2481263"/>
              <a:ext cx="1296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Forschung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36" name="Gruppieren 135"/>
          <p:cNvGrpSpPr/>
          <p:nvPr/>
        </p:nvGrpSpPr>
        <p:grpSpPr>
          <a:xfrm>
            <a:off x="4164013" y="3265488"/>
            <a:ext cx="4762500" cy="750888"/>
            <a:chOff x="4164013" y="3265488"/>
            <a:chExt cx="4762500" cy="750888"/>
          </a:xfrm>
        </p:grpSpPr>
        <p:sp>
          <p:nvSpPr>
            <p:cNvPr id="118" name="Rectangle 101"/>
            <p:cNvSpPr>
              <a:spLocks noChangeArrowheads="1"/>
            </p:cNvSpPr>
            <p:nvPr/>
          </p:nvSpPr>
          <p:spPr bwMode="auto">
            <a:xfrm>
              <a:off x="4164013" y="3470275"/>
              <a:ext cx="61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434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02"/>
            <p:cNvSpPr>
              <a:spLocks noChangeArrowheads="1"/>
            </p:cNvSpPr>
            <p:nvPr/>
          </p:nvSpPr>
          <p:spPr bwMode="auto">
            <a:xfrm>
              <a:off x="5029200" y="3470275"/>
              <a:ext cx="698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7.15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03"/>
            <p:cNvSpPr>
              <a:spLocks noChangeArrowheads="1"/>
            </p:cNvSpPr>
            <p:nvPr/>
          </p:nvSpPr>
          <p:spPr bwMode="auto">
            <a:xfrm>
              <a:off x="5892800" y="3265488"/>
              <a:ext cx="12223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Illustrie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04"/>
            <p:cNvSpPr>
              <a:spLocks noChangeArrowheads="1"/>
            </p:cNvSpPr>
            <p:nvPr/>
          </p:nvSpPr>
          <p:spPr bwMode="auto">
            <a:xfrm>
              <a:off x="6904831" y="3265488"/>
              <a:ext cx="2540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05"/>
            <p:cNvSpPr>
              <a:spLocks noChangeArrowheads="1"/>
            </p:cNvSpPr>
            <p:nvPr/>
          </p:nvSpPr>
          <p:spPr bwMode="auto">
            <a:xfrm>
              <a:off x="5892800" y="3468688"/>
              <a:ext cx="103981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render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06"/>
            <p:cNvSpPr>
              <a:spLocks noChangeArrowheads="1"/>
            </p:cNvSpPr>
            <p:nvPr/>
          </p:nvSpPr>
          <p:spPr bwMode="auto">
            <a:xfrm>
              <a:off x="5892800" y="3671888"/>
              <a:ext cx="9652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Inhalt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07"/>
            <p:cNvSpPr>
              <a:spLocks noChangeArrowheads="1"/>
            </p:cNvSpPr>
            <p:nvPr/>
          </p:nvSpPr>
          <p:spPr bwMode="auto">
            <a:xfrm>
              <a:off x="7189788" y="3368675"/>
              <a:ext cx="4794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108"/>
            <p:cNvSpPr>
              <a:spLocks noChangeArrowheads="1"/>
            </p:cNvSpPr>
            <p:nvPr/>
          </p:nvSpPr>
          <p:spPr bwMode="auto">
            <a:xfrm>
              <a:off x="7516813" y="3368675"/>
              <a:ext cx="635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188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109"/>
            <p:cNvSpPr>
              <a:spLocks noChangeArrowheads="1"/>
            </p:cNvSpPr>
            <p:nvPr/>
          </p:nvSpPr>
          <p:spPr bwMode="auto">
            <a:xfrm>
              <a:off x="7189788" y="3571875"/>
              <a:ext cx="17367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Illustrationen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37" name="Gruppieren 136"/>
          <p:cNvGrpSpPr/>
          <p:nvPr/>
        </p:nvGrpSpPr>
        <p:grpSpPr>
          <a:xfrm>
            <a:off x="4164013" y="4494213"/>
            <a:ext cx="4838700" cy="528637"/>
            <a:chOff x="4164013" y="4494213"/>
            <a:chExt cx="4838700" cy="528637"/>
          </a:xfrm>
        </p:grpSpPr>
        <p:sp>
          <p:nvSpPr>
            <p:cNvPr id="127" name="Rectangle 110"/>
            <p:cNvSpPr>
              <a:spLocks noChangeArrowheads="1"/>
            </p:cNvSpPr>
            <p:nvPr/>
          </p:nvSpPr>
          <p:spPr bwMode="auto">
            <a:xfrm>
              <a:off x="4164013" y="4595813"/>
              <a:ext cx="554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501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11"/>
            <p:cNvSpPr>
              <a:spLocks noChangeArrowheads="1"/>
            </p:cNvSpPr>
            <p:nvPr/>
          </p:nvSpPr>
          <p:spPr bwMode="auto">
            <a:xfrm>
              <a:off x="5029200" y="4595813"/>
              <a:ext cx="635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7.16</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Rectangle 112"/>
            <p:cNvSpPr>
              <a:spLocks noChangeArrowheads="1"/>
            </p:cNvSpPr>
            <p:nvPr/>
          </p:nvSpPr>
          <p:spPr bwMode="auto">
            <a:xfrm>
              <a:off x="5892800" y="4494213"/>
              <a:ext cx="1184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Ergänzen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13"/>
            <p:cNvSpPr>
              <a:spLocks noChangeArrowheads="1"/>
            </p:cNvSpPr>
            <p:nvPr/>
          </p:nvSpPr>
          <p:spPr bwMode="auto">
            <a:xfrm>
              <a:off x="6938168" y="4494213"/>
              <a:ext cx="2206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14"/>
            <p:cNvSpPr>
              <a:spLocks noChangeArrowheads="1"/>
            </p:cNvSpPr>
            <p:nvPr/>
          </p:nvSpPr>
          <p:spPr bwMode="auto">
            <a:xfrm>
              <a:off x="5892800" y="4699000"/>
              <a:ext cx="1247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der Inhalt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15"/>
            <p:cNvSpPr>
              <a:spLocks noChangeArrowheads="1"/>
            </p:cNvSpPr>
            <p:nvPr/>
          </p:nvSpPr>
          <p:spPr bwMode="auto">
            <a:xfrm>
              <a:off x="7189788" y="4494213"/>
              <a:ext cx="479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3" name="Rectangle 116"/>
            <p:cNvSpPr>
              <a:spLocks noChangeArrowheads="1"/>
            </p:cNvSpPr>
            <p:nvPr/>
          </p:nvSpPr>
          <p:spPr bwMode="auto">
            <a:xfrm>
              <a:off x="7516813" y="4494213"/>
              <a:ext cx="1485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Enthält: 91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17"/>
            <p:cNvSpPr>
              <a:spLocks noChangeArrowheads="1"/>
            </p:cNvSpPr>
            <p:nvPr/>
          </p:nvSpPr>
          <p:spPr bwMode="auto">
            <a:xfrm>
              <a:off x="7189788" y="4699000"/>
              <a:ext cx="1079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Tabellen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-23-</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endParaRPr lang="de-DE" sz="1800" dirty="0" smtClean="0"/>
          </a:p>
          <a:p>
            <a:endParaRPr lang="de-DE" sz="1800" dirty="0" smtClean="0"/>
          </a:p>
        </p:txBody>
      </p:sp>
      <p:sp>
        <p:nvSpPr>
          <p:cNvPr id="10" name="Textfeld 9"/>
          <p:cNvSpPr txBox="1"/>
          <p:nvPr/>
        </p:nvSpPr>
        <p:spPr>
          <a:xfrm>
            <a:off x="12204" y="1412776"/>
            <a:ext cx="3407668" cy="3816424"/>
          </a:xfrm>
          <a:prstGeom prst="rect">
            <a:avLst/>
          </a:prstGeom>
          <a:solidFill>
            <a:schemeClr val="bg1"/>
          </a:solidFill>
          <a:ln>
            <a:solidFill>
              <a:schemeClr val="tx1"/>
            </a:solidFill>
          </a:ln>
        </p:spPr>
        <p:txBody>
          <a:bodyPr wrap="square" rtlCol="0">
            <a:noAutofit/>
          </a:bodyPr>
          <a:lstStyle/>
          <a:p>
            <a:r>
              <a:rPr lang="de-DE" dirty="0" smtClean="0">
                <a:latin typeface="Verdana" pitchFamily="34" charset="0"/>
                <a:ea typeface="Verdana" pitchFamily="34" charset="0"/>
                <a:cs typeface="Verdana" pitchFamily="34" charset="0"/>
              </a:rPr>
              <a:t>Regelungstechnik</a:t>
            </a:r>
          </a:p>
          <a:p>
            <a:r>
              <a:rPr lang="de-DE" dirty="0" smtClean="0">
                <a:latin typeface="Verdana" pitchFamily="34" charset="0"/>
                <a:ea typeface="Verdana" pitchFamily="34" charset="0"/>
                <a:cs typeface="Verdana" pitchFamily="34" charset="0"/>
              </a:rPr>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Basiswissen, Grundlagen, Anwendungsbeispiele</a:t>
            </a:r>
          </a:p>
          <a:p>
            <a:r>
              <a:rPr lang="de-DE" dirty="0" smtClean="0">
                <a:latin typeface="Verdana" pitchFamily="34" charset="0"/>
                <a:ea typeface="Verdana" pitchFamily="34" charset="0"/>
                <a:cs typeface="Verdana" pitchFamily="34" charset="0"/>
              </a:rPr>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Mit 277 Bildern, 30 Tabellen, 27 Aufgaben und Lösungen</a:t>
            </a:r>
            <a:endParaRPr lang="de-DE" dirty="0">
              <a:latin typeface="Verdana" pitchFamily="34" charset="0"/>
              <a:ea typeface="Verdana" pitchFamily="34" charset="0"/>
              <a:cs typeface="Verdana"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12" name="Foliennummernplatzhalter 11"/>
          <p:cNvSpPr>
            <a:spLocks noGrp="1"/>
          </p:cNvSpPr>
          <p:nvPr>
            <p:ph type="sldNum" sz="quarter" idx="4"/>
          </p:nvPr>
        </p:nvSpPr>
        <p:spPr/>
        <p:txBody>
          <a:bodyPr/>
          <a:lstStyle/>
          <a:p>
            <a:fld id="{8A6690F1-7CA1-4166-A522-500460961984}" type="slidenum">
              <a:rPr lang="de-DE" smtClean="0"/>
              <a:pPr/>
              <a:t>55</a:t>
            </a:fld>
            <a:endParaRPr lang="de-DE"/>
          </a:p>
        </p:txBody>
      </p:sp>
      <p:sp>
        <p:nvSpPr>
          <p:cNvPr id="13" name="Fußzeilenplatzhalter 12"/>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305" name="Gruppieren 304"/>
          <p:cNvGrpSpPr/>
          <p:nvPr/>
        </p:nvGrpSpPr>
        <p:grpSpPr>
          <a:xfrm>
            <a:off x="3513138" y="1122363"/>
            <a:ext cx="5989637" cy="4583112"/>
            <a:chOff x="3513138" y="1122363"/>
            <a:chExt cx="5989637" cy="4583112"/>
          </a:xfrm>
        </p:grpSpPr>
        <p:sp>
          <p:nvSpPr>
            <p:cNvPr id="235" name="AutoShape 219"/>
            <p:cNvSpPr>
              <a:spLocks noChangeAspect="1" noChangeArrowheads="1" noTextEdit="1"/>
            </p:cNvSpPr>
            <p:nvPr/>
          </p:nvSpPr>
          <p:spPr bwMode="auto">
            <a:xfrm>
              <a:off x="3519488" y="1122363"/>
              <a:ext cx="5624512"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Rectangle 221"/>
            <p:cNvSpPr>
              <a:spLocks noChangeArrowheads="1"/>
            </p:cNvSpPr>
            <p:nvPr/>
          </p:nvSpPr>
          <p:spPr bwMode="auto">
            <a:xfrm>
              <a:off x="3519488" y="1143000"/>
              <a:ext cx="947737" cy="458787"/>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Rectangle 222"/>
            <p:cNvSpPr>
              <a:spLocks noChangeArrowheads="1"/>
            </p:cNvSpPr>
            <p:nvPr/>
          </p:nvSpPr>
          <p:spPr bwMode="auto">
            <a:xfrm>
              <a:off x="4467225" y="1143000"/>
              <a:ext cx="868362" cy="458787"/>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Rectangle 223"/>
            <p:cNvSpPr>
              <a:spLocks noChangeArrowheads="1"/>
            </p:cNvSpPr>
            <p:nvPr/>
          </p:nvSpPr>
          <p:spPr bwMode="auto">
            <a:xfrm>
              <a:off x="5335588" y="1143000"/>
              <a:ext cx="1343025" cy="458787"/>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Rectangle 224"/>
            <p:cNvSpPr>
              <a:spLocks noChangeArrowheads="1"/>
            </p:cNvSpPr>
            <p:nvPr/>
          </p:nvSpPr>
          <p:spPr bwMode="auto">
            <a:xfrm>
              <a:off x="6678613" y="1143000"/>
              <a:ext cx="2446337" cy="458787"/>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Rectangle 225"/>
            <p:cNvSpPr>
              <a:spLocks noChangeArrowheads="1"/>
            </p:cNvSpPr>
            <p:nvPr/>
          </p:nvSpPr>
          <p:spPr bwMode="auto">
            <a:xfrm>
              <a:off x="3519488" y="1601788"/>
              <a:ext cx="947737" cy="895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Rectangle 226"/>
            <p:cNvSpPr>
              <a:spLocks noChangeArrowheads="1"/>
            </p:cNvSpPr>
            <p:nvPr/>
          </p:nvSpPr>
          <p:spPr bwMode="auto">
            <a:xfrm>
              <a:off x="4467225" y="1601788"/>
              <a:ext cx="868362" cy="895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2" name="Rectangle 227"/>
            <p:cNvSpPr>
              <a:spLocks noChangeArrowheads="1"/>
            </p:cNvSpPr>
            <p:nvPr/>
          </p:nvSpPr>
          <p:spPr bwMode="auto">
            <a:xfrm>
              <a:off x="5335588" y="1601788"/>
              <a:ext cx="1343025" cy="895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3" name="Rectangle 228"/>
            <p:cNvSpPr>
              <a:spLocks noChangeArrowheads="1"/>
            </p:cNvSpPr>
            <p:nvPr/>
          </p:nvSpPr>
          <p:spPr bwMode="auto">
            <a:xfrm>
              <a:off x="6678613" y="1601788"/>
              <a:ext cx="2446337" cy="895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4" name="Rectangle 229"/>
            <p:cNvSpPr>
              <a:spLocks noChangeArrowheads="1"/>
            </p:cNvSpPr>
            <p:nvPr/>
          </p:nvSpPr>
          <p:spPr bwMode="auto">
            <a:xfrm>
              <a:off x="3519488" y="2497138"/>
              <a:ext cx="947737" cy="22256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5" name="Rectangle 230"/>
            <p:cNvSpPr>
              <a:spLocks noChangeArrowheads="1"/>
            </p:cNvSpPr>
            <p:nvPr/>
          </p:nvSpPr>
          <p:spPr bwMode="auto">
            <a:xfrm>
              <a:off x="4467225" y="2497138"/>
              <a:ext cx="868362" cy="12604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6" name="Rectangle 231"/>
            <p:cNvSpPr>
              <a:spLocks noChangeArrowheads="1"/>
            </p:cNvSpPr>
            <p:nvPr/>
          </p:nvSpPr>
          <p:spPr bwMode="auto">
            <a:xfrm>
              <a:off x="5335588" y="2497138"/>
              <a:ext cx="1343025" cy="126206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7" name="Rectangle 232"/>
            <p:cNvSpPr>
              <a:spLocks noChangeArrowheads="1"/>
            </p:cNvSpPr>
            <p:nvPr/>
          </p:nvSpPr>
          <p:spPr bwMode="auto">
            <a:xfrm>
              <a:off x="6678613" y="2497138"/>
              <a:ext cx="2446337" cy="126206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8" name="Rectangle 233"/>
            <p:cNvSpPr>
              <a:spLocks noChangeArrowheads="1"/>
            </p:cNvSpPr>
            <p:nvPr/>
          </p:nvSpPr>
          <p:spPr bwMode="auto">
            <a:xfrm>
              <a:off x="4467225" y="3757613"/>
              <a:ext cx="868362" cy="9652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9" name="Rectangle 234"/>
            <p:cNvSpPr>
              <a:spLocks noChangeArrowheads="1"/>
            </p:cNvSpPr>
            <p:nvPr/>
          </p:nvSpPr>
          <p:spPr bwMode="auto">
            <a:xfrm>
              <a:off x="5335588" y="3759200"/>
              <a:ext cx="1343025" cy="963612"/>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0" name="Rectangle 235"/>
            <p:cNvSpPr>
              <a:spLocks noChangeArrowheads="1"/>
            </p:cNvSpPr>
            <p:nvPr/>
          </p:nvSpPr>
          <p:spPr bwMode="auto">
            <a:xfrm>
              <a:off x="6678613" y="3759200"/>
              <a:ext cx="2446337" cy="963612"/>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1" name="Rectangle 236"/>
            <p:cNvSpPr>
              <a:spLocks noChangeArrowheads="1"/>
            </p:cNvSpPr>
            <p:nvPr/>
          </p:nvSpPr>
          <p:spPr bwMode="auto">
            <a:xfrm>
              <a:off x="3519488" y="4722813"/>
              <a:ext cx="947737" cy="96361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2" name="Rectangle 237"/>
            <p:cNvSpPr>
              <a:spLocks noChangeArrowheads="1"/>
            </p:cNvSpPr>
            <p:nvPr/>
          </p:nvSpPr>
          <p:spPr bwMode="auto">
            <a:xfrm>
              <a:off x="4467225" y="4722813"/>
              <a:ext cx="868362" cy="96361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3" name="Rectangle 238"/>
            <p:cNvSpPr>
              <a:spLocks noChangeArrowheads="1"/>
            </p:cNvSpPr>
            <p:nvPr/>
          </p:nvSpPr>
          <p:spPr bwMode="auto">
            <a:xfrm>
              <a:off x="5335588" y="4722813"/>
              <a:ext cx="1343025" cy="96361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4" name="Rectangle 239"/>
            <p:cNvSpPr>
              <a:spLocks noChangeArrowheads="1"/>
            </p:cNvSpPr>
            <p:nvPr/>
          </p:nvSpPr>
          <p:spPr bwMode="auto">
            <a:xfrm>
              <a:off x="6678613" y="4722813"/>
              <a:ext cx="2446337" cy="963612"/>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5" name="Line 240"/>
            <p:cNvSpPr>
              <a:spLocks noChangeShapeType="1"/>
            </p:cNvSpPr>
            <p:nvPr/>
          </p:nvSpPr>
          <p:spPr bwMode="auto">
            <a:xfrm>
              <a:off x="4467225" y="1136650"/>
              <a:ext cx="0" cy="45577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6" name="Line 241"/>
            <p:cNvSpPr>
              <a:spLocks noChangeShapeType="1"/>
            </p:cNvSpPr>
            <p:nvPr/>
          </p:nvSpPr>
          <p:spPr bwMode="auto">
            <a:xfrm>
              <a:off x="5335588" y="1136650"/>
              <a:ext cx="0" cy="45577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7" name="Line 242"/>
            <p:cNvSpPr>
              <a:spLocks noChangeShapeType="1"/>
            </p:cNvSpPr>
            <p:nvPr/>
          </p:nvSpPr>
          <p:spPr bwMode="auto">
            <a:xfrm>
              <a:off x="6678613" y="1136650"/>
              <a:ext cx="0" cy="45577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8" name="Line 243"/>
            <p:cNvSpPr>
              <a:spLocks noChangeShapeType="1"/>
            </p:cNvSpPr>
            <p:nvPr/>
          </p:nvSpPr>
          <p:spPr bwMode="auto">
            <a:xfrm>
              <a:off x="3513138" y="1601788"/>
              <a:ext cx="5619750"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9" name="Line 244"/>
            <p:cNvSpPr>
              <a:spLocks noChangeShapeType="1"/>
            </p:cNvSpPr>
            <p:nvPr/>
          </p:nvSpPr>
          <p:spPr bwMode="auto">
            <a:xfrm>
              <a:off x="3513138" y="2497138"/>
              <a:ext cx="5619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0" name="Line 245"/>
            <p:cNvSpPr>
              <a:spLocks noChangeShapeType="1"/>
            </p:cNvSpPr>
            <p:nvPr/>
          </p:nvSpPr>
          <p:spPr bwMode="auto">
            <a:xfrm>
              <a:off x="4460875" y="3759200"/>
              <a:ext cx="467201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1" name="Line 246"/>
            <p:cNvSpPr>
              <a:spLocks noChangeShapeType="1"/>
            </p:cNvSpPr>
            <p:nvPr/>
          </p:nvSpPr>
          <p:spPr bwMode="auto">
            <a:xfrm>
              <a:off x="3513138" y="4722813"/>
              <a:ext cx="5619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2" name="Line 247"/>
            <p:cNvSpPr>
              <a:spLocks noChangeShapeType="1"/>
            </p:cNvSpPr>
            <p:nvPr/>
          </p:nvSpPr>
          <p:spPr bwMode="auto">
            <a:xfrm>
              <a:off x="3519488" y="1136650"/>
              <a:ext cx="0" cy="45577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3" name="Line 248"/>
            <p:cNvSpPr>
              <a:spLocks noChangeShapeType="1"/>
            </p:cNvSpPr>
            <p:nvPr/>
          </p:nvSpPr>
          <p:spPr bwMode="auto">
            <a:xfrm>
              <a:off x="9124950" y="1136650"/>
              <a:ext cx="0" cy="4557712"/>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4" name="Line 249"/>
            <p:cNvSpPr>
              <a:spLocks noChangeShapeType="1"/>
            </p:cNvSpPr>
            <p:nvPr/>
          </p:nvSpPr>
          <p:spPr bwMode="auto">
            <a:xfrm>
              <a:off x="3513138" y="1143000"/>
              <a:ext cx="5619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5" name="Line 250"/>
            <p:cNvSpPr>
              <a:spLocks noChangeShapeType="1"/>
            </p:cNvSpPr>
            <p:nvPr/>
          </p:nvSpPr>
          <p:spPr bwMode="auto">
            <a:xfrm>
              <a:off x="3513138" y="5686425"/>
              <a:ext cx="561975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6" name="Rectangle 251"/>
            <p:cNvSpPr>
              <a:spLocks noChangeArrowheads="1"/>
            </p:cNvSpPr>
            <p:nvPr/>
          </p:nvSpPr>
          <p:spPr bwMode="auto">
            <a:xfrm>
              <a:off x="3616325" y="1187450"/>
              <a:ext cx="908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67" name="Rectangle 252"/>
            <p:cNvSpPr>
              <a:spLocks noChangeArrowheads="1"/>
            </p:cNvSpPr>
            <p:nvPr/>
          </p:nvSpPr>
          <p:spPr bwMode="auto">
            <a:xfrm>
              <a:off x="4564063" y="1187450"/>
              <a:ext cx="714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68" name="Rectangle 253"/>
            <p:cNvSpPr>
              <a:spLocks noChangeArrowheads="1"/>
            </p:cNvSpPr>
            <p:nvPr/>
          </p:nvSpPr>
          <p:spPr bwMode="auto">
            <a:xfrm>
              <a:off x="5432425" y="1187450"/>
              <a:ext cx="1241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69" name="Rectangle 254"/>
            <p:cNvSpPr>
              <a:spLocks noChangeArrowheads="1"/>
            </p:cNvSpPr>
            <p:nvPr/>
          </p:nvSpPr>
          <p:spPr bwMode="auto">
            <a:xfrm>
              <a:off x="6775450" y="1187450"/>
              <a:ext cx="14843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0" name="Rectangle 255"/>
            <p:cNvSpPr>
              <a:spLocks noChangeArrowheads="1"/>
            </p:cNvSpPr>
            <p:nvPr/>
          </p:nvSpPr>
          <p:spPr bwMode="auto">
            <a:xfrm>
              <a:off x="3616325" y="1873250"/>
              <a:ext cx="6889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1" name="Rectangle 256"/>
            <p:cNvSpPr>
              <a:spLocks noChangeArrowheads="1"/>
            </p:cNvSpPr>
            <p:nvPr/>
          </p:nvSpPr>
          <p:spPr bwMode="auto">
            <a:xfrm>
              <a:off x="4564063" y="1873250"/>
              <a:ext cx="8715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2" name="Rectangle 257"/>
            <p:cNvSpPr>
              <a:spLocks noChangeArrowheads="1"/>
            </p:cNvSpPr>
            <p:nvPr/>
          </p:nvSpPr>
          <p:spPr bwMode="auto">
            <a:xfrm>
              <a:off x="5432425" y="1773238"/>
              <a:ext cx="9509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3" name="Rectangle 258"/>
            <p:cNvSpPr>
              <a:spLocks noChangeArrowheads="1"/>
            </p:cNvSpPr>
            <p:nvPr/>
          </p:nvSpPr>
          <p:spPr bwMode="auto">
            <a:xfrm>
              <a:off x="6176963" y="1773238"/>
              <a:ext cx="25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4" name="Rectangle 259"/>
            <p:cNvSpPr>
              <a:spLocks noChangeArrowheads="1"/>
            </p:cNvSpPr>
            <p:nvPr/>
          </p:nvSpPr>
          <p:spPr bwMode="auto">
            <a:xfrm>
              <a:off x="5432425" y="1978025"/>
              <a:ext cx="682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5" name="Rectangle 260"/>
            <p:cNvSpPr>
              <a:spLocks noChangeArrowheads="1"/>
            </p:cNvSpPr>
            <p:nvPr/>
          </p:nvSpPr>
          <p:spPr bwMode="auto">
            <a:xfrm>
              <a:off x="6775450" y="1873250"/>
              <a:ext cx="5365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6" name="Rectangle 261"/>
            <p:cNvSpPr>
              <a:spLocks noChangeArrowheads="1"/>
            </p:cNvSpPr>
            <p:nvPr/>
          </p:nvSpPr>
          <p:spPr bwMode="auto">
            <a:xfrm>
              <a:off x="7116763" y="1873250"/>
              <a:ext cx="238601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Regelungstechnik</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06" name="Gruppieren 305"/>
          <p:cNvGrpSpPr/>
          <p:nvPr/>
        </p:nvGrpSpPr>
        <p:grpSpPr>
          <a:xfrm>
            <a:off x="3616325" y="2646363"/>
            <a:ext cx="5337175" cy="936625"/>
            <a:chOff x="3616325" y="2646363"/>
            <a:chExt cx="5337175" cy="936625"/>
          </a:xfrm>
        </p:grpSpPr>
        <p:sp>
          <p:nvSpPr>
            <p:cNvPr id="277" name="Rectangle 262"/>
            <p:cNvSpPr>
              <a:spLocks noChangeArrowheads="1"/>
            </p:cNvSpPr>
            <p:nvPr/>
          </p:nvSpPr>
          <p:spPr bwMode="auto">
            <a:xfrm>
              <a:off x="3616325" y="2911475"/>
              <a:ext cx="6889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8" name="Rectangle 263"/>
            <p:cNvSpPr>
              <a:spLocks noChangeArrowheads="1"/>
            </p:cNvSpPr>
            <p:nvPr/>
          </p:nvSpPr>
          <p:spPr bwMode="auto">
            <a:xfrm>
              <a:off x="4564063" y="2954338"/>
              <a:ext cx="8270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79" name="Rectangle 264"/>
            <p:cNvSpPr>
              <a:spLocks noChangeArrowheads="1"/>
            </p:cNvSpPr>
            <p:nvPr/>
          </p:nvSpPr>
          <p:spPr bwMode="auto">
            <a:xfrm>
              <a:off x="5432425" y="2851150"/>
              <a:ext cx="7810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0" name="Rectangle 265"/>
            <p:cNvSpPr>
              <a:spLocks noChangeArrowheads="1"/>
            </p:cNvSpPr>
            <p:nvPr/>
          </p:nvSpPr>
          <p:spPr bwMode="auto">
            <a:xfrm>
              <a:off x="6007100" y="2842419"/>
              <a:ext cx="2682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1" name="Rectangle 266"/>
            <p:cNvSpPr>
              <a:spLocks noChangeArrowheads="1"/>
            </p:cNvSpPr>
            <p:nvPr/>
          </p:nvSpPr>
          <p:spPr bwMode="auto">
            <a:xfrm>
              <a:off x="5432425" y="3054350"/>
              <a:ext cx="10699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zusatz</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2" name="Rectangle 267"/>
            <p:cNvSpPr>
              <a:spLocks noChangeArrowheads="1"/>
            </p:cNvSpPr>
            <p:nvPr/>
          </p:nvSpPr>
          <p:spPr bwMode="auto">
            <a:xfrm>
              <a:off x="6775450" y="2646363"/>
              <a:ext cx="5365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3" name="Rectangle 268"/>
            <p:cNvSpPr>
              <a:spLocks noChangeArrowheads="1"/>
            </p:cNvSpPr>
            <p:nvPr/>
          </p:nvSpPr>
          <p:spPr bwMode="auto">
            <a:xfrm>
              <a:off x="7116763" y="2646363"/>
              <a:ext cx="18367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Basiswissen,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4" name="Rectangle 269"/>
            <p:cNvSpPr>
              <a:spLocks noChangeArrowheads="1"/>
            </p:cNvSpPr>
            <p:nvPr/>
          </p:nvSpPr>
          <p:spPr bwMode="auto">
            <a:xfrm>
              <a:off x="6775450" y="2852738"/>
              <a:ext cx="17002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Grundlagen,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5" name="Rectangle 270"/>
            <p:cNvSpPr>
              <a:spLocks noChangeArrowheads="1"/>
            </p:cNvSpPr>
            <p:nvPr/>
          </p:nvSpPr>
          <p:spPr bwMode="auto">
            <a:xfrm>
              <a:off x="6775450" y="3055938"/>
              <a:ext cx="1666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Anwendungs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6" name="Rectangle 271"/>
            <p:cNvSpPr>
              <a:spLocks noChangeArrowheads="1"/>
            </p:cNvSpPr>
            <p:nvPr/>
          </p:nvSpPr>
          <p:spPr bwMode="auto">
            <a:xfrm>
              <a:off x="8243887" y="3055938"/>
              <a:ext cx="231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7" name="Rectangle 272"/>
            <p:cNvSpPr>
              <a:spLocks noChangeArrowheads="1"/>
            </p:cNvSpPr>
            <p:nvPr/>
          </p:nvSpPr>
          <p:spPr bwMode="auto">
            <a:xfrm>
              <a:off x="6775450" y="3259138"/>
              <a:ext cx="1182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beispiele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07" name="Gruppieren 306"/>
          <p:cNvGrpSpPr/>
          <p:nvPr/>
        </p:nvGrpSpPr>
        <p:grpSpPr>
          <a:xfrm>
            <a:off x="4564063" y="3259138"/>
            <a:ext cx="4779962" cy="1436687"/>
            <a:chOff x="4564063" y="3259138"/>
            <a:chExt cx="4779962" cy="1436687"/>
          </a:xfrm>
        </p:grpSpPr>
        <p:sp>
          <p:nvSpPr>
            <p:cNvPr id="288" name="Rectangle 273"/>
            <p:cNvSpPr>
              <a:spLocks noChangeArrowheads="1"/>
            </p:cNvSpPr>
            <p:nvPr/>
          </p:nvSpPr>
          <p:spPr bwMode="auto">
            <a:xfrm>
              <a:off x="7768432" y="3259138"/>
              <a:ext cx="541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_:_</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89" name="Rectangle 274"/>
            <p:cNvSpPr>
              <a:spLocks noChangeArrowheads="1"/>
            </p:cNvSpPr>
            <p:nvPr/>
          </p:nvSpPr>
          <p:spPr bwMode="auto">
            <a:xfrm>
              <a:off x="4564063" y="4067175"/>
              <a:ext cx="7588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0" name="Rectangle 275"/>
            <p:cNvSpPr>
              <a:spLocks noChangeArrowheads="1"/>
            </p:cNvSpPr>
            <p:nvPr/>
          </p:nvSpPr>
          <p:spPr bwMode="auto">
            <a:xfrm>
              <a:off x="5432425" y="3963988"/>
              <a:ext cx="6794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1" name="Rectangle 276"/>
            <p:cNvSpPr>
              <a:spLocks noChangeArrowheads="1"/>
            </p:cNvSpPr>
            <p:nvPr/>
          </p:nvSpPr>
          <p:spPr bwMode="auto">
            <a:xfrm>
              <a:off x="5883275" y="3963988"/>
              <a:ext cx="2460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2" name="Rectangle 277"/>
            <p:cNvSpPr>
              <a:spLocks noChangeArrowheads="1"/>
            </p:cNvSpPr>
            <p:nvPr/>
          </p:nvSpPr>
          <p:spPr bwMode="auto">
            <a:xfrm>
              <a:off x="5432425" y="4167188"/>
              <a:ext cx="9445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zusatz</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3" name="Rectangle 278"/>
            <p:cNvSpPr>
              <a:spLocks noChangeArrowheads="1"/>
            </p:cNvSpPr>
            <p:nvPr/>
          </p:nvSpPr>
          <p:spPr bwMode="auto">
            <a:xfrm>
              <a:off x="6775450" y="3760788"/>
              <a:ext cx="2568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mit 277 Bildern, 30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4" name="Rectangle 279"/>
            <p:cNvSpPr>
              <a:spLocks noChangeArrowheads="1"/>
            </p:cNvSpPr>
            <p:nvPr/>
          </p:nvSpPr>
          <p:spPr bwMode="auto">
            <a:xfrm>
              <a:off x="6775450" y="3965575"/>
              <a:ext cx="1708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Tabellen, 27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5" name="Rectangle 280"/>
            <p:cNvSpPr>
              <a:spLocks noChangeArrowheads="1"/>
            </p:cNvSpPr>
            <p:nvPr/>
          </p:nvSpPr>
          <p:spPr bwMode="auto">
            <a:xfrm>
              <a:off x="6775450" y="4168775"/>
              <a:ext cx="1895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Aufgaben und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6" name="Rectangle 281"/>
            <p:cNvSpPr>
              <a:spLocks noChangeArrowheads="1"/>
            </p:cNvSpPr>
            <p:nvPr/>
          </p:nvSpPr>
          <p:spPr bwMode="auto">
            <a:xfrm>
              <a:off x="6775450" y="4371975"/>
              <a:ext cx="12811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Lösungen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08" name="Gruppieren 307"/>
          <p:cNvGrpSpPr/>
          <p:nvPr/>
        </p:nvGrpSpPr>
        <p:grpSpPr>
          <a:xfrm>
            <a:off x="3616325" y="4827588"/>
            <a:ext cx="5235575" cy="730249"/>
            <a:chOff x="3616325" y="4827588"/>
            <a:chExt cx="5235575" cy="730249"/>
          </a:xfrm>
        </p:grpSpPr>
        <p:sp>
          <p:nvSpPr>
            <p:cNvPr id="297" name="Rectangle 282"/>
            <p:cNvSpPr>
              <a:spLocks noChangeArrowheads="1"/>
            </p:cNvSpPr>
            <p:nvPr/>
          </p:nvSpPr>
          <p:spPr bwMode="auto">
            <a:xfrm>
              <a:off x="3616325" y="5030788"/>
              <a:ext cx="652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434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8" name="Rectangle 283"/>
            <p:cNvSpPr>
              <a:spLocks noChangeArrowheads="1"/>
            </p:cNvSpPr>
            <p:nvPr/>
          </p:nvSpPr>
          <p:spPr bwMode="auto">
            <a:xfrm>
              <a:off x="4564063" y="5030788"/>
              <a:ext cx="739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7.15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99" name="Rectangle 284"/>
            <p:cNvSpPr>
              <a:spLocks noChangeArrowheads="1"/>
            </p:cNvSpPr>
            <p:nvPr/>
          </p:nvSpPr>
          <p:spPr bwMode="auto">
            <a:xfrm>
              <a:off x="5432425" y="4827588"/>
              <a:ext cx="1222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Illustrie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00" name="Rectangle 285"/>
            <p:cNvSpPr>
              <a:spLocks noChangeArrowheads="1"/>
            </p:cNvSpPr>
            <p:nvPr/>
          </p:nvSpPr>
          <p:spPr bwMode="auto">
            <a:xfrm>
              <a:off x="6472237" y="4827588"/>
              <a:ext cx="25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01" name="Rectangle 286"/>
            <p:cNvSpPr>
              <a:spLocks noChangeArrowheads="1"/>
            </p:cNvSpPr>
            <p:nvPr/>
          </p:nvSpPr>
          <p:spPr bwMode="auto">
            <a:xfrm>
              <a:off x="5432425" y="5032375"/>
              <a:ext cx="10398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render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02" name="Rectangle 287"/>
            <p:cNvSpPr>
              <a:spLocks noChangeArrowheads="1"/>
            </p:cNvSpPr>
            <p:nvPr/>
          </p:nvSpPr>
          <p:spPr bwMode="auto">
            <a:xfrm>
              <a:off x="5432425" y="5235575"/>
              <a:ext cx="9667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Inhalt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03" name="Rectangle 288"/>
            <p:cNvSpPr>
              <a:spLocks noChangeArrowheads="1"/>
            </p:cNvSpPr>
            <p:nvPr/>
          </p:nvSpPr>
          <p:spPr bwMode="auto">
            <a:xfrm>
              <a:off x="6775450" y="5030788"/>
              <a:ext cx="5064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04" name="Rectangle 289"/>
            <p:cNvSpPr>
              <a:spLocks noChangeArrowheads="1"/>
            </p:cNvSpPr>
            <p:nvPr/>
          </p:nvSpPr>
          <p:spPr bwMode="auto">
            <a:xfrm>
              <a:off x="7116763" y="5030788"/>
              <a:ext cx="1735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Illustrationen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-24-</a:t>
            </a:r>
            <a:endParaRPr lang="de-DE" dirty="0"/>
          </a:p>
        </p:txBody>
      </p:sp>
      <p:sp>
        <p:nvSpPr>
          <p:cNvPr id="3" name="Textplatzhalter 2"/>
          <p:cNvSpPr>
            <a:spLocks noGrp="1"/>
          </p:cNvSpPr>
          <p:nvPr>
            <p:ph type="body" sz="quarter" idx="13"/>
          </p:nvPr>
        </p:nvSpPr>
        <p:spPr/>
        <p:txBody>
          <a:bodyPr wrap="square"/>
          <a:lstStyle/>
          <a:p>
            <a:pPr>
              <a:buNone/>
            </a:pPr>
            <a:r>
              <a:rPr lang="de-DE" dirty="0" smtClean="0"/>
              <a:t>oder</a:t>
            </a:r>
            <a:endParaRPr lang="de-DE" sz="1800" dirty="0" smtClean="0"/>
          </a:p>
          <a:p>
            <a:endParaRPr lang="de-DE" sz="1800" dirty="0" smtClean="0"/>
          </a:p>
        </p:txBody>
      </p:sp>
      <p:sp>
        <p:nvSpPr>
          <p:cNvPr id="10" name="Textfeld 9"/>
          <p:cNvSpPr txBox="1"/>
          <p:nvPr/>
        </p:nvSpPr>
        <p:spPr>
          <a:xfrm>
            <a:off x="64046" y="1412776"/>
            <a:ext cx="3312368" cy="3816424"/>
          </a:xfrm>
          <a:prstGeom prst="rect">
            <a:avLst/>
          </a:prstGeom>
          <a:solidFill>
            <a:schemeClr val="bg1"/>
          </a:solidFill>
          <a:ln>
            <a:solidFill>
              <a:schemeClr val="tx1"/>
            </a:solidFill>
          </a:ln>
        </p:spPr>
        <p:txBody>
          <a:bodyPr wrap="square" rtlCol="0">
            <a:noAutofit/>
          </a:bodyPr>
          <a:lstStyle/>
          <a:p>
            <a:r>
              <a:rPr lang="de-DE" dirty="0" smtClean="0">
                <a:latin typeface="Verdana" pitchFamily="34" charset="0"/>
                <a:ea typeface="Verdana" pitchFamily="34" charset="0"/>
                <a:cs typeface="Verdana" pitchFamily="34" charset="0"/>
              </a:rPr>
              <a:t>Regelungstechnik</a:t>
            </a:r>
          </a:p>
          <a:p>
            <a:r>
              <a:rPr lang="de-DE" dirty="0" smtClean="0">
                <a:latin typeface="Verdana" pitchFamily="34" charset="0"/>
                <a:ea typeface="Verdana" pitchFamily="34" charset="0"/>
                <a:cs typeface="Verdana" pitchFamily="34" charset="0"/>
              </a:rPr>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Basiswissen, Grundlagen, Anwendungsbeispiele</a:t>
            </a:r>
          </a:p>
          <a:p>
            <a:r>
              <a:rPr lang="de-DE" dirty="0" smtClean="0">
                <a:latin typeface="Verdana" pitchFamily="34" charset="0"/>
                <a:ea typeface="Verdana" pitchFamily="34" charset="0"/>
                <a:cs typeface="Verdana" pitchFamily="34" charset="0"/>
              </a:rPr>
              <a:t/>
            </a:r>
            <a:br>
              <a:rPr lang="de-DE" dirty="0" smtClean="0">
                <a:latin typeface="Verdana" pitchFamily="34" charset="0"/>
                <a:ea typeface="Verdana" pitchFamily="34" charset="0"/>
                <a:cs typeface="Verdana" pitchFamily="34" charset="0"/>
              </a:rPr>
            </a:br>
            <a:r>
              <a:rPr lang="de-DE" dirty="0" smtClean="0">
                <a:latin typeface="Verdana" pitchFamily="34" charset="0"/>
                <a:ea typeface="Verdana" pitchFamily="34" charset="0"/>
                <a:cs typeface="Verdana" pitchFamily="34" charset="0"/>
              </a:rPr>
              <a:t>Mit 277 Bildern, 30 Tabellen, 27 Aufgaben und Lösungen</a:t>
            </a:r>
            <a:endParaRPr lang="de-DE" dirty="0">
              <a:latin typeface="Verdana" pitchFamily="34" charset="0"/>
              <a:ea typeface="Verdana" pitchFamily="34" charset="0"/>
              <a:cs typeface="Verdana"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12" name="Foliennummernplatzhalter 11"/>
          <p:cNvSpPr>
            <a:spLocks noGrp="1"/>
          </p:cNvSpPr>
          <p:nvPr>
            <p:ph type="sldNum" sz="quarter" idx="4"/>
          </p:nvPr>
        </p:nvSpPr>
        <p:spPr/>
        <p:txBody>
          <a:bodyPr/>
          <a:lstStyle/>
          <a:p>
            <a:fld id="{8A6690F1-7CA1-4166-A522-500460961984}" type="slidenum">
              <a:rPr lang="de-DE" smtClean="0"/>
              <a:pPr/>
              <a:t>56</a:t>
            </a:fld>
            <a:endParaRPr lang="de-DE"/>
          </a:p>
        </p:txBody>
      </p:sp>
      <p:sp>
        <p:nvSpPr>
          <p:cNvPr id="13" name="Fußzeilenplatzhalter 12"/>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89" name="Gruppieren 88"/>
          <p:cNvGrpSpPr/>
          <p:nvPr/>
        </p:nvGrpSpPr>
        <p:grpSpPr>
          <a:xfrm>
            <a:off x="3359150" y="1141413"/>
            <a:ext cx="6000070" cy="4575175"/>
            <a:chOff x="3359150" y="1141413"/>
            <a:chExt cx="6000070" cy="4575175"/>
          </a:xfrm>
        </p:grpSpPr>
        <p:sp>
          <p:nvSpPr>
            <p:cNvPr id="6" name="AutoShape 3"/>
            <p:cNvSpPr>
              <a:spLocks noChangeAspect="1" noChangeArrowheads="1" noTextEdit="1"/>
            </p:cNvSpPr>
            <p:nvPr/>
          </p:nvSpPr>
          <p:spPr bwMode="auto">
            <a:xfrm>
              <a:off x="3359150" y="1141413"/>
              <a:ext cx="57848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Rectangle 5"/>
            <p:cNvSpPr>
              <a:spLocks noChangeArrowheads="1"/>
            </p:cNvSpPr>
            <p:nvPr/>
          </p:nvSpPr>
          <p:spPr bwMode="auto">
            <a:xfrm>
              <a:off x="3367302" y="1162051"/>
              <a:ext cx="971750" cy="45085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6"/>
            <p:cNvSpPr>
              <a:spLocks noChangeArrowheads="1"/>
            </p:cNvSpPr>
            <p:nvPr/>
          </p:nvSpPr>
          <p:spPr bwMode="auto">
            <a:xfrm>
              <a:off x="4339053" y="1162051"/>
              <a:ext cx="891858" cy="45085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7"/>
            <p:cNvSpPr>
              <a:spLocks noChangeArrowheads="1"/>
            </p:cNvSpPr>
            <p:nvPr/>
          </p:nvSpPr>
          <p:spPr bwMode="auto">
            <a:xfrm>
              <a:off x="5230911" y="1162051"/>
              <a:ext cx="1377733" cy="45085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8"/>
            <p:cNvSpPr>
              <a:spLocks noChangeArrowheads="1"/>
            </p:cNvSpPr>
            <p:nvPr/>
          </p:nvSpPr>
          <p:spPr bwMode="auto">
            <a:xfrm>
              <a:off x="6608644" y="1162051"/>
              <a:ext cx="2512529" cy="45085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9"/>
            <p:cNvSpPr>
              <a:spLocks noChangeArrowheads="1"/>
            </p:cNvSpPr>
            <p:nvPr/>
          </p:nvSpPr>
          <p:spPr bwMode="auto">
            <a:xfrm>
              <a:off x="3367302" y="1612901"/>
              <a:ext cx="971750" cy="8826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0"/>
            <p:cNvSpPr>
              <a:spLocks noChangeArrowheads="1"/>
            </p:cNvSpPr>
            <p:nvPr/>
          </p:nvSpPr>
          <p:spPr bwMode="auto">
            <a:xfrm>
              <a:off x="4339053" y="1612901"/>
              <a:ext cx="891858" cy="8826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1"/>
            <p:cNvSpPr>
              <a:spLocks noChangeArrowheads="1"/>
            </p:cNvSpPr>
            <p:nvPr/>
          </p:nvSpPr>
          <p:spPr bwMode="auto">
            <a:xfrm>
              <a:off x="5230911" y="1612901"/>
              <a:ext cx="1377733" cy="8826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p:cNvSpPr>
              <a:spLocks noChangeArrowheads="1"/>
            </p:cNvSpPr>
            <p:nvPr/>
          </p:nvSpPr>
          <p:spPr bwMode="auto">
            <a:xfrm>
              <a:off x="6608644" y="1612901"/>
              <a:ext cx="2512529" cy="8826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13"/>
            <p:cNvSpPr>
              <a:spLocks noChangeArrowheads="1"/>
            </p:cNvSpPr>
            <p:nvPr/>
          </p:nvSpPr>
          <p:spPr bwMode="auto">
            <a:xfrm>
              <a:off x="3367302" y="2495551"/>
              <a:ext cx="971750" cy="12414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14"/>
            <p:cNvSpPr>
              <a:spLocks noChangeArrowheads="1"/>
            </p:cNvSpPr>
            <p:nvPr/>
          </p:nvSpPr>
          <p:spPr bwMode="auto">
            <a:xfrm>
              <a:off x="4339053" y="2495551"/>
              <a:ext cx="891858" cy="12414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Rectangle 15"/>
            <p:cNvSpPr>
              <a:spLocks noChangeArrowheads="1"/>
            </p:cNvSpPr>
            <p:nvPr/>
          </p:nvSpPr>
          <p:spPr bwMode="auto">
            <a:xfrm>
              <a:off x="5230911" y="2495551"/>
              <a:ext cx="1377733" cy="12414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16"/>
            <p:cNvSpPr>
              <a:spLocks noChangeArrowheads="1"/>
            </p:cNvSpPr>
            <p:nvPr/>
          </p:nvSpPr>
          <p:spPr bwMode="auto">
            <a:xfrm>
              <a:off x="6608644" y="2495551"/>
              <a:ext cx="2512529" cy="12414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17"/>
            <p:cNvSpPr>
              <a:spLocks noChangeArrowheads="1"/>
            </p:cNvSpPr>
            <p:nvPr/>
          </p:nvSpPr>
          <p:spPr bwMode="auto">
            <a:xfrm>
              <a:off x="3367302" y="3736976"/>
              <a:ext cx="971750" cy="949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18"/>
            <p:cNvSpPr>
              <a:spLocks noChangeArrowheads="1"/>
            </p:cNvSpPr>
            <p:nvPr/>
          </p:nvSpPr>
          <p:spPr bwMode="auto">
            <a:xfrm>
              <a:off x="4339053" y="3736976"/>
              <a:ext cx="891858" cy="949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19"/>
            <p:cNvSpPr>
              <a:spLocks noChangeArrowheads="1"/>
            </p:cNvSpPr>
            <p:nvPr/>
          </p:nvSpPr>
          <p:spPr bwMode="auto">
            <a:xfrm>
              <a:off x="5230911" y="3736976"/>
              <a:ext cx="1377733" cy="949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20"/>
            <p:cNvSpPr>
              <a:spLocks noChangeArrowheads="1"/>
            </p:cNvSpPr>
            <p:nvPr/>
          </p:nvSpPr>
          <p:spPr bwMode="auto">
            <a:xfrm>
              <a:off x="6608644" y="3736976"/>
              <a:ext cx="2512529" cy="94932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Rectangle 21"/>
            <p:cNvSpPr>
              <a:spLocks noChangeArrowheads="1"/>
            </p:cNvSpPr>
            <p:nvPr/>
          </p:nvSpPr>
          <p:spPr bwMode="auto">
            <a:xfrm>
              <a:off x="3367302" y="4686301"/>
              <a:ext cx="971750" cy="9493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Rectangle 22"/>
            <p:cNvSpPr>
              <a:spLocks noChangeArrowheads="1"/>
            </p:cNvSpPr>
            <p:nvPr/>
          </p:nvSpPr>
          <p:spPr bwMode="auto">
            <a:xfrm>
              <a:off x="4339053" y="4686301"/>
              <a:ext cx="891858" cy="9493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Rectangle 23"/>
            <p:cNvSpPr>
              <a:spLocks noChangeArrowheads="1"/>
            </p:cNvSpPr>
            <p:nvPr/>
          </p:nvSpPr>
          <p:spPr bwMode="auto">
            <a:xfrm>
              <a:off x="5230911" y="4686301"/>
              <a:ext cx="1377733" cy="9493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Rectangle 24"/>
            <p:cNvSpPr>
              <a:spLocks noChangeArrowheads="1"/>
            </p:cNvSpPr>
            <p:nvPr/>
          </p:nvSpPr>
          <p:spPr bwMode="auto">
            <a:xfrm>
              <a:off x="6608644" y="4686301"/>
              <a:ext cx="2512529" cy="9493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Line 25"/>
            <p:cNvSpPr>
              <a:spLocks noChangeShapeType="1"/>
            </p:cNvSpPr>
            <p:nvPr/>
          </p:nvSpPr>
          <p:spPr bwMode="auto">
            <a:xfrm>
              <a:off x="4339053" y="1155701"/>
              <a:ext cx="0" cy="44862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 name="Line 26"/>
            <p:cNvSpPr>
              <a:spLocks noChangeShapeType="1"/>
            </p:cNvSpPr>
            <p:nvPr/>
          </p:nvSpPr>
          <p:spPr bwMode="auto">
            <a:xfrm>
              <a:off x="5230911" y="1155701"/>
              <a:ext cx="0" cy="44862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Line 27"/>
            <p:cNvSpPr>
              <a:spLocks noChangeShapeType="1"/>
            </p:cNvSpPr>
            <p:nvPr/>
          </p:nvSpPr>
          <p:spPr bwMode="auto">
            <a:xfrm>
              <a:off x="6608644" y="1155701"/>
              <a:ext cx="0" cy="44862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Line 28"/>
            <p:cNvSpPr>
              <a:spLocks noChangeShapeType="1"/>
            </p:cNvSpPr>
            <p:nvPr/>
          </p:nvSpPr>
          <p:spPr bwMode="auto">
            <a:xfrm>
              <a:off x="3360780" y="1612901"/>
              <a:ext cx="5766915"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Line 29"/>
            <p:cNvSpPr>
              <a:spLocks noChangeShapeType="1"/>
            </p:cNvSpPr>
            <p:nvPr/>
          </p:nvSpPr>
          <p:spPr bwMode="auto">
            <a:xfrm>
              <a:off x="3360780" y="2495551"/>
              <a:ext cx="576691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2" name="Line 30"/>
            <p:cNvSpPr>
              <a:spLocks noChangeShapeType="1"/>
            </p:cNvSpPr>
            <p:nvPr/>
          </p:nvSpPr>
          <p:spPr bwMode="auto">
            <a:xfrm>
              <a:off x="3360780" y="3736976"/>
              <a:ext cx="576691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Line 31"/>
            <p:cNvSpPr>
              <a:spLocks noChangeShapeType="1"/>
            </p:cNvSpPr>
            <p:nvPr/>
          </p:nvSpPr>
          <p:spPr bwMode="auto">
            <a:xfrm>
              <a:off x="3360780" y="4686301"/>
              <a:ext cx="576691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 name="Line 32"/>
            <p:cNvSpPr>
              <a:spLocks noChangeShapeType="1"/>
            </p:cNvSpPr>
            <p:nvPr/>
          </p:nvSpPr>
          <p:spPr bwMode="auto">
            <a:xfrm>
              <a:off x="3367302" y="1155701"/>
              <a:ext cx="0" cy="44862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 name="Line 33"/>
            <p:cNvSpPr>
              <a:spLocks noChangeShapeType="1"/>
            </p:cNvSpPr>
            <p:nvPr/>
          </p:nvSpPr>
          <p:spPr bwMode="auto">
            <a:xfrm>
              <a:off x="9121174" y="1155701"/>
              <a:ext cx="0" cy="44862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6" name="Line 34"/>
            <p:cNvSpPr>
              <a:spLocks noChangeShapeType="1"/>
            </p:cNvSpPr>
            <p:nvPr/>
          </p:nvSpPr>
          <p:spPr bwMode="auto">
            <a:xfrm>
              <a:off x="3360780" y="1162051"/>
              <a:ext cx="576691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7" name="Line 35"/>
            <p:cNvSpPr>
              <a:spLocks noChangeShapeType="1"/>
            </p:cNvSpPr>
            <p:nvPr/>
          </p:nvSpPr>
          <p:spPr bwMode="auto">
            <a:xfrm>
              <a:off x="3360780" y="5635626"/>
              <a:ext cx="576691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 name="Rectangle 36"/>
            <p:cNvSpPr>
              <a:spLocks noChangeArrowheads="1"/>
            </p:cNvSpPr>
            <p:nvPr/>
          </p:nvSpPr>
          <p:spPr bwMode="auto">
            <a:xfrm>
              <a:off x="3466760" y="1206501"/>
              <a:ext cx="92772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Aleph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37"/>
            <p:cNvSpPr>
              <a:spLocks noChangeArrowheads="1"/>
            </p:cNvSpPr>
            <p:nvPr/>
          </p:nvSpPr>
          <p:spPr bwMode="auto">
            <a:xfrm>
              <a:off x="4438510" y="1206501"/>
              <a:ext cx="7288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RDA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38"/>
            <p:cNvSpPr>
              <a:spLocks noChangeArrowheads="1"/>
            </p:cNvSpPr>
            <p:nvPr/>
          </p:nvSpPr>
          <p:spPr bwMode="auto">
            <a:xfrm>
              <a:off x="5330369" y="1206501"/>
              <a:ext cx="126849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Element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39"/>
            <p:cNvSpPr>
              <a:spLocks noChangeArrowheads="1"/>
            </p:cNvSpPr>
            <p:nvPr/>
          </p:nvSpPr>
          <p:spPr bwMode="auto">
            <a:xfrm>
              <a:off x="6708102" y="1206501"/>
              <a:ext cx="151795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0"/>
            <p:cNvSpPr>
              <a:spLocks noChangeArrowheads="1"/>
            </p:cNvSpPr>
            <p:nvPr/>
          </p:nvSpPr>
          <p:spPr bwMode="auto">
            <a:xfrm>
              <a:off x="3466760" y="1879601"/>
              <a:ext cx="66359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1"/>
            <p:cNvSpPr>
              <a:spLocks noChangeArrowheads="1"/>
            </p:cNvSpPr>
            <p:nvPr/>
          </p:nvSpPr>
          <p:spPr bwMode="auto">
            <a:xfrm>
              <a:off x="4438510" y="1879601"/>
              <a:ext cx="84294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2.3.2</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2"/>
            <p:cNvSpPr>
              <a:spLocks noChangeArrowheads="1"/>
            </p:cNvSpPr>
            <p:nvPr/>
          </p:nvSpPr>
          <p:spPr bwMode="auto">
            <a:xfrm>
              <a:off x="5330369" y="1778001"/>
              <a:ext cx="973381"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Haupt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43"/>
            <p:cNvSpPr>
              <a:spLocks noChangeArrowheads="1"/>
            </p:cNvSpPr>
            <p:nvPr/>
          </p:nvSpPr>
          <p:spPr bwMode="auto">
            <a:xfrm>
              <a:off x="6090160" y="1778001"/>
              <a:ext cx="25924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44"/>
            <p:cNvSpPr>
              <a:spLocks noChangeArrowheads="1"/>
            </p:cNvSpPr>
            <p:nvPr/>
          </p:nvSpPr>
          <p:spPr bwMode="auto">
            <a:xfrm>
              <a:off x="5330369" y="1982788"/>
              <a:ext cx="69783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45"/>
            <p:cNvSpPr>
              <a:spLocks noChangeArrowheads="1"/>
            </p:cNvSpPr>
            <p:nvPr/>
          </p:nvSpPr>
          <p:spPr bwMode="auto">
            <a:xfrm>
              <a:off x="6708102" y="1879601"/>
              <a:ext cx="51685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46"/>
            <p:cNvSpPr>
              <a:spLocks noChangeArrowheads="1"/>
            </p:cNvSpPr>
            <p:nvPr/>
          </p:nvSpPr>
          <p:spPr bwMode="auto">
            <a:xfrm>
              <a:off x="7055389" y="1879601"/>
              <a:ext cx="2303831"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Regelungstechnik</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47"/>
            <p:cNvSpPr>
              <a:spLocks noChangeArrowheads="1"/>
            </p:cNvSpPr>
            <p:nvPr/>
          </p:nvSpPr>
          <p:spPr bwMode="auto">
            <a:xfrm>
              <a:off x="3466760" y="2941638"/>
              <a:ext cx="66359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335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48"/>
            <p:cNvSpPr>
              <a:spLocks noChangeArrowheads="1"/>
            </p:cNvSpPr>
            <p:nvPr/>
          </p:nvSpPr>
          <p:spPr bwMode="auto">
            <a:xfrm>
              <a:off x="4438510" y="2941638"/>
              <a:ext cx="84294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2.3.4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49"/>
            <p:cNvSpPr>
              <a:spLocks noChangeArrowheads="1"/>
            </p:cNvSpPr>
            <p:nvPr/>
          </p:nvSpPr>
          <p:spPr bwMode="auto">
            <a:xfrm>
              <a:off x="5330369" y="2840038"/>
              <a:ext cx="75327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Titel</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0"/>
            <p:cNvSpPr>
              <a:spLocks noChangeArrowheads="1"/>
            </p:cNvSpPr>
            <p:nvPr/>
          </p:nvSpPr>
          <p:spPr bwMode="auto">
            <a:xfrm>
              <a:off x="5940535" y="2840038"/>
              <a:ext cx="25924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1"/>
            <p:cNvSpPr>
              <a:spLocks noChangeArrowheads="1"/>
            </p:cNvSpPr>
            <p:nvPr/>
          </p:nvSpPr>
          <p:spPr bwMode="auto">
            <a:xfrm>
              <a:off x="5330369" y="3044826"/>
              <a:ext cx="103370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zusatz</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2"/>
            <p:cNvSpPr>
              <a:spLocks noChangeArrowheads="1"/>
            </p:cNvSpPr>
            <p:nvPr/>
          </p:nvSpPr>
          <p:spPr bwMode="auto">
            <a:xfrm>
              <a:off x="6708102" y="2636838"/>
              <a:ext cx="516854"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53"/>
            <p:cNvSpPr>
              <a:spLocks noChangeArrowheads="1"/>
            </p:cNvSpPr>
            <p:nvPr/>
          </p:nvSpPr>
          <p:spPr bwMode="auto">
            <a:xfrm>
              <a:off x="7055389" y="2636838"/>
              <a:ext cx="1773934"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Basiswissen,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54"/>
            <p:cNvSpPr>
              <a:spLocks noChangeArrowheads="1"/>
            </p:cNvSpPr>
            <p:nvPr/>
          </p:nvSpPr>
          <p:spPr bwMode="auto">
            <a:xfrm>
              <a:off x="6708102" y="2840038"/>
              <a:ext cx="18310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Grundlagen,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55"/>
            <p:cNvSpPr>
              <a:spLocks noChangeArrowheads="1"/>
            </p:cNvSpPr>
            <p:nvPr/>
          </p:nvSpPr>
          <p:spPr bwMode="auto">
            <a:xfrm>
              <a:off x="6708102" y="3041651"/>
              <a:ext cx="179513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Anwendungs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56"/>
            <p:cNvSpPr>
              <a:spLocks noChangeArrowheads="1"/>
            </p:cNvSpPr>
            <p:nvPr/>
          </p:nvSpPr>
          <p:spPr bwMode="auto">
            <a:xfrm>
              <a:off x="8182346" y="3041651"/>
              <a:ext cx="249459"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57"/>
            <p:cNvSpPr>
              <a:spLocks noChangeArrowheads="1"/>
            </p:cNvSpPr>
            <p:nvPr/>
          </p:nvSpPr>
          <p:spPr bwMode="auto">
            <a:xfrm>
              <a:off x="6708102" y="3244851"/>
              <a:ext cx="127012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beispiele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0" name="Gruppieren 89"/>
          <p:cNvGrpSpPr/>
          <p:nvPr/>
        </p:nvGrpSpPr>
        <p:grpSpPr>
          <a:xfrm>
            <a:off x="3466760" y="3833813"/>
            <a:ext cx="5916917" cy="750888"/>
            <a:chOff x="3466760" y="3833813"/>
            <a:chExt cx="5916917" cy="750888"/>
          </a:xfrm>
        </p:grpSpPr>
        <p:sp>
          <p:nvSpPr>
            <p:cNvPr id="70" name="Rectangle 58"/>
            <p:cNvSpPr>
              <a:spLocks noChangeArrowheads="1"/>
            </p:cNvSpPr>
            <p:nvPr/>
          </p:nvSpPr>
          <p:spPr bwMode="auto">
            <a:xfrm>
              <a:off x="3466760" y="4037013"/>
              <a:ext cx="66359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434</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59"/>
            <p:cNvSpPr>
              <a:spLocks noChangeArrowheads="1"/>
            </p:cNvSpPr>
            <p:nvPr/>
          </p:nvSpPr>
          <p:spPr bwMode="auto">
            <a:xfrm>
              <a:off x="4438510" y="4037013"/>
              <a:ext cx="754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7.15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0"/>
            <p:cNvSpPr>
              <a:spLocks noChangeArrowheads="1"/>
            </p:cNvSpPr>
            <p:nvPr/>
          </p:nvSpPr>
          <p:spPr bwMode="auto">
            <a:xfrm>
              <a:off x="5330369" y="3833813"/>
              <a:ext cx="124892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Illustrie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1"/>
            <p:cNvSpPr>
              <a:spLocks noChangeArrowheads="1"/>
            </p:cNvSpPr>
            <p:nvPr/>
          </p:nvSpPr>
          <p:spPr bwMode="auto">
            <a:xfrm>
              <a:off x="6364077" y="3833813"/>
              <a:ext cx="25924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2"/>
            <p:cNvSpPr>
              <a:spLocks noChangeArrowheads="1"/>
            </p:cNvSpPr>
            <p:nvPr/>
          </p:nvSpPr>
          <p:spPr bwMode="auto">
            <a:xfrm>
              <a:off x="5330369" y="4038601"/>
              <a:ext cx="105979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render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63"/>
            <p:cNvSpPr>
              <a:spLocks noChangeArrowheads="1"/>
            </p:cNvSpPr>
            <p:nvPr/>
          </p:nvSpPr>
          <p:spPr bwMode="auto">
            <a:xfrm>
              <a:off x="5330369" y="4240213"/>
              <a:ext cx="1045121"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Verdana" pitchFamily="34" charset="0"/>
                  <a:cs typeface="Arial" pitchFamily="34" charset="0"/>
                </a:rPr>
                <a:t>Inhalt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64"/>
            <p:cNvSpPr>
              <a:spLocks noChangeArrowheads="1"/>
            </p:cNvSpPr>
            <p:nvPr/>
          </p:nvSpPr>
          <p:spPr bwMode="auto">
            <a:xfrm>
              <a:off x="6708102" y="4037013"/>
              <a:ext cx="51685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65"/>
            <p:cNvSpPr>
              <a:spLocks noChangeArrowheads="1"/>
            </p:cNvSpPr>
            <p:nvPr/>
          </p:nvSpPr>
          <p:spPr bwMode="auto">
            <a:xfrm>
              <a:off x="7055389" y="4037013"/>
              <a:ext cx="23282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277 Illustrationen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1" name="Gruppieren 90"/>
          <p:cNvGrpSpPr/>
          <p:nvPr/>
        </p:nvGrpSpPr>
        <p:grpSpPr>
          <a:xfrm>
            <a:off x="3466760" y="4681538"/>
            <a:ext cx="5192996" cy="952501"/>
            <a:chOff x="3466760" y="4681538"/>
            <a:chExt cx="5192996" cy="952501"/>
          </a:xfrm>
        </p:grpSpPr>
        <p:sp>
          <p:nvSpPr>
            <p:cNvPr id="78" name="Rectangle 66"/>
            <p:cNvSpPr>
              <a:spLocks noChangeArrowheads="1"/>
            </p:cNvSpPr>
            <p:nvPr/>
          </p:nvSpPr>
          <p:spPr bwMode="auto">
            <a:xfrm>
              <a:off x="3466760" y="4986338"/>
              <a:ext cx="59348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501</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67"/>
            <p:cNvSpPr>
              <a:spLocks noChangeArrowheads="1"/>
            </p:cNvSpPr>
            <p:nvPr/>
          </p:nvSpPr>
          <p:spPr bwMode="auto">
            <a:xfrm>
              <a:off x="4438510" y="4986338"/>
              <a:ext cx="684791"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7.16</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68"/>
            <p:cNvSpPr>
              <a:spLocks noChangeArrowheads="1"/>
            </p:cNvSpPr>
            <p:nvPr/>
          </p:nvSpPr>
          <p:spPr bwMode="auto">
            <a:xfrm>
              <a:off x="5330369" y="4884738"/>
              <a:ext cx="127501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Ergänzen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69"/>
            <p:cNvSpPr>
              <a:spLocks noChangeArrowheads="1"/>
            </p:cNvSpPr>
            <p:nvPr/>
          </p:nvSpPr>
          <p:spPr bwMode="auto">
            <a:xfrm>
              <a:off x="6409392" y="4884738"/>
              <a:ext cx="23804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0"/>
            <p:cNvSpPr>
              <a:spLocks noChangeArrowheads="1"/>
            </p:cNvSpPr>
            <p:nvPr/>
          </p:nvSpPr>
          <p:spPr bwMode="auto">
            <a:xfrm>
              <a:off x="5330369" y="5089526"/>
              <a:ext cx="134675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der Inhalt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1"/>
            <p:cNvSpPr>
              <a:spLocks noChangeArrowheads="1"/>
            </p:cNvSpPr>
            <p:nvPr/>
          </p:nvSpPr>
          <p:spPr bwMode="auto">
            <a:xfrm>
              <a:off x="6708102" y="4681538"/>
              <a:ext cx="516854"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FF0000"/>
                  </a:solidFill>
                  <a:effectLst/>
                  <a:latin typeface="Verdana" pitchFamily="34" charset="0"/>
                  <a:cs typeface="Arial" pitchFamily="34" charset="0"/>
                </a:rPr>
                <a:t>$a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72"/>
            <p:cNvSpPr>
              <a:spLocks noChangeArrowheads="1"/>
            </p:cNvSpPr>
            <p:nvPr/>
          </p:nvSpPr>
          <p:spPr bwMode="auto">
            <a:xfrm>
              <a:off x="7055389" y="4681538"/>
              <a:ext cx="160436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Enthält: 30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73"/>
            <p:cNvSpPr>
              <a:spLocks noChangeArrowheads="1"/>
            </p:cNvSpPr>
            <p:nvPr/>
          </p:nvSpPr>
          <p:spPr bwMode="auto">
            <a:xfrm>
              <a:off x="6708102" y="4884738"/>
              <a:ext cx="183426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Tabellen, 27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74"/>
            <p:cNvSpPr>
              <a:spLocks noChangeArrowheads="1"/>
            </p:cNvSpPr>
            <p:nvPr/>
          </p:nvSpPr>
          <p:spPr bwMode="auto">
            <a:xfrm>
              <a:off x="6708102" y="5086351"/>
              <a:ext cx="136469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Aufgaben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75"/>
            <p:cNvSpPr>
              <a:spLocks noChangeArrowheads="1"/>
            </p:cNvSpPr>
            <p:nvPr/>
          </p:nvSpPr>
          <p:spPr bwMode="auto">
            <a:xfrm>
              <a:off x="7829854" y="5086351"/>
              <a:ext cx="714139"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und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76"/>
            <p:cNvSpPr>
              <a:spLocks noChangeArrowheads="1"/>
            </p:cNvSpPr>
            <p:nvPr/>
          </p:nvSpPr>
          <p:spPr bwMode="auto">
            <a:xfrm>
              <a:off x="6708102" y="5289551"/>
              <a:ext cx="1380994"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Lösungen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-25-</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Richtlinien Abgrenzung Titelzusatz - Haupttitel  (RDA 2.3.4.3 D-A-CH)</a:t>
            </a:r>
          </a:p>
          <a:p>
            <a:pPr marL="0" indent="0">
              <a:buNone/>
            </a:pPr>
            <a:endParaRPr lang="de-DE" dirty="0" smtClean="0"/>
          </a:p>
          <a:p>
            <a:pPr lvl="1"/>
            <a:r>
              <a:rPr lang="de-DE" dirty="0" smtClean="0"/>
              <a:t>Ressource, die über die Ergebnisse einer Konferenz berichtet (z. B. Tagungsband), in deren Informationsquelle für den Haupttitel sowohl ein Thema als auch eine Information mit dem Namen der Konferenz (allein oder mit weiteren Angaben) erscheint</a:t>
            </a:r>
          </a:p>
          <a:p>
            <a:pPr lvl="1"/>
            <a:endParaRPr lang="de-DE" dirty="0" smtClean="0"/>
          </a:p>
          <a:p>
            <a:pPr marL="1314450" lvl="2" indent="-457200"/>
            <a:r>
              <a:rPr lang="de-DE" sz="1800" dirty="0" smtClean="0"/>
              <a:t>Thema = Haupttitel</a:t>
            </a:r>
          </a:p>
          <a:p>
            <a:pPr marL="1314450" lvl="2" indent="-457200"/>
            <a:r>
              <a:rPr lang="de-DE" sz="1800" dirty="0" smtClean="0"/>
              <a:t>Information mit Namen der Konferenz = Titelzusatz</a:t>
            </a:r>
          </a:p>
          <a:p>
            <a:pPr marL="1314450" lvl="2" indent="-457200"/>
            <a:r>
              <a:rPr lang="de-DE" sz="1800" dirty="0" smtClean="0"/>
              <a:t>Unabhängig von Reihenfolge und Layout in der Informationsquelle</a:t>
            </a:r>
          </a:p>
        </p:txBody>
      </p:sp>
      <p:sp>
        <p:nvSpPr>
          <p:cNvPr id="8" name="Foliennummernplatzhalter 7"/>
          <p:cNvSpPr>
            <a:spLocks noGrp="1"/>
          </p:cNvSpPr>
          <p:nvPr>
            <p:ph type="sldNum" sz="quarter" idx="4"/>
          </p:nvPr>
        </p:nvSpPr>
        <p:spPr/>
        <p:txBody>
          <a:bodyPr/>
          <a:lstStyle/>
          <a:p>
            <a:fld id="{8A6690F1-7CA1-4166-A522-500460961984}" type="slidenum">
              <a:rPr lang="de-DE" smtClean="0"/>
              <a:pPr/>
              <a:t>57</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Titelzusatz (Standardelement) -26-</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p:txBody>
      </p:sp>
      <p:sp>
        <p:nvSpPr>
          <p:cNvPr id="6" name="Textfeld 5"/>
          <p:cNvSpPr txBox="1"/>
          <p:nvPr/>
        </p:nvSpPr>
        <p:spPr>
          <a:xfrm>
            <a:off x="2771800" y="1628800"/>
            <a:ext cx="3672408" cy="1512168"/>
          </a:xfrm>
          <a:prstGeom prst="rect">
            <a:avLst/>
          </a:prstGeom>
          <a:solidFill>
            <a:schemeClr val="bg1"/>
          </a:solidFill>
          <a:ln>
            <a:solidFill>
              <a:schemeClr val="tx1"/>
            </a:solidFill>
          </a:ln>
        </p:spPr>
        <p:txBody>
          <a:bodyPr wrap="square" rtlCol="0">
            <a:noAutofit/>
          </a:bodyPr>
          <a:lstStyle/>
          <a:p>
            <a:r>
              <a:rPr lang="de-DE" spc="-100" dirty="0" smtClean="0">
                <a:latin typeface="Verdana" pitchFamily="34" charset="0"/>
                <a:ea typeface="Verdana" pitchFamily="34" charset="0"/>
                <a:cs typeface="Verdana" pitchFamily="34" charset="0"/>
              </a:rPr>
              <a:t>100. Deutscher </a:t>
            </a:r>
            <a:r>
              <a:rPr lang="de-DE" spc="-100" dirty="0" err="1" smtClean="0">
                <a:latin typeface="Verdana" pitchFamily="34" charset="0"/>
                <a:ea typeface="Verdana" pitchFamily="34" charset="0"/>
                <a:cs typeface="Verdana" pitchFamily="34" charset="0"/>
              </a:rPr>
              <a:t>Bibliothekartag</a:t>
            </a:r>
            <a:r>
              <a:rPr lang="de-DE" spc="-100" dirty="0" smtClean="0">
                <a:latin typeface="Verdana" pitchFamily="34" charset="0"/>
                <a:ea typeface="Verdana" pitchFamily="34" charset="0"/>
                <a:cs typeface="Verdana" pitchFamily="34" charset="0"/>
              </a:rPr>
              <a:t> in Berlin 2011</a:t>
            </a:r>
          </a:p>
          <a:p>
            <a:r>
              <a:rPr lang="de-DE" dirty="0" smtClean="0">
                <a:latin typeface="Verdana" pitchFamily="34" charset="0"/>
                <a:ea typeface="Verdana" pitchFamily="34" charset="0"/>
                <a:cs typeface="Verdana" pitchFamily="34" charset="0"/>
              </a:rPr>
              <a:t/>
            </a:r>
            <a:br>
              <a:rPr lang="de-DE" dirty="0" smtClean="0">
                <a:latin typeface="Verdana" pitchFamily="34" charset="0"/>
                <a:ea typeface="Verdana" pitchFamily="34" charset="0"/>
                <a:cs typeface="Verdana" pitchFamily="34" charset="0"/>
              </a:rPr>
            </a:br>
            <a:r>
              <a:rPr lang="de-DE" spc="-100" dirty="0" smtClean="0">
                <a:latin typeface="Verdana" pitchFamily="34" charset="0"/>
                <a:ea typeface="Verdana" pitchFamily="34" charset="0"/>
                <a:cs typeface="Verdana" pitchFamily="34" charset="0"/>
              </a:rPr>
              <a:t>Bibliotheken für die Zukunft –</a:t>
            </a:r>
            <a:br>
              <a:rPr lang="de-DE" spc="-100" dirty="0" smtClean="0">
                <a:latin typeface="Verdana" pitchFamily="34" charset="0"/>
                <a:ea typeface="Verdana" pitchFamily="34" charset="0"/>
                <a:cs typeface="Verdana" pitchFamily="34" charset="0"/>
              </a:rPr>
            </a:br>
            <a:r>
              <a:rPr lang="de-DE" spc="-100" dirty="0" smtClean="0">
                <a:latin typeface="Verdana" pitchFamily="34" charset="0"/>
                <a:ea typeface="Verdana" pitchFamily="34" charset="0"/>
                <a:cs typeface="Verdana" pitchFamily="34" charset="0"/>
              </a:rPr>
              <a:t>Zukunft für die Bibliotheken</a:t>
            </a: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1925519"/>
              </p:ext>
            </p:extLst>
          </p:nvPr>
        </p:nvGraphicFramePr>
        <p:xfrm>
          <a:off x="611560" y="3717032"/>
          <a:ext cx="8064896" cy="1944215"/>
        </p:xfrm>
        <a:graphic>
          <a:graphicData uri="http://schemas.openxmlformats.org/drawingml/2006/table">
            <a:tbl>
              <a:tblPr firstRow="1" bandRow="1">
                <a:tableStyleId>{5C22544A-7EE6-4342-B048-85BDC9FD1C3A}</a:tableStyleId>
              </a:tblPr>
              <a:tblGrid>
                <a:gridCol w="1476672"/>
                <a:gridCol w="1249492"/>
                <a:gridCol w="1817441"/>
                <a:gridCol w="3521291"/>
              </a:tblGrid>
              <a:tr h="404228">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Aleph</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RDA</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dirty="0">
                        <a:latin typeface="Verdana" panose="020B0604030504040204" pitchFamily="34" charset="0"/>
                        <a:ea typeface="Verdana" panose="020B0604030504040204" pitchFamily="34" charset="0"/>
                        <a:cs typeface="Verdana" panose="020B0604030504040204" pitchFamily="34" charset="0"/>
                      </a:endParaRPr>
                    </a:p>
                  </a:txBody>
                  <a:tcPr/>
                </a:tc>
              </a:tr>
              <a:tr h="765216">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331</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2.3.2</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Haupttitel</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dirty="0">
                        <a:latin typeface="Verdana" pitchFamily="34" charset="0"/>
                        <a:ea typeface="Verdana" pitchFamily="34" charset="0"/>
                        <a:cs typeface="Verdana" pitchFamily="34" charset="0"/>
                      </a:endParaRPr>
                    </a:p>
                  </a:txBody>
                  <a:tcPr anchor="ctr"/>
                </a:tc>
              </a:tr>
              <a:tr h="774771">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335</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2.3.4</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dirty="0" smtClean="0">
                          <a:latin typeface="Verdana" panose="020B0604030504040204" pitchFamily="34" charset="0"/>
                          <a:ea typeface="Verdana" panose="020B0604030504040204" pitchFamily="34" charset="0"/>
                          <a:cs typeface="Verdana" panose="020B0604030504040204" pitchFamily="34" charset="0"/>
                        </a:rPr>
                        <a:t>Titelzusatz</a:t>
                      </a:r>
                      <a:endParaRPr lang="de-DE" b="1" spc="-1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spc="-100" dirty="0">
                        <a:latin typeface="Verdana" pitchFamily="34" charset="0"/>
                        <a:ea typeface="Verdana" pitchFamily="34" charset="0"/>
                        <a:cs typeface="Verdana" pitchFamily="34" charset="0"/>
                      </a:endParaRPr>
                    </a:p>
                  </a:txBody>
                  <a:tcPr anchor="ctr"/>
                </a:tc>
              </a:tr>
            </a:tbl>
          </a:graphicData>
        </a:graphic>
      </p:graphicFrame>
      <p:sp>
        <p:nvSpPr>
          <p:cNvPr id="10" name="Foliennummernplatzhalter 9"/>
          <p:cNvSpPr>
            <a:spLocks noGrp="1"/>
          </p:cNvSpPr>
          <p:nvPr>
            <p:ph type="sldNum" sz="quarter" idx="4"/>
          </p:nvPr>
        </p:nvSpPr>
        <p:spPr/>
        <p:txBody>
          <a:bodyPr/>
          <a:lstStyle/>
          <a:p>
            <a:fld id="{8A6690F1-7CA1-4166-A522-500460961984}" type="slidenum">
              <a:rPr lang="de-DE" smtClean="0"/>
              <a:pPr/>
              <a:t>58</a:t>
            </a:fld>
            <a:endParaRPr lang="de-DE"/>
          </a:p>
        </p:txBody>
      </p:sp>
      <p:sp>
        <p:nvSpPr>
          <p:cNvPr id="11" name="Fußzeilenplatzhalter 10"/>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8" name="Rectangle 60"/>
          <p:cNvSpPr>
            <a:spLocks noChangeArrowheads="1"/>
          </p:cNvSpPr>
          <p:nvPr/>
        </p:nvSpPr>
        <p:spPr bwMode="auto">
          <a:xfrm>
            <a:off x="5220072" y="4344812"/>
            <a:ext cx="331236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spc="-100"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dirty="0">
                <a:latin typeface="Verdana" pitchFamily="34" charset="0"/>
                <a:ea typeface="Verdana" pitchFamily="34" charset="0"/>
                <a:cs typeface="Verdana" pitchFamily="34" charset="0"/>
              </a:rPr>
              <a:t>Bibliotheken für die Zukunft - Zukunft für die Bibliotheken</a:t>
            </a:r>
          </a:p>
        </p:txBody>
      </p:sp>
      <p:sp>
        <p:nvSpPr>
          <p:cNvPr id="9" name="Rectangle 60"/>
          <p:cNvSpPr>
            <a:spLocks noChangeArrowheads="1"/>
          </p:cNvSpPr>
          <p:nvPr/>
        </p:nvSpPr>
        <p:spPr bwMode="auto">
          <a:xfrm>
            <a:off x="5220072" y="5013176"/>
            <a:ext cx="331236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spc="-100"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dirty="0">
                <a:solidFill>
                  <a:schemeClr val="dk1"/>
                </a:solidFill>
                <a:latin typeface="Verdana" pitchFamily="34" charset="0"/>
                <a:ea typeface="Verdana" pitchFamily="34" charset="0"/>
                <a:cs typeface="Verdana" pitchFamily="34" charset="0"/>
              </a:rPr>
              <a:t>100. Deutscher </a:t>
            </a:r>
            <a:r>
              <a:rPr lang="de-DE" spc="-100" dirty="0" err="1">
                <a:solidFill>
                  <a:schemeClr val="dk1"/>
                </a:solidFill>
                <a:latin typeface="Verdana" pitchFamily="34" charset="0"/>
                <a:ea typeface="Verdana" pitchFamily="34" charset="0"/>
                <a:cs typeface="Verdana" pitchFamily="34" charset="0"/>
              </a:rPr>
              <a:t>Bibliothekartag</a:t>
            </a:r>
            <a:r>
              <a:rPr lang="de-DE" spc="-100" dirty="0">
                <a:solidFill>
                  <a:schemeClr val="dk1"/>
                </a:solidFill>
                <a:latin typeface="Verdana" pitchFamily="34" charset="0"/>
                <a:ea typeface="Verdana" pitchFamily="34" charset="0"/>
                <a:cs typeface="Verdana" pitchFamily="34" charset="0"/>
              </a:rPr>
              <a:t> in Berlin 2011</a:t>
            </a:r>
            <a:endParaRPr lang="de-DE" spc="-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Paralleler Titelzusatz</a:t>
            </a:r>
            <a:endParaRPr lang="de-DE" dirty="0"/>
          </a:p>
        </p:txBody>
      </p:sp>
      <p:sp>
        <p:nvSpPr>
          <p:cNvPr id="6" name="Titel 1"/>
          <p:cNvSpPr>
            <a:spLocks noGrp="1"/>
          </p:cNvSpPr>
          <p:nvPr>
            <p:ph type="body" sz="quarter" idx="13"/>
          </p:nvPr>
        </p:nvSpPr>
        <p:spPr>
          <a:xfrm>
            <a:off x="251520" y="2348880"/>
            <a:ext cx="8640960" cy="2088232"/>
          </a:xfrm>
        </p:spPr>
        <p:txBody>
          <a:bodyPr/>
          <a:lstStyle/>
          <a:p>
            <a:pPr algn="ctr">
              <a:buNone/>
            </a:pPr>
            <a:r>
              <a:rPr lang="de-DE" sz="2800" dirty="0" smtClean="0">
                <a:solidFill>
                  <a:schemeClr val="accent1">
                    <a:lumMod val="75000"/>
                  </a:schemeClr>
                </a:solidFill>
              </a:rPr>
              <a:t>5. Paralleler Titelzusatz</a:t>
            </a:r>
          </a:p>
          <a:p>
            <a:pPr algn="ctr">
              <a:buNone/>
            </a:pPr>
            <a:r>
              <a:rPr lang="de-DE" sz="2800" dirty="0" smtClean="0">
                <a:solidFill>
                  <a:schemeClr val="accent1">
                    <a:lumMod val="75000"/>
                  </a:schemeClr>
                </a:solidFill>
              </a:rPr>
              <a:t>(RDA 2.3.5)</a:t>
            </a:r>
            <a:r>
              <a:rPr lang="de-DE" sz="2800" dirty="0" smtClean="0"/>
              <a:t/>
            </a:r>
            <a:br>
              <a:rPr lang="de-DE" sz="2800" dirty="0" smtClean="0"/>
            </a:br>
            <a:endParaRPr lang="de-DE" sz="2800"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59</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 -2-</a:t>
            </a:r>
            <a:endParaRPr lang="de-DE" dirty="0"/>
          </a:p>
        </p:txBody>
      </p:sp>
      <p:sp>
        <p:nvSpPr>
          <p:cNvPr id="3" name="Textplatzhalter 2"/>
          <p:cNvSpPr>
            <a:spLocks noGrp="1"/>
          </p:cNvSpPr>
          <p:nvPr>
            <p:ph type="body" sz="quarter" idx="13"/>
          </p:nvPr>
        </p:nvSpPr>
        <p:spPr/>
        <p:txBody>
          <a:bodyPr wrap="square"/>
          <a:lstStyle/>
          <a:p>
            <a:pPr marL="358775" lvl="1" indent="-358775">
              <a:buFont typeface="Arial" pitchFamily="34" charset="0"/>
              <a:buChar char="•"/>
            </a:pPr>
            <a:r>
              <a:rPr lang="de-DE" sz="2400" dirty="0" smtClean="0"/>
              <a:t>Titelarten</a:t>
            </a:r>
            <a:endParaRPr lang="de-DE" dirty="0" smtClean="0"/>
          </a:p>
        </p:txBody>
      </p:sp>
      <p:graphicFrame>
        <p:nvGraphicFramePr>
          <p:cNvPr id="6" name="Tabelle 5"/>
          <p:cNvGraphicFramePr>
            <a:graphicFrameLocks noGrp="1"/>
          </p:cNvGraphicFramePr>
          <p:nvPr>
            <p:extLst>
              <p:ext uri="{D42A27DB-BD31-4B8C-83A1-F6EECF244321}">
                <p14:modId xmlns:p14="http://schemas.microsoft.com/office/powerpoint/2010/main" val="1979282260"/>
              </p:ext>
            </p:extLst>
          </p:nvPr>
        </p:nvGraphicFramePr>
        <p:xfrm>
          <a:off x="395536" y="1340766"/>
          <a:ext cx="8352927" cy="4752529"/>
        </p:xfrm>
        <a:graphic>
          <a:graphicData uri="http://schemas.openxmlformats.org/drawingml/2006/table">
            <a:tbl>
              <a:tblPr firstRow="1" bandRow="1">
                <a:tableStyleId>{5C22544A-7EE6-4342-B048-85BDC9FD1C3A}</a:tableStyleId>
              </a:tblPr>
              <a:tblGrid>
                <a:gridCol w="2592288"/>
                <a:gridCol w="936104"/>
                <a:gridCol w="4824535"/>
              </a:tblGrid>
              <a:tr h="617094">
                <a:tc>
                  <a:txBody>
                    <a:bodyPr/>
                    <a:lstStyle/>
                    <a:p>
                      <a:pPr algn="l">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Element</a:t>
                      </a:r>
                      <a:endParaRPr lang="de-DE" sz="1800" b="1" spc="-60" baseline="0" dirty="0">
                        <a:latin typeface="Verdana" pitchFamily="34" charset="0"/>
                        <a:ea typeface="Verdana" pitchFamily="34" charset="0"/>
                        <a:cs typeface="Verdana" pitchFamily="34" charset="0"/>
                      </a:endParaRPr>
                    </a:p>
                  </a:txBody>
                  <a:tcPr anchor="ctr"/>
                </a:tc>
                <a:tc>
                  <a:txBody>
                    <a:bodyPr/>
                    <a:lstStyle/>
                    <a:p>
                      <a:pPr algn="l">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RDA</a:t>
                      </a:r>
                      <a:endParaRPr lang="de-DE" sz="1800" b="1" spc="-60" baseline="0" dirty="0">
                        <a:latin typeface="Verdana" pitchFamily="34" charset="0"/>
                        <a:ea typeface="Verdana" pitchFamily="34" charset="0"/>
                        <a:cs typeface="Verdana" pitchFamily="34" charset="0"/>
                      </a:endParaRPr>
                    </a:p>
                  </a:txBody>
                  <a:tcPr anchor="ctr"/>
                </a:tc>
                <a:tc>
                  <a:txBody>
                    <a:bodyPr/>
                    <a:lstStyle/>
                    <a:p>
                      <a:pPr algn="l">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Obligatorisch / Fakultativ</a:t>
                      </a:r>
                      <a:endParaRPr lang="de-DE" sz="1800" b="1" spc="-60" baseline="0" dirty="0">
                        <a:latin typeface="Verdana" pitchFamily="34" charset="0"/>
                        <a:ea typeface="Verdana" pitchFamily="34" charset="0"/>
                        <a:cs typeface="Verdana" pitchFamily="34" charset="0"/>
                      </a:endParaRPr>
                    </a:p>
                  </a:txBody>
                  <a:tcPr anchor="ctr"/>
                </a:tc>
              </a:tr>
              <a:tr h="410543">
                <a:tc>
                  <a:txBody>
                    <a:bodyPr/>
                    <a:lstStyle/>
                    <a:p>
                      <a:pPr>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Haupttitel</a:t>
                      </a:r>
                      <a:endParaRPr lang="de-DE" sz="1800" b="1"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2.3.2</a:t>
                      </a:r>
                      <a:endParaRPr lang="de-DE" sz="1800" b="1"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spc="-60" baseline="0" dirty="0" smtClean="0">
                          <a:latin typeface="Verdana" pitchFamily="34" charset="0"/>
                          <a:ea typeface="Verdana" pitchFamily="34" charset="0"/>
                          <a:cs typeface="Verdana" pitchFamily="34" charset="0"/>
                        </a:rPr>
                        <a:t>Standardelement</a:t>
                      </a:r>
                      <a:endParaRPr lang="de-DE" sz="1800" b="0" spc="-60" baseline="0" dirty="0">
                        <a:latin typeface="Verdana" pitchFamily="34" charset="0"/>
                        <a:ea typeface="Verdana" pitchFamily="34" charset="0"/>
                        <a:cs typeface="Verdana" pitchFamily="34" charset="0"/>
                      </a:endParaRPr>
                    </a:p>
                  </a:txBody>
                  <a:tcPr anchor="ctr"/>
                </a:tc>
              </a:tr>
              <a:tr h="410543">
                <a:tc>
                  <a:txBody>
                    <a:bodyPr/>
                    <a:lstStyle/>
                    <a:p>
                      <a:pPr>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Paralleltitel</a:t>
                      </a:r>
                      <a:endParaRPr lang="de-DE" sz="1800" b="1"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2.3.3</a:t>
                      </a:r>
                      <a:endParaRPr lang="de-DE" sz="1800" b="1"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en-US" sz="1800" kern="1200" spc="-60" baseline="0" dirty="0" err="1" smtClean="0">
                          <a:latin typeface="Verdana" pitchFamily="34" charset="0"/>
                          <a:ea typeface="Verdana" pitchFamily="34" charset="0"/>
                          <a:cs typeface="Verdana" pitchFamily="34" charset="0"/>
                        </a:rPr>
                        <a:t>Standardelement</a:t>
                      </a:r>
                      <a:endParaRPr lang="de-DE" sz="1800" spc="-60" baseline="0" dirty="0">
                        <a:latin typeface="Verdana" pitchFamily="34" charset="0"/>
                        <a:ea typeface="Verdana" pitchFamily="34" charset="0"/>
                        <a:cs typeface="Verdana" pitchFamily="34" charset="0"/>
                      </a:endParaRPr>
                    </a:p>
                  </a:txBody>
                  <a:tcPr anchor="ctr"/>
                </a:tc>
              </a:tr>
              <a:tr h="410543">
                <a:tc>
                  <a:txBody>
                    <a:bodyPr/>
                    <a:lstStyle/>
                    <a:p>
                      <a:pPr>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Titelzusatz</a:t>
                      </a:r>
                      <a:endParaRPr lang="de-DE" sz="1800" b="1"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2.3.4</a:t>
                      </a:r>
                      <a:endParaRPr lang="de-DE" sz="1800" b="1"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Standardelement</a:t>
                      </a:r>
                      <a:endParaRPr lang="de-DE" sz="1800" spc="-60" baseline="0" dirty="0">
                        <a:latin typeface="Verdana" pitchFamily="34" charset="0"/>
                        <a:ea typeface="Verdana" pitchFamily="34" charset="0"/>
                        <a:cs typeface="Verdana" pitchFamily="34" charset="0"/>
                      </a:endParaRPr>
                    </a:p>
                  </a:txBody>
                  <a:tcPr anchor="ctr"/>
                </a:tc>
              </a:tr>
              <a:tr h="410543">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Paralleler Titelzusatz</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2.3.5</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endParaRPr lang="de-DE" sz="1800" spc="-60" baseline="0" dirty="0">
                        <a:latin typeface="Verdana" pitchFamily="34" charset="0"/>
                        <a:ea typeface="Verdana" pitchFamily="34" charset="0"/>
                        <a:cs typeface="Verdana" pitchFamily="34" charset="0"/>
                      </a:endParaRPr>
                    </a:p>
                  </a:txBody>
                  <a:tcPr anchor="ctr"/>
                </a:tc>
              </a:tr>
              <a:tr h="630817">
                <a:tc>
                  <a:txBody>
                    <a:bodyPr/>
                    <a:lstStyle/>
                    <a:p>
                      <a:pPr>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Abweichender Titel</a:t>
                      </a:r>
                      <a:endParaRPr lang="de-DE" sz="1800" b="1"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2.3.6</a:t>
                      </a:r>
                      <a:endParaRPr lang="de-DE" sz="1800" b="1"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Standardelement für fortlaufende und integrierende Ressourcen</a:t>
                      </a:r>
                      <a:endParaRPr lang="de-DE" sz="1800" spc="-60" baseline="0" dirty="0">
                        <a:latin typeface="Verdana" pitchFamily="34" charset="0"/>
                        <a:ea typeface="Verdana" pitchFamily="34" charset="0"/>
                        <a:cs typeface="Verdana" pitchFamily="34" charset="0"/>
                      </a:endParaRPr>
                    </a:p>
                  </a:txBody>
                  <a:tcPr anchor="ctr"/>
                </a:tc>
              </a:tr>
              <a:tr h="630817">
                <a:tc>
                  <a:txBody>
                    <a:bodyPr/>
                    <a:lstStyle/>
                    <a:p>
                      <a:pPr>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Früherer Haupttitel</a:t>
                      </a:r>
                      <a:endParaRPr lang="de-DE" sz="1800" b="1"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2.3.7</a:t>
                      </a:r>
                      <a:endParaRPr lang="de-DE" sz="1800" b="1" spc="-60" baseline="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spc="-60" baseline="0" dirty="0" smtClean="0">
                          <a:latin typeface="Verdana" pitchFamily="34" charset="0"/>
                          <a:ea typeface="Verdana" pitchFamily="34" charset="0"/>
                          <a:cs typeface="Verdana" pitchFamily="34" charset="0"/>
                        </a:rPr>
                        <a:t>Standardelement für fortlaufende und integrierende Ressourcen - </a:t>
                      </a:r>
                      <a:r>
                        <a:rPr lang="de-DE" sz="1600" i="1" spc="-60" baseline="0" dirty="0" smtClean="0">
                          <a:solidFill>
                            <a:schemeClr val="accent1">
                              <a:lumMod val="75000"/>
                            </a:schemeClr>
                          </a:solidFill>
                          <a:latin typeface="Verdana" pitchFamily="34" charset="0"/>
                          <a:ea typeface="Verdana" pitchFamily="34" charset="0"/>
                          <a:cs typeface="Verdana" pitchFamily="34" charset="0"/>
                        </a:rPr>
                        <a:t>s. Modul 5A/5B</a:t>
                      </a:r>
                    </a:p>
                  </a:txBody>
                  <a:tcPr anchor="ctr"/>
                </a:tc>
              </a:tr>
              <a:tr h="410543">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Späterer Haupttitel</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2.3.8</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600" i="1" spc="-60" baseline="0" dirty="0" smtClean="0">
                          <a:solidFill>
                            <a:schemeClr val="accent1">
                              <a:lumMod val="75000"/>
                            </a:schemeClr>
                          </a:solidFill>
                          <a:latin typeface="Verdana" pitchFamily="34" charset="0"/>
                          <a:ea typeface="Verdana" pitchFamily="34" charset="0"/>
                          <a:cs typeface="Verdana" pitchFamily="34" charset="0"/>
                        </a:rPr>
                        <a:t>s. Modul 5A</a:t>
                      </a:r>
                      <a:endParaRPr lang="de-DE" sz="1600" i="1" spc="-60" baseline="0" dirty="0">
                        <a:solidFill>
                          <a:schemeClr val="accent1">
                            <a:lumMod val="75000"/>
                          </a:schemeClr>
                        </a:solidFill>
                        <a:latin typeface="Verdana" pitchFamily="34" charset="0"/>
                        <a:ea typeface="Verdana" pitchFamily="34" charset="0"/>
                        <a:cs typeface="Verdana" pitchFamily="34" charset="0"/>
                      </a:endParaRPr>
                    </a:p>
                  </a:txBody>
                  <a:tcPr anchor="ctr"/>
                </a:tc>
              </a:tr>
              <a:tr h="410543">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Key Title</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2.3.9</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solidFill>
                            <a:schemeClr val="accent1">
                              <a:lumMod val="75000"/>
                            </a:schemeClr>
                          </a:solidFill>
                          <a:latin typeface="Verdana" pitchFamily="34" charset="0"/>
                          <a:ea typeface="Verdana" pitchFamily="34" charset="0"/>
                          <a:cs typeface="Verdana" pitchFamily="34" charset="0"/>
                        </a:rPr>
                        <a:t>von nationalen ISSN-Zentren erfasst</a:t>
                      </a:r>
                      <a:endParaRPr lang="de-DE" sz="1800" spc="-60" baseline="0" dirty="0">
                        <a:solidFill>
                          <a:schemeClr val="accent1">
                            <a:lumMod val="75000"/>
                          </a:schemeClr>
                        </a:solidFill>
                        <a:latin typeface="Verdana" pitchFamily="34" charset="0"/>
                        <a:ea typeface="Verdana" pitchFamily="34" charset="0"/>
                        <a:cs typeface="Verdana" pitchFamily="34" charset="0"/>
                      </a:endParaRPr>
                    </a:p>
                  </a:txBody>
                  <a:tcPr anchor="ctr"/>
                </a:tc>
              </a:tr>
              <a:tr h="410543">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Kurztitel</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2.3.10</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solidFill>
                            <a:schemeClr val="accent1">
                              <a:lumMod val="75000"/>
                            </a:schemeClr>
                          </a:solidFill>
                          <a:latin typeface="Verdana" pitchFamily="34" charset="0"/>
                          <a:ea typeface="Verdana" pitchFamily="34" charset="0"/>
                          <a:cs typeface="Verdana" pitchFamily="34" charset="0"/>
                        </a:rPr>
                        <a:t>von nationalen ISSN-Zentren erfasst</a:t>
                      </a:r>
                      <a:endParaRPr lang="de-DE" sz="1800" spc="-60" baseline="0" dirty="0">
                        <a:solidFill>
                          <a:schemeClr val="accent1">
                            <a:lumMod val="75000"/>
                          </a:schemeClr>
                        </a:solidFill>
                        <a:latin typeface="Verdana" pitchFamily="34" charset="0"/>
                        <a:ea typeface="Verdana" pitchFamily="34" charset="0"/>
                        <a:cs typeface="Verdana" pitchFamily="34" charset="0"/>
                      </a:endParaRPr>
                    </a:p>
                  </a:txBody>
                  <a:tcPr anchor="ctr"/>
                </a:tc>
              </a:tr>
            </a:tbl>
          </a:graphicData>
        </a:graphic>
      </p:graphicFrame>
      <p:sp>
        <p:nvSpPr>
          <p:cNvPr id="9" name="Foliennummernplatzhalter 8"/>
          <p:cNvSpPr>
            <a:spLocks noGrp="1"/>
          </p:cNvSpPr>
          <p:nvPr>
            <p:ph type="sldNum" sz="quarter" idx="4"/>
          </p:nvPr>
        </p:nvSpPr>
        <p:spPr/>
        <p:txBody>
          <a:bodyPr/>
          <a:lstStyle/>
          <a:p>
            <a:fld id="{8A6690F1-7CA1-4166-A522-500460961984}" type="slidenum">
              <a:rPr lang="de-DE" smtClean="0"/>
              <a:pPr/>
              <a:t>6</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31762936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Paralleler Titelzusatz -1-</a:t>
            </a:r>
            <a:endParaRPr lang="de-DE" dirty="0"/>
          </a:p>
        </p:txBody>
      </p:sp>
      <p:sp>
        <p:nvSpPr>
          <p:cNvPr id="3" name="Textplatzhalter 2"/>
          <p:cNvSpPr>
            <a:spLocks noGrp="1"/>
          </p:cNvSpPr>
          <p:nvPr>
            <p:ph type="body" sz="quarter" idx="13"/>
          </p:nvPr>
        </p:nvSpPr>
        <p:spPr/>
        <p:txBody>
          <a:bodyPr wrap="square"/>
          <a:lstStyle/>
          <a:p>
            <a:pPr algn="just"/>
            <a:r>
              <a:rPr lang="de-DE" dirty="0" smtClean="0"/>
              <a:t>Titelzusatz in anderer Sprache und/oder Schrift als die, die im Element Titelzusatz erfasst wird</a:t>
            </a:r>
          </a:p>
          <a:p>
            <a:pPr lvl="1" algn="just"/>
            <a:endParaRPr lang="de-DE" dirty="0" smtClean="0"/>
          </a:p>
          <a:p>
            <a:pPr algn="just"/>
            <a:r>
              <a:rPr lang="de-DE" dirty="0" smtClean="0"/>
              <a:t>Informationsquellen (RDA 2.3.5.2) </a:t>
            </a:r>
          </a:p>
          <a:p>
            <a:pPr lvl="1"/>
            <a:r>
              <a:rPr lang="de-DE" dirty="0" smtClean="0"/>
              <a:t>Quelle für Paralleltitel = Quelle für entsprechenden parallelen Titelzusatz</a:t>
            </a:r>
          </a:p>
          <a:p>
            <a:pPr lvl="1"/>
            <a:r>
              <a:rPr lang="de-DE" dirty="0" smtClean="0"/>
              <a:t>Quelle für Haupttitel = Quelle für parallelen Titelzusatz, wenn kein entsprechender Paralleltitel vorliegt</a:t>
            </a:r>
          </a:p>
          <a:p>
            <a:pPr lvl="1"/>
            <a:endParaRPr lang="de-DE" dirty="0" smtClean="0"/>
          </a:p>
          <a:p>
            <a:pPr marL="358775" lvl="1" indent="-358775">
              <a:buFont typeface="Arial" pitchFamily="34" charset="0"/>
              <a:buChar char="•"/>
            </a:pPr>
            <a:r>
              <a:rPr lang="de-DE" sz="2400" dirty="0" smtClean="0"/>
              <a:t>Erfassung nach den Grundregeln (RDA 2.3.5.3),      d. h. so wie der Titel in der Informationsquelle erscheint (s. RDA 2.3.1) analog zum Titelzusatz</a:t>
            </a:r>
            <a:endParaRPr lang="de-DE" dirty="0" smtClean="0"/>
          </a:p>
          <a:p>
            <a:pPr lvl="1"/>
            <a:endParaRPr lang="de-DE" dirty="0" smtClean="0"/>
          </a:p>
          <a:p>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60</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Paralleler Titelzusatz -2-</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pPr>
              <a:buNone/>
            </a:pPr>
            <a:endParaRPr lang="de-DE" dirty="0" smtClean="0"/>
          </a:p>
        </p:txBody>
      </p:sp>
      <p:pic>
        <p:nvPicPr>
          <p:cNvPr id="6" name="Grafik 9" descr="Office Lens_20150129_145149.jpg"/>
          <p:cNvPicPr/>
          <p:nvPr/>
        </p:nvPicPr>
        <p:blipFill>
          <a:blip r:embed="rId2" cstate="print">
            <a:lum bright="-22000" contrast="55000"/>
          </a:blip>
          <a:stretch>
            <a:fillRect/>
          </a:stretch>
        </p:blipFill>
        <p:spPr>
          <a:xfrm>
            <a:off x="323528" y="1124744"/>
            <a:ext cx="4536504" cy="5040560"/>
          </a:xfrm>
          <a:prstGeom prst="rect">
            <a:avLst/>
          </a:prstGeom>
          <a:ln>
            <a:solidFill>
              <a:schemeClr val="tx1"/>
            </a:solidFill>
          </a:ln>
        </p:spPr>
      </p:pic>
      <p:sp>
        <p:nvSpPr>
          <p:cNvPr id="7" name="Textfeld 6"/>
          <p:cNvSpPr txBox="1"/>
          <p:nvPr/>
        </p:nvSpPr>
        <p:spPr>
          <a:xfrm>
            <a:off x="5076056" y="2492896"/>
            <a:ext cx="3312368" cy="1296144"/>
          </a:xfrm>
          <a:prstGeom prst="rect">
            <a:avLst/>
          </a:prstGeom>
          <a:solidFill>
            <a:schemeClr val="bg1"/>
          </a:solidFill>
          <a:ln>
            <a:solidFill>
              <a:schemeClr val="tx1"/>
            </a:solidFill>
          </a:ln>
        </p:spPr>
        <p:txBody>
          <a:bodyPr wrap="square" rtlCol="0">
            <a:noAutofit/>
          </a:bodyPr>
          <a:lstStyle/>
          <a:p>
            <a:r>
              <a:rPr lang="de-DE" dirty="0" smtClean="0">
                <a:latin typeface="Verdana" pitchFamily="34" charset="0"/>
                <a:ea typeface="Verdana" pitchFamily="34" charset="0"/>
                <a:cs typeface="Verdana" pitchFamily="34" charset="0"/>
              </a:rPr>
              <a:t>Enthält 4 Beiträge, jeweils in Deutsch, Rätoromanisch, Italienisch und Französisch</a:t>
            </a:r>
            <a:endParaRPr lang="de-DE" dirty="0">
              <a:latin typeface="Verdana" pitchFamily="34" charset="0"/>
              <a:ea typeface="Verdana" pitchFamily="34" charset="0"/>
              <a:cs typeface="Verdana"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0" name="Foliennummernplatzhalter 9"/>
          <p:cNvSpPr>
            <a:spLocks noGrp="1"/>
          </p:cNvSpPr>
          <p:nvPr>
            <p:ph type="sldNum" sz="quarter" idx="4"/>
          </p:nvPr>
        </p:nvSpPr>
        <p:spPr/>
        <p:txBody>
          <a:bodyPr/>
          <a:lstStyle/>
          <a:p>
            <a:fld id="{8A6690F1-7CA1-4166-A522-500460961984}" type="slidenum">
              <a:rPr lang="de-DE" smtClean="0"/>
              <a:pPr/>
              <a:t>61</a:t>
            </a:fld>
            <a:endParaRPr lang="de-DE"/>
          </a:p>
        </p:txBody>
      </p:sp>
      <p:sp>
        <p:nvSpPr>
          <p:cNvPr id="11" name="Fußzeilenplatzhalter 10"/>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Paralleler Titelzusatz -3-</a:t>
            </a:r>
            <a:endParaRPr lang="de-DE" dirty="0"/>
          </a:p>
        </p:txBody>
      </p:sp>
      <p:sp>
        <p:nvSpPr>
          <p:cNvPr id="3" name="Textplatzhalter 2"/>
          <p:cNvSpPr>
            <a:spLocks noGrp="1"/>
          </p:cNvSpPr>
          <p:nvPr>
            <p:ph type="body" sz="quarter" idx="13"/>
          </p:nvPr>
        </p:nvSpPr>
        <p:spPr/>
        <p:txBody>
          <a:bodyPr wrap="square"/>
          <a:lstStyle/>
          <a:p>
            <a:pPr>
              <a:buNone/>
            </a:pPr>
            <a:r>
              <a:rPr lang="de-DE" dirty="0" smtClean="0"/>
              <a:t> </a:t>
            </a:r>
          </a:p>
          <a:p>
            <a:pPr>
              <a:buNone/>
            </a:pPr>
            <a:endParaRPr lang="de-DE" dirty="0" smtClean="0"/>
          </a:p>
        </p:txBody>
      </p:sp>
      <p:graphicFrame>
        <p:nvGraphicFramePr>
          <p:cNvPr id="7" name="Tabelle 6"/>
          <p:cNvGraphicFramePr>
            <a:graphicFrameLocks noGrp="1"/>
          </p:cNvGraphicFramePr>
          <p:nvPr>
            <p:extLst>
              <p:ext uri="{D42A27DB-BD31-4B8C-83A1-F6EECF244321}">
                <p14:modId xmlns:p14="http://schemas.microsoft.com/office/powerpoint/2010/main" val="1093179835"/>
              </p:ext>
            </p:extLst>
          </p:nvPr>
        </p:nvGraphicFramePr>
        <p:xfrm>
          <a:off x="395536" y="1052736"/>
          <a:ext cx="8424936" cy="5031945"/>
        </p:xfrm>
        <a:graphic>
          <a:graphicData uri="http://schemas.openxmlformats.org/drawingml/2006/table">
            <a:tbl>
              <a:tblPr firstRow="1" bandRow="1">
                <a:tableStyleId>{5C22544A-7EE6-4342-B048-85BDC9FD1C3A}</a:tableStyleId>
              </a:tblPr>
              <a:tblGrid>
                <a:gridCol w="936104"/>
                <a:gridCol w="864096"/>
                <a:gridCol w="1944216"/>
                <a:gridCol w="4680520"/>
              </a:tblGrid>
              <a:tr h="472653">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9535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smtClean="0">
                          <a:latin typeface="Verdana" pitchFamily="34" charset="0"/>
                          <a:ea typeface="Verdana" pitchFamily="34" charset="0"/>
                          <a:cs typeface="Verdana" pitchFamily="34" charset="0"/>
                        </a:rPr>
                        <a:t>Die</a:t>
                      </a:r>
                      <a:r>
                        <a:rPr lang="de-DE" dirty="0" smtClean="0">
                          <a:solidFill>
                            <a:srgbClr val="FF0000"/>
                          </a:solidFill>
                          <a:latin typeface="Verdana" pitchFamily="34" charset="0"/>
                          <a:ea typeface="Verdana" pitchFamily="34" charset="0"/>
                          <a:cs typeface="Verdana" pitchFamily="34" charset="0"/>
                        </a:rPr>
                        <a:t>&gt;&gt;</a:t>
                      </a:r>
                      <a:r>
                        <a:rPr lang="de-DE" dirty="0" smtClean="0">
                          <a:latin typeface="Verdana" pitchFamily="34" charset="0"/>
                          <a:ea typeface="Verdana" pitchFamily="34" charset="0"/>
                          <a:cs typeface="Verdana" pitchFamily="34" charset="0"/>
                        </a:rPr>
                        <a:t> Windrose</a:t>
                      </a:r>
                      <a:endParaRPr lang="de-DE" dirty="0">
                        <a:latin typeface="Verdana" pitchFamily="34" charset="0"/>
                        <a:ea typeface="Verdana" pitchFamily="34" charset="0"/>
                        <a:cs typeface="Verdana" pitchFamily="34" charset="0"/>
                      </a:endParaRPr>
                    </a:p>
                  </a:txBody>
                  <a:tcPr anchor="ctr"/>
                </a:tc>
              </a:tr>
              <a:tr h="695353">
                <a:tc rowSpan="2">
                  <a:txBody>
                    <a:bodyPr/>
                    <a:lstStyle/>
                    <a:p>
                      <a:pPr>
                        <a:lnSpc>
                          <a:spcPct val="17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latin typeface="Verdana" pitchFamily="34" charset="0"/>
                          <a:ea typeface="Verdana" pitchFamily="34" charset="0"/>
                          <a:cs typeface="Verdana" pitchFamily="34" charset="0"/>
                        </a:rPr>
                        <a:t>eine literarische Übersetzungs-Stafette durch die viersprachige Schweiz</a:t>
                      </a:r>
                      <a:r>
                        <a:rPr lang="de-DE" sz="1800" kern="1200" dirty="0" smtClean="0">
                          <a:solidFill>
                            <a:srgbClr val="FF0000"/>
                          </a:solidFill>
                          <a:latin typeface="Verdana" pitchFamily="34" charset="0"/>
                          <a:ea typeface="Verdana" pitchFamily="34" charset="0"/>
                          <a:cs typeface="Verdana" pitchFamily="34" charset="0"/>
                        </a:rPr>
                        <a:t>_:_</a:t>
                      </a:r>
                      <a:endParaRPr lang="de-DE" dirty="0">
                        <a:solidFill>
                          <a:srgbClr val="FF0000"/>
                        </a:solidFill>
                        <a:latin typeface="Verdana" pitchFamily="34" charset="0"/>
                        <a:ea typeface="Verdana" pitchFamily="34" charset="0"/>
                        <a:cs typeface="Verdana" pitchFamily="34" charset="0"/>
                      </a:endParaRPr>
                    </a:p>
                  </a:txBody>
                  <a:tcPr anchor="ctr"/>
                </a:tc>
              </a:tr>
              <a:tr h="695353">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Titelzusatz</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smtClean="0">
                          <a:solidFill>
                            <a:schemeClr val="dk1"/>
                          </a:solidFill>
                          <a:latin typeface="Verdana" pitchFamily="34" charset="0"/>
                          <a:ea typeface="Verdana" pitchFamily="34" charset="0"/>
                          <a:cs typeface="Verdana" pitchFamily="34" charset="0"/>
                        </a:rPr>
                        <a:t>deutsch - rätoromanisch - italienisch - französisch - deutsch</a:t>
                      </a:r>
                      <a:endParaRPr lang="de-DE" dirty="0">
                        <a:latin typeface="Verdana" pitchFamily="34" charset="0"/>
                        <a:ea typeface="Verdana" pitchFamily="34" charset="0"/>
                        <a:cs typeface="Verdana" pitchFamily="34" charset="0"/>
                      </a:endParaRPr>
                    </a:p>
                  </a:txBody>
                  <a:tcPr anchor="ctr"/>
                </a:tc>
              </a:tr>
              <a:tr h="695353">
                <a:tc>
                  <a:txBody>
                    <a:bodyPr/>
                    <a:lstStyle/>
                    <a:p>
                      <a:pPr marL="342900" indent="-342900">
                        <a:lnSpc>
                          <a:spcPts val="16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341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ts val="16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2.3.3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ts val="16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Paralleltitel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342900" indent="-342900">
                        <a:lnSpc>
                          <a:spcPts val="1600"/>
                        </a:lnSpc>
                        <a:spcBef>
                          <a:spcPts val="600"/>
                        </a:spcBef>
                        <a:spcAft>
                          <a:spcPts val="60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sz="1800" kern="1200" dirty="0" smtClean="0">
                          <a:solidFill>
                            <a:schemeClr val="dk1"/>
                          </a:solidFill>
                          <a:latin typeface="Verdana" pitchFamily="34" charset="0"/>
                          <a:ea typeface="Verdana" pitchFamily="34" charset="0"/>
                          <a:cs typeface="Verdana" pitchFamily="34" charset="0"/>
                        </a:rPr>
                        <a:t>La</a:t>
                      </a:r>
                      <a:r>
                        <a:rPr lang="de-DE" sz="1800" kern="1200" dirty="0" smtClean="0">
                          <a:solidFill>
                            <a:srgbClr val="FF0000"/>
                          </a:solidFill>
                          <a:latin typeface="Verdana" pitchFamily="34" charset="0"/>
                          <a:ea typeface="Verdana" pitchFamily="34" charset="0"/>
                          <a:cs typeface="Verdana" pitchFamily="34" charset="0"/>
                        </a:rPr>
                        <a:t>&gt;&gt;</a:t>
                      </a:r>
                      <a:r>
                        <a:rPr lang="de-DE" sz="1800" kern="1200" dirty="0" smtClean="0">
                          <a:solidFill>
                            <a:schemeClr val="dk1"/>
                          </a:solidFill>
                          <a:latin typeface="Verdana" pitchFamily="34" charset="0"/>
                          <a:ea typeface="Verdana" pitchFamily="34" charset="0"/>
                          <a:cs typeface="Verdana" pitchFamily="34" charset="0"/>
                        </a:rPr>
                        <a:t> rosa </a:t>
                      </a:r>
                      <a:r>
                        <a:rPr lang="de-DE" sz="1800" kern="1200" dirty="0" err="1" smtClean="0">
                          <a:solidFill>
                            <a:schemeClr val="dk1"/>
                          </a:solidFill>
                          <a:latin typeface="Verdana" pitchFamily="34" charset="0"/>
                          <a:ea typeface="Verdana" pitchFamily="34" charset="0"/>
                          <a:cs typeface="Verdana" pitchFamily="34" charset="0"/>
                        </a:rPr>
                        <a:t>dals</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vents</a:t>
                      </a:r>
                      <a:endParaRPr lang="de-DE" dirty="0">
                        <a:latin typeface="Verdana" pitchFamily="34" charset="0"/>
                        <a:ea typeface="Verdana" pitchFamily="34" charset="0"/>
                        <a:cs typeface="Verdana" pitchFamily="34" charset="0"/>
                      </a:endParaRPr>
                    </a:p>
                  </a:txBody>
                  <a:tcPr anchor="ctr"/>
                </a:tc>
              </a:tr>
              <a:tr h="643333">
                <a:tc rowSpan="2">
                  <a:txBody>
                    <a:bodyPr/>
                    <a:lstStyle/>
                    <a:p>
                      <a:pPr>
                        <a:lnSpc>
                          <a:spcPct val="17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343</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Paralleler Titelzusatz</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dirty="0" err="1" smtClean="0">
                          <a:solidFill>
                            <a:schemeClr val="dk1"/>
                          </a:solidFill>
                          <a:latin typeface="Verdana" pitchFamily="34" charset="0"/>
                          <a:ea typeface="Verdana" pitchFamily="34" charset="0"/>
                          <a:cs typeface="Verdana" pitchFamily="34" charset="0"/>
                        </a:rPr>
                        <a:t>ina</a:t>
                      </a:r>
                      <a:r>
                        <a:rPr lang="en-US" sz="1800" kern="1200" dirty="0" smtClean="0">
                          <a:solidFill>
                            <a:schemeClr val="dk1"/>
                          </a:solidFill>
                          <a:latin typeface="Verdana" pitchFamily="34" charset="0"/>
                          <a:ea typeface="Verdana" pitchFamily="34" charset="0"/>
                          <a:cs typeface="Verdana" pitchFamily="34" charset="0"/>
                        </a:rPr>
                        <a:t> </a:t>
                      </a:r>
                      <a:r>
                        <a:rPr lang="en-US" sz="1800" kern="1200" dirty="0" err="1" smtClean="0">
                          <a:solidFill>
                            <a:schemeClr val="dk1"/>
                          </a:solidFill>
                          <a:latin typeface="Verdana" pitchFamily="34" charset="0"/>
                          <a:ea typeface="Verdana" pitchFamily="34" charset="0"/>
                          <a:cs typeface="Verdana" pitchFamily="34" charset="0"/>
                        </a:rPr>
                        <a:t>staffetta</a:t>
                      </a:r>
                      <a:r>
                        <a:rPr lang="en-US" sz="1800" kern="1200" dirty="0" smtClean="0">
                          <a:solidFill>
                            <a:schemeClr val="dk1"/>
                          </a:solidFill>
                          <a:latin typeface="Verdana" pitchFamily="34" charset="0"/>
                          <a:ea typeface="Verdana" pitchFamily="34" charset="0"/>
                          <a:cs typeface="Verdana" pitchFamily="34" charset="0"/>
                        </a:rPr>
                        <a:t> </a:t>
                      </a:r>
                      <a:r>
                        <a:rPr lang="en-US" sz="1800" kern="1200" dirty="0" err="1" smtClean="0">
                          <a:solidFill>
                            <a:schemeClr val="dk1"/>
                          </a:solidFill>
                          <a:latin typeface="Verdana" pitchFamily="34" charset="0"/>
                          <a:ea typeface="Verdana" pitchFamily="34" charset="0"/>
                          <a:cs typeface="Verdana" pitchFamily="34" charset="0"/>
                        </a:rPr>
                        <a:t>litterara</a:t>
                      </a:r>
                      <a:r>
                        <a:rPr lang="en-US" sz="1800" kern="1200" dirty="0" smtClean="0">
                          <a:solidFill>
                            <a:schemeClr val="dk1"/>
                          </a:solidFill>
                          <a:latin typeface="Verdana" pitchFamily="34" charset="0"/>
                          <a:ea typeface="Verdana" pitchFamily="34" charset="0"/>
                          <a:cs typeface="Verdana" pitchFamily="34" charset="0"/>
                        </a:rPr>
                        <a:t> </a:t>
                      </a:r>
                      <a:r>
                        <a:rPr lang="en-US" sz="1800" kern="1200" dirty="0" err="1" smtClean="0">
                          <a:solidFill>
                            <a:schemeClr val="dk1"/>
                          </a:solidFill>
                          <a:latin typeface="Verdana" pitchFamily="34" charset="0"/>
                          <a:ea typeface="Verdana" pitchFamily="34" charset="0"/>
                          <a:cs typeface="Verdana" pitchFamily="34" charset="0"/>
                        </a:rPr>
                        <a:t>da</a:t>
                      </a:r>
                      <a:r>
                        <a:rPr lang="en-US" sz="1800" kern="1200" dirty="0" smtClean="0">
                          <a:solidFill>
                            <a:schemeClr val="dk1"/>
                          </a:solidFill>
                          <a:latin typeface="Verdana" pitchFamily="34" charset="0"/>
                          <a:ea typeface="Verdana" pitchFamily="34" charset="0"/>
                          <a:cs typeface="Verdana" pitchFamily="34" charset="0"/>
                        </a:rPr>
                        <a:t> </a:t>
                      </a:r>
                      <a:r>
                        <a:rPr lang="en-US" sz="1800" kern="1200" dirty="0" err="1" smtClean="0">
                          <a:solidFill>
                            <a:schemeClr val="dk1"/>
                          </a:solidFill>
                          <a:latin typeface="Verdana" pitchFamily="34" charset="0"/>
                          <a:ea typeface="Verdana" pitchFamily="34" charset="0"/>
                          <a:cs typeface="Verdana" pitchFamily="34" charset="0"/>
                        </a:rPr>
                        <a:t>translaziuns</a:t>
                      </a:r>
                      <a:r>
                        <a:rPr lang="en-US" sz="1800" kern="1200" dirty="0" smtClean="0">
                          <a:solidFill>
                            <a:schemeClr val="dk1"/>
                          </a:solidFill>
                          <a:latin typeface="Verdana" pitchFamily="34" charset="0"/>
                          <a:ea typeface="Verdana" pitchFamily="34" charset="0"/>
                          <a:cs typeface="Verdana" pitchFamily="34" charset="0"/>
                        </a:rPr>
                        <a:t> </a:t>
                      </a:r>
                      <a:r>
                        <a:rPr lang="en-US" sz="1800" kern="1200" dirty="0" err="1" smtClean="0">
                          <a:solidFill>
                            <a:schemeClr val="dk1"/>
                          </a:solidFill>
                          <a:latin typeface="Verdana" pitchFamily="34" charset="0"/>
                          <a:ea typeface="Verdana" pitchFamily="34" charset="0"/>
                          <a:cs typeface="Verdana" pitchFamily="34" charset="0"/>
                        </a:rPr>
                        <a:t>atras</a:t>
                      </a:r>
                      <a:r>
                        <a:rPr lang="en-US" sz="1800" kern="1200" dirty="0" smtClean="0">
                          <a:solidFill>
                            <a:schemeClr val="dk1"/>
                          </a:solidFill>
                          <a:latin typeface="Verdana" pitchFamily="34" charset="0"/>
                          <a:ea typeface="Verdana" pitchFamily="34" charset="0"/>
                          <a:cs typeface="Verdana" pitchFamily="34" charset="0"/>
                        </a:rPr>
                        <a:t> la </a:t>
                      </a:r>
                      <a:r>
                        <a:rPr lang="en-US" sz="1800" kern="1200" dirty="0" err="1" smtClean="0">
                          <a:solidFill>
                            <a:schemeClr val="dk1"/>
                          </a:solidFill>
                          <a:latin typeface="Verdana" pitchFamily="34" charset="0"/>
                          <a:ea typeface="Verdana" pitchFamily="34" charset="0"/>
                          <a:cs typeface="Verdana" pitchFamily="34" charset="0"/>
                        </a:rPr>
                        <a:t>Svizra</a:t>
                      </a:r>
                      <a:r>
                        <a:rPr lang="en-US" sz="1800" kern="1200" dirty="0" smtClean="0">
                          <a:solidFill>
                            <a:schemeClr val="dk1"/>
                          </a:solidFill>
                          <a:latin typeface="Verdana" pitchFamily="34" charset="0"/>
                          <a:ea typeface="Verdana" pitchFamily="34" charset="0"/>
                          <a:cs typeface="Verdana" pitchFamily="34" charset="0"/>
                        </a:rPr>
                        <a:t> </a:t>
                      </a:r>
                      <a:r>
                        <a:rPr lang="en-US" sz="1800" kern="1200" dirty="0" err="1" smtClean="0">
                          <a:solidFill>
                            <a:schemeClr val="dk1"/>
                          </a:solidFill>
                          <a:latin typeface="Verdana" pitchFamily="34" charset="0"/>
                          <a:ea typeface="Verdana" pitchFamily="34" charset="0"/>
                          <a:cs typeface="Verdana" pitchFamily="34" charset="0"/>
                        </a:rPr>
                        <a:t>quadrilingua</a:t>
                      </a:r>
                      <a:r>
                        <a:rPr lang="en-US" sz="1800" kern="1200" dirty="0" smtClean="0">
                          <a:solidFill>
                            <a:srgbClr val="FF0000"/>
                          </a:solidFill>
                          <a:latin typeface="Verdana" pitchFamily="34" charset="0"/>
                          <a:ea typeface="Verdana" pitchFamily="34" charset="0"/>
                          <a:cs typeface="Verdana" pitchFamily="34" charset="0"/>
                        </a:rPr>
                        <a:t>_:_</a:t>
                      </a:r>
                      <a:endParaRPr lang="de-DE" dirty="0">
                        <a:solidFill>
                          <a:srgbClr val="FF0000"/>
                        </a:solidFill>
                        <a:latin typeface="Verdana" pitchFamily="34" charset="0"/>
                        <a:ea typeface="Verdana" pitchFamily="34" charset="0"/>
                        <a:cs typeface="Verdana" pitchFamily="34" charset="0"/>
                      </a:endParaRPr>
                    </a:p>
                  </a:txBody>
                  <a:tcPr anchor="ctr"/>
                </a:tc>
              </a:tr>
              <a:tr h="643333">
                <a:tc vMerge="1">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Paralleler Titelzusatz</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kern="1200" dirty="0" err="1" smtClean="0">
                          <a:solidFill>
                            <a:schemeClr val="dk1"/>
                          </a:solidFill>
                          <a:latin typeface="Verdana" pitchFamily="34" charset="0"/>
                          <a:ea typeface="Verdana" pitchFamily="34" charset="0"/>
                          <a:cs typeface="Verdana" pitchFamily="34" charset="0"/>
                        </a:rPr>
                        <a:t>rumantsch</a:t>
                      </a:r>
                      <a:r>
                        <a:rPr lang="de-DE" sz="1800" kern="1200" dirty="0" smtClean="0">
                          <a:solidFill>
                            <a:schemeClr val="dk1"/>
                          </a:solidFill>
                          <a:latin typeface="Verdana" pitchFamily="34" charset="0"/>
                          <a:ea typeface="Verdana" pitchFamily="34" charset="0"/>
                          <a:cs typeface="Verdana" pitchFamily="34" charset="0"/>
                        </a:rPr>
                        <a:t> - </a:t>
                      </a:r>
                      <a:r>
                        <a:rPr lang="de-DE" sz="1800" kern="1200" dirty="0" err="1" smtClean="0">
                          <a:solidFill>
                            <a:schemeClr val="dk1"/>
                          </a:solidFill>
                          <a:latin typeface="Verdana" pitchFamily="34" charset="0"/>
                          <a:ea typeface="Verdana" pitchFamily="34" charset="0"/>
                          <a:cs typeface="Verdana" pitchFamily="34" charset="0"/>
                        </a:rPr>
                        <a:t>talian</a:t>
                      </a:r>
                      <a:r>
                        <a:rPr lang="de-DE" sz="1800" kern="1200" dirty="0" smtClean="0">
                          <a:solidFill>
                            <a:schemeClr val="dk1"/>
                          </a:solidFill>
                          <a:latin typeface="Verdana" pitchFamily="34" charset="0"/>
                          <a:ea typeface="Verdana" pitchFamily="34" charset="0"/>
                          <a:cs typeface="Verdana" pitchFamily="34" charset="0"/>
                        </a:rPr>
                        <a:t> - </a:t>
                      </a:r>
                      <a:r>
                        <a:rPr lang="de-DE" sz="1800" kern="1200" dirty="0" err="1" smtClean="0">
                          <a:solidFill>
                            <a:schemeClr val="dk1"/>
                          </a:solidFill>
                          <a:latin typeface="Verdana" pitchFamily="34" charset="0"/>
                          <a:ea typeface="Verdana" pitchFamily="34" charset="0"/>
                          <a:cs typeface="Verdana" pitchFamily="34" charset="0"/>
                        </a:rPr>
                        <a:t>franzos</a:t>
                      </a:r>
                      <a:r>
                        <a:rPr lang="de-DE" sz="1800" kern="1200" dirty="0" smtClean="0">
                          <a:solidFill>
                            <a:schemeClr val="dk1"/>
                          </a:solidFill>
                          <a:latin typeface="Verdana" pitchFamily="34" charset="0"/>
                          <a:ea typeface="Verdana" pitchFamily="34" charset="0"/>
                          <a:cs typeface="Verdana" pitchFamily="34" charset="0"/>
                        </a:rPr>
                        <a:t> - </a:t>
                      </a:r>
                      <a:r>
                        <a:rPr lang="de-DE" sz="1800" kern="1200" dirty="0" err="1" smtClean="0">
                          <a:solidFill>
                            <a:schemeClr val="dk1"/>
                          </a:solidFill>
                          <a:latin typeface="Verdana" pitchFamily="34" charset="0"/>
                          <a:ea typeface="Verdana" pitchFamily="34" charset="0"/>
                          <a:cs typeface="Verdana" pitchFamily="34" charset="0"/>
                        </a:rPr>
                        <a:t>tudestg</a:t>
                      </a:r>
                      <a:r>
                        <a:rPr lang="de-DE" sz="1800" kern="1200" dirty="0" smtClean="0">
                          <a:solidFill>
                            <a:schemeClr val="dk1"/>
                          </a:solidFill>
                          <a:latin typeface="Verdana" pitchFamily="34" charset="0"/>
                          <a:ea typeface="Verdana" pitchFamily="34" charset="0"/>
                          <a:cs typeface="Verdana" pitchFamily="34" charset="0"/>
                        </a:rPr>
                        <a:t> - </a:t>
                      </a:r>
                      <a:r>
                        <a:rPr lang="de-DE" sz="1800" kern="1200" dirty="0" err="1" smtClean="0">
                          <a:solidFill>
                            <a:schemeClr val="dk1"/>
                          </a:solidFill>
                          <a:latin typeface="Verdana" pitchFamily="34" charset="0"/>
                          <a:ea typeface="Verdana" pitchFamily="34" charset="0"/>
                          <a:cs typeface="Verdana" pitchFamily="34" charset="0"/>
                        </a:rPr>
                        <a:t>rumantsch</a:t>
                      </a:r>
                      <a:endParaRPr lang="de-DE" dirty="0">
                        <a:latin typeface="Verdana" pitchFamily="34" charset="0"/>
                        <a:ea typeface="Verdana" pitchFamily="34" charset="0"/>
                        <a:cs typeface="Verdana" pitchFamily="34" charset="0"/>
                      </a:endParaRPr>
                    </a:p>
                  </a:txBody>
                  <a:tcPr anchor="ctr"/>
                </a:tc>
              </a:tr>
              <a:tr h="42782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t>
                      </a: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t>
                      </a: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t>
                      </a:r>
                    </a:p>
                  </a:txBody>
                  <a:tcPr anchor="ctr"/>
                </a:tc>
                <a:tc>
                  <a:txBody>
                    <a:bodyPr/>
                    <a:lstStyle/>
                    <a:p>
                      <a:pPr>
                        <a:lnSpc>
                          <a:spcPts val="1600"/>
                        </a:lnSpc>
                        <a:spcBef>
                          <a:spcPts val="600"/>
                        </a:spcBef>
                        <a:spcAft>
                          <a:spcPts val="600"/>
                        </a:spcAft>
                      </a:pPr>
                      <a:r>
                        <a:rPr lang="de-DE" sz="1800" kern="1200" dirty="0" smtClean="0">
                          <a:solidFill>
                            <a:schemeClr val="dk1"/>
                          </a:solidFill>
                          <a:latin typeface="Verdana" pitchFamily="34" charset="0"/>
                          <a:ea typeface="Verdana" pitchFamily="34" charset="0"/>
                          <a:cs typeface="Verdana" pitchFamily="34" charset="0"/>
                        </a:rPr>
                        <a:t>…</a:t>
                      </a:r>
                      <a:endParaRPr lang="de-DE" dirty="0" smtClean="0">
                        <a:latin typeface="Verdana" pitchFamily="34" charset="0"/>
                        <a:ea typeface="Verdana" pitchFamily="34" charset="0"/>
                        <a:cs typeface="Verdana" pitchFamily="34" charset="0"/>
                      </a:endParaRPr>
                    </a:p>
                  </a:txBody>
                  <a:tcPr anchor="ctr"/>
                </a:tc>
              </a:tr>
            </a:tbl>
          </a:graphicData>
        </a:graphic>
      </p:graphicFrame>
      <p:sp>
        <p:nvSpPr>
          <p:cNvPr id="10" name="Foliennummernplatzhalter 9"/>
          <p:cNvSpPr>
            <a:spLocks noGrp="1"/>
          </p:cNvSpPr>
          <p:nvPr>
            <p:ph type="sldNum" sz="quarter" idx="4"/>
          </p:nvPr>
        </p:nvSpPr>
        <p:spPr/>
        <p:txBody>
          <a:bodyPr/>
          <a:lstStyle/>
          <a:p>
            <a:fld id="{8A6690F1-7CA1-4166-A522-500460961984}" type="slidenum">
              <a:rPr lang="de-DE" smtClean="0"/>
              <a:pPr/>
              <a:t>62</a:t>
            </a:fld>
            <a:endParaRPr lang="de-DE"/>
          </a:p>
        </p:txBody>
      </p:sp>
      <p:sp>
        <p:nvSpPr>
          <p:cNvPr id="11" name="Fußzeilenplatzhalter 10"/>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Paralleler Titelzusatz -4-</a:t>
            </a:r>
            <a:endParaRPr lang="de-DE" dirty="0"/>
          </a:p>
        </p:txBody>
      </p:sp>
      <p:sp>
        <p:nvSpPr>
          <p:cNvPr id="3" name="Textplatzhalter 2"/>
          <p:cNvSpPr>
            <a:spLocks noGrp="1"/>
          </p:cNvSpPr>
          <p:nvPr>
            <p:ph type="body" sz="quarter" idx="13"/>
          </p:nvPr>
        </p:nvSpPr>
        <p:spPr/>
        <p:txBody>
          <a:bodyPr wrap="square"/>
          <a:lstStyle/>
          <a:p>
            <a:pPr>
              <a:buNone/>
            </a:pPr>
            <a:endParaRPr lang="de-DE" dirty="0" smtClean="0"/>
          </a:p>
          <a:p>
            <a:pPr>
              <a:buNone/>
            </a:pPr>
            <a:endParaRPr lang="de-DE" dirty="0" smtClean="0"/>
          </a:p>
        </p:txBody>
      </p:sp>
      <p:pic>
        <p:nvPicPr>
          <p:cNvPr id="1027" name="Picture 3"/>
          <p:cNvPicPr>
            <a:picLocks noChangeAspect="1" noChangeArrowheads="1"/>
          </p:cNvPicPr>
          <p:nvPr/>
        </p:nvPicPr>
        <p:blipFill>
          <a:blip r:embed="rId2" cstate="print">
            <a:biLevel thresh="50000"/>
            <a:lum bright="15000" contrast="20000"/>
          </a:blip>
          <a:srcRect l="1706" r="1067"/>
          <a:stretch>
            <a:fillRect/>
          </a:stretch>
        </p:blipFill>
        <p:spPr bwMode="auto">
          <a:xfrm>
            <a:off x="1619672" y="1628800"/>
            <a:ext cx="5616624" cy="3645879"/>
          </a:xfrm>
          <a:prstGeom prst="rect">
            <a:avLst/>
          </a:prstGeom>
          <a:solidFill>
            <a:schemeClr val="tx1"/>
          </a:solidFill>
          <a:ln w="9525">
            <a:solidFill>
              <a:schemeClr val="tx1"/>
            </a:solidFill>
            <a:miter lim="800000"/>
            <a:headEnd/>
            <a:tailEnd/>
          </a:ln>
        </p:spPr>
      </p:pic>
      <p:sp>
        <p:nvSpPr>
          <p:cNvPr id="9" name="Foliennummernplatzhalter 8"/>
          <p:cNvSpPr>
            <a:spLocks noGrp="1"/>
          </p:cNvSpPr>
          <p:nvPr>
            <p:ph type="sldNum" sz="quarter" idx="4"/>
          </p:nvPr>
        </p:nvSpPr>
        <p:spPr/>
        <p:txBody>
          <a:bodyPr/>
          <a:lstStyle/>
          <a:p>
            <a:fld id="{8A6690F1-7CA1-4166-A522-500460961984}" type="slidenum">
              <a:rPr lang="de-DE" smtClean="0"/>
              <a:pPr/>
              <a:t>63</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4085971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Paralleler Titelzusatz -5-</a:t>
            </a:r>
            <a:endParaRPr lang="de-DE" dirty="0"/>
          </a:p>
        </p:txBody>
      </p:sp>
      <p:sp>
        <p:nvSpPr>
          <p:cNvPr id="3" name="Textplatzhalter 2"/>
          <p:cNvSpPr>
            <a:spLocks noGrp="1"/>
          </p:cNvSpPr>
          <p:nvPr>
            <p:ph type="body" sz="quarter" idx="13"/>
          </p:nvPr>
        </p:nvSpPr>
        <p:spPr/>
        <p:txBody>
          <a:bodyPr wrap="square"/>
          <a:lstStyle/>
          <a:p>
            <a:pPr>
              <a:buNone/>
            </a:pPr>
            <a:endParaRPr lang="de-DE" dirty="0" smtClean="0"/>
          </a:p>
          <a:p>
            <a:pPr>
              <a:buNone/>
            </a:pPr>
            <a:endParaRPr lang="de-DE" dirty="0" smtClean="0"/>
          </a:p>
        </p:txBody>
      </p:sp>
      <p:graphicFrame>
        <p:nvGraphicFramePr>
          <p:cNvPr id="9" name="Tabelle 8"/>
          <p:cNvGraphicFramePr>
            <a:graphicFrameLocks noGrp="1"/>
          </p:cNvGraphicFramePr>
          <p:nvPr>
            <p:extLst>
              <p:ext uri="{D42A27DB-BD31-4B8C-83A1-F6EECF244321}">
                <p14:modId xmlns:p14="http://schemas.microsoft.com/office/powerpoint/2010/main" val="603342934"/>
              </p:ext>
            </p:extLst>
          </p:nvPr>
        </p:nvGraphicFramePr>
        <p:xfrm>
          <a:off x="395537" y="1484785"/>
          <a:ext cx="8496944" cy="3456385"/>
        </p:xfrm>
        <a:graphic>
          <a:graphicData uri="http://schemas.openxmlformats.org/drawingml/2006/table">
            <a:tbl>
              <a:tblPr firstRow="1" bandRow="1">
                <a:tableStyleId>{5C22544A-7EE6-4342-B048-85BDC9FD1C3A}</a:tableStyleId>
              </a:tblPr>
              <a:tblGrid>
                <a:gridCol w="1152127"/>
                <a:gridCol w="1152128"/>
                <a:gridCol w="1800200"/>
                <a:gridCol w="4392489"/>
              </a:tblGrid>
              <a:tr h="379067">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77072">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latin typeface="Verdana" pitchFamily="34" charset="0"/>
                          <a:ea typeface="Verdana" pitchFamily="34" charset="0"/>
                          <a:cs typeface="Verdana" pitchFamily="34" charset="0"/>
                        </a:rPr>
                        <a:t>Requiem a Rossini</a:t>
                      </a:r>
                      <a:endParaRPr lang="de-DE" dirty="0">
                        <a:latin typeface="Verdana" pitchFamily="34" charset="0"/>
                        <a:ea typeface="Verdana" pitchFamily="34" charset="0"/>
                        <a:cs typeface="Verdana" pitchFamily="34" charset="0"/>
                      </a:endParaRPr>
                    </a:p>
                  </a:txBody>
                  <a:tcPr anchor="ctr"/>
                </a:tc>
              </a:tr>
              <a:tr h="800082">
                <a:tc rowSpan="3">
                  <a:txBody>
                    <a:bodyPr/>
                    <a:lstStyle/>
                    <a:p>
                      <a:pPr>
                        <a:lnSpc>
                          <a:spcPct val="2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dirty="0" smtClean="0">
                          <a:solidFill>
                            <a:schemeClr val="dk1"/>
                          </a:solidFill>
                          <a:latin typeface="Verdana" pitchFamily="34" charset="0"/>
                          <a:ea typeface="Verdana" pitchFamily="34" charset="0"/>
                          <a:cs typeface="Verdana" pitchFamily="34" charset="0"/>
                        </a:rPr>
                        <a:t>(12. </a:t>
                      </a:r>
                      <a:r>
                        <a:rPr lang="en-US" sz="1800" kern="1200" dirty="0" err="1" smtClean="0">
                          <a:solidFill>
                            <a:schemeClr val="dk1"/>
                          </a:solidFill>
                          <a:latin typeface="Verdana" pitchFamily="34" charset="0"/>
                          <a:ea typeface="Verdana" pitchFamily="34" charset="0"/>
                          <a:cs typeface="Verdana" pitchFamily="34" charset="0"/>
                        </a:rPr>
                        <a:t>März</a:t>
                      </a:r>
                      <a:r>
                        <a:rPr lang="en-US" sz="1800" kern="1200" dirty="0" smtClean="0">
                          <a:solidFill>
                            <a:schemeClr val="dk1"/>
                          </a:solidFill>
                          <a:latin typeface="Verdana" pitchFamily="34" charset="0"/>
                          <a:ea typeface="Verdana" pitchFamily="34" charset="0"/>
                          <a:cs typeface="Verdana" pitchFamily="34" charset="0"/>
                        </a:rPr>
                        <a:t> 1869)</a:t>
                      </a:r>
                      <a:r>
                        <a:rPr lang="en-US" sz="1800" kern="1200" dirty="0" smtClean="0">
                          <a:solidFill>
                            <a:srgbClr val="FF0000"/>
                          </a:solidFill>
                          <a:latin typeface="Verdana" pitchFamily="34" charset="0"/>
                          <a:ea typeface="Verdana" pitchFamily="34" charset="0"/>
                          <a:cs typeface="Verdana" pitchFamily="34" charset="0"/>
                        </a:rPr>
                        <a:t>_:_</a:t>
                      </a:r>
                      <a:endParaRPr lang="de-DE" dirty="0">
                        <a:solidFill>
                          <a:srgbClr val="FF0000"/>
                        </a:solidFill>
                        <a:latin typeface="Verdana" pitchFamily="34" charset="0"/>
                        <a:ea typeface="Verdana" pitchFamily="34" charset="0"/>
                        <a:cs typeface="Verdana" pitchFamily="34" charset="0"/>
                      </a:endParaRPr>
                    </a:p>
                  </a:txBody>
                  <a:tcPr anchor="ctr"/>
                </a:tc>
              </a:tr>
              <a:tr h="800082">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Titelzusatz</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itchFamily="34" charset="0"/>
                          <a:ea typeface="Verdana" pitchFamily="34" charset="0"/>
                          <a:cs typeface="Verdana" pitchFamily="34" charset="0"/>
                        </a:rPr>
                        <a:t>für achtstimmigen gemischten Chor a cappella</a:t>
                      </a:r>
                      <a:r>
                        <a:rPr lang="de-DE" b="0" dirty="0" smtClean="0">
                          <a:solidFill>
                            <a:srgbClr val="FF0000"/>
                          </a:solidFill>
                          <a:latin typeface="Verdana" pitchFamily="34" charset="0"/>
                          <a:ea typeface="Verdana" pitchFamily="34" charset="0"/>
                          <a:cs typeface="Verdana" pitchFamily="34" charset="0"/>
                        </a:rPr>
                        <a:t>_=_</a:t>
                      </a:r>
                      <a:endParaRPr lang="de-DE" b="0" dirty="0">
                        <a:solidFill>
                          <a:srgbClr val="FF0000"/>
                        </a:solidFill>
                        <a:latin typeface="Verdana" pitchFamily="34" charset="0"/>
                        <a:ea typeface="Verdana" pitchFamily="34" charset="0"/>
                        <a:cs typeface="Verdana" pitchFamily="34" charset="0"/>
                      </a:endParaRPr>
                    </a:p>
                  </a:txBody>
                  <a:tcPr anchor="ctr"/>
                </a:tc>
              </a:tr>
              <a:tr h="800082">
                <a:tc vMerge="1">
                  <a:txBody>
                    <a:bodyPr/>
                    <a:lstStyle/>
                    <a:p>
                      <a:pPr>
                        <a:lnSpc>
                          <a:spcPts val="16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Paralleler Titelzusatz</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err="1" smtClean="0">
                          <a:latin typeface="Verdana" pitchFamily="34" charset="0"/>
                          <a:ea typeface="Verdana" pitchFamily="34" charset="0"/>
                          <a:cs typeface="Verdana" pitchFamily="34" charset="0"/>
                        </a:rPr>
                        <a:t>for</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eight-part</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mixed</a:t>
                      </a:r>
                      <a:r>
                        <a:rPr lang="de-DE" baseline="0" dirty="0" smtClean="0">
                          <a:latin typeface="Verdana" pitchFamily="34" charset="0"/>
                          <a:ea typeface="Verdana" pitchFamily="34" charset="0"/>
                          <a:cs typeface="Verdana" pitchFamily="34" charset="0"/>
                        </a:rPr>
                        <a:t> </a:t>
                      </a:r>
                      <a:r>
                        <a:rPr lang="de-DE" baseline="0" dirty="0" err="1" smtClean="0">
                          <a:latin typeface="Verdana" pitchFamily="34" charset="0"/>
                          <a:ea typeface="Verdana" pitchFamily="34" charset="0"/>
                          <a:cs typeface="Verdana" pitchFamily="34" charset="0"/>
                        </a:rPr>
                        <a:t>choir</a:t>
                      </a:r>
                      <a:r>
                        <a:rPr lang="de-DE" baseline="0" dirty="0" smtClean="0">
                          <a:latin typeface="Verdana" pitchFamily="34" charset="0"/>
                          <a:ea typeface="Verdana" pitchFamily="34" charset="0"/>
                          <a:cs typeface="Verdana" pitchFamily="34" charset="0"/>
                        </a:rPr>
                        <a:t> a cappella</a:t>
                      </a:r>
                      <a:endParaRPr lang="de-DE" dirty="0">
                        <a:latin typeface="Verdana" pitchFamily="34" charset="0"/>
                        <a:ea typeface="Verdana" pitchFamily="34" charset="0"/>
                        <a:cs typeface="Verdana" pitchFamily="34" charset="0"/>
                      </a:endParaRPr>
                    </a:p>
                  </a:txBody>
                  <a:tcPr anchor="ctr"/>
                </a:tc>
              </a:tr>
            </a:tbl>
          </a:graphicData>
        </a:graphic>
      </p:graphicFrame>
      <p:sp>
        <p:nvSpPr>
          <p:cNvPr id="10" name="Foliennummernplatzhalter 9"/>
          <p:cNvSpPr>
            <a:spLocks noGrp="1"/>
          </p:cNvSpPr>
          <p:nvPr>
            <p:ph type="sldNum" sz="quarter" idx="4"/>
          </p:nvPr>
        </p:nvSpPr>
        <p:spPr/>
        <p:txBody>
          <a:bodyPr/>
          <a:lstStyle/>
          <a:p>
            <a:fld id="{8A6690F1-7CA1-4166-A522-500460961984}" type="slidenum">
              <a:rPr lang="de-DE" smtClean="0"/>
              <a:pPr/>
              <a:t>64</a:t>
            </a:fld>
            <a:endParaRPr lang="de-DE"/>
          </a:p>
        </p:txBody>
      </p:sp>
      <p:sp>
        <p:nvSpPr>
          <p:cNvPr id="11" name="Fußzeilenplatzhalter 10"/>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9391777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body" sz="quarter" idx="13"/>
          </p:nvPr>
        </p:nvSpPr>
        <p:spPr>
          <a:xfrm>
            <a:off x="251520" y="2348880"/>
            <a:ext cx="8640960" cy="2088232"/>
          </a:xfrm>
        </p:spPr>
        <p:txBody>
          <a:bodyPr/>
          <a:lstStyle/>
          <a:p>
            <a:pPr algn="ctr">
              <a:buNone/>
            </a:pPr>
            <a:r>
              <a:rPr lang="de-DE" sz="2800" dirty="0" smtClean="0">
                <a:solidFill>
                  <a:schemeClr val="accent1">
                    <a:lumMod val="75000"/>
                  </a:schemeClr>
                </a:solidFill>
              </a:rPr>
              <a:t>6. Abweichender Titel</a:t>
            </a:r>
          </a:p>
          <a:p>
            <a:pPr algn="ctr">
              <a:buNone/>
            </a:pPr>
            <a:r>
              <a:rPr lang="de-DE" sz="2800" dirty="0" smtClean="0">
                <a:solidFill>
                  <a:schemeClr val="accent1">
                    <a:lumMod val="75000"/>
                  </a:schemeClr>
                </a:solidFill>
              </a:rPr>
              <a:t>(RDA 2.3.6)</a:t>
            </a:r>
            <a:r>
              <a:rPr lang="de-DE" sz="2800" dirty="0" smtClean="0"/>
              <a:t/>
            </a:r>
            <a:br>
              <a:rPr lang="de-DE" sz="2800" dirty="0" smtClean="0"/>
            </a:br>
            <a:endParaRPr lang="de-DE" sz="2800"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65</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7" name="Titel 1"/>
          <p:cNvSpPr txBox="1">
            <a:spLocks/>
          </p:cNvSpPr>
          <p:nvPr/>
        </p:nvSpPr>
        <p:spPr>
          <a:xfrm>
            <a:off x="251520" y="183778"/>
            <a:ext cx="889248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pc="-140" dirty="0" smtClean="0"/>
              <a:t>Titel: Abweichender Titel (Standardelement </a:t>
            </a:r>
            <a:r>
              <a:rPr lang="de-DE" spc="-140" dirty="0" err="1" smtClean="0"/>
              <a:t>fR</a:t>
            </a:r>
            <a:r>
              <a:rPr lang="de-DE" spc="-140" dirty="0" smtClean="0"/>
              <a:t>/</a:t>
            </a:r>
            <a:r>
              <a:rPr lang="de-DE" spc="-140" dirty="0" err="1" smtClean="0"/>
              <a:t>iR</a:t>
            </a:r>
            <a:r>
              <a:rPr lang="de-DE" spc="-140" dirty="0" smtClean="0"/>
              <a:t>) </a:t>
            </a:r>
            <a:endParaRPr lang="de-DE" spc="-14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spc="-140" dirty="0" smtClean="0"/>
              <a:t>Titel: Abweichender Titel (Standardelement </a:t>
            </a:r>
            <a:r>
              <a:rPr lang="de-DE" spc="-140" dirty="0" err="1" smtClean="0"/>
              <a:t>fR</a:t>
            </a:r>
            <a:r>
              <a:rPr lang="de-DE" spc="-140" dirty="0" smtClean="0"/>
              <a:t>/</a:t>
            </a:r>
            <a:r>
              <a:rPr lang="de-DE" spc="-140" dirty="0" err="1" smtClean="0"/>
              <a:t>iR</a:t>
            </a:r>
            <a:r>
              <a:rPr lang="de-DE" spc="-140" dirty="0" smtClean="0"/>
              <a:t>) -1-</a:t>
            </a:r>
            <a:endParaRPr lang="de-DE" spc="-140" dirty="0"/>
          </a:p>
        </p:txBody>
      </p:sp>
      <p:sp>
        <p:nvSpPr>
          <p:cNvPr id="3" name="Textplatzhalter 2"/>
          <p:cNvSpPr>
            <a:spLocks noGrp="1"/>
          </p:cNvSpPr>
          <p:nvPr>
            <p:ph type="body" sz="quarter" idx="13"/>
          </p:nvPr>
        </p:nvSpPr>
        <p:spPr/>
        <p:txBody>
          <a:bodyPr wrap="square"/>
          <a:lstStyle/>
          <a:p>
            <a:pPr algn="just"/>
            <a:r>
              <a:rPr lang="de-DE" dirty="0" smtClean="0"/>
              <a:t>Titel, der von Haupttitel, Paralleltitel, Titelzusätzen, parallelen Titelzusätzen, früheren Haupttiteln, späteren Haupttiteln, Key-</a:t>
            </a:r>
            <a:r>
              <a:rPr lang="de-DE" dirty="0" err="1" smtClean="0"/>
              <a:t>Titles</a:t>
            </a:r>
            <a:r>
              <a:rPr lang="de-DE" dirty="0" smtClean="0"/>
              <a:t> oder Kurztiteln abweicht</a:t>
            </a:r>
          </a:p>
          <a:p>
            <a:pPr algn="just"/>
            <a:endParaRPr lang="de-DE" dirty="0" smtClean="0"/>
          </a:p>
          <a:p>
            <a:pPr algn="just">
              <a:spcBef>
                <a:spcPts val="200"/>
              </a:spcBef>
            </a:pPr>
            <a:r>
              <a:rPr lang="de-DE" dirty="0" smtClean="0"/>
              <a:t>Standardelement nur für fortlaufende Ressourcen und integrierende Ressourcen, für andere im Ermessen der Katalogisierenden</a:t>
            </a:r>
          </a:p>
          <a:p>
            <a:pPr algn="just">
              <a:spcBef>
                <a:spcPts val="200"/>
              </a:spcBef>
            </a:pPr>
            <a:endParaRPr lang="de-DE" dirty="0" smtClean="0"/>
          </a:p>
          <a:p>
            <a:pPr>
              <a:spcBef>
                <a:spcPts val="200"/>
              </a:spcBef>
            </a:pPr>
            <a:r>
              <a:rPr lang="de-DE" dirty="0" smtClean="0"/>
              <a:t>Beliebige Informationsquellen (RDA 2.3.6.2)</a:t>
            </a:r>
          </a:p>
          <a:p>
            <a:pPr>
              <a:spcBef>
                <a:spcPts val="200"/>
              </a:spcBef>
            </a:pPr>
            <a:endParaRPr lang="de-DE" sz="1800" dirty="0" smtClean="0"/>
          </a:p>
          <a:p>
            <a:pPr marL="342900" lvl="1" indent="-342900">
              <a:spcBef>
                <a:spcPts val="200"/>
              </a:spcBef>
              <a:buFont typeface="Arial" panose="020B0604020202020204" pitchFamily="34" charset="0"/>
              <a:buChar char="•"/>
            </a:pPr>
            <a:r>
              <a:rPr lang="de-DE" sz="2400" dirty="0" smtClean="0"/>
              <a:t>Erfassung nach den Grundregeln (RDA 2.3.6.3),        d. h. so wie der Titel in der Informationsquelle erscheint (s. RDA 2.3.1)</a:t>
            </a:r>
            <a:endParaRPr lang="de-DE" dirty="0" smtClean="0"/>
          </a:p>
          <a:p>
            <a:pPr lvl="1"/>
            <a:endParaRPr lang="de-DE" dirty="0" smtClean="0"/>
          </a:p>
          <a:p>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66</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spc="-140" dirty="0" smtClean="0"/>
              <a:t>Titel: Abweichender Titel (Standardelement </a:t>
            </a:r>
            <a:r>
              <a:rPr lang="de-DE" spc="-140" dirty="0" err="1" smtClean="0"/>
              <a:t>fR</a:t>
            </a:r>
            <a:r>
              <a:rPr lang="de-DE" spc="-140" dirty="0" smtClean="0"/>
              <a:t>/</a:t>
            </a:r>
            <a:r>
              <a:rPr lang="de-DE" spc="-140" dirty="0" err="1" smtClean="0"/>
              <a:t>iR</a:t>
            </a:r>
            <a:r>
              <a:rPr lang="de-DE" spc="-140" dirty="0" smtClean="0"/>
              <a:t>) -2-</a:t>
            </a:r>
            <a:endParaRPr lang="de-DE" spc="-140" dirty="0"/>
          </a:p>
        </p:txBody>
      </p:sp>
      <p:sp>
        <p:nvSpPr>
          <p:cNvPr id="3" name="Textplatzhalter 2"/>
          <p:cNvSpPr>
            <a:spLocks noGrp="1"/>
          </p:cNvSpPr>
          <p:nvPr>
            <p:ph type="body" sz="quarter" idx="13"/>
          </p:nvPr>
        </p:nvSpPr>
        <p:spPr/>
        <p:txBody>
          <a:bodyPr wrap="square"/>
          <a:lstStyle/>
          <a:p>
            <a:pPr marL="358775" lvl="1" indent="-358775">
              <a:buNone/>
            </a:pPr>
            <a:endParaRPr lang="de-DE" dirty="0" smtClean="0"/>
          </a:p>
        </p:txBody>
      </p:sp>
      <p:graphicFrame>
        <p:nvGraphicFramePr>
          <p:cNvPr id="8" name="Tabelle 7"/>
          <p:cNvGraphicFramePr>
            <a:graphicFrameLocks noGrp="1"/>
          </p:cNvGraphicFramePr>
          <p:nvPr>
            <p:extLst>
              <p:ext uri="{D42A27DB-BD31-4B8C-83A1-F6EECF244321}">
                <p14:modId xmlns:p14="http://schemas.microsoft.com/office/powerpoint/2010/main" val="86502536"/>
              </p:ext>
            </p:extLst>
          </p:nvPr>
        </p:nvGraphicFramePr>
        <p:xfrm>
          <a:off x="251520" y="836713"/>
          <a:ext cx="8640960" cy="5544616"/>
        </p:xfrm>
        <a:graphic>
          <a:graphicData uri="http://schemas.openxmlformats.org/drawingml/2006/table">
            <a:tbl>
              <a:tblPr firstRow="1" bandRow="1">
                <a:tableStyleId>{5C22544A-7EE6-4342-B048-85BDC9FD1C3A}</a:tableStyleId>
              </a:tblPr>
              <a:tblGrid>
                <a:gridCol w="3456384"/>
                <a:gridCol w="5184576"/>
              </a:tblGrid>
              <a:tr h="370493">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Arten abweichender 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Beispiele</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r>
              <a:tr h="648363">
                <a:tc>
                  <a:txBody>
                    <a:bodyPr/>
                    <a:lstStyle/>
                    <a:p>
                      <a:pPr marL="0" lvl="2" indent="0">
                        <a:lnSpc>
                          <a:spcPct val="100000"/>
                        </a:lnSpc>
                        <a:spcBef>
                          <a:spcPts val="0"/>
                        </a:spcBef>
                        <a:spcAft>
                          <a:spcPts val="0"/>
                        </a:spcAft>
                        <a:buNone/>
                      </a:pPr>
                      <a:r>
                        <a:rPr lang="de-DE" sz="1800" spc="-100" dirty="0" smtClean="0">
                          <a:solidFill>
                            <a:schemeClr val="tx1"/>
                          </a:solidFill>
                          <a:latin typeface="Verdana" pitchFamily="34" charset="0"/>
                          <a:ea typeface="Verdana" pitchFamily="34" charset="0"/>
                          <a:cs typeface="Verdana" pitchFamily="34" charset="0"/>
                        </a:rPr>
                        <a:t>Weiterer Titel innerhalb</a:t>
                      </a:r>
                      <a:r>
                        <a:rPr lang="de-DE" sz="1800" spc="-100" baseline="0" dirty="0" smtClean="0">
                          <a:solidFill>
                            <a:schemeClr val="tx1"/>
                          </a:solidFill>
                          <a:latin typeface="Verdana" pitchFamily="34" charset="0"/>
                          <a:ea typeface="Verdana" pitchFamily="34" charset="0"/>
                          <a:cs typeface="Verdana" pitchFamily="34" charset="0"/>
                        </a:rPr>
                        <a:t> oder als Teil einer Ressource</a:t>
                      </a:r>
                      <a:endParaRPr lang="es-ES" sz="1800" spc="-100" dirty="0" smtClean="0">
                        <a:solidFill>
                          <a:schemeClr val="tx1"/>
                        </a:solidFill>
                        <a:latin typeface="Verdana" pitchFamily="34" charset="0"/>
                        <a:ea typeface="Verdana" pitchFamily="34" charset="0"/>
                        <a:cs typeface="Verdana" pitchFamily="34" charset="0"/>
                      </a:endParaRPr>
                    </a:p>
                  </a:txBody>
                  <a:tcPr/>
                </a:tc>
                <a:tc>
                  <a:txBody>
                    <a:bodyPr/>
                    <a:lstStyle/>
                    <a:p>
                      <a:pPr marL="0" indent="0">
                        <a:lnSpc>
                          <a:spcPct val="100000"/>
                        </a:lnSpc>
                        <a:spcBef>
                          <a:spcPts val="0"/>
                        </a:spcBef>
                        <a:spcAft>
                          <a:spcPts val="0"/>
                        </a:spcAft>
                      </a:pPr>
                      <a:r>
                        <a:rPr lang="de-DE" sz="1800" spc="-100" dirty="0" smtClean="0">
                          <a:latin typeface="Verdana" pitchFamily="34" charset="0"/>
                          <a:ea typeface="Verdana" pitchFamily="34" charset="0"/>
                          <a:cs typeface="Verdana" pitchFamily="34" charset="0"/>
                        </a:rPr>
                        <a:t>Variante Haupttitel</a:t>
                      </a:r>
                      <a:r>
                        <a:rPr lang="de-DE" sz="1800" spc="-100" baseline="0" dirty="0" smtClean="0">
                          <a:latin typeface="Verdana" pitchFamily="34" charset="0"/>
                          <a:ea typeface="Verdana" pitchFamily="34" charset="0"/>
                          <a:cs typeface="Verdana" pitchFamily="34" charset="0"/>
                        </a:rPr>
                        <a:t> (z. B. von Titelseite, Buch-deckel, Buchrücken, Behältnis, Begleitmaterial)</a:t>
                      </a:r>
                      <a:endParaRPr lang="de-DE" b="0" spc="-100" dirty="0">
                        <a:latin typeface="Verdana" pitchFamily="34" charset="0"/>
                        <a:ea typeface="Verdana" pitchFamily="34" charset="0"/>
                        <a:cs typeface="Verdana" pitchFamily="34" charset="0"/>
                      </a:endParaRPr>
                    </a:p>
                  </a:txBody>
                  <a:tcPr anchor="ctr"/>
                </a:tc>
              </a:tr>
              <a:tr h="64836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800" spc="-100" dirty="0" smtClean="0">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800" spc="-100" dirty="0" smtClean="0">
                          <a:latin typeface="Verdana" pitchFamily="34" charset="0"/>
                          <a:ea typeface="Verdana" pitchFamily="34" charset="0"/>
                          <a:cs typeface="Verdana" pitchFamily="34" charset="0"/>
                        </a:rPr>
                        <a:t>Titel mit einleitenden Wörtern, die weggelassen wurden</a:t>
                      </a:r>
                    </a:p>
                  </a:txBody>
                  <a:tcPr anchor="ctr"/>
                </a:tc>
              </a:tr>
              <a:tr h="64836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800" spc="-100" dirty="0" smtClean="0">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800" spc="-100" dirty="0" smtClean="0">
                          <a:latin typeface="Verdana" pitchFamily="34" charset="0"/>
                          <a:ea typeface="Verdana" pitchFamily="34" charset="0"/>
                          <a:cs typeface="Verdana" pitchFamily="34" charset="0"/>
                        </a:rPr>
                        <a:t>Information zum Haupttitel, die nicht als Titelzusatz erfasst werden kann</a:t>
                      </a:r>
                    </a:p>
                  </a:txBody>
                  <a:tcPr anchor="ctr"/>
                </a:tc>
              </a:tr>
              <a:tr h="37049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800" spc="-100" dirty="0" smtClean="0">
                          <a:latin typeface="Verdana" pitchFamily="34" charset="0"/>
                          <a:ea typeface="Verdana" pitchFamily="34" charset="0"/>
                          <a:cs typeface="Verdana" pitchFamily="34" charset="0"/>
                        </a:rPr>
                        <a:t>Titel aus Nachschlagewerk</a:t>
                      </a: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800" spc="-100" dirty="0" smtClean="0">
                          <a:latin typeface="Verdana" pitchFamily="34" charset="0"/>
                          <a:ea typeface="Verdana" pitchFamily="34" charset="0"/>
                          <a:cs typeface="Verdana" pitchFamily="34" charset="0"/>
                        </a:rPr>
                        <a:t>Zitiertitel</a:t>
                      </a:r>
                    </a:p>
                  </a:txBody>
                  <a:tcPr anchor="ctr"/>
                </a:tc>
              </a:tr>
              <a:tr h="45033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800" spc="-100" dirty="0" smtClean="0">
                          <a:latin typeface="Verdana" pitchFamily="34" charset="0"/>
                          <a:ea typeface="Verdana" pitchFamily="34" charset="0"/>
                          <a:cs typeface="Verdana" pitchFamily="34" charset="0"/>
                        </a:rPr>
                        <a:t>Titelvarianten</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800" spc="-100" dirty="0" smtClean="0">
                          <a:latin typeface="Verdana" pitchFamily="34" charset="0"/>
                          <a:ea typeface="Verdana" pitchFamily="34" charset="0"/>
                          <a:cs typeface="Verdana" pitchFamily="34" charset="0"/>
                        </a:rPr>
                        <a:t>Titel mit ergänzten Bindestrichen</a:t>
                      </a:r>
                    </a:p>
                  </a:txBody>
                  <a:tcPr/>
                </a:tc>
              </a:tr>
              <a:tr h="37049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800" spc="-100" dirty="0" smtClean="0">
                        <a:solidFill>
                          <a:schemeClr val="tx1"/>
                        </a:solidFill>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z="1800" spc="-100" dirty="0" smtClean="0">
                          <a:latin typeface="Verdana" pitchFamily="34" charset="0"/>
                          <a:ea typeface="Verdana" pitchFamily="34" charset="0"/>
                          <a:cs typeface="Verdana" pitchFamily="34" charset="0"/>
                        </a:rPr>
                        <a:t>Übersetzung Haupttitel durch Katalogisierenden</a:t>
                      </a:r>
                    </a:p>
                  </a:txBody>
                  <a:tcPr anchor="ctr"/>
                </a:tc>
              </a:tr>
              <a:tr h="37049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800" spc="-100" dirty="0" smtClean="0">
                        <a:solidFill>
                          <a:schemeClr val="tx1"/>
                        </a:solidFill>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z="1800" spc="-100" dirty="0" smtClean="0">
                          <a:latin typeface="Verdana" pitchFamily="34" charset="0"/>
                          <a:ea typeface="Verdana" pitchFamily="34" charset="0"/>
                          <a:cs typeface="Verdana" pitchFamily="34" charset="0"/>
                        </a:rPr>
                        <a:t>Alternative Transliteration</a:t>
                      </a:r>
                    </a:p>
                  </a:txBody>
                  <a:tcPr anchor="ctr"/>
                </a:tc>
              </a:tr>
              <a:tr h="64836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800" spc="-100" dirty="0" smtClean="0">
                        <a:solidFill>
                          <a:schemeClr val="tx1"/>
                        </a:solidFill>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z="1800" spc="-100" dirty="0" smtClean="0">
                          <a:latin typeface="Verdana" pitchFamily="34" charset="0"/>
                          <a:ea typeface="Verdana" pitchFamily="34" charset="0"/>
                          <a:cs typeface="Verdana" pitchFamily="34" charset="0"/>
                        </a:rPr>
                        <a:t>Moderne Rechtschreibung ("</a:t>
                      </a:r>
                      <a:r>
                        <a:rPr lang="de-DE" sz="1800" spc="-100" dirty="0" err="1" smtClean="0">
                          <a:latin typeface="Verdana" pitchFamily="34" charset="0"/>
                          <a:ea typeface="Verdana" pitchFamily="34" charset="0"/>
                          <a:cs typeface="Verdana" pitchFamily="34" charset="0"/>
                        </a:rPr>
                        <a:t>Centralblatt</a:t>
                      </a:r>
                      <a:r>
                        <a:rPr lang="de-DE" sz="1800" spc="-100" dirty="0" smtClean="0">
                          <a:latin typeface="Verdana" pitchFamily="34" charset="0"/>
                          <a:ea typeface="Verdana" pitchFamily="34" charset="0"/>
                          <a:cs typeface="Verdana" pitchFamily="34" charset="0"/>
                        </a:rPr>
                        <a:t>" zu "Zentralblatt")</a:t>
                      </a:r>
                    </a:p>
                  </a:txBody>
                  <a:tcPr anchor="ctr"/>
                </a:tc>
              </a:tr>
              <a:tr h="37049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800" spc="-100" dirty="0" smtClean="0">
                        <a:solidFill>
                          <a:schemeClr val="tx1"/>
                        </a:solidFill>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z="1800" spc="-100" dirty="0" smtClean="0">
                          <a:latin typeface="Verdana" pitchFamily="34" charset="0"/>
                          <a:ea typeface="Verdana" pitchFamily="34" charset="0"/>
                          <a:cs typeface="Verdana" pitchFamily="34" charset="0"/>
                        </a:rPr>
                        <a:t>Aufgelöste Abkürzung</a:t>
                      </a:r>
                    </a:p>
                  </a:txBody>
                  <a:tcPr anchor="ctr"/>
                </a:tc>
              </a:tr>
              <a:tr h="64836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800" spc="-100" dirty="0" smtClean="0">
                        <a:solidFill>
                          <a:schemeClr val="tx1"/>
                        </a:solidFill>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z="1800" spc="-100" baseline="0" dirty="0" smtClean="0">
                          <a:latin typeface="Verdana" pitchFamily="34" charset="0"/>
                          <a:ea typeface="Verdana" pitchFamily="34" charset="0"/>
                          <a:cs typeface="Verdana" pitchFamily="34" charset="0"/>
                        </a:rPr>
                        <a:t>Ziffern, Formeln, Zeichen oder Kombinationen davon als Wortlaut</a:t>
                      </a:r>
                    </a:p>
                  </a:txBody>
                  <a:tcPr anchor="ctr"/>
                </a:tc>
              </a:tr>
            </a:tbl>
          </a:graphicData>
        </a:graphic>
      </p:graphicFrame>
      <p:sp>
        <p:nvSpPr>
          <p:cNvPr id="9" name="Foliennummernplatzhalter 8"/>
          <p:cNvSpPr>
            <a:spLocks noGrp="1"/>
          </p:cNvSpPr>
          <p:nvPr>
            <p:ph type="sldNum" sz="quarter" idx="4"/>
          </p:nvPr>
        </p:nvSpPr>
        <p:spPr/>
        <p:txBody>
          <a:bodyPr/>
          <a:lstStyle/>
          <a:p>
            <a:fld id="{8A6690F1-7CA1-4166-A522-500460961984}" type="slidenum">
              <a:rPr lang="de-DE" smtClean="0"/>
              <a:pPr/>
              <a:t>67</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spc="-140" dirty="0" smtClean="0"/>
              <a:t>Titel: Abweichender Titel (Standardelement </a:t>
            </a:r>
            <a:r>
              <a:rPr lang="de-DE" spc="-140" dirty="0" err="1" smtClean="0"/>
              <a:t>fR</a:t>
            </a:r>
            <a:r>
              <a:rPr lang="de-DE" spc="-140" dirty="0" smtClean="0"/>
              <a:t>/</a:t>
            </a:r>
            <a:r>
              <a:rPr lang="de-DE" spc="-140" dirty="0" err="1" smtClean="0"/>
              <a:t>iR</a:t>
            </a:r>
            <a:r>
              <a:rPr lang="de-DE" spc="-140" dirty="0" smtClean="0"/>
              <a:t>) -3-</a:t>
            </a:r>
            <a:endParaRPr lang="de-DE" spc="-140" dirty="0"/>
          </a:p>
        </p:txBody>
      </p:sp>
      <p:sp>
        <p:nvSpPr>
          <p:cNvPr id="3" name="Textplatzhalter 2"/>
          <p:cNvSpPr>
            <a:spLocks noGrp="1"/>
          </p:cNvSpPr>
          <p:nvPr>
            <p:ph type="body" sz="quarter" idx="13"/>
          </p:nvPr>
        </p:nvSpPr>
        <p:spPr/>
        <p:txBody>
          <a:bodyPr wrap="square"/>
          <a:lstStyle/>
          <a:p>
            <a:pPr lvl="2" algn="just"/>
            <a:endParaRPr lang="de-DE" sz="1800" dirty="0" smtClean="0"/>
          </a:p>
          <a:p>
            <a:pPr lvl="1"/>
            <a:endParaRPr lang="de-DE" dirty="0" smtClean="0"/>
          </a:p>
          <a:p>
            <a:pPr lvl="1"/>
            <a:endParaRPr lang="de-DE" dirty="0" smtClean="0"/>
          </a:p>
          <a:p>
            <a:endParaRPr lang="de-DE" dirty="0" smtClean="0"/>
          </a:p>
        </p:txBody>
      </p:sp>
      <p:graphicFrame>
        <p:nvGraphicFramePr>
          <p:cNvPr id="8" name="Tabelle 7"/>
          <p:cNvGraphicFramePr>
            <a:graphicFrameLocks noGrp="1"/>
          </p:cNvGraphicFramePr>
          <p:nvPr>
            <p:extLst>
              <p:ext uri="{D42A27DB-BD31-4B8C-83A1-F6EECF244321}">
                <p14:modId xmlns:p14="http://schemas.microsoft.com/office/powerpoint/2010/main" val="86502536"/>
              </p:ext>
            </p:extLst>
          </p:nvPr>
        </p:nvGraphicFramePr>
        <p:xfrm>
          <a:off x="251520" y="836713"/>
          <a:ext cx="8640960" cy="5425887"/>
        </p:xfrm>
        <a:graphic>
          <a:graphicData uri="http://schemas.openxmlformats.org/drawingml/2006/table">
            <a:tbl>
              <a:tblPr firstRow="1" bandRow="1">
                <a:tableStyleId>{5C22544A-7EE6-4342-B048-85BDC9FD1C3A}</a:tableStyleId>
              </a:tblPr>
              <a:tblGrid>
                <a:gridCol w="4968552"/>
                <a:gridCol w="3672408"/>
              </a:tblGrid>
              <a:tr h="327772">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Arten abweichender 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00" baseline="0" dirty="0" smtClean="0">
                          <a:latin typeface="Verdana" panose="020B0604030504040204" pitchFamily="34" charset="0"/>
                          <a:ea typeface="Verdana" panose="020B0604030504040204" pitchFamily="34" charset="0"/>
                          <a:cs typeface="Verdana" panose="020B0604030504040204" pitchFamily="34" charset="0"/>
                        </a:rPr>
                        <a:t>Beispiele</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tc>
              </a:tr>
              <a:tr h="340006">
                <a:tc>
                  <a:txBody>
                    <a:bodyPr/>
                    <a:lstStyle/>
                    <a:p>
                      <a:pPr marL="0" lvl="2" indent="0">
                        <a:lnSpc>
                          <a:spcPct val="100000"/>
                        </a:lnSpc>
                        <a:spcBef>
                          <a:spcPts val="0"/>
                        </a:spcBef>
                        <a:spcAft>
                          <a:spcPts val="0"/>
                        </a:spcAft>
                        <a:buNone/>
                      </a:pPr>
                      <a:r>
                        <a:rPr lang="de-DE" spc="-100" baseline="0" dirty="0" smtClean="0">
                          <a:latin typeface="Verdana" pitchFamily="34" charset="0"/>
                          <a:ea typeface="Verdana" pitchFamily="34" charset="0"/>
                          <a:cs typeface="Verdana" pitchFamily="34" charset="0"/>
                        </a:rPr>
                        <a:t>Korrigierter Titel</a:t>
                      </a:r>
                      <a:endParaRPr lang="es-ES" sz="1800" spc="-100" baseline="0" dirty="0" smtClean="0">
                        <a:solidFill>
                          <a:schemeClr val="tx1"/>
                        </a:solidFill>
                        <a:latin typeface="Verdana" pitchFamily="34" charset="0"/>
                        <a:ea typeface="Verdana" pitchFamily="34" charset="0"/>
                        <a:cs typeface="Verdana" pitchFamily="34" charset="0"/>
                      </a:endParaRPr>
                    </a:p>
                  </a:txBody>
                  <a:tcPr/>
                </a:tc>
                <a:tc>
                  <a:txBody>
                    <a:bodyPr/>
                    <a:lstStyle/>
                    <a:p>
                      <a:pPr marL="0" indent="0">
                        <a:lnSpc>
                          <a:spcPct val="100000"/>
                        </a:lnSpc>
                        <a:spcBef>
                          <a:spcPts val="0"/>
                        </a:spcBef>
                        <a:spcAft>
                          <a:spcPts val="0"/>
                        </a:spcAft>
                      </a:pPr>
                      <a:r>
                        <a:rPr lang="de-DE" sz="1800" spc="-100" baseline="0" dirty="0" smtClean="0">
                          <a:latin typeface="Verdana" pitchFamily="34" charset="0"/>
                          <a:ea typeface="Verdana" pitchFamily="34" charset="0"/>
                          <a:cs typeface="Verdana" pitchFamily="34" charset="0"/>
                        </a:rPr>
                        <a:t>Druck-/Schreibfehler</a:t>
                      </a:r>
                      <a:endParaRPr lang="de-DE" b="0" spc="-100" baseline="0" dirty="0">
                        <a:latin typeface="Verdana" pitchFamily="34" charset="0"/>
                        <a:ea typeface="Verdana" pitchFamily="34" charset="0"/>
                        <a:cs typeface="Verdana" pitchFamily="34" charset="0"/>
                      </a:endParaRPr>
                    </a:p>
                  </a:txBody>
                  <a:tcPr/>
                </a:tc>
              </a:tr>
              <a:tr h="63663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pc="-100" baseline="0" dirty="0" err="1" smtClean="0">
                          <a:latin typeface="Verdana" pitchFamily="34" charset="0"/>
                          <a:ea typeface="Verdana" pitchFamily="34" charset="0"/>
                          <a:cs typeface="Verdana" pitchFamily="34" charset="0"/>
                        </a:rPr>
                        <a:t>Unkorrigierter</a:t>
                      </a:r>
                      <a:r>
                        <a:rPr lang="de-DE" spc="-100" baseline="0" dirty="0" smtClean="0">
                          <a:latin typeface="Verdana" pitchFamily="34" charset="0"/>
                          <a:ea typeface="Verdana" pitchFamily="34" charset="0"/>
                          <a:cs typeface="Verdana" pitchFamily="34" charset="0"/>
                        </a:rPr>
                        <a:t> Haupttitel einer fortl. oder integrierenden Ressource (s. RDA 2.3.1.4)</a:t>
                      </a:r>
                      <a:endParaRPr lang="es-ES" sz="1800" spc="-100" baseline="0" dirty="0" smtClean="0">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800" spc="-100" baseline="0" dirty="0" smtClean="0">
                        <a:latin typeface="Verdana" pitchFamily="34" charset="0"/>
                        <a:ea typeface="Verdana" pitchFamily="34" charset="0"/>
                        <a:cs typeface="Verdana" pitchFamily="34" charset="0"/>
                      </a:endParaRPr>
                    </a:p>
                  </a:txBody>
                  <a:tcPr anchor="ctr"/>
                </a:tc>
              </a:tr>
              <a:tr h="57360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pc="-100" baseline="0" dirty="0" smtClean="0">
                          <a:latin typeface="Verdana" pitchFamily="34" charset="0"/>
                          <a:ea typeface="Verdana" pitchFamily="34" charset="0"/>
                          <a:cs typeface="Verdana" pitchFamily="34" charset="0"/>
                        </a:rPr>
                        <a:t>Teil eines Titels, der als eigenständig gelten kann</a:t>
                      </a:r>
                      <a:endParaRPr lang="es-ES" sz="1800" spc="-100" baseline="0" dirty="0" smtClean="0">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800" spc="-100" baseline="0" dirty="0" smtClean="0">
                          <a:latin typeface="Verdana" pitchFamily="34" charset="0"/>
                          <a:ea typeface="Verdana" pitchFamily="34" charset="0"/>
                          <a:cs typeface="Verdana" pitchFamily="34" charset="0"/>
                        </a:rPr>
                        <a:t>Alternativtitel</a:t>
                      </a:r>
                    </a:p>
                  </a:txBody>
                  <a:tcPr/>
                </a:tc>
              </a:tr>
              <a:tr h="81943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s-ES" sz="1800" spc="-100" dirty="0" smtClean="0">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z="1800" spc="-100" baseline="0" dirty="0" smtClean="0">
                          <a:latin typeface="Verdana" pitchFamily="34" charset="0"/>
                          <a:ea typeface="Verdana" pitchFamily="34" charset="0"/>
                          <a:cs typeface="Verdana" pitchFamily="34" charset="0"/>
                        </a:rPr>
                        <a:t>Titel ohne Namen von geistigen Schöpfern, Mitwirkenden, dem Verlag o. ä. am Anfang</a:t>
                      </a:r>
                      <a:endParaRPr lang="de-DE" sz="2200" spc="-100" baseline="0" dirty="0" smtClean="0">
                        <a:latin typeface="Verdana" pitchFamily="34" charset="0"/>
                        <a:ea typeface="Verdana" pitchFamily="34" charset="0"/>
                        <a:cs typeface="Verdana" pitchFamily="34" charset="0"/>
                      </a:endParaRPr>
                    </a:p>
                  </a:txBody>
                  <a:tcPr anchor="ctr"/>
                </a:tc>
              </a:tr>
              <a:tr h="131108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pc="-100" baseline="0" dirty="0" smtClean="0">
                          <a:latin typeface="Verdana" pitchFamily="34" charset="0"/>
                          <a:ea typeface="Verdana" pitchFamily="34" charset="0"/>
                          <a:cs typeface="Verdana" pitchFamily="34" charset="0"/>
                        </a:rPr>
                        <a:t>Varianten bei Paralleltiteln, im Titelzusatz oder im parallelen Titelzusatz in einer früheren Iteration einer integrierenden Ressource/einer früheren Ausgabe einer fortl. Ressource</a:t>
                      </a:r>
                      <a:endParaRPr lang="de-DE" spc="-100" baseline="0" dirty="0" smtClean="0">
                        <a:solidFill>
                          <a:schemeClr val="accent1">
                            <a:lumMod val="75000"/>
                          </a:schemeClr>
                        </a:solidFill>
                        <a:latin typeface="Verdana" pitchFamily="34" charset="0"/>
                        <a:ea typeface="Verdana" pitchFamily="34" charset="0"/>
                        <a:cs typeface="Verdana" pitchFamily="34" charset="0"/>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pc="-100" baseline="0" dirty="0" smtClean="0">
                          <a:solidFill>
                            <a:schemeClr val="accent1">
                              <a:lumMod val="75000"/>
                            </a:schemeClr>
                          </a:solidFill>
                          <a:latin typeface="Verdana" pitchFamily="34" charset="0"/>
                          <a:ea typeface="Verdana" pitchFamily="34" charset="0"/>
                          <a:cs typeface="Verdana" pitchFamily="34" charset="0"/>
                        </a:rPr>
                        <a:t>(s. Modul 5A/5B)</a:t>
                      </a:r>
                      <a:endParaRPr lang="es-ES" sz="1800" spc="-100" baseline="0" dirty="0" smtClean="0">
                        <a:latin typeface="Verdana" pitchFamily="34" charset="0"/>
                        <a:ea typeface="Verdana" pitchFamily="34" charset="0"/>
                        <a:cs typeface="Verdana" pitchFamily="34" charset="0"/>
                      </a:endParaRPr>
                    </a:p>
                  </a:txBody>
                  <a:tcPr/>
                </a:tc>
              </a:tr>
              <a:tr h="106525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pc="-100" baseline="0" dirty="0" smtClean="0">
                          <a:latin typeface="Verdana" pitchFamily="34" charset="0"/>
                          <a:ea typeface="Verdana" pitchFamily="34" charset="0"/>
                          <a:cs typeface="Verdana" pitchFamily="34" charset="0"/>
                        </a:rPr>
                        <a:t>Varianten bei Paralleltiteln, im Titelzusatz oder im parallelen Titelzusatz in einer späteren Ausgabe/einem späteren Teil einer mehrteiligen Monografie </a:t>
                      </a:r>
                      <a:endParaRPr lang="de-DE" spc="-100" baseline="0" dirty="0" smtClean="0">
                        <a:solidFill>
                          <a:schemeClr val="accent1">
                            <a:lumMod val="75000"/>
                          </a:schemeClr>
                        </a:solidFill>
                        <a:latin typeface="Verdana" pitchFamily="34" charset="0"/>
                        <a:ea typeface="Verdana" pitchFamily="34" charset="0"/>
                        <a:cs typeface="Verdana" pitchFamily="34" charset="0"/>
                      </a:endParaRP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de-DE" spc="-100" baseline="0" dirty="0" smtClean="0">
                          <a:solidFill>
                            <a:schemeClr val="accent1">
                              <a:lumMod val="75000"/>
                            </a:schemeClr>
                          </a:solidFill>
                          <a:latin typeface="Verdana" pitchFamily="34" charset="0"/>
                          <a:ea typeface="Verdana" pitchFamily="34" charset="0"/>
                          <a:cs typeface="Verdana" pitchFamily="34" charset="0"/>
                        </a:rPr>
                        <a:t>(s. Modul 5A)</a:t>
                      </a:r>
                      <a:endParaRPr lang="de-DE" sz="1800" spc="-100" baseline="0" dirty="0" smtClean="0">
                        <a:latin typeface="Verdana" pitchFamily="34" charset="0"/>
                        <a:ea typeface="Verdana" pitchFamily="34" charset="0"/>
                        <a:cs typeface="Verdana" pitchFamily="34" charset="0"/>
                      </a:endParaRPr>
                    </a:p>
                  </a:txBody>
                  <a:tcPr/>
                </a:tc>
              </a:tr>
            </a:tbl>
          </a:graphicData>
        </a:graphic>
      </p:graphicFrame>
      <p:sp>
        <p:nvSpPr>
          <p:cNvPr id="9" name="Foliennummernplatzhalter 8"/>
          <p:cNvSpPr>
            <a:spLocks noGrp="1"/>
          </p:cNvSpPr>
          <p:nvPr>
            <p:ph type="sldNum" sz="quarter" idx="4"/>
          </p:nvPr>
        </p:nvSpPr>
        <p:spPr/>
        <p:txBody>
          <a:bodyPr/>
          <a:lstStyle/>
          <a:p>
            <a:fld id="{8A6690F1-7CA1-4166-A522-500460961984}" type="slidenum">
              <a:rPr lang="de-DE" smtClean="0"/>
              <a:pPr/>
              <a:t>68</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spc="-140" dirty="0" smtClean="0"/>
              <a:t>Titel: Abweichender Titel (Standardelement </a:t>
            </a:r>
            <a:r>
              <a:rPr lang="de-DE" spc="-140" dirty="0" err="1" smtClean="0"/>
              <a:t>fR</a:t>
            </a:r>
            <a:r>
              <a:rPr lang="de-DE" spc="-140" dirty="0" smtClean="0"/>
              <a:t>/</a:t>
            </a:r>
            <a:r>
              <a:rPr lang="de-DE" spc="-140" dirty="0" err="1" smtClean="0"/>
              <a:t>iR</a:t>
            </a:r>
            <a:r>
              <a:rPr lang="de-DE" spc="-140" dirty="0" smtClean="0"/>
              <a:t>) -4-</a:t>
            </a:r>
            <a:endParaRPr lang="de-DE" spc="-140" dirty="0"/>
          </a:p>
        </p:txBody>
      </p:sp>
      <p:sp>
        <p:nvSpPr>
          <p:cNvPr id="3" name="Textplatzhalter 2"/>
          <p:cNvSpPr>
            <a:spLocks noGrp="1"/>
          </p:cNvSpPr>
          <p:nvPr>
            <p:ph type="body" sz="quarter" idx="13"/>
          </p:nvPr>
        </p:nvSpPr>
        <p:spPr/>
        <p:txBody>
          <a:bodyPr wrap="square"/>
          <a:lstStyle/>
          <a:p>
            <a:pPr algn="just">
              <a:buNone/>
            </a:pPr>
            <a:r>
              <a:rPr lang="de-DE" dirty="0" smtClean="0"/>
              <a:t> </a:t>
            </a:r>
          </a:p>
          <a:p>
            <a:pPr lvl="1"/>
            <a:endParaRPr lang="de-DE" dirty="0" smtClean="0"/>
          </a:p>
          <a:p>
            <a:endParaRPr lang="de-DE" dirty="0" smtClean="0"/>
          </a:p>
        </p:txBody>
      </p:sp>
      <p:graphicFrame>
        <p:nvGraphicFramePr>
          <p:cNvPr id="6" name="Tabelle 5"/>
          <p:cNvGraphicFramePr>
            <a:graphicFrameLocks noGrp="1"/>
          </p:cNvGraphicFramePr>
          <p:nvPr>
            <p:extLst>
              <p:ext uri="{D42A27DB-BD31-4B8C-83A1-F6EECF244321}">
                <p14:modId xmlns:p14="http://schemas.microsoft.com/office/powerpoint/2010/main" val="3532848300"/>
              </p:ext>
            </p:extLst>
          </p:nvPr>
        </p:nvGraphicFramePr>
        <p:xfrm>
          <a:off x="395536" y="1052736"/>
          <a:ext cx="8424934" cy="1517838"/>
        </p:xfrm>
        <a:graphic>
          <a:graphicData uri="http://schemas.openxmlformats.org/drawingml/2006/table">
            <a:tbl>
              <a:tblPr firstRow="1" bandRow="1">
                <a:tableStyleId>{5C22544A-7EE6-4342-B048-85BDC9FD1C3A}</a:tableStyleId>
              </a:tblPr>
              <a:tblGrid>
                <a:gridCol w="1080120"/>
                <a:gridCol w="1080120"/>
                <a:gridCol w="2584286"/>
                <a:gridCol w="3680408"/>
              </a:tblGrid>
              <a:tr h="360089">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84026">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08/15</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84026">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384026">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595667514"/>
              </p:ext>
            </p:extLst>
          </p:nvPr>
        </p:nvGraphicFramePr>
        <p:xfrm>
          <a:off x="395536" y="2852936"/>
          <a:ext cx="8424934" cy="1872208"/>
        </p:xfrm>
        <a:graphic>
          <a:graphicData uri="http://schemas.openxmlformats.org/drawingml/2006/table">
            <a:tbl>
              <a:tblPr firstRow="1" bandRow="1">
                <a:tableStyleId>{5C22544A-7EE6-4342-B048-85BDC9FD1C3A}</a:tableStyleId>
              </a:tblPr>
              <a:tblGrid>
                <a:gridCol w="1152128"/>
                <a:gridCol w="1008112"/>
                <a:gridCol w="2584286"/>
                <a:gridCol w="3680408"/>
              </a:tblGrid>
              <a:tr h="398767">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24150">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sz="1800" kern="1200" dirty="0" smtClean="0">
                          <a:solidFill>
                            <a:schemeClr val="dk1"/>
                          </a:solidFill>
                          <a:latin typeface="Verdana" pitchFamily="34" charset="0"/>
                          <a:ea typeface="Verdana" pitchFamily="34" charset="0"/>
                          <a:cs typeface="Verdana" pitchFamily="34" charset="0"/>
                        </a:rPr>
                        <a:t>Das</a:t>
                      </a:r>
                      <a:r>
                        <a:rPr lang="de-DE" sz="1800" kern="1200" dirty="0" smtClean="0">
                          <a:solidFill>
                            <a:srgbClr val="FF0000"/>
                          </a:solidFill>
                          <a:latin typeface="Verdana" pitchFamily="34" charset="0"/>
                          <a:ea typeface="Verdana" pitchFamily="34" charset="0"/>
                          <a:cs typeface="Verdana" pitchFamily="34" charset="0"/>
                        </a:rPr>
                        <a:t>&gt;&gt;</a:t>
                      </a:r>
                      <a:r>
                        <a:rPr lang="de-DE" sz="1800" kern="1200" dirty="0" smtClean="0">
                          <a:solidFill>
                            <a:schemeClr val="dk1"/>
                          </a:solidFill>
                          <a:latin typeface="Verdana" pitchFamily="34" charset="0"/>
                          <a:ea typeface="Verdana" pitchFamily="34" charset="0"/>
                          <a:cs typeface="Verdana" pitchFamily="34" charset="0"/>
                        </a:rPr>
                        <a:t> 1 x 1 der Bio-Küche</a:t>
                      </a:r>
                      <a:endParaRPr lang="de-DE" dirty="0">
                        <a:latin typeface="Verdana" pitchFamily="34" charset="0"/>
                        <a:ea typeface="Verdana" pitchFamily="34" charset="0"/>
                        <a:cs typeface="Verdana" pitchFamily="34" charset="0"/>
                      </a:endParaRPr>
                    </a:p>
                  </a:txBody>
                  <a:tcPr anchor="ctr"/>
                </a:tc>
              </a:tr>
              <a:tr h="481124">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494477">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537088573"/>
              </p:ext>
            </p:extLst>
          </p:nvPr>
        </p:nvGraphicFramePr>
        <p:xfrm>
          <a:off x="395536" y="5041210"/>
          <a:ext cx="8424934" cy="1312580"/>
        </p:xfrm>
        <a:graphic>
          <a:graphicData uri="http://schemas.openxmlformats.org/drawingml/2006/table">
            <a:tbl>
              <a:tblPr firstRow="1" bandRow="1">
                <a:tableStyleId>{5C22544A-7EE6-4342-B048-85BDC9FD1C3A}</a:tableStyleId>
              </a:tblPr>
              <a:tblGrid>
                <a:gridCol w="1152128"/>
                <a:gridCol w="1008112"/>
                <a:gridCol w="2584286"/>
                <a:gridCol w="3680408"/>
              </a:tblGrid>
              <a:tr h="364792">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70302">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476518">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11" name="Foliennummernplatzhalter 10"/>
          <p:cNvSpPr>
            <a:spLocks noGrp="1"/>
          </p:cNvSpPr>
          <p:nvPr>
            <p:ph type="sldNum" sz="quarter" idx="4"/>
          </p:nvPr>
        </p:nvSpPr>
        <p:spPr/>
        <p:txBody>
          <a:bodyPr/>
          <a:lstStyle/>
          <a:p>
            <a:fld id="{8A6690F1-7CA1-4166-A522-500460961984}" type="slidenum">
              <a:rPr lang="de-DE" smtClean="0"/>
              <a:pPr/>
              <a:t>69</a:t>
            </a:fld>
            <a:endParaRPr lang="de-DE"/>
          </a:p>
        </p:txBody>
      </p:sp>
      <p:sp>
        <p:nvSpPr>
          <p:cNvPr id="12" name="Fußzeilenplatzhalter 11"/>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9" name="Rectangle 60"/>
          <p:cNvSpPr>
            <a:spLocks noChangeArrowheads="1"/>
          </p:cNvSpPr>
          <p:nvPr/>
        </p:nvSpPr>
        <p:spPr bwMode="auto">
          <a:xfrm>
            <a:off x="5220072" y="1916832"/>
            <a:ext cx="33123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Nullachtfünfzehn</a:t>
            </a:r>
            <a:endParaRPr lang="de-DE" dirty="0">
              <a:latin typeface="Verdana" pitchFamily="34" charset="0"/>
              <a:ea typeface="Verdana" pitchFamily="34" charset="0"/>
              <a:cs typeface="Verdana" pitchFamily="34" charset="0"/>
            </a:endParaRPr>
          </a:p>
        </p:txBody>
      </p:sp>
      <p:sp>
        <p:nvSpPr>
          <p:cNvPr id="10" name="Rectangle 60"/>
          <p:cNvSpPr>
            <a:spLocks noChangeArrowheads="1"/>
          </p:cNvSpPr>
          <p:nvPr/>
        </p:nvSpPr>
        <p:spPr bwMode="auto">
          <a:xfrm>
            <a:off x="5220072" y="2284260"/>
            <a:ext cx="33123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solidFill>
                  <a:schemeClr val="dk1"/>
                </a:solidFill>
                <a:latin typeface="Verdana" pitchFamily="34" charset="0"/>
                <a:ea typeface="Verdana" pitchFamily="34" charset="0"/>
                <a:cs typeface="Verdana" pitchFamily="34" charset="0"/>
              </a:rPr>
              <a:t>Null acht fünfzehn</a:t>
            </a:r>
            <a:endParaRPr lang="de-DE" dirty="0">
              <a:latin typeface="Verdana" pitchFamily="34" charset="0"/>
              <a:ea typeface="Verdana" pitchFamily="34" charset="0"/>
              <a:cs typeface="Verdana" pitchFamily="34" charset="0"/>
            </a:endParaRPr>
          </a:p>
        </p:txBody>
      </p:sp>
      <p:sp>
        <p:nvSpPr>
          <p:cNvPr id="13" name="Rectangle 60"/>
          <p:cNvSpPr>
            <a:spLocks noChangeArrowheads="1"/>
          </p:cNvSpPr>
          <p:nvPr/>
        </p:nvSpPr>
        <p:spPr bwMode="auto">
          <a:xfrm>
            <a:off x="5222912" y="3789040"/>
            <a:ext cx="331236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a:solidFill>
                  <a:schemeClr val="dk1"/>
                </a:solidFill>
                <a:latin typeface="Verdana" pitchFamily="34" charset="0"/>
                <a:ea typeface="Verdana" pitchFamily="34" charset="0"/>
                <a:cs typeface="Verdana" pitchFamily="34" charset="0"/>
              </a:rPr>
              <a:t>Das</a:t>
            </a:r>
            <a:r>
              <a:rPr lang="de-DE" dirty="0">
                <a:solidFill>
                  <a:srgbClr val="FF0000"/>
                </a:solidFill>
                <a:latin typeface="Verdana" pitchFamily="34" charset="0"/>
                <a:ea typeface="Verdana" pitchFamily="34" charset="0"/>
                <a:cs typeface="Verdana" pitchFamily="34" charset="0"/>
              </a:rPr>
              <a:t>&gt;&gt;</a:t>
            </a:r>
            <a:r>
              <a:rPr lang="de-DE" dirty="0">
                <a:solidFill>
                  <a:schemeClr val="dk1"/>
                </a:solidFill>
                <a:latin typeface="Verdana" pitchFamily="34" charset="0"/>
                <a:ea typeface="Verdana" pitchFamily="34" charset="0"/>
                <a:cs typeface="Verdana" pitchFamily="34" charset="0"/>
              </a:rPr>
              <a:t> Einmaleins der Bio-Küche</a:t>
            </a:r>
            <a:endParaRPr lang="de-DE" dirty="0">
              <a:latin typeface="Verdana" pitchFamily="34" charset="0"/>
              <a:ea typeface="Verdana" pitchFamily="34" charset="0"/>
              <a:cs typeface="Verdana" pitchFamily="34" charset="0"/>
            </a:endParaRPr>
          </a:p>
        </p:txBody>
      </p:sp>
      <p:sp>
        <p:nvSpPr>
          <p:cNvPr id="14" name="Rectangle 60"/>
          <p:cNvSpPr>
            <a:spLocks noChangeArrowheads="1"/>
          </p:cNvSpPr>
          <p:nvPr/>
        </p:nvSpPr>
        <p:spPr bwMode="auto">
          <a:xfrm>
            <a:off x="5220072" y="4293096"/>
            <a:ext cx="331236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&lt;&lt;</a:t>
            </a:r>
            <a:r>
              <a:rPr lang="de-DE" dirty="0">
                <a:latin typeface="Verdana" panose="020B0604030504040204" pitchFamily="34" charset="0"/>
                <a:ea typeface="Verdana" panose="020B0604030504040204" pitchFamily="34" charset="0"/>
                <a:cs typeface="Verdana" panose="020B0604030504040204" pitchFamily="34" charset="0"/>
              </a:rPr>
              <a:t>Das</a:t>
            </a: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dirty="0">
                <a:latin typeface="Verdana" panose="020B0604030504040204" pitchFamily="34" charset="0"/>
                <a:ea typeface="Verdana" panose="020B0604030504040204" pitchFamily="34" charset="0"/>
                <a:cs typeface="Verdana" panose="020B0604030504040204" pitchFamily="34" charset="0"/>
              </a:rPr>
              <a:t> 1 mal 1 der Bio-Küche</a:t>
            </a:r>
          </a:p>
        </p:txBody>
      </p:sp>
      <p:sp>
        <p:nvSpPr>
          <p:cNvPr id="15" name="Rectangle 60"/>
          <p:cNvSpPr>
            <a:spLocks noChangeArrowheads="1"/>
          </p:cNvSpPr>
          <p:nvPr/>
        </p:nvSpPr>
        <p:spPr bwMode="auto">
          <a:xfrm>
            <a:off x="5204048" y="5440203"/>
            <a:ext cx="331236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a:solidFill>
                  <a:schemeClr val="dk1"/>
                </a:solidFill>
                <a:latin typeface="Verdana" pitchFamily="34" charset="0"/>
                <a:ea typeface="Verdana" pitchFamily="34" charset="0"/>
                <a:cs typeface="Verdana" pitchFamily="34" charset="0"/>
              </a:rPr>
              <a:t>Das</a:t>
            </a:r>
            <a:r>
              <a:rPr lang="de-DE" dirty="0">
                <a:solidFill>
                  <a:srgbClr val="FF0000"/>
                </a:solidFill>
                <a:latin typeface="Verdana" pitchFamily="34" charset="0"/>
                <a:ea typeface="Verdana" pitchFamily="34" charset="0"/>
                <a:cs typeface="Verdana" pitchFamily="34" charset="0"/>
              </a:rPr>
              <a:t>&gt;&gt;</a:t>
            </a:r>
            <a:r>
              <a:rPr lang="de-DE" dirty="0">
                <a:solidFill>
                  <a:schemeClr val="dk1"/>
                </a:solidFill>
                <a:latin typeface="Verdana" pitchFamily="34" charset="0"/>
                <a:ea typeface="Verdana" pitchFamily="34" charset="0"/>
                <a:cs typeface="Verdana" pitchFamily="34" charset="0"/>
              </a:rPr>
              <a:t> Ernst Moritz Arndt Buch</a:t>
            </a:r>
            <a:endParaRPr lang="de-DE" dirty="0">
              <a:latin typeface="Verdana" pitchFamily="34" charset="0"/>
              <a:ea typeface="Verdana" pitchFamily="34" charset="0"/>
              <a:cs typeface="Verdana" pitchFamily="34" charset="0"/>
            </a:endParaRPr>
          </a:p>
        </p:txBody>
      </p:sp>
      <p:sp>
        <p:nvSpPr>
          <p:cNvPr id="16" name="Rectangle 60"/>
          <p:cNvSpPr>
            <a:spLocks noChangeArrowheads="1"/>
          </p:cNvSpPr>
          <p:nvPr/>
        </p:nvSpPr>
        <p:spPr bwMode="auto">
          <a:xfrm>
            <a:off x="5204495" y="5949279"/>
            <a:ext cx="3544416"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a:solidFill>
                  <a:schemeClr val="dk1"/>
                </a:solidFill>
                <a:latin typeface="Verdana" pitchFamily="34" charset="0"/>
                <a:ea typeface="Verdana" pitchFamily="34" charset="0"/>
                <a:cs typeface="Verdana" pitchFamily="34" charset="0"/>
              </a:rPr>
              <a:t>Das</a:t>
            </a:r>
            <a:r>
              <a:rPr lang="de-DE" dirty="0">
                <a:solidFill>
                  <a:srgbClr val="FF0000"/>
                </a:solidFill>
                <a:latin typeface="Verdana" pitchFamily="34" charset="0"/>
                <a:ea typeface="Verdana" pitchFamily="34" charset="0"/>
                <a:cs typeface="Verdana" pitchFamily="34" charset="0"/>
              </a:rPr>
              <a:t>&gt;&gt;</a:t>
            </a:r>
            <a:r>
              <a:rPr lang="de-DE" dirty="0">
                <a:solidFill>
                  <a:schemeClr val="dk1"/>
                </a:solidFill>
                <a:latin typeface="Verdana" pitchFamily="34" charset="0"/>
                <a:ea typeface="Verdana" pitchFamily="34" charset="0"/>
                <a:cs typeface="Verdana" pitchFamily="34" charset="0"/>
              </a:rPr>
              <a:t> </a:t>
            </a:r>
            <a:r>
              <a:rPr lang="de-DE" dirty="0" smtClean="0">
                <a:solidFill>
                  <a:schemeClr val="dk1"/>
                </a:solidFill>
                <a:latin typeface="Verdana" pitchFamily="34" charset="0"/>
                <a:ea typeface="Verdana" pitchFamily="34" charset="0"/>
                <a:cs typeface="Verdana" pitchFamily="34" charset="0"/>
              </a:rPr>
              <a:t>Ernst-Moritz- Arndt-Buch</a:t>
            </a:r>
            <a:endParaRPr lang="de-D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 -3-</a:t>
            </a:r>
            <a:endParaRPr lang="de-DE" dirty="0"/>
          </a:p>
        </p:txBody>
      </p:sp>
      <p:sp>
        <p:nvSpPr>
          <p:cNvPr id="3" name="Textplatzhalter 2"/>
          <p:cNvSpPr>
            <a:spLocks noGrp="1"/>
          </p:cNvSpPr>
          <p:nvPr>
            <p:ph type="body" sz="quarter" idx="13"/>
          </p:nvPr>
        </p:nvSpPr>
        <p:spPr>
          <a:xfrm>
            <a:off x="251520" y="836712"/>
            <a:ext cx="8640960" cy="5472608"/>
          </a:xfrm>
        </p:spPr>
        <p:txBody>
          <a:bodyPr wrap="square"/>
          <a:lstStyle/>
          <a:p>
            <a:pPr marL="358775" lvl="1" indent="-358775">
              <a:buFont typeface="Arial" pitchFamily="34" charset="0"/>
              <a:buChar char="•"/>
            </a:pPr>
            <a:endParaRPr lang="de-DE" sz="2400" dirty="0" smtClean="0"/>
          </a:p>
          <a:p>
            <a:pPr marL="358775" lvl="1" indent="-358775">
              <a:buFont typeface="Arial" pitchFamily="34" charset="0"/>
              <a:buChar char="•"/>
            </a:pPr>
            <a:r>
              <a:rPr lang="de-DE" sz="2400" dirty="0" smtClean="0"/>
              <a:t>Erfassung so wie der Titel in der Informationsquelle erscheint (RDA 2.3.1.4 + RDA 2.3.1.4 D-A-CH)</a:t>
            </a:r>
          </a:p>
          <a:p>
            <a:pPr marL="758825" lvl="2" indent="-358775">
              <a:buFont typeface="Symbol" pitchFamily="18" charset="2"/>
              <a:buChar char="-"/>
            </a:pPr>
            <a:r>
              <a:rPr lang="de-DE" sz="2000" dirty="0" smtClean="0"/>
              <a:t>Allgemeine Richtlinien zum Übertragen (RDA 1.7)</a:t>
            </a:r>
          </a:p>
        </p:txBody>
      </p:sp>
      <p:sp>
        <p:nvSpPr>
          <p:cNvPr id="9" name="Foliennummernplatzhalter 8"/>
          <p:cNvSpPr>
            <a:spLocks noGrp="1"/>
          </p:cNvSpPr>
          <p:nvPr>
            <p:ph type="sldNum" sz="quarter" idx="4"/>
          </p:nvPr>
        </p:nvSpPr>
        <p:spPr/>
        <p:txBody>
          <a:bodyPr/>
          <a:lstStyle/>
          <a:p>
            <a:fld id="{8A6690F1-7CA1-4166-A522-500460961984}" type="slidenum">
              <a:rPr lang="de-DE" smtClean="0"/>
              <a:pPr/>
              <a:t>7</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2317" name="Gruppieren 2316"/>
          <p:cNvGrpSpPr/>
          <p:nvPr/>
        </p:nvGrpSpPr>
        <p:grpSpPr>
          <a:xfrm>
            <a:off x="395288" y="2924175"/>
            <a:ext cx="8675687" cy="2600325"/>
            <a:chOff x="395288" y="2924175"/>
            <a:chExt cx="8675687" cy="2600325"/>
          </a:xfrm>
        </p:grpSpPr>
        <p:sp>
          <p:nvSpPr>
            <p:cNvPr id="2271" name="AutoShape 244"/>
            <p:cNvSpPr>
              <a:spLocks noChangeAspect="1" noChangeArrowheads="1" noTextEdit="1"/>
            </p:cNvSpPr>
            <p:nvPr/>
          </p:nvSpPr>
          <p:spPr bwMode="auto">
            <a:xfrm>
              <a:off x="395288" y="2924175"/>
              <a:ext cx="86756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2" name="Rectangle 246"/>
            <p:cNvSpPr>
              <a:spLocks noChangeArrowheads="1"/>
            </p:cNvSpPr>
            <p:nvPr/>
          </p:nvSpPr>
          <p:spPr bwMode="auto">
            <a:xfrm>
              <a:off x="404813" y="2949575"/>
              <a:ext cx="3025775" cy="43815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3" name="Rectangle 247"/>
            <p:cNvSpPr>
              <a:spLocks noChangeArrowheads="1"/>
            </p:cNvSpPr>
            <p:nvPr/>
          </p:nvSpPr>
          <p:spPr bwMode="auto">
            <a:xfrm>
              <a:off x="3430588" y="2947988"/>
              <a:ext cx="3097212" cy="43973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4" name="Rectangle 248"/>
            <p:cNvSpPr>
              <a:spLocks noChangeArrowheads="1"/>
            </p:cNvSpPr>
            <p:nvPr/>
          </p:nvSpPr>
          <p:spPr bwMode="auto">
            <a:xfrm>
              <a:off x="6527800" y="2947988"/>
              <a:ext cx="2520950" cy="439738"/>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5" name="Rectangle 249"/>
            <p:cNvSpPr>
              <a:spLocks noChangeArrowheads="1"/>
            </p:cNvSpPr>
            <p:nvPr/>
          </p:nvSpPr>
          <p:spPr bwMode="auto">
            <a:xfrm>
              <a:off x="404813" y="3387725"/>
              <a:ext cx="3025775" cy="4619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6" name="Rectangle 250"/>
            <p:cNvSpPr>
              <a:spLocks noChangeArrowheads="1"/>
            </p:cNvSpPr>
            <p:nvPr/>
          </p:nvSpPr>
          <p:spPr bwMode="auto">
            <a:xfrm>
              <a:off x="3430588" y="3387725"/>
              <a:ext cx="3097212" cy="4619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7" name="Rectangle 251"/>
            <p:cNvSpPr>
              <a:spLocks noChangeArrowheads="1"/>
            </p:cNvSpPr>
            <p:nvPr/>
          </p:nvSpPr>
          <p:spPr bwMode="auto">
            <a:xfrm>
              <a:off x="6527800" y="3387725"/>
              <a:ext cx="2520950" cy="4619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8" name="Rectangle 252"/>
            <p:cNvSpPr>
              <a:spLocks noChangeArrowheads="1"/>
            </p:cNvSpPr>
            <p:nvPr/>
          </p:nvSpPr>
          <p:spPr bwMode="auto">
            <a:xfrm>
              <a:off x="404813" y="3849688"/>
              <a:ext cx="3025775" cy="4603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9" name="Rectangle 253"/>
            <p:cNvSpPr>
              <a:spLocks noChangeArrowheads="1"/>
            </p:cNvSpPr>
            <p:nvPr/>
          </p:nvSpPr>
          <p:spPr bwMode="auto">
            <a:xfrm>
              <a:off x="3430588" y="3849688"/>
              <a:ext cx="3097212" cy="4603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0" name="Rectangle 254"/>
            <p:cNvSpPr>
              <a:spLocks noChangeArrowheads="1"/>
            </p:cNvSpPr>
            <p:nvPr/>
          </p:nvSpPr>
          <p:spPr bwMode="auto">
            <a:xfrm>
              <a:off x="6527800" y="3849688"/>
              <a:ext cx="2520950" cy="46037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1" name="Rectangle 255"/>
            <p:cNvSpPr>
              <a:spLocks noChangeArrowheads="1"/>
            </p:cNvSpPr>
            <p:nvPr/>
          </p:nvSpPr>
          <p:spPr bwMode="auto">
            <a:xfrm>
              <a:off x="404813" y="4310063"/>
              <a:ext cx="3025775" cy="4619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2" name="Rectangle 256"/>
            <p:cNvSpPr>
              <a:spLocks noChangeArrowheads="1"/>
            </p:cNvSpPr>
            <p:nvPr/>
          </p:nvSpPr>
          <p:spPr bwMode="auto">
            <a:xfrm>
              <a:off x="3430588" y="4310063"/>
              <a:ext cx="3097212" cy="4619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3" name="Rectangle 257"/>
            <p:cNvSpPr>
              <a:spLocks noChangeArrowheads="1"/>
            </p:cNvSpPr>
            <p:nvPr/>
          </p:nvSpPr>
          <p:spPr bwMode="auto">
            <a:xfrm>
              <a:off x="6527800" y="4310063"/>
              <a:ext cx="2520950" cy="4619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4" name="Rectangle 258"/>
            <p:cNvSpPr>
              <a:spLocks noChangeArrowheads="1"/>
            </p:cNvSpPr>
            <p:nvPr/>
          </p:nvSpPr>
          <p:spPr bwMode="auto">
            <a:xfrm>
              <a:off x="404813" y="4772025"/>
              <a:ext cx="3025775"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5" name="Rectangle 259"/>
            <p:cNvSpPr>
              <a:spLocks noChangeArrowheads="1"/>
            </p:cNvSpPr>
            <p:nvPr/>
          </p:nvSpPr>
          <p:spPr bwMode="auto">
            <a:xfrm>
              <a:off x="3430588" y="4772025"/>
              <a:ext cx="3097212"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6" name="Rectangle 260"/>
            <p:cNvSpPr>
              <a:spLocks noChangeArrowheads="1"/>
            </p:cNvSpPr>
            <p:nvPr/>
          </p:nvSpPr>
          <p:spPr bwMode="auto">
            <a:xfrm>
              <a:off x="6527800" y="4772025"/>
              <a:ext cx="2520950"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7" name="Line 261"/>
            <p:cNvSpPr>
              <a:spLocks noChangeShapeType="1"/>
            </p:cNvSpPr>
            <p:nvPr/>
          </p:nvSpPr>
          <p:spPr bwMode="auto">
            <a:xfrm>
              <a:off x="3430588" y="2941638"/>
              <a:ext cx="0" cy="24780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88" name="Line 262"/>
            <p:cNvSpPr>
              <a:spLocks noChangeShapeType="1"/>
            </p:cNvSpPr>
            <p:nvPr/>
          </p:nvSpPr>
          <p:spPr bwMode="auto">
            <a:xfrm>
              <a:off x="6527800" y="2943225"/>
              <a:ext cx="0" cy="24765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89" name="Line 263"/>
            <p:cNvSpPr>
              <a:spLocks noChangeShapeType="1"/>
            </p:cNvSpPr>
            <p:nvPr/>
          </p:nvSpPr>
          <p:spPr bwMode="auto">
            <a:xfrm>
              <a:off x="398463" y="3387725"/>
              <a:ext cx="8656637"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90" name="Line 264"/>
            <p:cNvSpPr>
              <a:spLocks noChangeShapeType="1"/>
            </p:cNvSpPr>
            <p:nvPr/>
          </p:nvSpPr>
          <p:spPr bwMode="auto">
            <a:xfrm>
              <a:off x="398463" y="3849688"/>
              <a:ext cx="865663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91" name="Line 265"/>
            <p:cNvSpPr>
              <a:spLocks noChangeShapeType="1"/>
            </p:cNvSpPr>
            <p:nvPr/>
          </p:nvSpPr>
          <p:spPr bwMode="auto">
            <a:xfrm>
              <a:off x="398463" y="4310063"/>
              <a:ext cx="865663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92" name="Line 266"/>
            <p:cNvSpPr>
              <a:spLocks noChangeShapeType="1"/>
            </p:cNvSpPr>
            <p:nvPr/>
          </p:nvSpPr>
          <p:spPr bwMode="auto">
            <a:xfrm>
              <a:off x="398463" y="4772025"/>
              <a:ext cx="865663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93" name="Line 267"/>
            <p:cNvSpPr>
              <a:spLocks noChangeShapeType="1"/>
            </p:cNvSpPr>
            <p:nvPr/>
          </p:nvSpPr>
          <p:spPr bwMode="auto">
            <a:xfrm>
              <a:off x="404813" y="2941638"/>
              <a:ext cx="0" cy="2478088"/>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94" name="Line 268"/>
            <p:cNvSpPr>
              <a:spLocks noChangeShapeType="1"/>
            </p:cNvSpPr>
            <p:nvPr/>
          </p:nvSpPr>
          <p:spPr bwMode="auto">
            <a:xfrm>
              <a:off x="9048750" y="2943225"/>
              <a:ext cx="0" cy="24765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95" name="Line 269"/>
            <p:cNvSpPr>
              <a:spLocks noChangeShapeType="1"/>
            </p:cNvSpPr>
            <p:nvPr/>
          </p:nvSpPr>
          <p:spPr bwMode="auto">
            <a:xfrm>
              <a:off x="398463" y="2947988"/>
              <a:ext cx="865663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96" name="Line 270"/>
            <p:cNvSpPr>
              <a:spLocks noChangeShapeType="1"/>
            </p:cNvSpPr>
            <p:nvPr/>
          </p:nvSpPr>
          <p:spPr bwMode="auto">
            <a:xfrm>
              <a:off x="404813" y="5506998"/>
              <a:ext cx="865663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97" name="Rectangle 271"/>
            <p:cNvSpPr>
              <a:spLocks noChangeArrowheads="1"/>
            </p:cNvSpPr>
            <p:nvPr/>
          </p:nvSpPr>
          <p:spPr bwMode="auto">
            <a:xfrm>
              <a:off x="496888" y="2994025"/>
              <a:ext cx="26019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Informationsquelle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98" name="Rectangle 272"/>
            <p:cNvSpPr>
              <a:spLocks noChangeArrowheads="1"/>
            </p:cNvSpPr>
            <p:nvPr/>
          </p:nvSpPr>
          <p:spPr bwMode="auto">
            <a:xfrm>
              <a:off x="3522663" y="2994025"/>
              <a:ext cx="14049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99" name="Rectangle 273"/>
            <p:cNvSpPr>
              <a:spLocks noChangeArrowheads="1"/>
            </p:cNvSpPr>
            <p:nvPr/>
          </p:nvSpPr>
          <p:spPr bwMode="auto">
            <a:xfrm>
              <a:off x="6619875" y="2994025"/>
              <a:ext cx="1590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Beispiel für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00" name="Rectangle 274"/>
            <p:cNvSpPr>
              <a:spLocks noChangeArrowheads="1"/>
            </p:cNvSpPr>
            <p:nvPr/>
          </p:nvSpPr>
          <p:spPr bwMode="auto">
            <a:xfrm>
              <a:off x="496888" y="3479800"/>
              <a:ext cx="803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08/15</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03" name="Rectangle 277"/>
            <p:cNvSpPr>
              <a:spLocks noChangeArrowheads="1"/>
            </p:cNvSpPr>
            <p:nvPr/>
          </p:nvSpPr>
          <p:spPr bwMode="auto">
            <a:xfrm>
              <a:off x="496888" y="3941763"/>
              <a:ext cx="21129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Das 1 x 1 der Bio</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04" name="Rectangle 278"/>
            <p:cNvSpPr>
              <a:spLocks noChangeArrowheads="1"/>
            </p:cNvSpPr>
            <p:nvPr/>
          </p:nvSpPr>
          <p:spPr bwMode="auto">
            <a:xfrm>
              <a:off x="2497138" y="3941763"/>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05" name="Rectangle 279"/>
            <p:cNvSpPr>
              <a:spLocks noChangeArrowheads="1"/>
            </p:cNvSpPr>
            <p:nvPr/>
          </p:nvSpPr>
          <p:spPr bwMode="auto">
            <a:xfrm>
              <a:off x="2600325" y="3941763"/>
              <a:ext cx="8191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Küche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09" name="Rectangle 283"/>
            <p:cNvSpPr>
              <a:spLocks noChangeArrowheads="1"/>
            </p:cNvSpPr>
            <p:nvPr/>
          </p:nvSpPr>
          <p:spPr bwMode="auto">
            <a:xfrm>
              <a:off x="6619875" y="39417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10" name="Rectangle 284"/>
            <p:cNvSpPr>
              <a:spLocks noChangeArrowheads="1"/>
            </p:cNvSpPr>
            <p:nvPr/>
          </p:nvSpPr>
          <p:spPr bwMode="auto">
            <a:xfrm>
              <a:off x="496888" y="4402138"/>
              <a:ext cx="2860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¡Hay moros en la costa!</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13" name="Rectangle 287"/>
            <p:cNvSpPr>
              <a:spLocks noChangeArrowheads="1"/>
            </p:cNvSpPr>
            <p:nvPr/>
          </p:nvSpPr>
          <p:spPr bwMode="auto">
            <a:xfrm>
              <a:off x="496888" y="4865065"/>
              <a:ext cx="18542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shit.COLOGNE</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301" name="Rectangle 275"/>
          <p:cNvSpPr>
            <a:spLocks noChangeArrowheads="1"/>
          </p:cNvSpPr>
          <p:nvPr/>
        </p:nvSpPr>
        <p:spPr bwMode="auto">
          <a:xfrm>
            <a:off x="3522663" y="3479800"/>
            <a:ext cx="49898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de-DE" dirty="0" smtClean="0">
                <a:solidFill>
                  <a:srgbClr val="000000"/>
                </a:solidFill>
                <a:latin typeface="Verdana" pitchFamily="34" charset="0"/>
              </a:rPr>
              <a:t>08/15			     Zeichensetzung</a:t>
            </a:r>
            <a:endParaRPr lang="de-DE" altLang="de-DE"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06" name="Rectangle 280"/>
          <p:cNvSpPr>
            <a:spLocks noChangeArrowheads="1"/>
          </p:cNvSpPr>
          <p:nvPr/>
        </p:nvSpPr>
        <p:spPr bwMode="auto">
          <a:xfrm>
            <a:off x="3522662" y="3941763"/>
            <a:ext cx="45777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Das 1 x 1 der Bio</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07" name="Rectangle 281"/>
          <p:cNvSpPr>
            <a:spLocks noChangeArrowheads="1"/>
          </p:cNvSpPr>
          <p:nvPr/>
        </p:nvSpPr>
        <p:spPr bwMode="auto">
          <a:xfrm>
            <a:off x="5522913" y="3941763"/>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08" name="Rectangle 282"/>
          <p:cNvSpPr>
            <a:spLocks noChangeArrowheads="1"/>
          </p:cNvSpPr>
          <p:nvPr/>
        </p:nvSpPr>
        <p:spPr bwMode="auto">
          <a:xfrm>
            <a:off x="5626100" y="3941763"/>
            <a:ext cx="23871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de-DE" dirty="0">
                <a:solidFill>
                  <a:srgbClr val="000000"/>
                </a:solidFill>
                <a:latin typeface="Verdana" pitchFamily="34" charset="0"/>
              </a:rPr>
              <a:t>Küche </a:t>
            </a:r>
            <a:r>
              <a:rPr lang="de-DE" altLang="de-DE" dirty="0" smtClean="0">
                <a:solidFill>
                  <a:srgbClr val="000000"/>
                </a:solidFill>
                <a:latin typeface="Verdana" pitchFamily="34" charset="0"/>
              </a:rPr>
              <a:t>   Malzeichen</a:t>
            </a:r>
            <a:endParaRPr lang="de-DE" altLang="de-DE"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11" name="Rectangle 285"/>
          <p:cNvSpPr>
            <a:spLocks noChangeArrowheads="1"/>
          </p:cNvSpPr>
          <p:nvPr/>
        </p:nvSpPr>
        <p:spPr bwMode="auto">
          <a:xfrm>
            <a:off x="3522663" y="4402138"/>
            <a:ext cx="49912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¡Hay moros en la </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costa</a:t>
            </a:r>
            <a:r>
              <a:rPr lang="de-DE" altLang="de-DE" dirty="0">
                <a:solidFill>
                  <a:srgbClr val="000000"/>
                </a:solidFill>
                <a:latin typeface="Verdana" pitchFamily="34" charset="0"/>
              </a:rPr>
              <a:t>! </a:t>
            </a:r>
            <a:r>
              <a:rPr lang="de-DE" altLang="de-DE" dirty="0" smtClean="0">
                <a:solidFill>
                  <a:srgbClr val="000000"/>
                </a:solidFill>
                <a:latin typeface="Verdana" pitchFamily="34" charset="0"/>
              </a:rPr>
              <a:t>    Zeichensetzung</a:t>
            </a:r>
            <a:endParaRPr lang="de-DE" altLang="de-DE"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14" name="Rectangle 288"/>
          <p:cNvSpPr>
            <a:spLocks noChangeArrowheads="1"/>
          </p:cNvSpPr>
          <p:nvPr/>
        </p:nvSpPr>
        <p:spPr bwMode="auto">
          <a:xfrm>
            <a:off x="3522663" y="4865728"/>
            <a:ext cx="52828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shit.COLOGNE</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r>
              <a:rPr kumimoji="0" lang="de-DE" altLang="de-DE" sz="1800" b="0" i="0" u="none" strike="noStrike" cap="none" normalizeH="0" dirty="0" smtClean="0">
                <a:ln>
                  <a:noFill/>
                </a:ln>
                <a:solidFill>
                  <a:srgbClr val="000000"/>
                </a:solidFill>
                <a:effectLst/>
                <a:latin typeface="Verdana" pitchFamily="34" charset="0"/>
                <a:cs typeface="Arial" pitchFamily="34" charset="0"/>
              </a:rPr>
              <a:t> </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Ungewöhnliche</a:t>
            </a:r>
            <a:r>
              <a:rPr kumimoji="0" lang="de-DE" altLang="de-DE" sz="1800" b="0" i="0" u="none" strike="noStrike" cap="none" normalizeH="0" dirty="0" smtClean="0">
                <a:ln>
                  <a:noFill/>
                </a:ln>
                <a:solidFill>
                  <a:srgbClr val="000000"/>
                </a:solidFill>
                <a:effectLst/>
                <a:latin typeface="Verdana"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a:solidFill>
                  <a:srgbClr val="000000"/>
                </a:solidFill>
                <a:latin typeface="Verdana" pitchFamily="34" charset="0"/>
              </a:rPr>
              <a:t> </a:t>
            </a:r>
            <a:r>
              <a:rPr lang="de-DE" altLang="de-DE" dirty="0" smtClean="0">
                <a:solidFill>
                  <a:srgbClr val="000000"/>
                </a:solidFill>
                <a:latin typeface="Verdana" pitchFamily="34" charset="0"/>
              </a:rPr>
              <a:t>                                      </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Großschreibung</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127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1" grpId="0"/>
      <p:bldP spid="2306" grpId="0"/>
      <p:bldP spid="2307" grpId="0"/>
      <p:bldP spid="2308" grpId="0"/>
      <p:bldP spid="2311" grpId="0"/>
      <p:bldP spid="23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spc="-140" dirty="0" smtClean="0"/>
              <a:t>Titel: Abweichender Titel (Standardelement </a:t>
            </a:r>
            <a:r>
              <a:rPr lang="de-DE" spc="-140" dirty="0" err="1" smtClean="0"/>
              <a:t>fR</a:t>
            </a:r>
            <a:r>
              <a:rPr lang="de-DE" spc="-140" dirty="0" smtClean="0"/>
              <a:t>/</a:t>
            </a:r>
            <a:r>
              <a:rPr lang="de-DE" spc="-140" dirty="0" err="1" smtClean="0"/>
              <a:t>iR</a:t>
            </a:r>
            <a:r>
              <a:rPr lang="de-DE" spc="-140" dirty="0" smtClean="0"/>
              <a:t>) -5-</a:t>
            </a:r>
            <a:endParaRPr lang="de-DE" spc="-140" dirty="0"/>
          </a:p>
        </p:txBody>
      </p:sp>
      <p:sp>
        <p:nvSpPr>
          <p:cNvPr id="3" name="Textplatzhalter 2"/>
          <p:cNvSpPr>
            <a:spLocks noGrp="1"/>
          </p:cNvSpPr>
          <p:nvPr>
            <p:ph type="body" sz="quarter" idx="13"/>
          </p:nvPr>
        </p:nvSpPr>
        <p:spPr/>
        <p:txBody>
          <a:bodyPr wrap="square"/>
          <a:lstStyle/>
          <a:p>
            <a:pPr marL="914400" lvl="2" indent="0" algn="just">
              <a:buNone/>
            </a:pPr>
            <a:endParaRPr lang="de-DE" sz="1800" dirty="0" smtClean="0"/>
          </a:p>
          <a:p>
            <a:pPr lvl="1"/>
            <a:endParaRPr lang="de-DE" dirty="0" smtClean="0"/>
          </a:p>
          <a:p>
            <a:pPr lvl="1"/>
            <a:endParaRPr lang="de-DE" dirty="0" smtClean="0"/>
          </a:p>
          <a:p>
            <a:endParaRPr lang="de-DE" dirty="0" smtClean="0"/>
          </a:p>
        </p:txBody>
      </p:sp>
      <p:graphicFrame>
        <p:nvGraphicFramePr>
          <p:cNvPr id="6" name="Tabelle 5"/>
          <p:cNvGraphicFramePr>
            <a:graphicFrameLocks noGrp="1"/>
          </p:cNvGraphicFramePr>
          <p:nvPr>
            <p:extLst>
              <p:ext uri="{D42A27DB-BD31-4B8C-83A1-F6EECF244321}">
                <p14:modId xmlns:p14="http://schemas.microsoft.com/office/powerpoint/2010/main" val="1449309113"/>
              </p:ext>
            </p:extLst>
          </p:nvPr>
        </p:nvGraphicFramePr>
        <p:xfrm>
          <a:off x="2771800" y="1484784"/>
          <a:ext cx="6192689" cy="2993394"/>
        </p:xfrm>
        <a:graphic>
          <a:graphicData uri="http://schemas.openxmlformats.org/drawingml/2006/table">
            <a:tbl>
              <a:tblPr firstRow="1" bandRow="1">
                <a:tableStyleId>{5C22544A-7EE6-4342-B048-85BDC9FD1C3A}</a:tableStyleId>
              </a:tblPr>
              <a:tblGrid>
                <a:gridCol w="917435"/>
                <a:gridCol w="917435"/>
                <a:gridCol w="1981554"/>
                <a:gridCol w="2376265"/>
              </a:tblGrid>
              <a:tr h="432048">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712922">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err="1" smtClean="0">
                          <a:latin typeface="Verdana" panose="020B0604030504040204" pitchFamily="34" charset="0"/>
                          <a:ea typeface="Verdana" panose="020B0604030504040204" pitchFamily="34" charset="0"/>
                          <a:cs typeface="Verdana" panose="020B0604030504040204" pitchFamily="34" charset="0"/>
                        </a:rPr>
                        <a:t>TaTa</a:t>
                      </a:r>
                      <a:r>
                        <a:rPr lang="de-DE" dirty="0" smtClean="0">
                          <a:latin typeface="Verdana" panose="020B0604030504040204" pitchFamily="34" charset="0"/>
                          <a:ea typeface="Verdana" panose="020B0604030504040204" pitchFamily="34" charset="0"/>
                          <a:cs typeface="Verdana" panose="020B0604030504040204" pitchFamily="34" charset="0"/>
                        </a:rPr>
                        <a:t> Dada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924212">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924212">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pic>
        <p:nvPicPr>
          <p:cNvPr id="11" name="Grafik 10" descr="TaTa Dada_a.jpg"/>
          <p:cNvPicPr>
            <a:picLocks noChangeAspect="1"/>
          </p:cNvPicPr>
          <p:nvPr/>
        </p:nvPicPr>
        <p:blipFill>
          <a:blip r:embed="rId3" cstate="print"/>
          <a:srcRect l="31595" r="30952" b="48500"/>
          <a:stretch>
            <a:fillRect/>
          </a:stretch>
        </p:blipFill>
        <p:spPr>
          <a:xfrm>
            <a:off x="323528" y="1052736"/>
            <a:ext cx="2376264" cy="4248471"/>
          </a:xfrm>
          <a:prstGeom prst="rect">
            <a:avLst/>
          </a:prstGeom>
          <a:ln>
            <a:solidFill>
              <a:schemeClr val="tx1"/>
            </a:solidFill>
          </a:ln>
        </p:spPr>
      </p:pic>
      <p:sp>
        <p:nvSpPr>
          <p:cNvPr id="10" name="Foliennummernplatzhalter 9"/>
          <p:cNvSpPr>
            <a:spLocks noGrp="1"/>
          </p:cNvSpPr>
          <p:nvPr>
            <p:ph type="sldNum" sz="quarter" idx="4"/>
          </p:nvPr>
        </p:nvSpPr>
        <p:spPr/>
        <p:txBody>
          <a:bodyPr/>
          <a:lstStyle/>
          <a:p>
            <a:fld id="{8A6690F1-7CA1-4166-A522-500460961984}" type="slidenum">
              <a:rPr lang="de-DE" smtClean="0"/>
              <a:pPr/>
              <a:t>70</a:t>
            </a:fld>
            <a:endParaRPr lang="de-DE"/>
          </a:p>
        </p:txBody>
      </p:sp>
      <p:sp>
        <p:nvSpPr>
          <p:cNvPr id="12" name="Fußzeilenplatzhalter 11"/>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8" name="Rectangle 60"/>
          <p:cNvSpPr>
            <a:spLocks noChangeArrowheads="1"/>
          </p:cNvSpPr>
          <p:nvPr/>
        </p:nvSpPr>
        <p:spPr bwMode="auto">
          <a:xfrm>
            <a:off x="6684695" y="2953946"/>
            <a:ext cx="33123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err="1">
                <a:solidFill>
                  <a:schemeClr val="dk1"/>
                </a:solidFill>
                <a:latin typeface="Verdana" pitchFamily="34" charset="0"/>
                <a:ea typeface="Verdana" pitchFamily="34" charset="0"/>
                <a:cs typeface="Verdana" pitchFamily="34" charset="0"/>
              </a:rPr>
              <a:t>Tatadada</a:t>
            </a:r>
            <a:endParaRPr lang="de-DE" dirty="0">
              <a:latin typeface="Verdana" pitchFamily="34" charset="0"/>
              <a:ea typeface="Verdana" pitchFamily="34" charset="0"/>
              <a:cs typeface="Verdana" pitchFamily="34" charset="0"/>
            </a:endParaRPr>
          </a:p>
        </p:txBody>
      </p:sp>
      <p:sp>
        <p:nvSpPr>
          <p:cNvPr id="9" name="Rectangle 60"/>
          <p:cNvSpPr>
            <a:spLocks noChangeArrowheads="1"/>
          </p:cNvSpPr>
          <p:nvPr/>
        </p:nvSpPr>
        <p:spPr bwMode="auto">
          <a:xfrm>
            <a:off x="6660232" y="3922216"/>
            <a:ext cx="33123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err="1">
                <a:solidFill>
                  <a:schemeClr val="dk1"/>
                </a:solidFill>
                <a:latin typeface="Verdana" pitchFamily="34" charset="0"/>
                <a:ea typeface="Verdana" pitchFamily="34" charset="0"/>
                <a:cs typeface="Verdana" pitchFamily="34" charset="0"/>
              </a:rPr>
              <a:t>Ta</a:t>
            </a:r>
            <a:r>
              <a:rPr lang="de-DE" dirty="0">
                <a:solidFill>
                  <a:schemeClr val="dk1"/>
                </a:solidFill>
                <a:latin typeface="Verdana" pitchFamily="34" charset="0"/>
                <a:ea typeface="Verdana" pitchFamily="34" charset="0"/>
                <a:cs typeface="Verdana" pitchFamily="34" charset="0"/>
              </a:rPr>
              <a:t> </a:t>
            </a:r>
            <a:r>
              <a:rPr lang="de-DE" dirty="0" err="1">
                <a:solidFill>
                  <a:schemeClr val="dk1"/>
                </a:solidFill>
                <a:latin typeface="Verdana" pitchFamily="34" charset="0"/>
                <a:ea typeface="Verdana" pitchFamily="34" charset="0"/>
                <a:cs typeface="Verdana" pitchFamily="34" charset="0"/>
              </a:rPr>
              <a:t>Ta</a:t>
            </a:r>
            <a:r>
              <a:rPr lang="de-DE" dirty="0">
                <a:solidFill>
                  <a:schemeClr val="dk1"/>
                </a:solidFill>
                <a:latin typeface="Verdana" pitchFamily="34" charset="0"/>
                <a:ea typeface="Verdana" pitchFamily="34" charset="0"/>
                <a:cs typeface="Verdana" pitchFamily="34" charset="0"/>
              </a:rPr>
              <a:t> Da </a:t>
            </a:r>
            <a:r>
              <a:rPr lang="de-DE" dirty="0" err="1">
                <a:solidFill>
                  <a:schemeClr val="dk1"/>
                </a:solidFill>
                <a:latin typeface="Verdana" pitchFamily="34" charset="0"/>
                <a:ea typeface="Verdana" pitchFamily="34" charset="0"/>
                <a:cs typeface="Verdana" pitchFamily="34" charset="0"/>
              </a:rPr>
              <a:t>Da</a:t>
            </a:r>
            <a:endParaRPr lang="de-D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spc="-140" dirty="0" smtClean="0"/>
              <a:t>Titel: Abweichender Titel (Standardelement </a:t>
            </a:r>
            <a:r>
              <a:rPr lang="de-DE" spc="-140" dirty="0" err="1" smtClean="0"/>
              <a:t>fR</a:t>
            </a:r>
            <a:r>
              <a:rPr lang="de-DE" spc="-140" dirty="0" smtClean="0"/>
              <a:t>/</a:t>
            </a:r>
            <a:r>
              <a:rPr lang="de-DE" spc="-140" dirty="0" err="1" smtClean="0"/>
              <a:t>iR</a:t>
            </a:r>
            <a:r>
              <a:rPr lang="de-DE" spc="-140" dirty="0" smtClean="0"/>
              <a:t>) -6-</a:t>
            </a:r>
            <a:endParaRPr lang="de-DE" spc="-140" dirty="0"/>
          </a:p>
        </p:txBody>
      </p:sp>
      <p:sp>
        <p:nvSpPr>
          <p:cNvPr id="3" name="Textplatzhalter 2"/>
          <p:cNvSpPr>
            <a:spLocks noGrp="1"/>
          </p:cNvSpPr>
          <p:nvPr>
            <p:ph type="body" sz="quarter" idx="13"/>
          </p:nvPr>
        </p:nvSpPr>
        <p:spPr/>
        <p:txBody>
          <a:bodyPr wrap="square"/>
          <a:lstStyle/>
          <a:p>
            <a:pPr algn="just">
              <a:buNone/>
            </a:pPr>
            <a:endParaRPr lang="de-DE" sz="1800" dirty="0" smtClean="0"/>
          </a:p>
          <a:p>
            <a:pPr algn="just">
              <a:buNone/>
            </a:pPr>
            <a:r>
              <a:rPr lang="de-DE" sz="1800" dirty="0" smtClean="0"/>
              <a:t>Tippfehler im Titel:</a:t>
            </a:r>
            <a:endParaRPr lang="de-DE" sz="1800" dirty="0"/>
          </a:p>
          <a:p>
            <a:pPr algn="just">
              <a:buNone/>
            </a:pPr>
            <a:endParaRPr lang="de-DE" sz="1800" dirty="0" smtClean="0"/>
          </a:p>
          <a:p>
            <a:pPr algn="just">
              <a:buNone/>
            </a:pPr>
            <a:endParaRPr lang="de-DE" sz="1800" dirty="0"/>
          </a:p>
          <a:p>
            <a:pPr algn="just">
              <a:buNone/>
            </a:pPr>
            <a:endParaRPr lang="de-DE" sz="1800" dirty="0" smtClean="0"/>
          </a:p>
          <a:p>
            <a:pPr algn="just">
              <a:buNone/>
            </a:pPr>
            <a:endParaRPr lang="de-DE" sz="1800" dirty="0" smtClean="0"/>
          </a:p>
          <a:p>
            <a:pPr algn="just">
              <a:buNone/>
            </a:pPr>
            <a:endParaRPr lang="de-DE" sz="1800" dirty="0"/>
          </a:p>
          <a:p>
            <a:pPr algn="just">
              <a:buNone/>
            </a:pPr>
            <a:endParaRPr lang="de-DE" sz="1800" dirty="0" smtClean="0"/>
          </a:p>
          <a:p>
            <a:pPr algn="just">
              <a:buNone/>
            </a:pPr>
            <a:r>
              <a:rPr lang="de-DE" sz="1800" dirty="0"/>
              <a:t>Tippfehler im </a:t>
            </a:r>
            <a:r>
              <a:rPr lang="de-DE" sz="1800" dirty="0" smtClean="0"/>
              <a:t>Titel bei fortlaufender Ressource:</a:t>
            </a:r>
            <a:endParaRPr lang="de-DE" sz="800" dirty="0" smtClean="0"/>
          </a:p>
          <a:p>
            <a:pPr lvl="1"/>
            <a:endParaRPr lang="de-DE" dirty="0" smtClean="0"/>
          </a:p>
          <a:p>
            <a:pPr lvl="1"/>
            <a:endParaRPr lang="de-DE" dirty="0" smtClean="0"/>
          </a:p>
          <a:p>
            <a:endParaRPr lang="de-DE" dirty="0" smtClean="0"/>
          </a:p>
        </p:txBody>
      </p:sp>
      <p:graphicFrame>
        <p:nvGraphicFramePr>
          <p:cNvPr id="8" name="Tabelle 7"/>
          <p:cNvGraphicFramePr>
            <a:graphicFrameLocks noGrp="1"/>
          </p:cNvGraphicFramePr>
          <p:nvPr>
            <p:extLst>
              <p:ext uri="{D42A27DB-BD31-4B8C-83A1-F6EECF244321}">
                <p14:modId xmlns:p14="http://schemas.microsoft.com/office/powerpoint/2010/main" val="259954628"/>
              </p:ext>
            </p:extLst>
          </p:nvPr>
        </p:nvGraphicFramePr>
        <p:xfrm>
          <a:off x="323528" y="1628800"/>
          <a:ext cx="8424934" cy="1450212"/>
        </p:xfrm>
        <a:graphic>
          <a:graphicData uri="http://schemas.openxmlformats.org/drawingml/2006/table">
            <a:tbl>
              <a:tblPr firstRow="1" bandRow="1">
                <a:tableStyleId>{5C22544A-7EE6-4342-B048-85BDC9FD1C3A}</a:tableStyleId>
              </a:tblPr>
              <a:tblGrid>
                <a:gridCol w="1248138"/>
                <a:gridCol w="1248138"/>
                <a:gridCol w="2309590"/>
                <a:gridCol w="3619068"/>
              </a:tblGrid>
              <a:tr h="464585">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87787">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sz="1800" kern="1200" dirty="0" smtClean="0">
                          <a:solidFill>
                            <a:schemeClr val="dk1"/>
                          </a:solidFill>
                          <a:latin typeface="Verdana" pitchFamily="34" charset="0"/>
                          <a:ea typeface="Verdana" pitchFamily="34" charset="0"/>
                          <a:cs typeface="Verdana" pitchFamily="34" charset="0"/>
                        </a:rPr>
                        <a:t>Der</a:t>
                      </a:r>
                      <a:r>
                        <a:rPr lang="de-DE" sz="1800" kern="1200" dirty="0" smtClean="0">
                          <a:solidFill>
                            <a:srgbClr val="FF0000"/>
                          </a:solidFill>
                          <a:latin typeface="Verdana" pitchFamily="34" charset="0"/>
                          <a:ea typeface="Verdana" pitchFamily="34" charset="0"/>
                          <a:cs typeface="Verdana" pitchFamily="34" charset="0"/>
                        </a:rPr>
                        <a:t>&gt;&gt;</a:t>
                      </a:r>
                      <a:r>
                        <a:rPr lang="de-DE" sz="1800" kern="1200" dirty="0" smtClean="0">
                          <a:solidFill>
                            <a:schemeClr val="dk1"/>
                          </a:solidFill>
                          <a:latin typeface="Verdana" pitchFamily="34" charset="0"/>
                          <a:ea typeface="Verdana" pitchFamily="34" charset="0"/>
                          <a:cs typeface="Verdana" pitchFamily="34" charset="0"/>
                        </a:rPr>
                        <a:t> Rosenklavier</a:t>
                      </a:r>
                      <a:endParaRPr lang="de-DE" dirty="0">
                        <a:latin typeface="Verdana" pitchFamily="34" charset="0"/>
                        <a:ea typeface="Verdana" pitchFamily="34" charset="0"/>
                        <a:cs typeface="Verdana" pitchFamily="34" charset="0"/>
                      </a:endParaRPr>
                    </a:p>
                  </a:txBody>
                  <a:tcPr anchor="ctr"/>
                </a:tc>
              </a:tr>
              <a:tr h="487787">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786597305"/>
              </p:ext>
            </p:extLst>
          </p:nvPr>
        </p:nvGraphicFramePr>
        <p:xfrm>
          <a:off x="251520" y="4016812"/>
          <a:ext cx="8424934" cy="1502115"/>
        </p:xfrm>
        <a:graphic>
          <a:graphicData uri="http://schemas.openxmlformats.org/drawingml/2006/table">
            <a:tbl>
              <a:tblPr firstRow="1" bandRow="1">
                <a:tableStyleId>{5C22544A-7EE6-4342-B048-85BDC9FD1C3A}</a:tableStyleId>
              </a:tblPr>
              <a:tblGrid>
                <a:gridCol w="1248138"/>
                <a:gridCol w="1248138"/>
                <a:gridCol w="2309590"/>
                <a:gridCol w="3619068"/>
              </a:tblGrid>
              <a:tr h="464585">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487787">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r h="549743">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370a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2.3.6</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endParaRPr lang="de-DE" dirty="0">
                        <a:latin typeface="Verdana" pitchFamily="34" charset="0"/>
                        <a:ea typeface="Verdana" pitchFamily="34" charset="0"/>
                        <a:cs typeface="Verdana" pitchFamily="34" charset="0"/>
                      </a:endParaRPr>
                    </a:p>
                  </a:txBody>
                  <a:tcPr anchor="ctr"/>
                </a:tc>
              </a:tr>
            </a:tbl>
          </a:graphicData>
        </a:graphic>
      </p:graphicFrame>
      <p:sp>
        <p:nvSpPr>
          <p:cNvPr id="13" name="Foliennummernplatzhalter 12"/>
          <p:cNvSpPr>
            <a:spLocks noGrp="1"/>
          </p:cNvSpPr>
          <p:nvPr>
            <p:ph type="sldNum" sz="quarter" idx="4"/>
          </p:nvPr>
        </p:nvSpPr>
        <p:spPr/>
        <p:txBody>
          <a:bodyPr/>
          <a:lstStyle/>
          <a:p>
            <a:fld id="{8A6690F1-7CA1-4166-A522-500460961984}" type="slidenum">
              <a:rPr lang="de-DE" smtClean="0"/>
              <a:pPr/>
              <a:t>71</a:t>
            </a:fld>
            <a:endParaRPr lang="de-DE"/>
          </a:p>
        </p:txBody>
      </p:sp>
      <p:sp>
        <p:nvSpPr>
          <p:cNvPr id="14" name="Fußzeilenplatzhalter 13"/>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0" name="Rectangle 60"/>
          <p:cNvSpPr>
            <a:spLocks noChangeArrowheads="1"/>
          </p:cNvSpPr>
          <p:nvPr/>
        </p:nvSpPr>
        <p:spPr bwMode="auto">
          <a:xfrm>
            <a:off x="5220072" y="2744823"/>
            <a:ext cx="331236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a:solidFill>
                  <a:schemeClr val="dk1"/>
                </a:solidFill>
                <a:latin typeface="Verdana" pitchFamily="34" charset="0"/>
                <a:ea typeface="Verdana" pitchFamily="34" charset="0"/>
                <a:cs typeface="Verdana" pitchFamily="34" charset="0"/>
              </a:rPr>
              <a:t>Der</a:t>
            </a:r>
            <a:r>
              <a:rPr lang="de-DE" dirty="0">
                <a:solidFill>
                  <a:srgbClr val="FF0000"/>
                </a:solidFill>
                <a:latin typeface="Verdana" pitchFamily="34" charset="0"/>
                <a:ea typeface="Verdana" pitchFamily="34" charset="0"/>
                <a:cs typeface="Verdana" pitchFamily="34" charset="0"/>
              </a:rPr>
              <a:t>&gt;&gt;</a:t>
            </a:r>
            <a:r>
              <a:rPr lang="de-DE" dirty="0">
                <a:solidFill>
                  <a:schemeClr val="dk1"/>
                </a:solidFill>
                <a:latin typeface="Verdana" pitchFamily="34" charset="0"/>
                <a:ea typeface="Verdana" pitchFamily="34" charset="0"/>
                <a:cs typeface="Verdana" pitchFamily="34" charset="0"/>
              </a:rPr>
              <a:t> </a:t>
            </a:r>
            <a:r>
              <a:rPr lang="de-DE" dirty="0" smtClean="0">
                <a:solidFill>
                  <a:schemeClr val="dk1"/>
                </a:solidFill>
                <a:latin typeface="Verdana" pitchFamily="34" charset="0"/>
                <a:ea typeface="Verdana" pitchFamily="34" charset="0"/>
                <a:cs typeface="Verdana" pitchFamily="34" charset="0"/>
              </a:rPr>
              <a:t>Rosenkavalier</a:t>
            </a:r>
            <a:endParaRPr lang="de-DE" dirty="0">
              <a:latin typeface="Verdana" pitchFamily="34" charset="0"/>
              <a:ea typeface="Verdana" pitchFamily="34" charset="0"/>
              <a:cs typeface="Verdana" pitchFamily="34" charset="0"/>
            </a:endParaRPr>
          </a:p>
        </p:txBody>
      </p:sp>
      <p:sp>
        <p:nvSpPr>
          <p:cNvPr id="11" name="Rectangle 60"/>
          <p:cNvSpPr>
            <a:spLocks noChangeArrowheads="1"/>
          </p:cNvSpPr>
          <p:nvPr/>
        </p:nvSpPr>
        <p:spPr bwMode="auto">
          <a:xfrm>
            <a:off x="5156057" y="5013176"/>
            <a:ext cx="331236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Welt der </a:t>
            </a:r>
            <a:r>
              <a:rPr lang="de-DE" dirty="0" err="1" smtClean="0">
                <a:solidFill>
                  <a:schemeClr val="dk1"/>
                </a:solidFill>
                <a:latin typeface="Verdana" pitchFamily="34" charset="0"/>
                <a:ea typeface="Verdana" pitchFamily="34" charset="0"/>
                <a:cs typeface="Verdana" pitchFamily="34" charset="0"/>
              </a:rPr>
              <a:t>Spritualität</a:t>
            </a:r>
            <a:r>
              <a:rPr lang="de-DE" dirty="0" smtClean="0">
                <a:solidFill>
                  <a:schemeClr val="dk1"/>
                </a:solidFill>
                <a:latin typeface="Verdana" pitchFamily="34" charset="0"/>
                <a:ea typeface="Verdana" pitchFamily="34" charset="0"/>
                <a:cs typeface="Verdana" pitchFamily="34" charset="0"/>
              </a:rPr>
              <a:t> </a:t>
            </a:r>
            <a:r>
              <a:rPr lang="de-DE" dirty="0">
                <a:solidFill>
                  <a:schemeClr val="dk1"/>
                </a:solidFill>
                <a:latin typeface="Verdana" pitchFamily="34" charset="0"/>
                <a:ea typeface="Verdana" pitchFamily="34" charset="0"/>
                <a:cs typeface="Verdana" pitchFamily="34" charset="0"/>
              </a:rPr>
              <a:t>und Mystik</a:t>
            </a:r>
            <a:endParaRPr lang="de-DE" dirty="0">
              <a:latin typeface="Verdana" pitchFamily="34" charset="0"/>
              <a:ea typeface="Verdana" pitchFamily="34" charset="0"/>
              <a:cs typeface="Verdana" pitchFamily="34" charset="0"/>
            </a:endParaRPr>
          </a:p>
        </p:txBody>
      </p:sp>
      <p:sp>
        <p:nvSpPr>
          <p:cNvPr id="12" name="Rectangle 60"/>
          <p:cNvSpPr>
            <a:spLocks noChangeArrowheads="1"/>
          </p:cNvSpPr>
          <p:nvPr/>
        </p:nvSpPr>
        <p:spPr bwMode="auto">
          <a:xfrm>
            <a:off x="5156057" y="4522028"/>
            <a:ext cx="331236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1600"/>
              </a:lnSpc>
              <a:spcBef>
                <a:spcPts val="600"/>
              </a:spcBef>
              <a:spcAft>
                <a:spcPts val="600"/>
              </a:spcAft>
            </a:pPr>
            <a:r>
              <a:rPr lang="de-DE" dirty="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a:solidFill>
                  <a:schemeClr val="dk1"/>
                </a:solidFill>
                <a:latin typeface="Verdana" pitchFamily="34" charset="0"/>
                <a:ea typeface="Verdana" pitchFamily="34" charset="0"/>
                <a:cs typeface="Verdana" pitchFamily="34" charset="0"/>
              </a:rPr>
              <a:t>Welt der </a:t>
            </a:r>
            <a:r>
              <a:rPr lang="de-DE" dirty="0" smtClean="0">
                <a:solidFill>
                  <a:schemeClr val="dk1"/>
                </a:solidFill>
                <a:latin typeface="Verdana" pitchFamily="34" charset="0"/>
                <a:ea typeface="Verdana" pitchFamily="34" charset="0"/>
                <a:cs typeface="Verdana" pitchFamily="34" charset="0"/>
              </a:rPr>
              <a:t>Spiritualität </a:t>
            </a:r>
            <a:r>
              <a:rPr lang="de-DE" dirty="0">
                <a:solidFill>
                  <a:schemeClr val="dk1"/>
                </a:solidFill>
                <a:latin typeface="Verdana" pitchFamily="34" charset="0"/>
                <a:ea typeface="Verdana" pitchFamily="34" charset="0"/>
                <a:cs typeface="Verdana" pitchFamily="34" charset="0"/>
              </a:rPr>
              <a:t>und Mystik</a:t>
            </a:r>
            <a:endParaRPr lang="de-D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spc="-140" dirty="0" smtClean="0"/>
              <a:t>Titel: Abweichender Titel (Standardelement </a:t>
            </a:r>
            <a:r>
              <a:rPr lang="de-DE" spc="-140" dirty="0" err="1" smtClean="0"/>
              <a:t>fR</a:t>
            </a:r>
            <a:r>
              <a:rPr lang="de-DE" spc="-140" dirty="0" smtClean="0"/>
              <a:t>/</a:t>
            </a:r>
            <a:r>
              <a:rPr lang="de-DE" spc="-140" dirty="0" err="1" smtClean="0"/>
              <a:t>iR</a:t>
            </a:r>
            <a:r>
              <a:rPr lang="de-DE" spc="-140" dirty="0" smtClean="0"/>
              <a:t>) -7-</a:t>
            </a:r>
            <a:endParaRPr lang="de-DE" spc="-140" dirty="0"/>
          </a:p>
        </p:txBody>
      </p:sp>
      <p:sp>
        <p:nvSpPr>
          <p:cNvPr id="3" name="Textplatzhalter 2"/>
          <p:cNvSpPr>
            <a:spLocks noGrp="1"/>
          </p:cNvSpPr>
          <p:nvPr>
            <p:ph type="body" sz="quarter" idx="13"/>
          </p:nvPr>
        </p:nvSpPr>
        <p:spPr/>
        <p:txBody>
          <a:bodyPr wrap="square"/>
          <a:lstStyle/>
          <a:p>
            <a:pPr marL="914400" lvl="2" indent="0" algn="just">
              <a:buNone/>
            </a:pPr>
            <a:endParaRPr lang="de-DE" sz="1800" dirty="0" smtClean="0"/>
          </a:p>
          <a:p>
            <a:pPr lvl="1"/>
            <a:endParaRPr lang="de-DE" dirty="0" smtClean="0"/>
          </a:p>
          <a:p>
            <a:pPr lvl="1"/>
            <a:endParaRPr lang="de-DE" dirty="0" smtClean="0"/>
          </a:p>
          <a:p>
            <a:endParaRPr lang="de-DE" dirty="0" smtClean="0"/>
          </a:p>
        </p:txBody>
      </p:sp>
      <p:sp>
        <p:nvSpPr>
          <p:cNvPr id="12" name="Foliennummernplatzhalter 11"/>
          <p:cNvSpPr>
            <a:spLocks noGrp="1"/>
          </p:cNvSpPr>
          <p:nvPr>
            <p:ph type="sldNum" sz="quarter" idx="4"/>
          </p:nvPr>
        </p:nvSpPr>
        <p:spPr/>
        <p:txBody>
          <a:bodyPr/>
          <a:lstStyle/>
          <a:p>
            <a:fld id="{8A6690F1-7CA1-4166-A522-500460961984}" type="slidenum">
              <a:rPr lang="de-DE" smtClean="0"/>
              <a:pPr/>
              <a:t>72</a:t>
            </a:fld>
            <a:endParaRPr lang="de-DE"/>
          </a:p>
        </p:txBody>
      </p:sp>
      <p:sp>
        <p:nvSpPr>
          <p:cNvPr id="13" name="Fußzeilenplatzhalter 12"/>
          <p:cNvSpPr>
            <a:spLocks noGrp="1"/>
          </p:cNvSpPr>
          <p:nvPr>
            <p:ph type="ftr" sz="quarter" idx="14"/>
          </p:nvPr>
        </p:nvSpPr>
        <p:spPr/>
        <p:txBody>
          <a:bodyPr/>
          <a:lstStyle/>
          <a:p>
            <a:r>
              <a:rPr lang="de-DE" smtClean="0"/>
              <a:t>AG RDA Schulungsunterlagen – Modul 3.02.01: Titel | Stand: 06.07.2015 | CC BY-NC-SA</a:t>
            </a:r>
            <a:endParaRPr lang="de-DE" dirty="0"/>
          </a:p>
        </p:txBody>
      </p:sp>
      <p:sp>
        <p:nvSpPr>
          <p:cNvPr id="11" name="Rechteck 10"/>
          <p:cNvSpPr/>
          <p:nvPr/>
        </p:nvSpPr>
        <p:spPr>
          <a:xfrm>
            <a:off x="323528" y="2564904"/>
            <a:ext cx="8712968"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2368376391"/>
              </p:ext>
            </p:extLst>
          </p:nvPr>
        </p:nvGraphicFramePr>
        <p:xfrm>
          <a:off x="331747" y="1484784"/>
          <a:ext cx="8424935" cy="2376262"/>
        </p:xfrm>
        <a:graphic>
          <a:graphicData uri="http://schemas.openxmlformats.org/drawingml/2006/table">
            <a:tbl>
              <a:tblPr firstRow="1" bandRow="1">
                <a:tableStyleId>{5C22544A-7EE6-4342-B048-85BDC9FD1C3A}</a:tableStyleId>
              </a:tblPr>
              <a:tblGrid>
                <a:gridCol w="1008112"/>
                <a:gridCol w="864096"/>
                <a:gridCol w="1872208"/>
                <a:gridCol w="4680519"/>
              </a:tblGrid>
              <a:tr h="414979">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5376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latin typeface="Verdana" pitchFamily="34" charset="0"/>
                          <a:ea typeface="Verdana" pitchFamily="34" charset="0"/>
                          <a:cs typeface="Verdana" pitchFamily="34" charset="0"/>
                        </a:rPr>
                        <a:t>1924 bis 1999: 75 Jahre Kraftverkehr Wupper-Sieg AG</a:t>
                      </a:r>
                      <a:endParaRPr lang="de-DE" dirty="0">
                        <a:latin typeface="Verdana" pitchFamily="34" charset="0"/>
                        <a:ea typeface="Verdana" pitchFamily="34" charset="0"/>
                        <a:cs typeface="Verdana" pitchFamily="34" charset="0"/>
                      </a:endParaRPr>
                    </a:p>
                  </a:txBody>
                  <a:tcPr anchor="ctr"/>
                </a:tc>
              </a:tr>
              <a:tr h="65376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370a</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2.3.6</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itchFamily="34" charset="0"/>
                          <a:ea typeface="Verdana" pitchFamily="34" charset="0"/>
                          <a:cs typeface="Verdana" pitchFamily="34" charset="0"/>
                        </a:rPr>
                        <a:t>75 Jahre Kraftverkehr Wupper-Sieg AG</a:t>
                      </a:r>
                      <a:endParaRPr lang="de-DE" dirty="0">
                        <a:latin typeface="Verdana" pitchFamily="34" charset="0"/>
                        <a:ea typeface="Verdana" pitchFamily="34" charset="0"/>
                        <a:cs typeface="Verdana" pitchFamily="34" charset="0"/>
                      </a:endParaRPr>
                    </a:p>
                  </a:txBody>
                  <a:tcPr anchor="ctr"/>
                </a:tc>
              </a:tr>
              <a:tr h="653761">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370a</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2.3.6</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itchFamily="34" charset="0"/>
                          <a:ea typeface="Verdana" pitchFamily="34" charset="0"/>
                          <a:cs typeface="Verdana" pitchFamily="34" charset="0"/>
                        </a:rPr>
                        <a:t>Fünfundsiebzig Jahre Kraftverkehr Wupper-Sieg AG</a:t>
                      </a:r>
                      <a:endParaRPr lang="de-DE"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spc="-170" dirty="0" smtClean="0"/>
              <a:t>Titel: Abweichender Titel (Standardelement </a:t>
            </a:r>
            <a:r>
              <a:rPr lang="de-DE" spc="-170" dirty="0" err="1" smtClean="0"/>
              <a:t>fR</a:t>
            </a:r>
            <a:r>
              <a:rPr lang="de-DE" spc="-170" dirty="0" smtClean="0"/>
              <a:t>/</a:t>
            </a:r>
            <a:r>
              <a:rPr lang="de-DE" spc="-170" dirty="0" err="1" smtClean="0"/>
              <a:t>iR</a:t>
            </a:r>
            <a:r>
              <a:rPr lang="de-DE" spc="-170" dirty="0" smtClean="0"/>
              <a:t>) -8-</a:t>
            </a:r>
            <a:endParaRPr lang="de-DE" spc="-170" dirty="0"/>
          </a:p>
        </p:txBody>
      </p:sp>
      <p:sp>
        <p:nvSpPr>
          <p:cNvPr id="3" name="Textplatzhalter 2"/>
          <p:cNvSpPr>
            <a:spLocks noGrp="1"/>
          </p:cNvSpPr>
          <p:nvPr>
            <p:ph type="body" sz="quarter" idx="13"/>
          </p:nvPr>
        </p:nvSpPr>
        <p:spPr>
          <a:xfrm>
            <a:off x="251520" y="908720"/>
            <a:ext cx="8640960" cy="5184576"/>
          </a:xfrm>
        </p:spPr>
        <p:txBody>
          <a:bodyPr wrap="square"/>
          <a:lstStyle/>
          <a:p>
            <a:pPr marL="457200" lvl="1" indent="0">
              <a:buNone/>
            </a:pPr>
            <a:endParaRPr lang="de-DE" dirty="0" smtClean="0"/>
          </a:p>
          <a:p>
            <a:pPr lvl="1"/>
            <a:endParaRPr lang="de-DE" dirty="0" smtClean="0"/>
          </a:p>
          <a:p>
            <a:endParaRPr lang="de-DE" dirty="0" smtClean="0"/>
          </a:p>
        </p:txBody>
      </p:sp>
      <p:sp>
        <p:nvSpPr>
          <p:cNvPr id="12" name="Textfeld 11"/>
          <p:cNvSpPr txBox="1"/>
          <p:nvPr/>
        </p:nvSpPr>
        <p:spPr>
          <a:xfrm>
            <a:off x="323528" y="1628800"/>
            <a:ext cx="2808312" cy="1152128"/>
          </a:xfrm>
          <a:prstGeom prst="rect">
            <a:avLst/>
          </a:prstGeom>
          <a:solidFill>
            <a:schemeClr val="bg1"/>
          </a:solidFill>
          <a:ln>
            <a:solidFill>
              <a:schemeClr val="tx1"/>
            </a:solidFill>
          </a:ln>
        </p:spPr>
        <p:txBody>
          <a:bodyPr wrap="square" rtlCol="0">
            <a:noAutofit/>
          </a:bodyPr>
          <a:lstStyle/>
          <a:p>
            <a:pPr algn="ctr"/>
            <a:r>
              <a:rPr lang="de-DE" sz="2400" dirty="0" smtClean="0">
                <a:latin typeface="Verdana" pitchFamily="34" charset="0"/>
                <a:ea typeface="Verdana" pitchFamily="34" charset="0"/>
                <a:cs typeface="Verdana" pitchFamily="34" charset="0"/>
              </a:rPr>
              <a:t>Wolfgang Laib</a:t>
            </a:r>
            <a:endParaRPr lang="de-DE" sz="2400" dirty="0">
              <a:latin typeface="Verdana" pitchFamily="34" charset="0"/>
              <a:ea typeface="Verdana" pitchFamily="34" charset="0"/>
              <a:cs typeface="Verdana"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smtClean="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feld 12"/>
          <p:cNvSpPr txBox="1"/>
          <p:nvPr/>
        </p:nvSpPr>
        <p:spPr>
          <a:xfrm>
            <a:off x="1331640" y="4715852"/>
            <a:ext cx="6552728" cy="1015663"/>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Katalogbuch zur Ausstellung Wolfgang Laib</a:t>
            </a:r>
          </a:p>
          <a:p>
            <a:r>
              <a:rPr lang="de-DE" dirty="0" smtClean="0">
                <a:latin typeface="Verdana" pitchFamily="34" charset="0"/>
                <a:ea typeface="Verdana" pitchFamily="34" charset="0"/>
                <a:cs typeface="Verdana" pitchFamily="34" charset="0"/>
              </a:rPr>
              <a:t>Kunsthaus Bregenz 10. Juli bis 19. September 1999 </a:t>
            </a:r>
            <a:r>
              <a:rPr lang="de-DE" sz="2400" dirty="0" smtClean="0">
                <a:latin typeface="Verdana" pitchFamily="34" charset="0"/>
                <a:ea typeface="Verdana" pitchFamily="34" charset="0"/>
                <a:cs typeface="Verdana" pitchFamily="34" charset="0"/>
              </a:rPr>
              <a:t/>
            </a:r>
            <a:br>
              <a:rPr lang="de-DE" sz="2400" dirty="0" smtClean="0">
                <a:latin typeface="Verdana" pitchFamily="34" charset="0"/>
                <a:ea typeface="Verdana" pitchFamily="34" charset="0"/>
                <a:cs typeface="Verdana" pitchFamily="34" charset="0"/>
              </a:rPr>
            </a:br>
            <a:endParaRPr lang="de-DE" sz="2400" dirty="0">
              <a:latin typeface="Verdana" pitchFamily="34" charset="0"/>
              <a:ea typeface="Verdana" pitchFamily="34" charset="0"/>
              <a:cs typeface="Verdana" pitchFamily="34" charset="0"/>
            </a:endParaRPr>
          </a:p>
        </p:txBody>
      </p:sp>
      <p:graphicFrame>
        <p:nvGraphicFramePr>
          <p:cNvPr id="15" name="Tabelle 14"/>
          <p:cNvGraphicFramePr>
            <a:graphicFrameLocks noGrp="1"/>
          </p:cNvGraphicFramePr>
          <p:nvPr>
            <p:extLst>
              <p:ext uri="{D42A27DB-BD31-4B8C-83A1-F6EECF244321}">
                <p14:modId xmlns:p14="http://schemas.microsoft.com/office/powerpoint/2010/main" val="1465888645"/>
              </p:ext>
            </p:extLst>
          </p:nvPr>
        </p:nvGraphicFramePr>
        <p:xfrm>
          <a:off x="3203848" y="1628800"/>
          <a:ext cx="5616623" cy="2736304"/>
        </p:xfrm>
        <a:graphic>
          <a:graphicData uri="http://schemas.openxmlformats.org/drawingml/2006/table">
            <a:tbl>
              <a:tblPr firstRow="1" bandRow="1">
                <a:tableStyleId>{5C22544A-7EE6-4342-B048-85BDC9FD1C3A}</a:tableStyleId>
              </a:tblPr>
              <a:tblGrid>
                <a:gridCol w="936104"/>
                <a:gridCol w="875708"/>
                <a:gridCol w="1428548"/>
                <a:gridCol w="2376263"/>
              </a:tblGrid>
              <a:tr h="480523">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0591">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 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pc="-1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spc="-100" baseline="0" dirty="0" smtClean="0">
                          <a:solidFill>
                            <a:schemeClr val="dk1"/>
                          </a:solidFill>
                          <a:latin typeface="Verdana" pitchFamily="34" charset="0"/>
                          <a:ea typeface="Verdana" pitchFamily="34" charset="0"/>
                          <a:cs typeface="Verdana" pitchFamily="34" charset="0"/>
                        </a:rPr>
                        <a:t>Wolfgang Laib</a:t>
                      </a:r>
                      <a:endParaRPr lang="de-DE" spc="-100" baseline="0" dirty="0">
                        <a:latin typeface="Verdana" pitchFamily="34" charset="0"/>
                        <a:ea typeface="Verdana" pitchFamily="34" charset="0"/>
                        <a:cs typeface="Verdana" pitchFamily="34" charset="0"/>
                      </a:endParaRPr>
                    </a:p>
                  </a:txBody>
                  <a:tcPr anchor="ctr"/>
                </a:tc>
              </a:tr>
              <a:tr h="1575190">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370a</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2.3.6</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pc="-1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spc="-100" baseline="0" dirty="0" smtClean="0">
                          <a:solidFill>
                            <a:schemeClr val="dk1"/>
                          </a:solidFill>
                          <a:latin typeface="Verdana" pitchFamily="34" charset="0"/>
                          <a:ea typeface="Verdana" pitchFamily="34" charset="0"/>
                          <a:cs typeface="Verdana" pitchFamily="34" charset="0"/>
                        </a:rPr>
                        <a:t>Katalogbuch zur Ausstellung Wolfgang Laib, Kunsthaus Bregenz, 10. Juli bis 19. September 1999</a:t>
                      </a:r>
                      <a:endParaRPr lang="de-DE" b="0" spc="-100" baseline="0" dirty="0">
                        <a:latin typeface="Verdana" pitchFamily="34" charset="0"/>
                        <a:ea typeface="Verdana" pitchFamily="34" charset="0"/>
                        <a:cs typeface="Verdana" pitchFamily="34" charset="0"/>
                      </a:endParaRPr>
                    </a:p>
                  </a:txBody>
                  <a:tcPr anchor="ctr"/>
                </a:tc>
              </a:tr>
            </a:tbl>
          </a:graphicData>
        </a:graphic>
      </p:graphicFrame>
      <p:sp>
        <p:nvSpPr>
          <p:cNvPr id="16" name="Textfeld 15"/>
          <p:cNvSpPr txBox="1"/>
          <p:nvPr/>
        </p:nvSpPr>
        <p:spPr>
          <a:xfrm>
            <a:off x="1547664" y="2636912"/>
            <a:ext cx="1368152" cy="369332"/>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Titelseite</a:t>
            </a:r>
            <a:endParaRPr lang="de-DE" dirty="0">
              <a:latin typeface="Verdana" pitchFamily="34" charset="0"/>
              <a:ea typeface="Verdana" pitchFamily="34" charset="0"/>
              <a:cs typeface="Verdana" pitchFamily="34" charset="0"/>
            </a:endParaRPr>
          </a:p>
        </p:txBody>
      </p:sp>
      <p:sp>
        <p:nvSpPr>
          <p:cNvPr id="17" name="Textfeld 16"/>
          <p:cNvSpPr txBox="1"/>
          <p:nvPr/>
        </p:nvSpPr>
        <p:spPr>
          <a:xfrm>
            <a:off x="2627784" y="5579948"/>
            <a:ext cx="2736304" cy="369332"/>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Rückseite Titelseite</a:t>
            </a:r>
            <a:endParaRPr lang="de-DE" dirty="0">
              <a:latin typeface="Verdana" pitchFamily="34" charset="0"/>
              <a:ea typeface="Verdana" pitchFamily="34" charset="0"/>
              <a:cs typeface="Verdana" pitchFamily="34" charset="0"/>
            </a:endParaRPr>
          </a:p>
        </p:txBody>
      </p:sp>
      <p:sp>
        <p:nvSpPr>
          <p:cNvPr id="18" name="Foliennummernplatzhalter 17"/>
          <p:cNvSpPr>
            <a:spLocks noGrp="1"/>
          </p:cNvSpPr>
          <p:nvPr>
            <p:ph type="sldNum" sz="quarter" idx="4"/>
          </p:nvPr>
        </p:nvSpPr>
        <p:spPr/>
        <p:txBody>
          <a:bodyPr/>
          <a:lstStyle/>
          <a:p>
            <a:fld id="{8A6690F1-7CA1-4166-A522-500460961984}" type="slidenum">
              <a:rPr lang="de-DE" smtClean="0"/>
              <a:pPr/>
              <a:t>73</a:t>
            </a:fld>
            <a:endParaRPr lang="de-DE"/>
          </a:p>
        </p:txBody>
      </p:sp>
      <p:sp>
        <p:nvSpPr>
          <p:cNvPr id="19" name="Fußzeilenplatzhalter 18"/>
          <p:cNvSpPr>
            <a:spLocks noGrp="1"/>
          </p:cNvSpPr>
          <p:nvPr>
            <p:ph type="ftr" sz="quarter" idx="14"/>
          </p:nvPr>
        </p:nvSpPr>
        <p:spPr>
          <a:xfrm>
            <a:off x="467544" y="6376243"/>
            <a:ext cx="6696744" cy="365125"/>
          </a:xfrm>
        </p:spPr>
        <p:txBody>
          <a:bodyPr/>
          <a:lstStyle/>
          <a:p>
            <a:r>
              <a:rPr lang="de-DE" dirty="0" smtClean="0"/>
              <a:t>AG RDA Schulungsunterlagen – Modul 3.02.01: Titel | </a:t>
            </a:r>
            <a:r>
              <a:rPr lang="de-DE" dirty="0" err="1" smtClean="0"/>
              <a:t>Aleph</a:t>
            </a:r>
            <a:r>
              <a:rPr lang="de-DE" dirty="0" smtClean="0"/>
              <a:t> | Stand: 06.07.2015 | CC BY-NC-SA</a:t>
            </a:r>
            <a:endParaRPr lang="de-DE" dirty="0"/>
          </a:p>
        </p:txBody>
      </p:sp>
    </p:spTree>
    <p:extLst>
      <p:ext uri="{BB962C8B-B14F-4D97-AF65-F5344CB8AC3E}">
        <p14:creationId xmlns:p14="http://schemas.microsoft.com/office/powerpoint/2010/main" val="10879907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spc="-140" dirty="0" smtClean="0"/>
              <a:t>Titel: Abweichender Titel (Standardelement </a:t>
            </a:r>
            <a:r>
              <a:rPr lang="de-DE" spc="-140" dirty="0" err="1" smtClean="0"/>
              <a:t>fR</a:t>
            </a:r>
            <a:r>
              <a:rPr lang="de-DE" spc="-140" dirty="0" smtClean="0"/>
              <a:t>/</a:t>
            </a:r>
            <a:r>
              <a:rPr lang="de-DE" spc="-140" dirty="0" err="1" smtClean="0"/>
              <a:t>iR</a:t>
            </a:r>
            <a:r>
              <a:rPr lang="de-DE" spc="-140" dirty="0" smtClean="0"/>
              <a:t>) -9-</a:t>
            </a:r>
            <a:endParaRPr lang="de-DE" spc="-140" dirty="0"/>
          </a:p>
        </p:txBody>
      </p:sp>
      <p:sp>
        <p:nvSpPr>
          <p:cNvPr id="3" name="Textplatzhalter 2"/>
          <p:cNvSpPr>
            <a:spLocks noGrp="1"/>
          </p:cNvSpPr>
          <p:nvPr>
            <p:ph type="body" sz="quarter" idx="13"/>
          </p:nvPr>
        </p:nvSpPr>
        <p:spPr/>
        <p:txBody>
          <a:bodyPr wrap="square"/>
          <a:lstStyle/>
          <a:p>
            <a:pPr algn="just">
              <a:buNone/>
            </a:pPr>
            <a:endParaRPr lang="de-DE" sz="1800" dirty="0" smtClean="0"/>
          </a:p>
          <a:p>
            <a:pPr lvl="1" algn="just"/>
            <a:endParaRPr lang="de-DE" sz="2200" dirty="0" smtClean="0"/>
          </a:p>
          <a:p>
            <a:pPr lvl="2" algn="just"/>
            <a:endParaRPr lang="de-DE" sz="1800" dirty="0" smtClean="0"/>
          </a:p>
          <a:p>
            <a:pPr lvl="1"/>
            <a:endParaRPr lang="de-DE" dirty="0" smtClean="0"/>
          </a:p>
          <a:p>
            <a:pPr lvl="1"/>
            <a:endParaRPr lang="de-DE" dirty="0" smtClean="0"/>
          </a:p>
          <a:p>
            <a:endParaRPr lang="de-DE" dirty="0" smtClean="0"/>
          </a:p>
        </p:txBody>
      </p:sp>
      <p:pic>
        <p:nvPicPr>
          <p:cNvPr id="11" name="Picture 3"/>
          <p:cNvPicPr>
            <a:picLocks noChangeAspect="1" noChangeArrowheads="1"/>
          </p:cNvPicPr>
          <p:nvPr/>
        </p:nvPicPr>
        <p:blipFill>
          <a:blip r:embed="rId2" cstate="print"/>
          <a:srcRect l="4492" t="4346" r="4739" b="23947"/>
          <a:stretch>
            <a:fillRect/>
          </a:stretch>
        </p:blipFill>
        <p:spPr bwMode="auto">
          <a:xfrm>
            <a:off x="2843808" y="1052736"/>
            <a:ext cx="3384376" cy="2376264"/>
          </a:xfrm>
          <a:prstGeom prst="rect">
            <a:avLst/>
          </a:prstGeom>
          <a:noFill/>
          <a:ln w="9525">
            <a:solidFill>
              <a:schemeClr val="tx1"/>
            </a:solidFill>
            <a:miter lim="800000"/>
            <a:headEnd/>
            <a:tailEnd/>
          </a:ln>
        </p:spPr>
      </p:pic>
      <p:graphicFrame>
        <p:nvGraphicFramePr>
          <p:cNvPr id="12" name="Tabelle 11"/>
          <p:cNvGraphicFramePr>
            <a:graphicFrameLocks noGrp="1"/>
          </p:cNvGraphicFramePr>
          <p:nvPr>
            <p:extLst>
              <p:ext uri="{D42A27DB-BD31-4B8C-83A1-F6EECF244321}">
                <p14:modId xmlns:p14="http://schemas.microsoft.com/office/powerpoint/2010/main" val="2946270977"/>
              </p:ext>
            </p:extLst>
          </p:nvPr>
        </p:nvGraphicFramePr>
        <p:xfrm>
          <a:off x="683568" y="3789040"/>
          <a:ext cx="7848871" cy="2346577"/>
        </p:xfrm>
        <a:graphic>
          <a:graphicData uri="http://schemas.openxmlformats.org/drawingml/2006/table">
            <a:tbl>
              <a:tblPr firstRow="1" bandRow="1">
                <a:tableStyleId>{5C22544A-7EE6-4342-B048-85BDC9FD1C3A}</a:tableStyleId>
              </a:tblPr>
              <a:tblGrid>
                <a:gridCol w="1345521"/>
                <a:gridCol w="1233394"/>
                <a:gridCol w="2130407"/>
                <a:gridCol w="3139549"/>
              </a:tblGrid>
              <a:tr h="407389">
                <a:tc>
                  <a:txBody>
                    <a:bodyPr/>
                    <a:lstStyle/>
                    <a:p>
                      <a:r>
                        <a:rPr lang="de-DE" spc="-100" baseline="0" dirty="0" err="1" smtClean="0">
                          <a:latin typeface="Verdana" panose="020B0604030504040204" pitchFamily="34" charset="0"/>
                          <a:ea typeface="Verdana" panose="020B0604030504040204" pitchFamily="34" charset="0"/>
                          <a:cs typeface="Verdana" panose="020B0604030504040204" pitchFamily="34" charset="0"/>
                        </a:rPr>
                        <a:t>Aleph</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baseline="0" dirty="0" smtClean="0">
                          <a:latin typeface="Verdana" panose="020B0604030504040204" pitchFamily="34" charset="0"/>
                          <a:ea typeface="Verdana" panose="020B0604030504040204" pitchFamily="34" charset="0"/>
                          <a:cs typeface="Verdana" panose="020B0604030504040204" pitchFamily="34" charset="0"/>
                        </a:rPr>
                        <a:t>RDA</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baseline="0" dirty="0" smtClean="0">
                          <a:latin typeface="Verdana" panose="020B0604030504040204" pitchFamily="34" charset="0"/>
                          <a:ea typeface="Verdana" panose="020B0604030504040204" pitchFamily="34" charset="0"/>
                          <a:cs typeface="Verdana" panose="020B0604030504040204" pitchFamily="34" charset="0"/>
                        </a:rPr>
                        <a:t>Element</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00" baseline="0" dirty="0" smtClean="0">
                          <a:latin typeface="Verdana" panose="020B0604030504040204" pitchFamily="34" charset="0"/>
                          <a:ea typeface="Verdana" panose="020B0604030504040204" pitchFamily="34" charset="0"/>
                          <a:cs typeface="Verdana" panose="020B0604030504040204" pitchFamily="34" charset="0"/>
                        </a:rPr>
                        <a:t>Erfassung</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tc>
              </a:tr>
              <a:tr h="641986">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331</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2.3.2</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Haupt</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spc="-100" baseline="0" dirty="0" err="1" smtClean="0">
                          <a:solidFill>
                            <a:schemeClr val="dk1"/>
                          </a:solidFill>
                          <a:latin typeface="Verdana" pitchFamily="34" charset="0"/>
                          <a:ea typeface="Verdana" pitchFamily="34" charset="0"/>
                          <a:cs typeface="Verdana" pitchFamily="34" charset="0"/>
                        </a:rPr>
                        <a:t>EnWG</a:t>
                      </a:r>
                      <a:endParaRPr lang="de-DE" spc="-100" baseline="0" dirty="0">
                        <a:latin typeface="Verdana" pitchFamily="34" charset="0"/>
                        <a:ea typeface="Verdana" pitchFamily="34" charset="0"/>
                        <a:cs typeface="Verdana" pitchFamily="34" charset="0"/>
                      </a:endParaRPr>
                    </a:p>
                  </a:txBody>
                  <a:tcPr anchor="ctr"/>
                </a:tc>
              </a:tr>
              <a:tr h="641986">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335</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2.3.4</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spc="-100" baseline="0" dirty="0" smtClean="0">
                          <a:latin typeface="Verdana" panose="020B0604030504040204" pitchFamily="34" charset="0"/>
                          <a:ea typeface="Verdana" panose="020B0604030504040204" pitchFamily="34" charset="0"/>
                          <a:cs typeface="Verdana" panose="020B0604030504040204" pitchFamily="34" charset="0"/>
                        </a:rPr>
                        <a:t>Titel</a:t>
                      </a:r>
                      <a:br>
                        <a:rPr lang="de-DE" b="1" spc="-100" baseline="0" dirty="0" smtClean="0">
                          <a:latin typeface="Verdana" panose="020B0604030504040204" pitchFamily="34" charset="0"/>
                          <a:ea typeface="Verdana" panose="020B0604030504040204" pitchFamily="34" charset="0"/>
                          <a:cs typeface="Verdana" panose="020B0604030504040204" pitchFamily="34" charset="0"/>
                        </a:rPr>
                      </a:br>
                      <a:r>
                        <a:rPr lang="de-DE" b="1" spc="-100" baseline="0" dirty="0" err="1" smtClean="0">
                          <a:latin typeface="Verdana" panose="020B0604030504040204" pitchFamily="34" charset="0"/>
                          <a:ea typeface="Verdana" panose="020B0604030504040204" pitchFamily="34" charset="0"/>
                          <a:cs typeface="Verdana" panose="020B0604030504040204" pitchFamily="34" charset="0"/>
                        </a:rPr>
                        <a:t>zusatz</a:t>
                      </a:r>
                      <a:endParaRPr lang="de-DE" b="1"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pc="-100" baseline="0" dirty="0" smtClean="0">
                          <a:latin typeface="Verdana" pitchFamily="34" charset="0"/>
                          <a:ea typeface="Verdana" pitchFamily="34" charset="0"/>
                          <a:cs typeface="Verdana" pitchFamily="34" charset="0"/>
                        </a:rPr>
                        <a:t>Kommentar</a:t>
                      </a:r>
                      <a:endParaRPr lang="de-DE" spc="-100" baseline="0" dirty="0">
                        <a:latin typeface="Verdana" pitchFamily="34" charset="0"/>
                        <a:ea typeface="Verdana" pitchFamily="34" charset="0"/>
                        <a:cs typeface="Verdana" pitchFamily="34" charset="0"/>
                      </a:endParaRPr>
                    </a:p>
                  </a:txBody>
                  <a:tcPr anchor="ctr"/>
                </a:tc>
              </a:tr>
              <a:tr h="655216">
                <a:tc>
                  <a:txBody>
                    <a:bodyPr/>
                    <a:lstStyle/>
                    <a:p>
                      <a:pPr>
                        <a:lnSpc>
                          <a:spcPts val="1600"/>
                        </a:lnSpc>
                        <a:spcBef>
                          <a:spcPts val="600"/>
                        </a:spcBef>
                        <a:spcAft>
                          <a:spcPts val="600"/>
                        </a:spcAft>
                      </a:pPr>
                      <a:r>
                        <a:rPr lang="de-DE" spc="-100" baseline="0" dirty="0" smtClean="0">
                          <a:latin typeface="Verdana" panose="020B0604030504040204" pitchFamily="34" charset="0"/>
                          <a:ea typeface="Verdana" panose="020B0604030504040204" pitchFamily="34" charset="0"/>
                          <a:cs typeface="Verdana" panose="020B0604030504040204" pitchFamily="34" charset="0"/>
                        </a:rPr>
                        <a:t>370a</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pc="-100" baseline="0" dirty="0" smtClean="0">
                          <a:latin typeface="Verdana" panose="020B0604030504040204" pitchFamily="34" charset="0"/>
                          <a:ea typeface="Verdana" panose="020B0604030504040204" pitchFamily="34" charset="0"/>
                          <a:cs typeface="Verdana" panose="020B0604030504040204" pitchFamily="34" charset="0"/>
                        </a:rPr>
                        <a:t>2.3.6</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pc="-100" baseline="0"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spc="-100" baseline="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spc="-100" baseline="0" dirty="0" err="1" smtClean="0">
                          <a:solidFill>
                            <a:schemeClr val="dk1"/>
                          </a:solidFill>
                          <a:latin typeface="Verdana" pitchFamily="34" charset="0"/>
                          <a:ea typeface="Verdana" pitchFamily="34" charset="0"/>
                          <a:cs typeface="Verdana" pitchFamily="34" charset="0"/>
                        </a:rPr>
                        <a:t>Energiewirtschaftsgesetz</a:t>
                      </a:r>
                      <a:endParaRPr lang="de-DE" spc="-100" baseline="0" dirty="0">
                        <a:latin typeface="Verdana" pitchFamily="34" charset="0"/>
                        <a:ea typeface="Verdana" pitchFamily="34" charset="0"/>
                        <a:cs typeface="Verdana" pitchFamily="34" charset="0"/>
                      </a:endParaRPr>
                    </a:p>
                  </a:txBody>
                  <a:tcPr anchor="ctr"/>
                </a:tc>
              </a:tr>
            </a:tbl>
          </a:graphicData>
        </a:graphic>
      </p:graphicFrame>
      <p:sp>
        <p:nvSpPr>
          <p:cNvPr id="15" name="Foliennummernplatzhalter 14"/>
          <p:cNvSpPr>
            <a:spLocks noGrp="1"/>
          </p:cNvSpPr>
          <p:nvPr>
            <p:ph type="sldNum" sz="quarter" idx="4"/>
          </p:nvPr>
        </p:nvSpPr>
        <p:spPr/>
        <p:txBody>
          <a:bodyPr/>
          <a:lstStyle/>
          <a:p>
            <a:fld id="{8A6690F1-7CA1-4166-A522-500460961984}" type="slidenum">
              <a:rPr lang="de-DE" smtClean="0"/>
              <a:pPr/>
              <a:t>74</a:t>
            </a:fld>
            <a:endParaRPr lang="de-DE"/>
          </a:p>
        </p:txBody>
      </p:sp>
      <p:sp>
        <p:nvSpPr>
          <p:cNvPr id="16" name="Fußzeilenplatzhalter 15"/>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9672314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784976" cy="508918"/>
          </a:xfrm>
        </p:spPr>
        <p:txBody>
          <a:bodyPr/>
          <a:lstStyle/>
          <a:p>
            <a:r>
              <a:rPr lang="de-DE" dirty="0" smtClean="0"/>
              <a:t>Titel: Anmerkung zum Titel</a:t>
            </a:r>
            <a:endParaRPr lang="de-DE" dirty="0"/>
          </a:p>
        </p:txBody>
      </p:sp>
      <p:sp>
        <p:nvSpPr>
          <p:cNvPr id="6" name="Titel 1"/>
          <p:cNvSpPr>
            <a:spLocks noGrp="1"/>
          </p:cNvSpPr>
          <p:nvPr>
            <p:ph type="body" sz="quarter" idx="13"/>
          </p:nvPr>
        </p:nvSpPr>
        <p:spPr>
          <a:xfrm>
            <a:off x="251520" y="2348880"/>
            <a:ext cx="8640960" cy="2088232"/>
          </a:xfrm>
        </p:spPr>
        <p:txBody>
          <a:bodyPr/>
          <a:lstStyle/>
          <a:p>
            <a:pPr algn="ctr">
              <a:buNone/>
            </a:pPr>
            <a:r>
              <a:rPr lang="de-DE" sz="2800" dirty="0" smtClean="0">
                <a:solidFill>
                  <a:schemeClr val="accent1">
                    <a:lumMod val="75000"/>
                  </a:schemeClr>
                </a:solidFill>
              </a:rPr>
              <a:t>7. Anmerkung zum Titel</a:t>
            </a:r>
          </a:p>
          <a:p>
            <a:pPr algn="ctr">
              <a:buNone/>
            </a:pPr>
            <a:r>
              <a:rPr lang="de-DE" sz="2800" dirty="0" smtClean="0">
                <a:solidFill>
                  <a:schemeClr val="accent1">
                    <a:lumMod val="75000"/>
                  </a:schemeClr>
                </a:solidFill>
              </a:rPr>
              <a:t>(RDA 2.17.2)</a:t>
            </a:r>
            <a:r>
              <a:rPr lang="de-DE" sz="2800" dirty="0" smtClean="0"/>
              <a:t/>
            </a:r>
            <a:br>
              <a:rPr lang="de-DE" sz="2800" dirty="0" smtClean="0"/>
            </a:br>
            <a:endParaRPr lang="de-DE" sz="2800"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75</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Anmerkung zum Titel -1-</a:t>
            </a:r>
            <a:endParaRPr lang="de-DE" dirty="0"/>
          </a:p>
        </p:txBody>
      </p:sp>
      <p:sp>
        <p:nvSpPr>
          <p:cNvPr id="3" name="Textplatzhalter 2"/>
          <p:cNvSpPr>
            <a:spLocks noGrp="1"/>
          </p:cNvSpPr>
          <p:nvPr>
            <p:ph type="body" sz="quarter" idx="13"/>
          </p:nvPr>
        </p:nvSpPr>
        <p:spPr/>
        <p:txBody>
          <a:bodyPr wrap="square"/>
          <a:lstStyle/>
          <a:p>
            <a:pPr algn="just"/>
            <a:r>
              <a:rPr lang="de-DE" dirty="0" smtClean="0"/>
              <a:t>Angabe über</a:t>
            </a:r>
          </a:p>
          <a:p>
            <a:pPr lvl="1" algn="just"/>
            <a:r>
              <a:rPr lang="de-DE" dirty="0" smtClean="0"/>
              <a:t>Quelle eines Titels (z. B. wenn ermittelt)</a:t>
            </a:r>
          </a:p>
          <a:p>
            <a:pPr lvl="1" algn="just"/>
            <a:r>
              <a:rPr lang="de-DE" dirty="0" smtClean="0"/>
              <a:t>Datum, an welchem ein Titel angezeigt wurde (nicht gemeint ist das Datum, an dem eine Online-Ressource gesichtet wurde, um sie zu beschreiben)</a:t>
            </a:r>
          </a:p>
          <a:p>
            <a:pPr lvl="1" algn="just"/>
            <a:r>
              <a:rPr lang="de-DE" dirty="0" smtClean="0"/>
              <a:t>Abweichungen in Titeln</a:t>
            </a:r>
          </a:p>
          <a:p>
            <a:pPr lvl="1" algn="just"/>
            <a:r>
              <a:rPr lang="de-DE" dirty="0" smtClean="0"/>
              <a:t>Ungenauigkeiten, Streichungen usw. in Titeln</a:t>
            </a:r>
          </a:p>
          <a:p>
            <a:pPr lvl="1" algn="just"/>
            <a:r>
              <a:rPr lang="de-DE" dirty="0" smtClean="0"/>
              <a:t>andere Informationen, die sich auf einen Titel beziehen</a:t>
            </a:r>
          </a:p>
          <a:p>
            <a:pPr algn="just"/>
            <a:r>
              <a:rPr lang="de-DE" dirty="0" smtClean="0"/>
              <a:t>Beliebige Informationsquellen (RDA 2.17.2.2) </a:t>
            </a:r>
          </a:p>
          <a:p>
            <a:r>
              <a:rPr lang="de-DE" dirty="0" smtClean="0"/>
              <a:t>Erstellung nach den allgemeinen Richtlinien für Anmerkungen (s. RDA 1.10)</a:t>
            </a:r>
          </a:p>
          <a:p>
            <a:pPr lvl="1"/>
            <a:r>
              <a:rPr lang="de-DE" spc="-50" dirty="0" smtClean="0"/>
              <a:t>Groß-/Kleinschreibung im Deutschen: neueste Auflage "Duden, Die deutsche Rechtschreibung" (s. RDA 1.10.2 D-A-CH).</a:t>
            </a:r>
          </a:p>
          <a:p>
            <a:pPr lvl="1"/>
            <a:r>
              <a:rPr lang="de-DE" spc="-50" dirty="0" smtClean="0"/>
              <a:t>Groß-/Kleinschreibung sonstige: Anhang A (s. RDA 1.10.2)</a:t>
            </a:r>
          </a:p>
          <a:p>
            <a:pPr lvl="1"/>
            <a:endParaRPr lang="de-DE" dirty="0" smtClean="0"/>
          </a:p>
          <a:p>
            <a:pPr lvl="1"/>
            <a:endParaRPr lang="de-DE" dirty="0" smtClean="0"/>
          </a:p>
          <a:p>
            <a:pPr lvl="1"/>
            <a:endParaRPr lang="de-DE" dirty="0" smtClean="0"/>
          </a:p>
          <a:p>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76</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Anmerkung zum Titel -2-</a:t>
            </a:r>
            <a:endParaRPr lang="de-DE" dirty="0"/>
          </a:p>
        </p:txBody>
      </p:sp>
      <p:sp>
        <p:nvSpPr>
          <p:cNvPr id="3" name="Textplatzhalter 2"/>
          <p:cNvSpPr>
            <a:spLocks noGrp="1"/>
          </p:cNvSpPr>
          <p:nvPr>
            <p:ph type="body" sz="quarter" idx="13"/>
          </p:nvPr>
        </p:nvSpPr>
        <p:spPr/>
        <p:txBody>
          <a:bodyPr wrap="square"/>
          <a:lstStyle/>
          <a:p>
            <a:pPr algn="just"/>
            <a:r>
              <a:rPr lang="de-DE" dirty="0" smtClean="0"/>
              <a:t>Angabe der Quelle des Haupttitels sinnvoll, wenn keine der folgenden die Quelle ist (RDA 2.17.2.3):</a:t>
            </a:r>
          </a:p>
          <a:p>
            <a:pPr lvl="1" algn="just"/>
            <a:r>
              <a:rPr lang="de-DE" dirty="0" smtClean="0"/>
              <a:t>Titelseite, Titelblatt oder Titelkarte (oder Bild davon) einer Ressource, die aus mehreren Seiten, Blättern, Bögen oder Karten (oder Bildern davon) besteht (s. RDA 2.2.2.2)</a:t>
            </a:r>
          </a:p>
          <a:p>
            <a:pPr lvl="1" algn="just"/>
            <a:r>
              <a:rPr lang="de-DE" dirty="0" smtClean="0"/>
              <a:t>Titelbildfeld oder Titelbildschirm einer Ressource, die aus bewegten Bildern besteht (s. RDA 2.2.2.3)</a:t>
            </a:r>
          </a:p>
          <a:p>
            <a:pPr lvl="2" algn="just"/>
            <a:endParaRPr lang="de-DE" sz="1800" dirty="0" smtClean="0"/>
          </a:p>
          <a:p>
            <a:pPr algn="just"/>
            <a:r>
              <a:rPr lang="de-DE" dirty="0" smtClean="0"/>
              <a:t>Angabe der Quelle ist verzichtbar, wenn eine Ressource nur einen einzigen Titel hat und dieser in der Ressource selbst erscheint (RDA 2.17.2.3 D-A-CH)</a:t>
            </a:r>
          </a:p>
          <a:p>
            <a:pPr lvl="1" algn="just"/>
            <a:endParaRPr lang="de-DE" sz="2200" dirty="0" smtClean="0"/>
          </a:p>
          <a:p>
            <a:pPr lvl="2" algn="just"/>
            <a:endParaRPr lang="de-DE" sz="1800" dirty="0" smtClean="0"/>
          </a:p>
          <a:p>
            <a:pPr lvl="1" algn="just"/>
            <a:endParaRPr lang="de-DE" dirty="0" smtClean="0"/>
          </a:p>
          <a:p>
            <a:pPr lvl="1" algn="just"/>
            <a:endParaRPr lang="de-DE" spc="-50" dirty="0" smtClean="0"/>
          </a:p>
          <a:p>
            <a:pPr lvl="1"/>
            <a:endParaRPr lang="de-DE" dirty="0" smtClean="0"/>
          </a:p>
          <a:p>
            <a:pPr lvl="1"/>
            <a:endParaRPr lang="de-DE" dirty="0" smtClean="0"/>
          </a:p>
          <a:p>
            <a:pPr lvl="1"/>
            <a:endParaRPr lang="de-DE" dirty="0" smtClean="0"/>
          </a:p>
          <a:p>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77</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Anmerkung zum Titel -3-</a:t>
            </a:r>
            <a:endParaRPr lang="de-DE" dirty="0"/>
          </a:p>
        </p:txBody>
      </p:sp>
      <p:sp>
        <p:nvSpPr>
          <p:cNvPr id="3" name="Textplatzhalter 2"/>
          <p:cNvSpPr>
            <a:spLocks noGrp="1"/>
          </p:cNvSpPr>
          <p:nvPr>
            <p:ph type="body" sz="quarter" idx="13"/>
          </p:nvPr>
        </p:nvSpPr>
        <p:spPr/>
        <p:txBody>
          <a:bodyPr wrap="square"/>
          <a:lstStyle/>
          <a:p>
            <a:r>
              <a:rPr lang="de-DE" dirty="0" smtClean="0"/>
              <a:t>Beispiele</a:t>
            </a:r>
            <a:r>
              <a:rPr lang="de-DE" dirty="0"/>
              <a:t>: </a:t>
            </a:r>
          </a:p>
          <a:p>
            <a:pPr lvl="1"/>
            <a:r>
              <a:rPr lang="de-DE" dirty="0"/>
              <a:t>Titel von der Homepage</a:t>
            </a:r>
          </a:p>
          <a:p>
            <a:pPr lvl="1"/>
            <a:r>
              <a:rPr lang="de-DE" dirty="0"/>
              <a:t>Titel fingiert</a:t>
            </a:r>
          </a:p>
          <a:p>
            <a:pPr lvl="1"/>
            <a:r>
              <a:rPr lang="de-DE" dirty="0"/>
              <a:t>Titel vom </a:t>
            </a:r>
            <a:r>
              <a:rPr lang="de-DE" dirty="0" smtClean="0"/>
              <a:t>Schutzumschlag</a:t>
            </a:r>
          </a:p>
          <a:p>
            <a:pPr marL="457200" lvl="1" indent="0">
              <a:buNone/>
            </a:pPr>
            <a:endParaRPr lang="de-DE" dirty="0"/>
          </a:p>
          <a:p>
            <a:r>
              <a:rPr lang="de-DE" dirty="0" smtClean="0"/>
              <a:t>Quelle eines Paralleltitels kann angegeben werden, wenn aus anderer Quelle als der Haupttitel (RDA 2.17.2.3)</a:t>
            </a:r>
          </a:p>
          <a:p>
            <a:pPr marL="0" indent="0">
              <a:buNone/>
            </a:pPr>
            <a:endParaRPr lang="de-DE" dirty="0" smtClean="0"/>
          </a:p>
          <a:p>
            <a:r>
              <a:rPr lang="de-DE" dirty="0" smtClean="0"/>
              <a:t>Quelle bzw. Grundlage eines abweichenden Titels kann angegeben werden, wenn als wichtig erachtet (RDA 2.17.2.3)</a:t>
            </a:r>
          </a:p>
          <a:p>
            <a:endParaRPr lang="de-DE" dirty="0" smtClean="0"/>
          </a:p>
          <a:p>
            <a:pPr>
              <a:buNone/>
            </a:pPr>
            <a:endParaRPr lang="de-DE" dirty="0" smtClean="0"/>
          </a:p>
          <a:p>
            <a:pPr lvl="1" algn="just"/>
            <a:endParaRPr lang="de-DE" sz="2200" dirty="0" smtClean="0"/>
          </a:p>
          <a:p>
            <a:pPr lvl="2" algn="just"/>
            <a:endParaRPr lang="de-DE" sz="1800" dirty="0" smtClean="0"/>
          </a:p>
          <a:p>
            <a:pPr lvl="1" algn="just"/>
            <a:endParaRPr lang="de-DE" dirty="0" smtClean="0"/>
          </a:p>
          <a:p>
            <a:pPr lvl="1" algn="just"/>
            <a:endParaRPr lang="de-DE" spc="-50" dirty="0" smtClean="0"/>
          </a:p>
          <a:p>
            <a:pPr lvl="1"/>
            <a:endParaRPr lang="de-DE" dirty="0" smtClean="0"/>
          </a:p>
          <a:p>
            <a:pPr lvl="1"/>
            <a:endParaRPr lang="de-DE" dirty="0" smtClean="0"/>
          </a:p>
          <a:p>
            <a:pPr lvl="1"/>
            <a:endParaRPr lang="de-DE" dirty="0" smtClean="0"/>
          </a:p>
          <a:p>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78</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Anmerkung zum Titel -4-</a:t>
            </a:r>
            <a:endParaRPr lang="de-DE" dirty="0"/>
          </a:p>
        </p:txBody>
      </p:sp>
      <p:sp>
        <p:nvSpPr>
          <p:cNvPr id="3" name="Textplatzhalter 2"/>
          <p:cNvSpPr>
            <a:spLocks noGrp="1"/>
          </p:cNvSpPr>
          <p:nvPr>
            <p:ph type="body" sz="quarter" idx="13"/>
          </p:nvPr>
        </p:nvSpPr>
        <p:spPr/>
        <p:txBody>
          <a:bodyPr wrap="square"/>
          <a:lstStyle/>
          <a:p>
            <a:pPr marL="457200" lvl="1" indent="0" algn="just">
              <a:buNone/>
            </a:pPr>
            <a:endParaRPr lang="de-DE" dirty="0" smtClean="0"/>
          </a:p>
          <a:p>
            <a:pPr lvl="1" algn="just"/>
            <a:endParaRPr lang="de-DE" spc="-50" dirty="0" smtClean="0"/>
          </a:p>
          <a:p>
            <a:pPr lvl="1"/>
            <a:endParaRPr lang="de-DE" dirty="0" smtClean="0"/>
          </a:p>
          <a:p>
            <a:pPr lvl="1"/>
            <a:endParaRPr lang="de-DE" dirty="0" smtClean="0"/>
          </a:p>
          <a:p>
            <a:pPr lvl="1"/>
            <a:endParaRPr lang="de-DE" dirty="0" smtClean="0"/>
          </a:p>
          <a:p>
            <a:endParaRPr lang="de-DE" dirty="0" smtClean="0"/>
          </a:p>
        </p:txBody>
      </p:sp>
      <p:graphicFrame>
        <p:nvGraphicFramePr>
          <p:cNvPr id="6" name="Tabelle 5"/>
          <p:cNvGraphicFramePr>
            <a:graphicFrameLocks noGrp="1"/>
          </p:cNvGraphicFramePr>
          <p:nvPr>
            <p:extLst>
              <p:ext uri="{D42A27DB-BD31-4B8C-83A1-F6EECF244321}">
                <p14:modId xmlns:p14="http://schemas.microsoft.com/office/powerpoint/2010/main" val="2622117362"/>
              </p:ext>
            </p:extLst>
          </p:nvPr>
        </p:nvGraphicFramePr>
        <p:xfrm>
          <a:off x="3960440" y="764704"/>
          <a:ext cx="5148064" cy="5890912"/>
        </p:xfrm>
        <a:graphic>
          <a:graphicData uri="http://schemas.openxmlformats.org/drawingml/2006/table">
            <a:tbl>
              <a:tblPr firstRow="1" bandRow="1">
                <a:tableStyleId>{5C22544A-7EE6-4342-B048-85BDC9FD1C3A}</a:tableStyleId>
              </a:tblPr>
              <a:tblGrid>
                <a:gridCol w="882525"/>
                <a:gridCol w="845667"/>
                <a:gridCol w="1213558"/>
                <a:gridCol w="2206314"/>
              </a:tblGrid>
              <a:tr h="360364">
                <a:tc>
                  <a:txBody>
                    <a:bodyPr/>
                    <a:lstStyle/>
                    <a:p>
                      <a:r>
                        <a:rPr lang="de-DE" b="1" spc="-120" dirty="0" smtClean="0">
                          <a:latin typeface="Verdana" panose="020B0604030504040204" pitchFamily="34" charset="0"/>
                          <a:ea typeface="Verdana" panose="020B0604030504040204" pitchFamily="34" charset="0"/>
                          <a:cs typeface="Verdana" panose="020B0604030504040204" pitchFamily="34" charset="0"/>
                        </a:rPr>
                        <a:t>Aleph</a:t>
                      </a:r>
                      <a:endParaRPr lang="de-DE" b="1" spc="-12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20" dirty="0" smtClean="0">
                          <a:latin typeface="Verdana" panose="020B0604030504040204" pitchFamily="34" charset="0"/>
                          <a:ea typeface="Verdana" panose="020B0604030504040204" pitchFamily="34" charset="0"/>
                          <a:cs typeface="Verdana" panose="020B0604030504040204" pitchFamily="34" charset="0"/>
                        </a:rPr>
                        <a:t>RDA</a:t>
                      </a:r>
                      <a:endParaRPr lang="de-DE" b="1" spc="-12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spc="-120" dirty="0" smtClean="0">
                          <a:latin typeface="Verdana" panose="020B0604030504040204" pitchFamily="34" charset="0"/>
                          <a:ea typeface="Verdana" panose="020B0604030504040204" pitchFamily="34" charset="0"/>
                          <a:cs typeface="Verdana" panose="020B0604030504040204" pitchFamily="34" charset="0"/>
                        </a:rPr>
                        <a:t>Element</a:t>
                      </a:r>
                      <a:endParaRPr lang="de-DE" b="1" spc="-12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pc="-120" dirty="0" smtClean="0">
                          <a:latin typeface="Verdana" panose="020B0604030504040204" pitchFamily="34" charset="0"/>
                          <a:ea typeface="Verdana" panose="020B0604030504040204" pitchFamily="34" charset="0"/>
                          <a:cs typeface="Verdana" panose="020B0604030504040204" pitchFamily="34" charset="0"/>
                        </a:rPr>
                        <a:t>Erfassung</a:t>
                      </a:r>
                      <a:endParaRPr lang="de-DE" spc="-120" dirty="0">
                        <a:latin typeface="Verdana" panose="020B0604030504040204" pitchFamily="34" charset="0"/>
                        <a:ea typeface="Verdana" panose="020B0604030504040204" pitchFamily="34" charset="0"/>
                        <a:cs typeface="Verdana" panose="020B0604030504040204" pitchFamily="34" charset="0"/>
                      </a:endParaRPr>
                    </a:p>
                  </a:txBody>
                  <a:tcPr/>
                </a:tc>
              </a:tr>
              <a:tr h="690698">
                <a:tc>
                  <a:txBody>
                    <a:bodyPr/>
                    <a:lstStyle/>
                    <a:p>
                      <a:pPr>
                        <a:lnSpc>
                          <a:spcPts val="1600"/>
                        </a:lnSpc>
                        <a:spcBef>
                          <a:spcPts val="600"/>
                        </a:spcBef>
                        <a:spcAft>
                          <a:spcPts val="600"/>
                        </a:spcAft>
                      </a:pPr>
                      <a:r>
                        <a:rPr lang="de-DE" sz="1800" b="1" spc="-120" dirty="0" smtClean="0">
                          <a:latin typeface="Verdana" pitchFamily="34" charset="0"/>
                          <a:ea typeface="Verdana" pitchFamily="34" charset="0"/>
                          <a:cs typeface="Verdana" pitchFamily="34" charset="0"/>
                        </a:rPr>
                        <a:t>331</a:t>
                      </a:r>
                      <a:endParaRPr lang="de-DE" sz="1800" b="1"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spc="-120" dirty="0" smtClean="0">
                          <a:latin typeface="Verdana" pitchFamily="34" charset="0"/>
                          <a:ea typeface="Verdana" pitchFamily="34" charset="0"/>
                          <a:cs typeface="Verdana" pitchFamily="34" charset="0"/>
                        </a:rPr>
                        <a:t>2.3.2</a:t>
                      </a:r>
                      <a:endParaRPr lang="de-DE" sz="1800" b="1"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spc="-120" dirty="0" smtClean="0">
                          <a:latin typeface="Verdana" pitchFamily="34" charset="0"/>
                          <a:ea typeface="Verdana" pitchFamily="34" charset="0"/>
                          <a:cs typeface="Verdana" pitchFamily="34" charset="0"/>
                        </a:rPr>
                        <a:t>Haupt-</a:t>
                      </a:r>
                      <a:br>
                        <a:rPr lang="de-DE" sz="1800" b="1" spc="-120" dirty="0" smtClean="0">
                          <a:latin typeface="Verdana" pitchFamily="34" charset="0"/>
                          <a:ea typeface="Verdana" pitchFamily="34" charset="0"/>
                          <a:cs typeface="Verdana" pitchFamily="34" charset="0"/>
                        </a:rPr>
                      </a:br>
                      <a:r>
                        <a:rPr lang="de-DE" sz="1800" b="1" spc="-120" dirty="0" smtClean="0">
                          <a:latin typeface="Verdana" pitchFamily="34" charset="0"/>
                          <a:ea typeface="Verdana" pitchFamily="34" charset="0"/>
                          <a:cs typeface="Verdana" pitchFamily="34" charset="0"/>
                        </a:rPr>
                        <a:t>titel</a:t>
                      </a:r>
                      <a:endParaRPr lang="de-DE" sz="1800" b="1"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pc="-12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spc="-120" baseline="0" dirty="0" err="1" smtClean="0">
                          <a:solidFill>
                            <a:schemeClr val="dk1"/>
                          </a:solidFill>
                          <a:latin typeface="Verdana" pitchFamily="34" charset="0"/>
                          <a:ea typeface="Verdana" pitchFamily="34" charset="0"/>
                          <a:cs typeface="Verdana" pitchFamily="34" charset="0"/>
                        </a:rPr>
                        <a:t>Idyllische</a:t>
                      </a:r>
                      <a:r>
                        <a:rPr lang="en-US" sz="1800" kern="1200" spc="-120" baseline="0" dirty="0" smtClean="0">
                          <a:solidFill>
                            <a:schemeClr val="dk1"/>
                          </a:solidFill>
                          <a:latin typeface="Verdana" pitchFamily="34" charset="0"/>
                          <a:ea typeface="Verdana" pitchFamily="34" charset="0"/>
                          <a:cs typeface="Verdana" pitchFamily="34" charset="0"/>
                        </a:rPr>
                        <a:t> </a:t>
                      </a:r>
                      <a:r>
                        <a:rPr lang="en-US" sz="1800" kern="1200" spc="-120" baseline="0" dirty="0" err="1" smtClean="0">
                          <a:solidFill>
                            <a:schemeClr val="dk1"/>
                          </a:solidFill>
                          <a:latin typeface="Verdana" pitchFamily="34" charset="0"/>
                          <a:ea typeface="Verdana" pitchFamily="34" charset="0"/>
                          <a:cs typeface="Verdana" pitchFamily="34" charset="0"/>
                        </a:rPr>
                        <a:t>Landschaftsreise</a:t>
                      </a:r>
                      <a:r>
                        <a:rPr lang="en-US" sz="1800" kern="1200" spc="-120" baseline="0" dirty="0" smtClean="0">
                          <a:solidFill>
                            <a:schemeClr val="dk1"/>
                          </a:solidFill>
                          <a:latin typeface="Verdana" pitchFamily="34" charset="0"/>
                          <a:ea typeface="Verdana" pitchFamily="34" charset="0"/>
                          <a:cs typeface="Verdana" pitchFamily="34" charset="0"/>
                        </a:rPr>
                        <a:t> </a:t>
                      </a:r>
                      <a:r>
                        <a:rPr lang="en-US" sz="1800" kern="1200" spc="-120" baseline="0" dirty="0" err="1" smtClean="0">
                          <a:solidFill>
                            <a:schemeClr val="dk1"/>
                          </a:solidFill>
                          <a:latin typeface="Verdana" pitchFamily="34" charset="0"/>
                          <a:ea typeface="Verdana" pitchFamily="34" charset="0"/>
                          <a:cs typeface="Verdana" pitchFamily="34" charset="0"/>
                        </a:rPr>
                        <a:t>Bergisches</a:t>
                      </a:r>
                      <a:r>
                        <a:rPr lang="en-US" sz="1800" kern="1200" spc="-120" baseline="0" dirty="0" smtClean="0">
                          <a:solidFill>
                            <a:schemeClr val="dk1"/>
                          </a:solidFill>
                          <a:latin typeface="Verdana" pitchFamily="34" charset="0"/>
                          <a:ea typeface="Verdana" pitchFamily="34" charset="0"/>
                          <a:cs typeface="Verdana" pitchFamily="34" charset="0"/>
                        </a:rPr>
                        <a:t> Land</a:t>
                      </a:r>
                      <a:endParaRPr lang="de-DE" sz="1800" spc="-120" baseline="0" dirty="0">
                        <a:latin typeface="Verdana" pitchFamily="34" charset="0"/>
                        <a:ea typeface="Verdana" pitchFamily="34" charset="0"/>
                        <a:cs typeface="Verdana" pitchFamily="34" charset="0"/>
                      </a:endParaRPr>
                    </a:p>
                  </a:txBody>
                  <a:tcPr anchor="ctr"/>
                </a:tc>
              </a:tr>
              <a:tr h="690698">
                <a:tc>
                  <a:txBody>
                    <a:bodyPr/>
                    <a:lstStyle/>
                    <a:p>
                      <a:pPr>
                        <a:lnSpc>
                          <a:spcPts val="1600"/>
                        </a:lnSpc>
                        <a:spcBef>
                          <a:spcPts val="600"/>
                        </a:spcBef>
                        <a:spcAft>
                          <a:spcPts val="600"/>
                        </a:spcAft>
                      </a:pPr>
                      <a:r>
                        <a:rPr lang="de-DE" sz="1800" b="1" spc="-120" dirty="0" smtClean="0">
                          <a:latin typeface="Verdana" pitchFamily="34" charset="0"/>
                          <a:ea typeface="Verdana" pitchFamily="34" charset="0"/>
                          <a:cs typeface="Verdana" pitchFamily="34" charset="0"/>
                        </a:rPr>
                        <a:t>341</a:t>
                      </a:r>
                      <a:endParaRPr lang="de-DE" sz="1800" b="1"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spc="-120" dirty="0" smtClean="0">
                          <a:latin typeface="Verdana" pitchFamily="34" charset="0"/>
                          <a:ea typeface="Verdana" pitchFamily="34" charset="0"/>
                          <a:cs typeface="Verdana" pitchFamily="34" charset="0"/>
                        </a:rPr>
                        <a:t>2.3.3</a:t>
                      </a:r>
                      <a:endParaRPr lang="de-DE" sz="1800" b="1"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1" spc="-120" dirty="0" smtClean="0">
                          <a:latin typeface="Verdana" pitchFamily="34" charset="0"/>
                          <a:ea typeface="Verdana" pitchFamily="34" charset="0"/>
                          <a:cs typeface="Verdana" pitchFamily="34" charset="0"/>
                        </a:rPr>
                        <a:t>Parallel-</a:t>
                      </a:r>
                      <a:br>
                        <a:rPr lang="de-DE" sz="1800" b="1" spc="-120" dirty="0" smtClean="0">
                          <a:latin typeface="Verdana" pitchFamily="34" charset="0"/>
                          <a:ea typeface="Verdana" pitchFamily="34" charset="0"/>
                          <a:cs typeface="Verdana" pitchFamily="34" charset="0"/>
                        </a:rPr>
                      </a:br>
                      <a:r>
                        <a:rPr lang="de-DE" sz="1800" b="1" spc="-120" dirty="0" smtClean="0">
                          <a:latin typeface="Verdana" pitchFamily="34" charset="0"/>
                          <a:ea typeface="Verdana" pitchFamily="34" charset="0"/>
                          <a:cs typeface="Verdana" pitchFamily="34" charset="0"/>
                        </a:rPr>
                        <a:t>titel</a:t>
                      </a:r>
                      <a:endParaRPr lang="de-DE" sz="1800" b="1"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pc="-12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spc="-120" baseline="0" dirty="0" smtClean="0">
                          <a:solidFill>
                            <a:schemeClr val="dk1"/>
                          </a:solidFill>
                          <a:latin typeface="Verdana" pitchFamily="34" charset="0"/>
                          <a:ea typeface="Verdana" pitchFamily="34" charset="0"/>
                          <a:cs typeface="Verdana" pitchFamily="34" charset="0"/>
                        </a:rPr>
                        <a:t>Journey through the idyllic landscape </a:t>
                      </a:r>
                      <a:r>
                        <a:rPr lang="en-US" sz="1800" kern="1200" spc="-120" baseline="0" dirty="0" err="1" smtClean="0">
                          <a:solidFill>
                            <a:schemeClr val="dk1"/>
                          </a:solidFill>
                          <a:latin typeface="Verdana" pitchFamily="34" charset="0"/>
                          <a:ea typeface="Verdana" pitchFamily="34" charset="0"/>
                          <a:cs typeface="Verdana" pitchFamily="34" charset="0"/>
                        </a:rPr>
                        <a:t>Bergisch</a:t>
                      </a:r>
                      <a:r>
                        <a:rPr lang="en-US" sz="1800" kern="1200" spc="-120" baseline="0" dirty="0" smtClean="0">
                          <a:solidFill>
                            <a:schemeClr val="dk1"/>
                          </a:solidFill>
                          <a:latin typeface="Verdana" pitchFamily="34" charset="0"/>
                          <a:ea typeface="Verdana" pitchFamily="34" charset="0"/>
                          <a:cs typeface="Verdana" pitchFamily="34" charset="0"/>
                        </a:rPr>
                        <a:t> Land</a:t>
                      </a:r>
                      <a:endParaRPr lang="de-DE" sz="1800" b="0" spc="-120" baseline="0" dirty="0">
                        <a:latin typeface="Verdana" pitchFamily="34" charset="0"/>
                        <a:ea typeface="Verdana" pitchFamily="34" charset="0"/>
                        <a:cs typeface="Verdana" pitchFamily="34" charset="0"/>
                      </a:endParaRPr>
                    </a:p>
                  </a:txBody>
                  <a:tcPr anchor="ctr"/>
                </a:tc>
              </a:tr>
              <a:tr h="709312">
                <a:tc>
                  <a:txBody>
                    <a:bodyPr/>
                    <a:lstStyle/>
                    <a:p>
                      <a:pPr>
                        <a:lnSpc>
                          <a:spcPts val="1600"/>
                        </a:lnSpc>
                        <a:spcBef>
                          <a:spcPts val="600"/>
                        </a:spcBef>
                        <a:spcAft>
                          <a:spcPts val="600"/>
                        </a:spcAft>
                      </a:pPr>
                      <a:r>
                        <a:rPr lang="de-DE" sz="1800" b="0" spc="-120" dirty="0" smtClean="0">
                          <a:latin typeface="Verdana" pitchFamily="34" charset="0"/>
                          <a:ea typeface="Verdana" pitchFamily="34" charset="0"/>
                          <a:cs typeface="Verdana" pitchFamily="34" charset="0"/>
                        </a:rPr>
                        <a:t>345</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120" dirty="0" smtClean="0">
                          <a:latin typeface="Verdana" pitchFamily="34" charset="0"/>
                          <a:ea typeface="Verdana" pitchFamily="34" charset="0"/>
                          <a:cs typeface="Verdana" pitchFamily="34" charset="0"/>
                        </a:rPr>
                        <a:t>2.3.3</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120" dirty="0" smtClean="0">
                          <a:latin typeface="Verdana" pitchFamily="34" charset="0"/>
                          <a:ea typeface="Verdana" pitchFamily="34" charset="0"/>
                          <a:cs typeface="Verdana" pitchFamily="34" charset="0"/>
                        </a:rPr>
                        <a:t>Parallel-</a:t>
                      </a:r>
                      <a:br>
                        <a:rPr lang="de-DE" sz="1800" b="0" spc="-120" dirty="0" smtClean="0">
                          <a:latin typeface="Verdana" pitchFamily="34" charset="0"/>
                          <a:ea typeface="Verdana" pitchFamily="34" charset="0"/>
                          <a:cs typeface="Verdana" pitchFamily="34" charset="0"/>
                        </a:rPr>
                      </a:br>
                      <a:r>
                        <a:rPr lang="de-DE" sz="1800" b="0" spc="-120" dirty="0" smtClean="0">
                          <a:latin typeface="Verdana" pitchFamily="34" charset="0"/>
                          <a:ea typeface="Verdana" pitchFamily="34" charset="0"/>
                          <a:cs typeface="Verdana" pitchFamily="34" charset="0"/>
                        </a:rPr>
                        <a:t>titel</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pc="-12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spc="-120" baseline="0" dirty="0" smtClean="0">
                          <a:solidFill>
                            <a:schemeClr val="dk1"/>
                          </a:solidFill>
                          <a:latin typeface="Verdana" pitchFamily="34" charset="0"/>
                          <a:ea typeface="Verdana" pitchFamily="34" charset="0"/>
                          <a:cs typeface="Verdana" pitchFamily="34" charset="0"/>
                        </a:rPr>
                        <a:t>Voyage à </a:t>
                      </a:r>
                      <a:r>
                        <a:rPr lang="en-US" sz="1800" kern="1200" spc="-120" baseline="0" dirty="0" err="1" smtClean="0">
                          <a:solidFill>
                            <a:schemeClr val="dk1"/>
                          </a:solidFill>
                          <a:latin typeface="Verdana" pitchFamily="34" charset="0"/>
                          <a:ea typeface="Verdana" pitchFamily="34" charset="0"/>
                          <a:cs typeface="Verdana" pitchFamily="34" charset="0"/>
                        </a:rPr>
                        <a:t>travers</a:t>
                      </a:r>
                      <a:r>
                        <a:rPr lang="en-US" sz="1800" kern="1200" spc="-120" baseline="0" dirty="0" smtClean="0">
                          <a:solidFill>
                            <a:schemeClr val="dk1"/>
                          </a:solidFill>
                          <a:latin typeface="Verdana" pitchFamily="34" charset="0"/>
                          <a:ea typeface="Verdana" pitchFamily="34" charset="0"/>
                          <a:cs typeface="Verdana" pitchFamily="34" charset="0"/>
                        </a:rPr>
                        <a:t> le </a:t>
                      </a:r>
                      <a:r>
                        <a:rPr lang="en-US" sz="1800" kern="1200" spc="-120" baseline="0" dirty="0" err="1" smtClean="0">
                          <a:solidFill>
                            <a:schemeClr val="dk1"/>
                          </a:solidFill>
                          <a:latin typeface="Verdana" pitchFamily="34" charset="0"/>
                          <a:ea typeface="Verdana" pitchFamily="34" charset="0"/>
                          <a:cs typeface="Verdana" pitchFamily="34" charset="0"/>
                        </a:rPr>
                        <a:t>paysage</a:t>
                      </a:r>
                      <a:r>
                        <a:rPr lang="en-US" sz="1800" kern="1200" spc="-120" baseline="0" dirty="0" smtClean="0">
                          <a:solidFill>
                            <a:schemeClr val="dk1"/>
                          </a:solidFill>
                          <a:latin typeface="Verdana" pitchFamily="34" charset="0"/>
                          <a:ea typeface="Verdana" pitchFamily="34" charset="0"/>
                          <a:cs typeface="Verdana" pitchFamily="34" charset="0"/>
                        </a:rPr>
                        <a:t> </a:t>
                      </a:r>
                      <a:r>
                        <a:rPr lang="en-US" sz="1800" kern="1200" spc="-120" baseline="0" dirty="0" err="1" smtClean="0">
                          <a:solidFill>
                            <a:schemeClr val="dk1"/>
                          </a:solidFill>
                          <a:latin typeface="Verdana" pitchFamily="34" charset="0"/>
                          <a:ea typeface="Verdana" pitchFamily="34" charset="0"/>
                          <a:cs typeface="Verdana" pitchFamily="34" charset="0"/>
                        </a:rPr>
                        <a:t>idyllique</a:t>
                      </a:r>
                      <a:r>
                        <a:rPr lang="en-US" sz="1800" kern="1200" spc="-120" baseline="0" dirty="0" smtClean="0">
                          <a:solidFill>
                            <a:schemeClr val="dk1"/>
                          </a:solidFill>
                          <a:latin typeface="Verdana" pitchFamily="34" charset="0"/>
                          <a:ea typeface="Verdana" pitchFamily="34" charset="0"/>
                          <a:cs typeface="Verdana" pitchFamily="34" charset="0"/>
                        </a:rPr>
                        <a:t> </a:t>
                      </a:r>
                      <a:r>
                        <a:rPr lang="en-US" sz="1800" kern="1200" spc="-120" baseline="0" dirty="0" err="1" smtClean="0">
                          <a:solidFill>
                            <a:schemeClr val="dk1"/>
                          </a:solidFill>
                          <a:latin typeface="Verdana" pitchFamily="34" charset="0"/>
                          <a:ea typeface="Verdana" pitchFamily="34" charset="0"/>
                          <a:cs typeface="Verdana" pitchFamily="34" charset="0"/>
                        </a:rPr>
                        <a:t>Bergische</a:t>
                      </a:r>
                      <a:r>
                        <a:rPr lang="en-US" sz="1800" kern="1200" spc="-120" baseline="0" dirty="0" smtClean="0">
                          <a:solidFill>
                            <a:schemeClr val="dk1"/>
                          </a:solidFill>
                          <a:latin typeface="Verdana" pitchFamily="34" charset="0"/>
                          <a:ea typeface="Verdana" pitchFamily="34" charset="0"/>
                          <a:cs typeface="Verdana" pitchFamily="34" charset="0"/>
                        </a:rPr>
                        <a:t> Land</a:t>
                      </a:r>
                      <a:endParaRPr lang="de-DE" sz="1800" b="0" spc="-120" baseline="0" dirty="0">
                        <a:latin typeface="Verdana" pitchFamily="34" charset="0"/>
                        <a:ea typeface="Verdana" pitchFamily="34" charset="0"/>
                        <a:cs typeface="Verdana" pitchFamily="34" charset="0"/>
                      </a:endParaRPr>
                    </a:p>
                  </a:txBody>
                  <a:tcPr anchor="ctr"/>
                </a:tc>
              </a:tr>
              <a:tr h="555771">
                <a:tc>
                  <a:txBody>
                    <a:bodyPr/>
                    <a:lstStyle/>
                    <a:p>
                      <a:pPr>
                        <a:lnSpc>
                          <a:spcPts val="1600"/>
                        </a:lnSpc>
                        <a:spcBef>
                          <a:spcPts val="600"/>
                        </a:spcBef>
                        <a:spcAft>
                          <a:spcPts val="600"/>
                        </a:spcAft>
                      </a:pPr>
                      <a:r>
                        <a:rPr lang="de-DE" sz="1800" b="0" spc="-120" dirty="0" smtClean="0">
                          <a:latin typeface="Verdana" pitchFamily="34" charset="0"/>
                          <a:ea typeface="Verdana" pitchFamily="34" charset="0"/>
                          <a:cs typeface="Verdana" pitchFamily="34" charset="0"/>
                        </a:rPr>
                        <a:t>370a</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120" dirty="0" smtClean="0">
                          <a:latin typeface="Verdana" pitchFamily="34" charset="0"/>
                          <a:ea typeface="Verdana" pitchFamily="34" charset="0"/>
                          <a:cs typeface="Verdana" pitchFamily="34" charset="0"/>
                        </a:rPr>
                        <a:t>2.3.6</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120" dirty="0" err="1" smtClean="0">
                          <a:latin typeface="Verdana" pitchFamily="34" charset="0"/>
                          <a:ea typeface="Verdana" pitchFamily="34" charset="0"/>
                          <a:cs typeface="Verdana" pitchFamily="34" charset="0"/>
                        </a:rPr>
                        <a:t>Abwei-chender</a:t>
                      </a:r>
                      <a:r>
                        <a:rPr lang="de-DE" sz="1800" b="0" spc="-120" dirty="0" smtClean="0">
                          <a:latin typeface="Verdana" pitchFamily="34" charset="0"/>
                          <a:ea typeface="Verdana" pitchFamily="34" charset="0"/>
                          <a:cs typeface="Verdana" pitchFamily="34" charset="0"/>
                        </a:rPr>
                        <a:t> Titel</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pc="-12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spc="-120" baseline="0" dirty="0" smtClean="0">
                          <a:solidFill>
                            <a:schemeClr val="dk1"/>
                          </a:solidFill>
                          <a:latin typeface="Verdana" pitchFamily="34" charset="0"/>
                          <a:ea typeface="Verdana" pitchFamily="34" charset="0"/>
                          <a:cs typeface="Verdana" pitchFamily="34" charset="0"/>
                        </a:rPr>
                        <a:t>Farbbild-Reise Bergisches Land</a:t>
                      </a:r>
                      <a:endParaRPr lang="de-DE" sz="1800" b="0" spc="-120" baseline="0" dirty="0">
                        <a:latin typeface="Verdana" pitchFamily="34" charset="0"/>
                        <a:ea typeface="Verdana" pitchFamily="34" charset="0"/>
                        <a:cs typeface="Verdana" pitchFamily="34" charset="0"/>
                      </a:endParaRPr>
                    </a:p>
                  </a:txBody>
                  <a:tcPr anchor="ctr"/>
                </a:tc>
              </a:tr>
              <a:tr h="555771">
                <a:tc>
                  <a:txBody>
                    <a:bodyPr/>
                    <a:lstStyle/>
                    <a:p>
                      <a:pPr>
                        <a:lnSpc>
                          <a:spcPts val="1600"/>
                        </a:lnSpc>
                        <a:spcBef>
                          <a:spcPts val="600"/>
                        </a:spcBef>
                        <a:spcAft>
                          <a:spcPts val="600"/>
                        </a:spcAft>
                      </a:pPr>
                      <a:r>
                        <a:rPr lang="de-DE" sz="1800" b="0" spc="-120" dirty="0" smtClean="0">
                          <a:latin typeface="Verdana" pitchFamily="34" charset="0"/>
                          <a:ea typeface="Verdana" pitchFamily="34" charset="0"/>
                          <a:cs typeface="Verdana" pitchFamily="34" charset="0"/>
                        </a:rPr>
                        <a:t>370a</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120" dirty="0" smtClean="0">
                          <a:latin typeface="Verdana" pitchFamily="34" charset="0"/>
                          <a:ea typeface="Verdana" pitchFamily="34" charset="0"/>
                          <a:cs typeface="Verdana" pitchFamily="34" charset="0"/>
                        </a:rPr>
                        <a:t>2.3.6</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120" dirty="0" err="1" smtClean="0">
                          <a:latin typeface="Verdana" pitchFamily="34" charset="0"/>
                          <a:ea typeface="Verdana" pitchFamily="34" charset="0"/>
                          <a:cs typeface="Verdana" pitchFamily="34" charset="0"/>
                        </a:rPr>
                        <a:t>Abwei-chender</a:t>
                      </a:r>
                      <a:r>
                        <a:rPr lang="de-DE" sz="1800" b="0" spc="-120" dirty="0" smtClean="0">
                          <a:latin typeface="Verdana" pitchFamily="34" charset="0"/>
                          <a:ea typeface="Verdana" pitchFamily="34" charset="0"/>
                          <a:cs typeface="Verdana" pitchFamily="34" charset="0"/>
                        </a:rPr>
                        <a:t> Titel</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pc="-12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b="0" spc="-120" baseline="0" dirty="0" smtClean="0">
                          <a:latin typeface="Verdana" pitchFamily="34" charset="0"/>
                          <a:ea typeface="Verdana" pitchFamily="34" charset="0"/>
                          <a:cs typeface="Verdana" pitchFamily="34" charset="0"/>
                        </a:rPr>
                        <a:t>Bergisches Land</a:t>
                      </a:r>
                      <a:endParaRPr lang="de-DE" sz="1800" b="0" spc="-120" baseline="0" dirty="0">
                        <a:latin typeface="Verdana" pitchFamily="34" charset="0"/>
                        <a:ea typeface="Verdana" pitchFamily="34" charset="0"/>
                        <a:cs typeface="Verdana" pitchFamily="34" charset="0"/>
                      </a:endParaRPr>
                    </a:p>
                  </a:txBody>
                  <a:tcPr anchor="ctr"/>
                </a:tc>
              </a:tr>
              <a:tr h="1091102">
                <a:tc rowSpan="2">
                  <a:txBody>
                    <a:bodyPr/>
                    <a:lstStyle/>
                    <a:p>
                      <a:pPr>
                        <a:lnSpc>
                          <a:spcPct val="270000"/>
                        </a:lnSpc>
                        <a:spcBef>
                          <a:spcPts val="600"/>
                        </a:spcBef>
                        <a:spcAft>
                          <a:spcPts val="600"/>
                        </a:spcAft>
                      </a:pPr>
                      <a:r>
                        <a:rPr lang="de-DE" sz="1800" b="0" spc="-120" smtClean="0">
                          <a:latin typeface="Verdana" pitchFamily="34" charset="0"/>
                          <a:ea typeface="Verdana" pitchFamily="34" charset="0"/>
                          <a:cs typeface="Verdana" pitchFamily="34" charset="0"/>
                        </a:rPr>
                        <a:t>501</a:t>
                      </a:r>
                      <a:endParaRPr lang="de-DE" sz="1800" b="0" spc="-120" dirty="0">
                        <a:latin typeface="Verdana" pitchFamily="34" charset="0"/>
                        <a:ea typeface="Verdana" pitchFamily="34" charset="0"/>
                        <a:cs typeface="Verdana" pitchFamily="34" charset="0"/>
                      </a:endParaRPr>
                    </a:p>
                  </a:txBody>
                  <a:tcPr/>
                </a:tc>
                <a:tc>
                  <a:txBody>
                    <a:bodyPr/>
                    <a:lstStyle/>
                    <a:p>
                      <a:pPr>
                        <a:lnSpc>
                          <a:spcPts val="1600"/>
                        </a:lnSpc>
                        <a:spcBef>
                          <a:spcPts val="600"/>
                        </a:spcBef>
                        <a:spcAft>
                          <a:spcPts val="600"/>
                        </a:spcAft>
                      </a:pPr>
                      <a:r>
                        <a:rPr lang="de-DE" sz="1800" b="0" spc="-120" dirty="0" smtClean="0">
                          <a:latin typeface="Verdana" pitchFamily="34" charset="0"/>
                          <a:ea typeface="Verdana" pitchFamily="34" charset="0"/>
                          <a:cs typeface="Verdana" pitchFamily="34" charset="0"/>
                        </a:rPr>
                        <a:t>2.17.2</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120" dirty="0" err="1" smtClean="0">
                          <a:latin typeface="Verdana" pitchFamily="34" charset="0"/>
                          <a:ea typeface="Verdana" pitchFamily="34" charset="0"/>
                          <a:cs typeface="Verdana" pitchFamily="34" charset="0"/>
                        </a:rPr>
                        <a:t>Anmer-kung</a:t>
                      </a:r>
                      <a:r>
                        <a:rPr lang="de-DE" sz="1800" b="0" spc="-120" dirty="0" smtClean="0">
                          <a:latin typeface="Verdana" pitchFamily="34" charset="0"/>
                          <a:ea typeface="Verdana" pitchFamily="34" charset="0"/>
                          <a:cs typeface="Verdana" pitchFamily="34" charset="0"/>
                        </a:rPr>
                        <a:t> </a:t>
                      </a:r>
                      <a:br>
                        <a:rPr lang="de-DE" sz="1800" b="0" spc="-120" dirty="0" smtClean="0">
                          <a:latin typeface="Verdana" pitchFamily="34" charset="0"/>
                          <a:ea typeface="Verdana" pitchFamily="34" charset="0"/>
                          <a:cs typeface="Verdana" pitchFamily="34" charset="0"/>
                        </a:rPr>
                      </a:br>
                      <a:r>
                        <a:rPr lang="de-DE" sz="1800" b="0" spc="-120" dirty="0" smtClean="0">
                          <a:latin typeface="Verdana" pitchFamily="34" charset="0"/>
                          <a:ea typeface="Verdana" pitchFamily="34" charset="0"/>
                          <a:cs typeface="Verdana" pitchFamily="34" charset="0"/>
                        </a:rPr>
                        <a:t>zum</a:t>
                      </a:r>
                      <a:r>
                        <a:rPr lang="de-DE" sz="1800" b="0" spc="-120" baseline="0" dirty="0" smtClean="0">
                          <a:latin typeface="Verdana" pitchFamily="34" charset="0"/>
                          <a:ea typeface="Verdana" pitchFamily="34" charset="0"/>
                          <a:cs typeface="Verdana" pitchFamily="34" charset="0"/>
                        </a:rPr>
                        <a:t> Titel</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pc="-12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spc="-120" baseline="0" dirty="0" smtClean="0">
                          <a:solidFill>
                            <a:schemeClr val="dk1"/>
                          </a:solidFill>
                          <a:latin typeface="Verdana" pitchFamily="34" charset="0"/>
                          <a:ea typeface="Verdana" pitchFamily="34" charset="0"/>
                          <a:cs typeface="Verdana" pitchFamily="34" charset="0"/>
                        </a:rPr>
                        <a:t>Englischer und französischer Titel von der Seite des </a:t>
                      </a:r>
                      <a:r>
                        <a:rPr lang="de-DE" sz="1800" kern="1200" spc="-120" baseline="0" dirty="0" err="1" smtClean="0">
                          <a:solidFill>
                            <a:schemeClr val="dk1"/>
                          </a:solidFill>
                          <a:latin typeface="Verdana" pitchFamily="34" charset="0"/>
                          <a:ea typeface="Verdana" pitchFamily="34" charset="0"/>
                          <a:cs typeface="Verdana" pitchFamily="34" charset="0"/>
                        </a:rPr>
                        <a:t>Inhaltsver</a:t>
                      </a:r>
                      <a:r>
                        <a:rPr lang="de-DE" sz="1800" kern="1200" spc="-120" baseline="0" dirty="0" smtClean="0">
                          <a:solidFill>
                            <a:schemeClr val="dk1"/>
                          </a:solidFill>
                          <a:latin typeface="Verdana" pitchFamily="34" charset="0"/>
                          <a:ea typeface="Verdana" pitchFamily="34" charset="0"/>
                          <a:cs typeface="Verdana" pitchFamily="34" charset="0"/>
                        </a:rPr>
                        <a:t>-</a:t>
                      </a:r>
                      <a:r>
                        <a:rPr lang="de-DE" sz="1800" kern="1200" spc="-120" baseline="0" dirty="0" err="1" smtClean="0">
                          <a:solidFill>
                            <a:schemeClr val="dk1"/>
                          </a:solidFill>
                          <a:latin typeface="Verdana" pitchFamily="34" charset="0"/>
                          <a:ea typeface="Verdana" pitchFamily="34" charset="0"/>
                          <a:cs typeface="Verdana" pitchFamily="34" charset="0"/>
                        </a:rPr>
                        <a:t>zeichnisses</a:t>
                      </a:r>
                      <a:r>
                        <a:rPr lang="de-DE" sz="1800" kern="1200" spc="-120" baseline="0" dirty="0" smtClean="0">
                          <a:solidFill>
                            <a:srgbClr val="FF0000"/>
                          </a:solidFill>
                          <a:latin typeface="Verdana" pitchFamily="34" charset="0"/>
                          <a:ea typeface="Verdana" pitchFamily="34" charset="0"/>
                          <a:cs typeface="Verdana" pitchFamily="34" charset="0"/>
                        </a:rPr>
                        <a:t>._-_</a:t>
                      </a:r>
                      <a:endParaRPr lang="de-DE" sz="1800" b="0" spc="-120" baseline="0" dirty="0">
                        <a:solidFill>
                          <a:srgbClr val="FF0000"/>
                        </a:solidFill>
                        <a:latin typeface="Verdana" pitchFamily="34" charset="0"/>
                        <a:ea typeface="Verdana" pitchFamily="34" charset="0"/>
                        <a:cs typeface="Verdana" pitchFamily="34" charset="0"/>
                      </a:endParaRPr>
                    </a:p>
                  </a:txBody>
                  <a:tcPr anchor="ctr"/>
                </a:tc>
              </a:tr>
              <a:tr h="890900">
                <a:tc vMerge="1">
                  <a:txBody>
                    <a:bodyPr/>
                    <a:lstStyle/>
                    <a:p>
                      <a:pPr>
                        <a:lnSpc>
                          <a:spcPts val="1600"/>
                        </a:lnSpc>
                        <a:spcBef>
                          <a:spcPts val="600"/>
                        </a:spcBef>
                        <a:spcAft>
                          <a:spcPts val="600"/>
                        </a:spcAft>
                      </a:pPr>
                      <a:endParaRPr lang="de-DE" sz="1800" b="0" spc="-10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120" dirty="0" smtClean="0">
                          <a:latin typeface="Verdana" pitchFamily="34" charset="0"/>
                          <a:ea typeface="Verdana" pitchFamily="34" charset="0"/>
                          <a:cs typeface="Verdana" pitchFamily="34" charset="0"/>
                        </a:rPr>
                        <a:t>2.17.2</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120" dirty="0" err="1" smtClean="0">
                          <a:latin typeface="Verdana" pitchFamily="34" charset="0"/>
                          <a:ea typeface="Verdana" pitchFamily="34" charset="0"/>
                          <a:cs typeface="Verdana" pitchFamily="34" charset="0"/>
                        </a:rPr>
                        <a:t>Anmer-kung</a:t>
                      </a:r>
                      <a:r>
                        <a:rPr lang="de-DE" sz="1800" b="0" spc="-120" dirty="0" smtClean="0">
                          <a:latin typeface="Verdana" pitchFamily="34" charset="0"/>
                          <a:ea typeface="Verdana" pitchFamily="34" charset="0"/>
                          <a:cs typeface="Verdana" pitchFamily="34" charset="0"/>
                        </a:rPr>
                        <a:t> </a:t>
                      </a:r>
                      <a:br>
                        <a:rPr lang="de-DE" sz="1800" b="0" spc="-120" dirty="0" smtClean="0">
                          <a:latin typeface="Verdana" pitchFamily="34" charset="0"/>
                          <a:ea typeface="Verdana" pitchFamily="34" charset="0"/>
                          <a:cs typeface="Verdana" pitchFamily="34" charset="0"/>
                        </a:rPr>
                      </a:br>
                      <a:r>
                        <a:rPr lang="de-DE" sz="1800" b="0" spc="-120" dirty="0" smtClean="0">
                          <a:latin typeface="Verdana" pitchFamily="34" charset="0"/>
                          <a:ea typeface="Verdana" pitchFamily="34" charset="0"/>
                          <a:cs typeface="Verdana" pitchFamily="34" charset="0"/>
                        </a:rPr>
                        <a:t>zum Titel</a:t>
                      </a:r>
                      <a:endParaRPr lang="de-DE" sz="1800" b="0" spc="-12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spc="-120" baseline="0" dirty="0" smtClean="0">
                          <a:solidFill>
                            <a:schemeClr val="dk1"/>
                          </a:solidFill>
                          <a:latin typeface="Verdana" pitchFamily="34" charset="0"/>
                          <a:ea typeface="Verdana" pitchFamily="34" charset="0"/>
                          <a:cs typeface="Verdana" pitchFamily="34" charset="0"/>
                        </a:rPr>
                        <a:t>Titel auf dem Einband: Farbbild-Reise Bergisches Land</a:t>
                      </a:r>
                      <a:endParaRPr lang="de-DE" sz="1800" b="0" spc="-120" baseline="0" dirty="0">
                        <a:latin typeface="Verdana" pitchFamily="34" charset="0"/>
                        <a:ea typeface="Verdana" pitchFamily="34" charset="0"/>
                        <a:cs typeface="Verdana" pitchFamily="34" charset="0"/>
                      </a:endParaRPr>
                    </a:p>
                  </a:txBody>
                  <a:tcPr anchor="ctr"/>
                </a:tc>
              </a:tr>
            </a:tbl>
          </a:graphicData>
        </a:graphic>
      </p:graphicFrame>
      <p:pic>
        <p:nvPicPr>
          <p:cNvPr id="7" name="Picture 2"/>
          <p:cNvPicPr>
            <a:picLocks noChangeAspect="1" noChangeArrowheads="1"/>
          </p:cNvPicPr>
          <p:nvPr/>
        </p:nvPicPr>
        <p:blipFill>
          <a:blip r:embed="rId3" cstate="print">
            <a:biLevel thresh="50000"/>
          </a:blip>
          <a:srcRect l="7058" r="6499"/>
          <a:stretch>
            <a:fillRect/>
          </a:stretch>
        </p:blipFill>
        <p:spPr bwMode="auto">
          <a:xfrm>
            <a:off x="375767" y="1124744"/>
            <a:ext cx="3528392" cy="1583651"/>
          </a:xfrm>
          <a:prstGeom prst="rect">
            <a:avLst/>
          </a:prstGeom>
          <a:noFill/>
          <a:ln>
            <a:solidFill>
              <a:schemeClr val="tx1"/>
            </a:solidFill>
          </a:ln>
        </p:spPr>
      </p:pic>
      <p:pic>
        <p:nvPicPr>
          <p:cNvPr id="8" name="Picture 3"/>
          <p:cNvPicPr>
            <a:picLocks noChangeAspect="1" noChangeArrowheads="1"/>
          </p:cNvPicPr>
          <p:nvPr/>
        </p:nvPicPr>
        <p:blipFill>
          <a:blip r:embed="rId4" cstate="print">
            <a:biLevel thresh="50000"/>
          </a:blip>
          <a:srcRect l="3434" t="9504" r="49990" b="70363"/>
          <a:stretch>
            <a:fillRect/>
          </a:stretch>
        </p:blipFill>
        <p:spPr bwMode="auto">
          <a:xfrm>
            <a:off x="107504" y="2924944"/>
            <a:ext cx="3816424" cy="1440160"/>
          </a:xfrm>
          <a:prstGeom prst="rect">
            <a:avLst/>
          </a:prstGeom>
          <a:noFill/>
          <a:ln w="9525">
            <a:solidFill>
              <a:schemeClr val="tx1"/>
            </a:solidFill>
            <a:miter lim="800000"/>
            <a:headEnd/>
            <a:tailEnd/>
          </a:ln>
        </p:spPr>
      </p:pic>
      <p:pic>
        <p:nvPicPr>
          <p:cNvPr id="9" name="Picture 3"/>
          <p:cNvPicPr>
            <a:picLocks noChangeAspect="1" noChangeArrowheads="1"/>
          </p:cNvPicPr>
          <p:nvPr/>
        </p:nvPicPr>
        <p:blipFill>
          <a:blip r:embed="rId5" cstate="print">
            <a:lum bright="-30000" contrast="40000"/>
          </a:blip>
          <a:srcRect/>
          <a:stretch>
            <a:fillRect/>
          </a:stretch>
        </p:blipFill>
        <p:spPr bwMode="auto">
          <a:xfrm>
            <a:off x="135143" y="4651690"/>
            <a:ext cx="3788785" cy="1008112"/>
          </a:xfrm>
          <a:prstGeom prst="rect">
            <a:avLst/>
          </a:prstGeom>
          <a:solidFill>
            <a:schemeClr val="tx1"/>
          </a:solidFill>
          <a:ln w="9525">
            <a:noFill/>
            <a:miter lim="800000"/>
            <a:headEnd/>
            <a:tailEnd/>
          </a:ln>
        </p:spPr>
      </p:pic>
      <p:sp>
        <p:nvSpPr>
          <p:cNvPr id="10" name="Textfeld 9"/>
          <p:cNvSpPr txBox="1"/>
          <p:nvPr/>
        </p:nvSpPr>
        <p:spPr>
          <a:xfrm>
            <a:off x="1907704" y="5587794"/>
            <a:ext cx="1224136" cy="369332"/>
          </a:xfrm>
          <a:prstGeom prst="rect">
            <a:avLst/>
          </a:prstGeom>
          <a:solidFill>
            <a:schemeClr val="bg1"/>
          </a:solidFill>
          <a:ln>
            <a:solidFill>
              <a:schemeClr val="tx1"/>
            </a:solidFill>
          </a:ln>
        </p:spPr>
        <p:txBody>
          <a:bodyPr wrap="square" rtlCol="0">
            <a:spAutoFit/>
          </a:bodyPr>
          <a:lstStyle/>
          <a:p>
            <a:r>
              <a:rPr lang="de-DE" dirty="0" smtClean="0">
                <a:latin typeface="Verdana" pitchFamily="34" charset="0"/>
                <a:ea typeface="Verdana" pitchFamily="34" charset="0"/>
                <a:cs typeface="Verdana" pitchFamily="34" charset="0"/>
              </a:rPr>
              <a:t>Einband</a:t>
            </a:r>
            <a:endParaRPr lang="de-DE" dirty="0">
              <a:latin typeface="Verdana" pitchFamily="34" charset="0"/>
              <a:ea typeface="Verdana" pitchFamily="34" charset="0"/>
              <a:cs typeface="Verdana" pitchFamily="34" charset="0"/>
            </a:endParaRPr>
          </a:p>
        </p:txBody>
      </p:sp>
      <p:sp>
        <p:nvSpPr>
          <p:cNvPr id="13" name="Foliennummernplatzhalter 12"/>
          <p:cNvSpPr>
            <a:spLocks noGrp="1"/>
          </p:cNvSpPr>
          <p:nvPr>
            <p:ph type="sldNum" sz="quarter" idx="4"/>
          </p:nvPr>
        </p:nvSpPr>
        <p:spPr/>
        <p:txBody>
          <a:bodyPr/>
          <a:lstStyle/>
          <a:p>
            <a:fld id="{8A6690F1-7CA1-4166-A522-500460961984}" type="slidenum">
              <a:rPr lang="de-DE" smtClean="0"/>
              <a:pPr/>
              <a:t>79</a:t>
            </a:fld>
            <a:endParaRPr lang="de-DE"/>
          </a:p>
        </p:txBody>
      </p:sp>
      <p:sp>
        <p:nvSpPr>
          <p:cNvPr id="14" name="Fußzeilenplatzhalter 13"/>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 -4-</a:t>
            </a:r>
            <a:endParaRPr lang="de-DE" dirty="0"/>
          </a:p>
        </p:txBody>
      </p:sp>
      <p:sp>
        <p:nvSpPr>
          <p:cNvPr id="8" name="Textplatzhalter 2"/>
          <p:cNvSpPr>
            <a:spLocks noGrp="1"/>
          </p:cNvSpPr>
          <p:nvPr>
            <p:ph type="body" sz="quarter" idx="13"/>
          </p:nvPr>
        </p:nvSpPr>
        <p:spPr>
          <a:xfrm>
            <a:off x="251520" y="836712"/>
            <a:ext cx="8640960" cy="5472608"/>
          </a:xfrm>
        </p:spPr>
        <p:txBody>
          <a:bodyPr wrap="square"/>
          <a:lstStyle/>
          <a:p>
            <a:pPr marL="358775" lvl="1" indent="-358775">
              <a:buNone/>
            </a:pPr>
            <a:r>
              <a:rPr lang="de-DE" sz="2400" dirty="0" smtClean="0"/>
              <a:t> </a:t>
            </a:r>
          </a:p>
        </p:txBody>
      </p:sp>
      <p:sp>
        <p:nvSpPr>
          <p:cNvPr id="10" name="Foliennummernplatzhalter 9"/>
          <p:cNvSpPr>
            <a:spLocks noGrp="1"/>
          </p:cNvSpPr>
          <p:nvPr>
            <p:ph type="sldNum" sz="quarter" idx="4"/>
          </p:nvPr>
        </p:nvSpPr>
        <p:spPr/>
        <p:txBody>
          <a:bodyPr/>
          <a:lstStyle/>
          <a:p>
            <a:fld id="{8A6690F1-7CA1-4166-A522-500460961984}" type="slidenum">
              <a:rPr lang="de-DE" smtClean="0"/>
              <a:pPr/>
              <a:t>8</a:t>
            </a:fld>
            <a:endParaRPr lang="de-DE"/>
          </a:p>
        </p:txBody>
      </p:sp>
      <p:sp>
        <p:nvSpPr>
          <p:cNvPr id="11" name="Fußzeilenplatzhalter 10"/>
          <p:cNvSpPr>
            <a:spLocks noGrp="1"/>
          </p:cNvSpPr>
          <p:nvPr>
            <p:ph type="ftr" sz="quarter" idx="14"/>
          </p:nvPr>
        </p:nvSpPr>
        <p:spPr/>
        <p:txBody>
          <a:bodyPr/>
          <a:lstStyle/>
          <a:p>
            <a:r>
              <a:rPr lang="de-DE" dirty="0" smtClean="0"/>
              <a:t>AG RDA Schulungsunterlagen – Modul 3.02.01: Titel | Stand: 06.07.2015 | CC BY-NC-SA</a:t>
            </a:r>
            <a:endParaRPr lang="de-DE" dirty="0"/>
          </a:p>
        </p:txBody>
      </p:sp>
      <p:grpSp>
        <p:nvGrpSpPr>
          <p:cNvPr id="113" name="Tabelle ohne Lösungen 4"/>
          <p:cNvGrpSpPr/>
          <p:nvPr/>
        </p:nvGrpSpPr>
        <p:grpSpPr>
          <a:xfrm>
            <a:off x="236538" y="798513"/>
            <a:ext cx="8667750" cy="5260975"/>
            <a:chOff x="236538" y="798513"/>
            <a:chExt cx="8667750" cy="5260975"/>
          </a:xfrm>
        </p:grpSpPr>
        <p:sp>
          <p:nvSpPr>
            <p:cNvPr id="5" name="AutoShape 3"/>
            <p:cNvSpPr>
              <a:spLocks noChangeAspect="1" noChangeArrowheads="1" noTextEdit="1"/>
            </p:cNvSpPr>
            <p:nvPr/>
          </p:nvSpPr>
          <p:spPr bwMode="auto">
            <a:xfrm>
              <a:off x="239713" y="798513"/>
              <a:ext cx="8664575"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Rectangle 5"/>
            <p:cNvSpPr>
              <a:spLocks noChangeArrowheads="1"/>
            </p:cNvSpPr>
            <p:nvPr/>
          </p:nvSpPr>
          <p:spPr bwMode="auto">
            <a:xfrm>
              <a:off x="242888" y="825501"/>
              <a:ext cx="3025775"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Rectangle 6"/>
            <p:cNvSpPr>
              <a:spLocks noChangeArrowheads="1"/>
            </p:cNvSpPr>
            <p:nvPr/>
          </p:nvSpPr>
          <p:spPr bwMode="auto">
            <a:xfrm>
              <a:off x="3268663" y="825501"/>
              <a:ext cx="3097213"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7"/>
            <p:cNvSpPr>
              <a:spLocks noChangeArrowheads="1"/>
            </p:cNvSpPr>
            <p:nvPr/>
          </p:nvSpPr>
          <p:spPr bwMode="auto">
            <a:xfrm>
              <a:off x="6365876" y="825501"/>
              <a:ext cx="2520950"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8"/>
            <p:cNvSpPr>
              <a:spLocks noChangeArrowheads="1"/>
            </p:cNvSpPr>
            <p:nvPr/>
          </p:nvSpPr>
          <p:spPr bwMode="auto">
            <a:xfrm>
              <a:off x="242888" y="1192213"/>
              <a:ext cx="3025775"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9"/>
            <p:cNvSpPr>
              <a:spLocks noChangeArrowheads="1"/>
            </p:cNvSpPr>
            <p:nvPr/>
          </p:nvSpPr>
          <p:spPr bwMode="auto">
            <a:xfrm>
              <a:off x="3268663" y="1192213"/>
              <a:ext cx="3097213"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0"/>
            <p:cNvSpPr>
              <a:spLocks noChangeArrowheads="1"/>
            </p:cNvSpPr>
            <p:nvPr/>
          </p:nvSpPr>
          <p:spPr bwMode="auto">
            <a:xfrm>
              <a:off x="6365876" y="1192213"/>
              <a:ext cx="2520950"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1"/>
            <p:cNvSpPr>
              <a:spLocks noChangeArrowheads="1"/>
            </p:cNvSpPr>
            <p:nvPr/>
          </p:nvSpPr>
          <p:spPr bwMode="auto">
            <a:xfrm>
              <a:off x="242888" y="1833563"/>
              <a:ext cx="3025775"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2"/>
            <p:cNvSpPr>
              <a:spLocks noChangeArrowheads="1"/>
            </p:cNvSpPr>
            <p:nvPr/>
          </p:nvSpPr>
          <p:spPr bwMode="auto">
            <a:xfrm>
              <a:off x="3268663" y="1833563"/>
              <a:ext cx="3097213"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3"/>
            <p:cNvSpPr>
              <a:spLocks noChangeArrowheads="1"/>
            </p:cNvSpPr>
            <p:nvPr/>
          </p:nvSpPr>
          <p:spPr bwMode="auto">
            <a:xfrm>
              <a:off x="6365876" y="1833563"/>
              <a:ext cx="2520950"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4"/>
            <p:cNvSpPr>
              <a:spLocks noChangeArrowheads="1"/>
            </p:cNvSpPr>
            <p:nvPr/>
          </p:nvSpPr>
          <p:spPr bwMode="auto">
            <a:xfrm>
              <a:off x="242888" y="2474913"/>
              <a:ext cx="3025775"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15"/>
            <p:cNvSpPr>
              <a:spLocks noChangeArrowheads="1"/>
            </p:cNvSpPr>
            <p:nvPr/>
          </p:nvSpPr>
          <p:spPr bwMode="auto">
            <a:xfrm>
              <a:off x="3268663" y="2474913"/>
              <a:ext cx="3097213"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16"/>
            <p:cNvSpPr>
              <a:spLocks noChangeArrowheads="1"/>
            </p:cNvSpPr>
            <p:nvPr/>
          </p:nvSpPr>
          <p:spPr bwMode="auto">
            <a:xfrm>
              <a:off x="6365876" y="2474913"/>
              <a:ext cx="2520950"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17"/>
            <p:cNvSpPr>
              <a:spLocks noChangeArrowheads="1"/>
            </p:cNvSpPr>
            <p:nvPr/>
          </p:nvSpPr>
          <p:spPr bwMode="auto">
            <a:xfrm>
              <a:off x="242888" y="3116263"/>
              <a:ext cx="3025775" cy="639763"/>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18"/>
            <p:cNvSpPr>
              <a:spLocks noChangeArrowheads="1"/>
            </p:cNvSpPr>
            <p:nvPr/>
          </p:nvSpPr>
          <p:spPr bwMode="auto">
            <a:xfrm>
              <a:off x="3268663" y="3116263"/>
              <a:ext cx="3097213"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9"/>
            <p:cNvSpPr>
              <a:spLocks noChangeArrowheads="1"/>
            </p:cNvSpPr>
            <p:nvPr/>
          </p:nvSpPr>
          <p:spPr bwMode="auto">
            <a:xfrm>
              <a:off x="6365876" y="3116263"/>
              <a:ext cx="2520950"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20"/>
            <p:cNvSpPr>
              <a:spLocks noChangeArrowheads="1"/>
            </p:cNvSpPr>
            <p:nvPr/>
          </p:nvSpPr>
          <p:spPr bwMode="auto">
            <a:xfrm>
              <a:off x="242888" y="3756026"/>
              <a:ext cx="3025775" cy="64135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21"/>
            <p:cNvSpPr>
              <a:spLocks noChangeArrowheads="1"/>
            </p:cNvSpPr>
            <p:nvPr/>
          </p:nvSpPr>
          <p:spPr bwMode="auto">
            <a:xfrm>
              <a:off x="3268663" y="3757613"/>
              <a:ext cx="3097213" cy="6397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Rectangle 22"/>
            <p:cNvSpPr>
              <a:spLocks noChangeArrowheads="1"/>
            </p:cNvSpPr>
            <p:nvPr/>
          </p:nvSpPr>
          <p:spPr bwMode="auto">
            <a:xfrm>
              <a:off x="6365876" y="3757613"/>
              <a:ext cx="2520950" cy="63976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Rectangle 23"/>
            <p:cNvSpPr>
              <a:spLocks noChangeArrowheads="1"/>
            </p:cNvSpPr>
            <p:nvPr/>
          </p:nvSpPr>
          <p:spPr bwMode="auto">
            <a:xfrm>
              <a:off x="242888" y="4397376"/>
              <a:ext cx="3025775"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Rectangle 24"/>
            <p:cNvSpPr>
              <a:spLocks noChangeArrowheads="1"/>
            </p:cNvSpPr>
            <p:nvPr/>
          </p:nvSpPr>
          <p:spPr bwMode="auto">
            <a:xfrm>
              <a:off x="3268663" y="4397376"/>
              <a:ext cx="3097213"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25"/>
            <p:cNvSpPr>
              <a:spLocks noChangeArrowheads="1"/>
            </p:cNvSpPr>
            <p:nvPr/>
          </p:nvSpPr>
          <p:spPr bwMode="auto">
            <a:xfrm>
              <a:off x="6365876" y="4397376"/>
              <a:ext cx="2520950" cy="64135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26"/>
            <p:cNvSpPr>
              <a:spLocks noChangeArrowheads="1"/>
            </p:cNvSpPr>
            <p:nvPr/>
          </p:nvSpPr>
          <p:spPr bwMode="auto">
            <a:xfrm>
              <a:off x="242888" y="5038726"/>
              <a:ext cx="3025775" cy="91598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Rectangle 27"/>
            <p:cNvSpPr>
              <a:spLocks noChangeArrowheads="1"/>
            </p:cNvSpPr>
            <p:nvPr/>
          </p:nvSpPr>
          <p:spPr bwMode="auto">
            <a:xfrm>
              <a:off x="3268663" y="5038726"/>
              <a:ext cx="3097213" cy="91598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Rectangle 28"/>
            <p:cNvSpPr>
              <a:spLocks noChangeArrowheads="1"/>
            </p:cNvSpPr>
            <p:nvPr/>
          </p:nvSpPr>
          <p:spPr bwMode="auto">
            <a:xfrm>
              <a:off x="6365876" y="5038726"/>
              <a:ext cx="2520950" cy="91598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Line 29"/>
            <p:cNvSpPr>
              <a:spLocks noChangeShapeType="1"/>
            </p:cNvSpPr>
            <p:nvPr/>
          </p:nvSpPr>
          <p:spPr bwMode="auto">
            <a:xfrm>
              <a:off x="3268663" y="819151"/>
              <a:ext cx="0" cy="51419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Line 30"/>
            <p:cNvSpPr>
              <a:spLocks noChangeShapeType="1"/>
            </p:cNvSpPr>
            <p:nvPr/>
          </p:nvSpPr>
          <p:spPr bwMode="auto">
            <a:xfrm>
              <a:off x="6365876" y="819151"/>
              <a:ext cx="0" cy="5141913"/>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 name="Line 31"/>
            <p:cNvSpPr>
              <a:spLocks noChangeShapeType="1"/>
            </p:cNvSpPr>
            <p:nvPr/>
          </p:nvSpPr>
          <p:spPr bwMode="auto">
            <a:xfrm>
              <a:off x="236538" y="1192213"/>
              <a:ext cx="865663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Line 32"/>
            <p:cNvSpPr>
              <a:spLocks noChangeShapeType="1"/>
            </p:cNvSpPr>
            <p:nvPr/>
          </p:nvSpPr>
          <p:spPr bwMode="auto">
            <a:xfrm>
              <a:off x="236538" y="1833563"/>
              <a:ext cx="8656638"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 name="Line 33"/>
            <p:cNvSpPr>
              <a:spLocks noChangeShapeType="1"/>
            </p:cNvSpPr>
            <p:nvPr/>
          </p:nvSpPr>
          <p:spPr bwMode="auto">
            <a:xfrm>
              <a:off x="236538" y="2474913"/>
              <a:ext cx="8656638"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Line 34"/>
            <p:cNvSpPr>
              <a:spLocks noChangeShapeType="1"/>
            </p:cNvSpPr>
            <p:nvPr/>
          </p:nvSpPr>
          <p:spPr bwMode="auto">
            <a:xfrm>
              <a:off x="236538" y="3116263"/>
              <a:ext cx="8656638"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Line 35"/>
            <p:cNvSpPr>
              <a:spLocks noChangeShapeType="1"/>
            </p:cNvSpPr>
            <p:nvPr/>
          </p:nvSpPr>
          <p:spPr bwMode="auto">
            <a:xfrm>
              <a:off x="236538" y="3757613"/>
              <a:ext cx="8656638"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Line 36"/>
            <p:cNvSpPr>
              <a:spLocks noChangeShapeType="1"/>
            </p:cNvSpPr>
            <p:nvPr/>
          </p:nvSpPr>
          <p:spPr bwMode="auto">
            <a:xfrm>
              <a:off x="236538" y="4397376"/>
              <a:ext cx="8656638"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2" name="Line 37"/>
            <p:cNvSpPr>
              <a:spLocks noChangeShapeType="1"/>
            </p:cNvSpPr>
            <p:nvPr/>
          </p:nvSpPr>
          <p:spPr bwMode="auto">
            <a:xfrm>
              <a:off x="236538" y="5038726"/>
              <a:ext cx="8656638"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Line 38"/>
            <p:cNvSpPr>
              <a:spLocks noChangeShapeType="1"/>
            </p:cNvSpPr>
            <p:nvPr/>
          </p:nvSpPr>
          <p:spPr bwMode="auto">
            <a:xfrm>
              <a:off x="242888" y="819151"/>
              <a:ext cx="0" cy="51419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 name="Line 39"/>
            <p:cNvSpPr>
              <a:spLocks noChangeShapeType="1"/>
            </p:cNvSpPr>
            <p:nvPr/>
          </p:nvSpPr>
          <p:spPr bwMode="auto">
            <a:xfrm>
              <a:off x="8886826" y="819151"/>
              <a:ext cx="0" cy="5141913"/>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 name="Line 40"/>
            <p:cNvSpPr>
              <a:spLocks noChangeShapeType="1"/>
            </p:cNvSpPr>
            <p:nvPr/>
          </p:nvSpPr>
          <p:spPr bwMode="auto">
            <a:xfrm>
              <a:off x="236538" y="825501"/>
              <a:ext cx="8656638"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6" name="Line 41"/>
            <p:cNvSpPr>
              <a:spLocks noChangeShapeType="1"/>
            </p:cNvSpPr>
            <p:nvPr/>
          </p:nvSpPr>
          <p:spPr bwMode="auto">
            <a:xfrm>
              <a:off x="236538" y="5954713"/>
              <a:ext cx="8656638"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7" name="Rectangle 42"/>
            <p:cNvSpPr>
              <a:spLocks noChangeArrowheads="1"/>
            </p:cNvSpPr>
            <p:nvPr/>
          </p:nvSpPr>
          <p:spPr bwMode="auto">
            <a:xfrm>
              <a:off x="334963" y="869951"/>
              <a:ext cx="26019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FFFFFF"/>
                  </a:solidFill>
                  <a:effectLst/>
                  <a:latin typeface="Verdana" pitchFamily="34" charset="0"/>
                  <a:cs typeface="Arial" pitchFamily="34" charset="0"/>
                </a:rPr>
                <a:t>Informationsquelle</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3360738" y="869951"/>
              <a:ext cx="1404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6457951" y="869951"/>
              <a:ext cx="15906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Beispiel für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334963" y="12366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582613" y="1236663"/>
              <a:ext cx="27447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Stacked</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Polymers </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and</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334963" y="1511301"/>
              <a:ext cx="1225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Molecules</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4"/>
            <p:cNvSpPr>
              <a:spLocks noChangeArrowheads="1"/>
            </p:cNvSpPr>
            <p:nvPr/>
          </p:nvSpPr>
          <p:spPr bwMode="auto">
            <a:xfrm>
              <a:off x="6457951" y="151130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55"/>
            <p:cNvSpPr>
              <a:spLocks noChangeArrowheads="1"/>
            </p:cNvSpPr>
            <p:nvPr/>
          </p:nvSpPr>
          <p:spPr bwMode="auto">
            <a:xfrm>
              <a:off x="334963" y="2014538"/>
              <a:ext cx="23082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Reformation 1517</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6"/>
            <p:cNvSpPr>
              <a:spLocks noChangeArrowheads="1"/>
            </p:cNvSpPr>
            <p:nvPr/>
          </p:nvSpPr>
          <p:spPr bwMode="auto">
            <a:xfrm>
              <a:off x="2395538" y="2014538"/>
              <a:ext cx="2317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7"/>
            <p:cNvSpPr>
              <a:spLocks noChangeArrowheads="1"/>
            </p:cNvSpPr>
            <p:nvPr/>
          </p:nvSpPr>
          <p:spPr bwMode="auto">
            <a:xfrm>
              <a:off x="2498726" y="2014538"/>
              <a:ext cx="7366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2017</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4"/>
            <p:cNvSpPr>
              <a:spLocks noChangeArrowheads="1"/>
            </p:cNvSpPr>
            <p:nvPr/>
          </p:nvSpPr>
          <p:spPr bwMode="auto">
            <a:xfrm>
              <a:off x="6457951" y="21526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65"/>
            <p:cNvSpPr>
              <a:spLocks noChangeArrowheads="1"/>
            </p:cNvSpPr>
            <p:nvPr/>
          </p:nvSpPr>
          <p:spPr bwMode="auto">
            <a:xfrm>
              <a:off x="334963" y="2519363"/>
              <a:ext cx="1662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Souveränität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66"/>
            <p:cNvSpPr>
              <a:spLocks noChangeArrowheads="1"/>
            </p:cNvSpPr>
            <p:nvPr/>
          </p:nvSpPr>
          <p:spPr bwMode="auto">
            <a:xfrm>
              <a:off x="1881188" y="2519363"/>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7"/>
            <p:cNvSpPr>
              <a:spLocks noChangeArrowheads="1"/>
            </p:cNvSpPr>
            <p:nvPr/>
          </p:nvSpPr>
          <p:spPr bwMode="auto">
            <a:xfrm>
              <a:off x="334963" y="2794001"/>
              <a:ext cx="1504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Feindschaft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ectangle 68"/>
            <p:cNvSpPr>
              <a:spLocks noChangeArrowheads="1"/>
            </p:cNvSpPr>
            <p:nvPr/>
          </p:nvSpPr>
          <p:spPr bwMode="auto">
            <a:xfrm>
              <a:off x="1720851" y="2794001"/>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69"/>
            <p:cNvSpPr>
              <a:spLocks noChangeArrowheads="1"/>
            </p:cNvSpPr>
            <p:nvPr/>
          </p:nvSpPr>
          <p:spPr bwMode="auto">
            <a:xfrm>
              <a:off x="1905001" y="2794001"/>
              <a:ext cx="81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Masse</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ectangle 77"/>
            <p:cNvSpPr>
              <a:spLocks noChangeArrowheads="1"/>
            </p:cNvSpPr>
            <p:nvPr/>
          </p:nvSpPr>
          <p:spPr bwMode="auto">
            <a:xfrm>
              <a:off x="334963" y="3160713"/>
              <a:ext cx="279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Das Ernst Moritz Arndt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8"/>
            <p:cNvSpPr>
              <a:spLocks noChangeArrowheads="1"/>
            </p:cNvSpPr>
            <p:nvPr/>
          </p:nvSpPr>
          <p:spPr bwMode="auto">
            <a:xfrm>
              <a:off x="334963" y="3435351"/>
              <a:ext cx="681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Buch</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83"/>
            <p:cNvSpPr>
              <a:spLocks noChangeArrowheads="1"/>
            </p:cNvSpPr>
            <p:nvPr/>
          </p:nvSpPr>
          <p:spPr bwMode="auto">
            <a:xfrm>
              <a:off x="334963" y="3938588"/>
              <a:ext cx="2111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LES MISERABLES</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Rectangle 87"/>
            <p:cNvSpPr>
              <a:spLocks noChangeArrowheads="1"/>
            </p:cNvSpPr>
            <p:nvPr/>
          </p:nvSpPr>
          <p:spPr bwMode="auto">
            <a:xfrm>
              <a:off x="334963" y="4443413"/>
              <a:ext cx="5826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«Je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Rectangle 88"/>
            <p:cNvSpPr>
              <a:spLocks noChangeArrowheads="1"/>
            </p:cNvSpPr>
            <p:nvPr/>
          </p:nvSpPr>
          <p:spPr bwMode="auto">
            <a:xfrm>
              <a:off x="801688" y="4443413"/>
              <a:ext cx="6905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parle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Rectangle 89"/>
            <p:cNvSpPr>
              <a:spLocks noChangeArrowheads="1"/>
            </p:cNvSpPr>
            <p:nvPr/>
          </p:nvSpPr>
          <p:spPr bwMode="auto">
            <a:xfrm>
              <a:off x="1460501" y="4443413"/>
              <a:ext cx="4841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du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Rectangle 90"/>
            <p:cNvSpPr>
              <a:spLocks noChangeArrowheads="1"/>
            </p:cNvSpPr>
            <p:nvPr/>
          </p:nvSpPr>
          <p:spPr bwMode="auto">
            <a:xfrm>
              <a:off x="1828801" y="4443413"/>
              <a:ext cx="11477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française</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6" name="Rectangle 91"/>
            <p:cNvSpPr>
              <a:spLocks noChangeArrowheads="1"/>
            </p:cNvSpPr>
            <p:nvPr/>
          </p:nvSpPr>
          <p:spPr bwMode="auto">
            <a:xfrm>
              <a:off x="2859088" y="4443413"/>
              <a:ext cx="27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Rectangle 92"/>
            <p:cNvSpPr>
              <a:spLocks noChangeArrowheads="1"/>
            </p:cNvSpPr>
            <p:nvPr/>
          </p:nvSpPr>
          <p:spPr bwMode="auto">
            <a:xfrm>
              <a:off x="334963" y="4718051"/>
              <a:ext cx="396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où</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Rectangle 93"/>
            <p:cNvSpPr>
              <a:spLocks noChangeArrowheads="1"/>
            </p:cNvSpPr>
            <p:nvPr/>
          </p:nvSpPr>
          <p:spPr bwMode="auto">
            <a:xfrm>
              <a:off x="617538" y="4718051"/>
              <a:ext cx="3889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102"/>
            <p:cNvSpPr>
              <a:spLocks noChangeArrowheads="1"/>
            </p:cNvSpPr>
            <p:nvPr/>
          </p:nvSpPr>
          <p:spPr bwMode="auto">
            <a:xfrm>
              <a:off x="334963" y="5083176"/>
              <a:ext cx="15240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1" u="none" strike="noStrike" cap="none" normalizeH="0" baseline="0" smtClean="0">
                  <a:ln>
                    <a:noFill/>
                  </a:ln>
                  <a:solidFill>
                    <a:srgbClr val="000000"/>
                  </a:solidFill>
                  <a:effectLst/>
                  <a:latin typeface="Verdana" pitchFamily="34" charset="0"/>
                  <a:cs typeface="Arial" pitchFamily="34" charset="0"/>
                </a:rPr>
                <a:t>Titelzusatz:</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103"/>
            <p:cNvSpPr>
              <a:spLocks noChangeArrowheads="1"/>
            </p:cNvSpPr>
            <p:nvPr/>
          </p:nvSpPr>
          <p:spPr bwMode="auto">
            <a:xfrm>
              <a:off x="334963" y="5359401"/>
              <a:ext cx="17383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Ökumenische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104"/>
            <p:cNvSpPr>
              <a:spLocks noChangeArrowheads="1"/>
            </p:cNvSpPr>
            <p:nvPr/>
          </p:nvSpPr>
          <p:spPr bwMode="auto">
            <a:xfrm>
              <a:off x="334963" y="5634038"/>
              <a:ext cx="1587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Perspektiven</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1" name="Rectangle 106"/>
          <p:cNvSpPr>
            <a:spLocks noChangeArrowheads="1"/>
          </p:cNvSpPr>
          <p:nvPr/>
        </p:nvSpPr>
        <p:spPr bwMode="auto">
          <a:xfrm>
            <a:off x="3360738" y="5495926"/>
            <a:ext cx="15875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Perspektiven</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 name="Rectangle 105"/>
          <p:cNvSpPr>
            <a:spLocks noChangeArrowheads="1"/>
          </p:cNvSpPr>
          <p:nvPr/>
        </p:nvSpPr>
        <p:spPr bwMode="auto">
          <a:xfrm>
            <a:off x="3360738" y="5221288"/>
            <a:ext cx="1697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ökumenische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 name="Rectangle 100"/>
          <p:cNvSpPr>
            <a:spLocks noChangeArrowheads="1"/>
          </p:cNvSpPr>
          <p:nvPr/>
        </p:nvSpPr>
        <p:spPr bwMode="auto">
          <a:xfrm>
            <a:off x="3643313" y="4718051"/>
            <a:ext cx="346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72"/>
          <p:cNvSpPr>
            <a:spLocks noChangeArrowheads="1"/>
          </p:cNvSpPr>
          <p:nvPr/>
        </p:nvSpPr>
        <p:spPr bwMode="auto">
          <a:xfrm>
            <a:off x="3360738" y="2794001"/>
            <a:ext cx="1503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Feindschaft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Rectangle 73"/>
          <p:cNvSpPr>
            <a:spLocks noChangeArrowheads="1"/>
          </p:cNvSpPr>
          <p:nvPr/>
        </p:nvSpPr>
        <p:spPr bwMode="auto">
          <a:xfrm>
            <a:off x="4746626" y="2794001"/>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4"/>
          <p:cNvSpPr>
            <a:spLocks noChangeArrowheads="1"/>
          </p:cNvSpPr>
          <p:nvPr/>
        </p:nvSpPr>
        <p:spPr bwMode="auto">
          <a:xfrm>
            <a:off x="4930776" y="2794001"/>
            <a:ext cx="81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Masse</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Rectangle 79"/>
          <p:cNvSpPr>
            <a:spLocks noChangeArrowheads="1"/>
          </p:cNvSpPr>
          <p:nvPr/>
        </p:nvSpPr>
        <p:spPr bwMode="auto">
          <a:xfrm>
            <a:off x="3360738" y="3160713"/>
            <a:ext cx="279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Das Ernst Moritz Arndt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Rectangle 80"/>
          <p:cNvSpPr>
            <a:spLocks noChangeArrowheads="1"/>
          </p:cNvSpPr>
          <p:nvPr/>
        </p:nvSpPr>
        <p:spPr bwMode="auto">
          <a:xfrm>
            <a:off x="3360738" y="3435351"/>
            <a:ext cx="681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Buch</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Rectangle 84"/>
          <p:cNvSpPr>
            <a:spLocks noChangeArrowheads="1"/>
          </p:cNvSpPr>
          <p:nvPr/>
        </p:nvSpPr>
        <p:spPr bwMode="auto">
          <a:xfrm>
            <a:off x="3360738" y="3938588"/>
            <a:ext cx="1811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Les </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misérables</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Rectangle 94"/>
          <p:cNvSpPr>
            <a:spLocks noChangeArrowheads="1"/>
          </p:cNvSpPr>
          <p:nvPr/>
        </p:nvSpPr>
        <p:spPr bwMode="auto">
          <a:xfrm>
            <a:off x="3360738" y="4443413"/>
            <a:ext cx="5413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"Je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0" name="Rectangle 95"/>
          <p:cNvSpPr>
            <a:spLocks noChangeArrowheads="1"/>
          </p:cNvSpPr>
          <p:nvPr/>
        </p:nvSpPr>
        <p:spPr bwMode="auto">
          <a:xfrm>
            <a:off x="3786188" y="4443413"/>
            <a:ext cx="6905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parle</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Rectangle 96"/>
          <p:cNvSpPr>
            <a:spLocks noChangeArrowheads="1"/>
          </p:cNvSpPr>
          <p:nvPr/>
        </p:nvSpPr>
        <p:spPr bwMode="auto">
          <a:xfrm>
            <a:off x="4441826" y="4443413"/>
            <a:ext cx="4841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du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Rectangle 97"/>
          <p:cNvSpPr>
            <a:spLocks noChangeArrowheads="1"/>
          </p:cNvSpPr>
          <p:nvPr/>
        </p:nvSpPr>
        <p:spPr bwMode="auto">
          <a:xfrm>
            <a:off x="4811713" y="4443413"/>
            <a:ext cx="11477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française</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Rectangle 98"/>
          <p:cNvSpPr>
            <a:spLocks noChangeArrowheads="1"/>
          </p:cNvSpPr>
          <p:nvPr/>
        </p:nvSpPr>
        <p:spPr bwMode="auto">
          <a:xfrm>
            <a:off x="5842001" y="4443413"/>
            <a:ext cx="27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Rectangle 99"/>
          <p:cNvSpPr>
            <a:spLocks noChangeArrowheads="1"/>
          </p:cNvSpPr>
          <p:nvPr/>
        </p:nvSpPr>
        <p:spPr bwMode="auto">
          <a:xfrm>
            <a:off x="3360738" y="4718051"/>
            <a:ext cx="396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où</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51"/>
          <p:cNvSpPr>
            <a:spLocks noChangeArrowheads="1"/>
          </p:cNvSpPr>
          <p:nvPr/>
        </p:nvSpPr>
        <p:spPr bwMode="auto">
          <a:xfrm>
            <a:off x="3368235" y="1236663"/>
            <a:ext cx="5183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l-GR" dirty="0" smtClean="0">
                <a:latin typeface="+mn-lt"/>
                <a:ea typeface="Verdana" panose="020B0604030504040204" pitchFamily="34" charset="0"/>
                <a:cs typeface="Verdana" panose="020B0604030504040204" pitchFamily="34" charset="0"/>
              </a:rPr>
              <a:t>π</a:t>
            </a:r>
            <a:r>
              <a:rPr lang="de-DE" dirty="0" smtClean="0"/>
              <a:t>-</a:t>
            </a:r>
            <a:r>
              <a:rPr lang="de-DE" dirty="0" err="1" smtClean="0"/>
              <a:t>s</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tacked</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r>
              <a:rPr kumimoji="0" lang="de-DE" altLang="de-DE" sz="1800" b="0" i="0" u="none" strike="noStrike" cap="none" normalizeH="0" baseline="0" dirty="0" err="1" smtClean="0">
                <a:ln>
                  <a:noFill/>
                </a:ln>
                <a:solidFill>
                  <a:srgbClr val="000000"/>
                </a:solidFill>
                <a:effectLst/>
                <a:latin typeface="Verdana" pitchFamily="34" charset="0"/>
                <a:cs typeface="Arial" pitchFamily="34" charset="0"/>
              </a:rPr>
              <a:t>polymers</a:t>
            </a: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r>
              <a:rPr kumimoji="0" lang="de-DE" altLang="de-DE" sz="1800" b="0" i="0" u="none" strike="noStrike" cap="none" normalizeH="0" dirty="0" smtClean="0">
                <a:ln>
                  <a:noFill/>
                </a:ln>
                <a:solidFill>
                  <a:srgbClr val="000000"/>
                </a:solidFill>
                <a:effectLst/>
                <a:latin typeface="Verdana" pitchFamily="34" charset="0"/>
                <a:cs typeface="Arial" pitchFamily="34" charset="0"/>
              </a:rPr>
              <a:t>          Symbol       </a:t>
            </a:r>
          </a:p>
          <a:p>
            <a:pPr lvl="0"/>
            <a:r>
              <a:rPr lang="de-DE" altLang="de-DE" baseline="0" dirty="0" smtClean="0">
                <a:solidFill>
                  <a:srgbClr val="000000"/>
                </a:solidFill>
                <a:latin typeface="Verdana" pitchFamily="34" charset="0"/>
              </a:rPr>
              <a:t>and</a:t>
            </a:r>
            <a:r>
              <a:rPr lang="de-DE" altLang="de-DE" dirty="0" smtClean="0">
                <a:solidFill>
                  <a:srgbClr val="000000"/>
                </a:solidFill>
                <a:latin typeface="Verdana" pitchFamily="34" charset="0"/>
              </a:rPr>
              <a:t> molecules                  Großschreibung</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58"/>
          <p:cNvSpPr>
            <a:spLocks noChangeArrowheads="1"/>
          </p:cNvSpPr>
          <p:nvPr/>
        </p:nvSpPr>
        <p:spPr bwMode="auto">
          <a:xfrm>
            <a:off x="3368235" y="2015738"/>
            <a:ext cx="27803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Reformation 1517-2017</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60"/>
          <p:cNvSpPr>
            <a:spLocks noChangeArrowheads="1"/>
          </p:cNvSpPr>
          <p:nvPr/>
        </p:nvSpPr>
        <p:spPr bwMode="auto">
          <a:xfrm>
            <a:off x="6458015" y="1877239"/>
            <a:ext cx="22317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Bis-Strich</a:t>
            </a:r>
            <a:r>
              <a:rPr lang="de-DE" altLang="de-DE" dirty="0" smtClean="0">
                <a:solidFill>
                  <a:srgbClr val="000000"/>
                </a:solidFill>
                <a:latin typeface="Verdana" pitchFamily="34" charset="0"/>
              </a:rPr>
              <a:t>            </a:t>
            </a:r>
            <a:r>
              <a:rPr kumimoji="0" lang="de-DE" altLang="de-DE" sz="1800" b="0" i="0" u="none" strike="noStrike" cap="none" normalizeH="0" dirty="0" smtClean="0">
                <a:ln>
                  <a:noFill/>
                </a:ln>
                <a:solidFill>
                  <a:srgbClr val="000000"/>
                </a:solidFill>
                <a:effectLst/>
                <a:latin typeface="Verdana" pitchFamily="34" charset="0"/>
                <a:cs typeface="Arial" pitchFamily="34" charset="0"/>
              </a:rPr>
              <a:t>ohne Leerzeichen</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ectangle 70"/>
          <p:cNvSpPr>
            <a:spLocks noChangeArrowheads="1"/>
          </p:cNvSpPr>
          <p:nvPr/>
        </p:nvSpPr>
        <p:spPr bwMode="auto">
          <a:xfrm>
            <a:off x="3360738" y="2519363"/>
            <a:ext cx="27878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Souveränität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ectangle 71"/>
          <p:cNvSpPr>
            <a:spLocks noChangeArrowheads="1"/>
          </p:cNvSpPr>
          <p:nvPr/>
        </p:nvSpPr>
        <p:spPr bwMode="auto">
          <a:xfrm>
            <a:off x="4906963" y="2519363"/>
            <a:ext cx="219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rgbClr val="000000"/>
                </a:solidFill>
                <a:effectLst/>
                <a:latin typeface="Verdana" pitchFamily="34" charset="0"/>
                <a:cs typeface="Arial" pitchFamily="34" charset="0"/>
              </a:rPr>
              <a:t>-</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hteck 2"/>
          <p:cNvSpPr/>
          <p:nvPr/>
        </p:nvSpPr>
        <p:spPr>
          <a:xfrm>
            <a:off x="281814" y="1192213"/>
            <a:ext cx="450024" cy="375014"/>
          </a:xfrm>
          <a:prstGeom prst="rect">
            <a:avLst/>
          </a:prstGeom>
        </p:spPr>
        <p:txBody>
          <a:bodyPr wrap="square">
            <a:spAutoFit/>
          </a:bodyPr>
          <a:lstStyle/>
          <a:p>
            <a:r>
              <a:rPr lang="el-GR" dirty="0"/>
              <a:t>π</a:t>
            </a:r>
            <a:r>
              <a:rPr lang="de-DE" dirty="0"/>
              <a:t>-</a:t>
            </a:r>
          </a:p>
        </p:txBody>
      </p:sp>
      <p:sp>
        <p:nvSpPr>
          <p:cNvPr id="115" name="Rectangle 60"/>
          <p:cNvSpPr>
            <a:spLocks noChangeArrowheads="1"/>
          </p:cNvSpPr>
          <p:nvPr/>
        </p:nvSpPr>
        <p:spPr bwMode="auto">
          <a:xfrm>
            <a:off x="6457951" y="2517002"/>
            <a:ext cx="22317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Gedankenstrich</a:t>
            </a:r>
            <a:r>
              <a:rPr lang="de-DE" altLang="de-DE" dirty="0" smtClean="0">
                <a:solidFill>
                  <a:srgbClr val="000000"/>
                </a:solidFill>
                <a:latin typeface="Verdana" pitchFamily="34" charset="0"/>
              </a:rPr>
              <a:t>            </a:t>
            </a:r>
            <a:r>
              <a:rPr kumimoji="0" lang="de-DE" altLang="de-DE" sz="1800" b="0" i="0" u="none" strike="noStrike" cap="none" normalizeH="0" dirty="0" smtClean="0">
                <a:ln>
                  <a:noFill/>
                </a:ln>
                <a:solidFill>
                  <a:srgbClr val="000000"/>
                </a:solidFill>
                <a:effectLst/>
                <a:latin typeface="Verdana" pitchFamily="34" charset="0"/>
                <a:cs typeface="Arial" pitchFamily="34" charset="0"/>
              </a:rPr>
              <a:t>mit Leerzeichen</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 name="Rectangle 60"/>
          <p:cNvSpPr>
            <a:spLocks noChangeArrowheads="1"/>
          </p:cNvSpPr>
          <p:nvPr/>
        </p:nvSpPr>
        <p:spPr bwMode="auto">
          <a:xfrm>
            <a:off x="6434777" y="3160713"/>
            <a:ext cx="22317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smtClean="0">
                <a:solidFill>
                  <a:srgbClr val="000000"/>
                </a:solidFill>
                <a:latin typeface="Verdana" pitchFamily="34" charset="0"/>
              </a:rPr>
              <a:t>Fehlende Bindestriche</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 name="Rectangle 60"/>
          <p:cNvSpPr>
            <a:spLocks noChangeArrowheads="1"/>
          </p:cNvSpPr>
          <p:nvPr/>
        </p:nvSpPr>
        <p:spPr bwMode="auto">
          <a:xfrm>
            <a:off x="6434777" y="3799702"/>
            <a:ext cx="22317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smtClean="0">
                <a:solidFill>
                  <a:srgbClr val="000000"/>
                </a:solidFill>
                <a:latin typeface="Verdana" pitchFamily="34" charset="0"/>
              </a:rPr>
              <a:t>Großschreibung, Akzent</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 name="Rectangle 60"/>
          <p:cNvSpPr>
            <a:spLocks noChangeArrowheads="1"/>
          </p:cNvSpPr>
          <p:nvPr/>
        </p:nvSpPr>
        <p:spPr bwMode="auto">
          <a:xfrm>
            <a:off x="6434776" y="4482147"/>
            <a:ext cx="2231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smtClean="0">
                <a:solidFill>
                  <a:srgbClr val="000000"/>
                </a:solidFill>
                <a:latin typeface="Verdana" pitchFamily="34" charset="0"/>
              </a:rPr>
              <a:t>Anführungszeichen</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 name="Rectangle 60"/>
          <p:cNvSpPr>
            <a:spLocks noChangeArrowheads="1"/>
          </p:cNvSpPr>
          <p:nvPr/>
        </p:nvSpPr>
        <p:spPr bwMode="auto">
          <a:xfrm>
            <a:off x="6430091" y="5218927"/>
            <a:ext cx="24567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smtClean="0">
                <a:solidFill>
                  <a:srgbClr val="000000"/>
                </a:solidFill>
                <a:latin typeface="Verdana" pitchFamily="34" charset="0"/>
              </a:rPr>
              <a:t>Groß-/Klein-schreibung</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5802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0" grpId="0"/>
      <p:bldP spid="105" grpId="0"/>
      <p:bldP spid="77" grpId="0"/>
      <p:bldP spid="78" grpId="0"/>
      <p:bldP spid="79" grpId="0"/>
      <p:bldP spid="84" grpId="0"/>
      <p:bldP spid="85" grpId="0"/>
      <p:bldP spid="89" grpId="0"/>
      <p:bldP spid="99" grpId="0"/>
      <p:bldP spid="100" grpId="0"/>
      <p:bldP spid="101" grpId="0"/>
      <p:bldP spid="102" grpId="0"/>
      <p:bldP spid="103" grpId="0"/>
      <p:bldP spid="104" grpId="0"/>
      <p:bldP spid="56" grpId="0"/>
      <p:bldP spid="63" grpId="0"/>
      <p:bldP spid="65" grpId="0"/>
      <p:bldP spid="75" grpId="0"/>
      <p:bldP spid="76" grpId="0"/>
      <p:bldP spid="3" grpId="0"/>
      <p:bldP spid="115" grpId="0"/>
      <p:bldP spid="116" grpId="0"/>
      <p:bldP spid="117" grpId="0"/>
      <p:bldP spid="118" grpId="0"/>
      <p:bldP spid="11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Anmerkung zum Titel -5-</a:t>
            </a:r>
            <a:endParaRPr lang="de-DE" dirty="0"/>
          </a:p>
        </p:txBody>
      </p:sp>
      <p:sp>
        <p:nvSpPr>
          <p:cNvPr id="3" name="Textplatzhalter 2"/>
          <p:cNvSpPr>
            <a:spLocks noGrp="1"/>
          </p:cNvSpPr>
          <p:nvPr>
            <p:ph type="body" sz="quarter" idx="13"/>
          </p:nvPr>
        </p:nvSpPr>
        <p:spPr/>
        <p:txBody>
          <a:bodyPr wrap="square"/>
          <a:lstStyle/>
          <a:p>
            <a:pPr marL="457200" lvl="1" indent="0">
              <a:buNone/>
            </a:pPr>
            <a:endParaRPr lang="de-DE" dirty="0" smtClean="0"/>
          </a:p>
          <a:p>
            <a:pPr marL="342000" lvl="1" indent="-342000">
              <a:buFont typeface="Arial" panose="020B0604020202020204" pitchFamily="34" charset="0"/>
              <a:buChar char="•"/>
            </a:pPr>
            <a:r>
              <a:rPr lang="de-DE" sz="2400" dirty="0" err="1"/>
              <a:t>Unkorrigierter</a:t>
            </a:r>
            <a:r>
              <a:rPr lang="de-DE" sz="2400" dirty="0"/>
              <a:t> Haupttitel einer fortlaufenden/integrierenden Ressource wird angegeben, wenn korrigiert erfasst (RDA 2.17.2.4)</a:t>
            </a:r>
          </a:p>
          <a:p>
            <a:pPr lvl="1"/>
            <a:endParaRPr lang="de-DE" dirty="0" smtClean="0"/>
          </a:p>
          <a:p>
            <a:endParaRPr lang="de-DE" dirty="0" smtClean="0"/>
          </a:p>
        </p:txBody>
      </p:sp>
      <p:graphicFrame>
        <p:nvGraphicFramePr>
          <p:cNvPr id="9" name="Tabelle 8"/>
          <p:cNvGraphicFramePr>
            <a:graphicFrameLocks noGrp="1"/>
          </p:cNvGraphicFramePr>
          <p:nvPr>
            <p:extLst>
              <p:ext uri="{D42A27DB-BD31-4B8C-83A1-F6EECF244321}">
                <p14:modId xmlns:p14="http://schemas.microsoft.com/office/powerpoint/2010/main" val="763634323"/>
              </p:ext>
            </p:extLst>
          </p:nvPr>
        </p:nvGraphicFramePr>
        <p:xfrm>
          <a:off x="395536" y="3068960"/>
          <a:ext cx="8424934" cy="2312463"/>
        </p:xfrm>
        <a:graphic>
          <a:graphicData uri="http://schemas.openxmlformats.org/drawingml/2006/table">
            <a:tbl>
              <a:tblPr firstRow="1" bandRow="1">
                <a:tableStyleId>{5C22544A-7EE6-4342-B048-85BDC9FD1C3A}</a:tableStyleId>
              </a:tblPr>
              <a:tblGrid>
                <a:gridCol w="1248138"/>
                <a:gridCol w="1248138"/>
                <a:gridCol w="2309590"/>
                <a:gridCol w="3619068"/>
              </a:tblGrid>
              <a:tr h="432047">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504056">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latin typeface="Verdana" pitchFamily="34" charset="0"/>
                          <a:ea typeface="Verdana" pitchFamily="34" charset="0"/>
                          <a:cs typeface="Verdana" pitchFamily="34" charset="0"/>
                        </a:rPr>
                        <a:t>Welt der Spiritualität und Mystik</a:t>
                      </a:r>
                      <a:endParaRPr lang="de-DE" dirty="0">
                        <a:latin typeface="Verdana" pitchFamily="34" charset="0"/>
                        <a:ea typeface="Verdana" pitchFamily="34" charset="0"/>
                        <a:cs typeface="Verdana" pitchFamily="34" charset="0"/>
                      </a:endParaRPr>
                    </a:p>
                  </a:txBody>
                  <a:tcPr anchor="ctr"/>
                </a:tc>
              </a:tr>
              <a:tr h="504056">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370a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2.3.6</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latin typeface="Verdana" pitchFamily="34" charset="0"/>
                          <a:ea typeface="Verdana" pitchFamily="34" charset="0"/>
                          <a:cs typeface="Verdana" pitchFamily="34" charset="0"/>
                        </a:rPr>
                        <a:t>Welt der </a:t>
                      </a:r>
                      <a:r>
                        <a:rPr lang="de-DE" sz="1800" kern="1200" dirty="0" err="1" smtClean="0">
                          <a:solidFill>
                            <a:schemeClr val="dk1"/>
                          </a:solidFill>
                          <a:latin typeface="Verdana" pitchFamily="34" charset="0"/>
                          <a:ea typeface="Verdana" pitchFamily="34" charset="0"/>
                          <a:cs typeface="Verdana" pitchFamily="34" charset="0"/>
                        </a:rPr>
                        <a:t>Spritualität</a:t>
                      </a:r>
                      <a:r>
                        <a:rPr lang="de-DE" sz="1800" kern="1200" dirty="0" smtClean="0">
                          <a:solidFill>
                            <a:schemeClr val="dk1"/>
                          </a:solidFill>
                          <a:latin typeface="Verdana" pitchFamily="34" charset="0"/>
                          <a:ea typeface="Verdana" pitchFamily="34" charset="0"/>
                          <a:cs typeface="Verdana" pitchFamily="34" charset="0"/>
                        </a:rPr>
                        <a:t> und Mystik</a:t>
                      </a:r>
                      <a:endParaRPr lang="de-DE" dirty="0">
                        <a:latin typeface="Verdana" pitchFamily="34" charset="0"/>
                        <a:ea typeface="Verdana" pitchFamily="34" charset="0"/>
                        <a:cs typeface="Verdana" pitchFamily="34" charset="0"/>
                      </a:endParaRPr>
                    </a:p>
                  </a:txBody>
                  <a:tcPr anchor="ctr"/>
                </a:tc>
              </a:tr>
              <a:tr h="872304">
                <a:tc>
                  <a:txBody>
                    <a:bodyPr/>
                    <a:lstStyle/>
                    <a:p>
                      <a:pPr>
                        <a:lnSpc>
                          <a:spcPts val="1600"/>
                        </a:lnSpc>
                        <a:spcBef>
                          <a:spcPts val="600"/>
                        </a:spcBef>
                        <a:spcAft>
                          <a:spcPts val="600"/>
                        </a:spcAft>
                      </a:pPr>
                      <a:r>
                        <a:rPr lang="de-DE" b="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2.17.2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Anmerkung zum Titel</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s-ES" sz="1800" kern="1200" dirty="0" smtClean="0">
                          <a:solidFill>
                            <a:schemeClr val="dk1"/>
                          </a:solidFill>
                          <a:latin typeface="Verdana" pitchFamily="34" charset="0"/>
                          <a:ea typeface="Verdana" pitchFamily="34" charset="0"/>
                          <a:cs typeface="Verdana" pitchFamily="34" charset="0"/>
                        </a:rPr>
                        <a:t>Haupttitel erscheint auf Jg. 1, Nr. 1 (2013) als: Welt der Spritualität und Mystik</a:t>
                      </a:r>
                      <a:endParaRPr lang="de-DE" dirty="0">
                        <a:latin typeface="Verdana" pitchFamily="34" charset="0"/>
                        <a:ea typeface="Verdana" pitchFamily="34" charset="0"/>
                        <a:cs typeface="Verdana" pitchFamily="34" charset="0"/>
                      </a:endParaRPr>
                    </a:p>
                  </a:txBody>
                  <a:tcPr anchor="ctr"/>
                </a:tc>
              </a:tr>
            </a:tbl>
          </a:graphicData>
        </a:graphic>
      </p:graphicFrame>
      <p:sp>
        <p:nvSpPr>
          <p:cNvPr id="12" name="Foliennummernplatzhalter 11"/>
          <p:cNvSpPr>
            <a:spLocks noGrp="1"/>
          </p:cNvSpPr>
          <p:nvPr>
            <p:ph type="sldNum" sz="quarter" idx="4"/>
          </p:nvPr>
        </p:nvSpPr>
        <p:spPr/>
        <p:txBody>
          <a:bodyPr/>
          <a:lstStyle/>
          <a:p>
            <a:fld id="{8A6690F1-7CA1-4166-A522-500460961984}" type="slidenum">
              <a:rPr lang="de-DE" smtClean="0"/>
              <a:pPr/>
              <a:t>80</a:t>
            </a:fld>
            <a:endParaRPr lang="de-DE"/>
          </a:p>
        </p:txBody>
      </p:sp>
      <p:sp>
        <p:nvSpPr>
          <p:cNvPr id="13" name="Fußzeilenplatzhalter 12"/>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341140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Anmerkung zum Titel -6-</a:t>
            </a:r>
            <a:endParaRPr lang="de-DE" dirty="0"/>
          </a:p>
        </p:txBody>
      </p:sp>
      <p:sp>
        <p:nvSpPr>
          <p:cNvPr id="3" name="Textplatzhalter 2"/>
          <p:cNvSpPr>
            <a:spLocks noGrp="1"/>
          </p:cNvSpPr>
          <p:nvPr>
            <p:ph type="body" sz="quarter" idx="13"/>
          </p:nvPr>
        </p:nvSpPr>
        <p:spPr/>
        <p:txBody>
          <a:bodyPr wrap="square"/>
          <a:lstStyle/>
          <a:p>
            <a:r>
              <a:rPr lang="de-DE" dirty="0" smtClean="0"/>
              <a:t>Sonstige Details zu einem Titel, wenn sie als wichtig erachtet werden (RDA 2.17.2.5)</a:t>
            </a:r>
          </a:p>
          <a:p>
            <a:pPr marL="457200" lvl="1" indent="0">
              <a:buNone/>
            </a:pPr>
            <a:endParaRPr lang="de-DE" dirty="0" smtClean="0"/>
          </a:p>
          <a:p>
            <a:pPr lvl="1"/>
            <a:endParaRPr lang="de-DE" dirty="0" smtClean="0"/>
          </a:p>
          <a:p>
            <a:endParaRPr lang="de-DE" dirty="0" smtClean="0"/>
          </a:p>
        </p:txBody>
      </p:sp>
      <p:sp>
        <p:nvSpPr>
          <p:cNvPr id="17" name="Foliennummernplatzhalter 16"/>
          <p:cNvSpPr>
            <a:spLocks noGrp="1"/>
          </p:cNvSpPr>
          <p:nvPr>
            <p:ph type="sldNum" sz="quarter" idx="4"/>
          </p:nvPr>
        </p:nvSpPr>
        <p:spPr/>
        <p:txBody>
          <a:bodyPr/>
          <a:lstStyle/>
          <a:p>
            <a:fld id="{8A6690F1-7CA1-4166-A522-500460961984}" type="slidenum">
              <a:rPr lang="de-DE" smtClean="0"/>
              <a:pPr/>
              <a:t>81</a:t>
            </a:fld>
            <a:endParaRPr lang="de-DE"/>
          </a:p>
        </p:txBody>
      </p:sp>
      <p:sp>
        <p:nvSpPr>
          <p:cNvPr id="18" name="Fußzeilenplatzhalter 17"/>
          <p:cNvSpPr>
            <a:spLocks noGrp="1"/>
          </p:cNvSpPr>
          <p:nvPr>
            <p:ph type="ftr" sz="quarter" idx="14"/>
          </p:nvPr>
        </p:nvSpPr>
        <p:spPr/>
        <p:txBody>
          <a:bodyPr/>
          <a:lstStyle/>
          <a:p>
            <a:r>
              <a:rPr lang="de-DE" smtClean="0"/>
              <a:t>AG RDA Schulungsunterlagen – Modul 3.02.01: Titel | Stand: 06.07.2015 | CC BY-NC-SA</a:t>
            </a:r>
            <a:endParaRPr lang="de-DE" dirty="0"/>
          </a:p>
        </p:txBody>
      </p:sp>
      <p:pic>
        <p:nvPicPr>
          <p:cNvPr id="15" name="Grafik 14" descr="TaTa Dada_a.jpg"/>
          <p:cNvPicPr>
            <a:picLocks noChangeAspect="1"/>
          </p:cNvPicPr>
          <p:nvPr/>
        </p:nvPicPr>
        <p:blipFill>
          <a:blip r:embed="rId2" cstate="print"/>
          <a:srcRect l="31595" r="30952" b="48500"/>
          <a:stretch>
            <a:fillRect/>
          </a:stretch>
        </p:blipFill>
        <p:spPr>
          <a:xfrm>
            <a:off x="323528" y="1844824"/>
            <a:ext cx="2376264" cy="4248471"/>
          </a:xfrm>
          <a:prstGeom prst="rect">
            <a:avLst/>
          </a:prstGeom>
          <a:ln>
            <a:solidFill>
              <a:schemeClr val="tx1"/>
            </a:solidFill>
          </a:ln>
        </p:spPr>
      </p:pic>
      <p:graphicFrame>
        <p:nvGraphicFramePr>
          <p:cNvPr id="16" name="Tabelle 15"/>
          <p:cNvGraphicFramePr>
            <a:graphicFrameLocks noGrp="1"/>
          </p:cNvGraphicFramePr>
          <p:nvPr>
            <p:extLst>
              <p:ext uri="{D42A27DB-BD31-4B8C-83A1-F6EECF244321}">
                <p14:modId xmlns:p14="http://schemas.microsoft.com/office/powerpoint/2010/main" val="2192034197"/>
              </p:ext>
            </p:extLst>
          </p:nvPr>
        </p:nvGraphicFramePr>
        <p:xfrm>
          <a:off x="2771800" y="1736811"/>
          <a:ext cx="6192689" cy="4464496"/>
        </p:xfrm>
        <a:graphic>
          <a:graphicData uri="http://schemas.openxmlformats.org/drawingml/2006/table">
            <a:tbl>
              <a:tblPr firstRow="1" bandRow="1">
                <a:tableStyleId>{5C22544A-7EE6-4342-B048-85BDC9FD1C3A}</a:tableStyleId>
              </a:tblPr>
              <a:tblGrid>
                <a:gridCol w="917435"/>
                <a:gridCol w="917435"/>
                <a:gridCol w="1837538"/>
                <a:gridCol w="2520281"/>
              </a:tblGrid>
              <a:tr h="470362">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776144">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err="1" smtClean="0">
                          <a:latin typeface="Verdana" panose="020B0604030504040204" pitchFamily="34" charset="0"/>
                          <a:ea typeface="Verdana" panose="020B0604030504040204" pitchFamily="34" charset="0"/>
                          <a:cs typeface="Verdana" panose="020B0604030504040204" pitchFamily="34" charset="0"/>
                        </a:rPr>
                        <a:t>TaTa</a:t>
                      </a:r>
                      <a:r>
                        <a:rPr lang="de-DE" dirty="0" smtClean="0">
                          <a:latin typeface="Verdana" panose="020B0604030504040204" pitchFamily="34" charset="0"/>
                          <a:ea typeface="Verdana" panose="020B0604030504040204" pitchFamily="34" charset="0"/>
                          <a:cs typeface="Verdana" panose="020B0604030504040204" pitchFamily="34" charset="0"/>
                        </a:rPr>
                        <a:t> Dada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100617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err="1" smtClean="0">
                          <a:solidFill>
                            <a:schemeClr val="dk1"/>
                          </a:solidFill>
                          <a:latin typeface="Verdana" pitchFamily="34" charset="0"/>
                          <a:ea typeface="Verdana" pitchFamily="34" charset="0"/>
                          <a:cs typeface="Verdana" pitchFamily="34" charset="0"/>
                        </a:rPr>
                        <a:t>Tatadada</a:t>
                      </a:r>
                      <a:endParaRPr lang="de-DE" dirty="0">
                        <a:latin typeface="Verdana" pitchFamily="34" charset="0"/>
                        <a:ea typeface="Verdana" pitchFamily="34" charset="0"/>
                        <a:cs typeface="Verdana" pitchFamily="34" charset="0"/>
                      </a:endParaRPr>
                    </a:p>
                  </a:txBody>
                  <a:tcPr anchor="ctr"/>
                </a:tc>
              </a:tr>
              <a:tr h="1006171">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370a</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2.3.6</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err="1" smtClean="0">
                          <a:solidFill>
                            <a:schemeClr val="dk1"/>
                          </a:solidFill>
                          <a:latin typeface="Verdana" pitchFamily="34" charset="0"/>
                          <a:ea typeface="Verdana" pitchFamily="34" charset="0"/>
                          <a:cs typeface="Verdana" pitchFamily="34" charset="0"/>
                        </a:rPr>
                        <a:t>Ta</a:t>
                      </a:r>
                      <a:r>
                        <a:rPr lang="de-DE" sz="1800" kern="1200" dirty="0" smtClean="0">
                          <a:solidFill>
                            <a:schemeClr val="dk1"/>
                          </a:solidFill>
                          <a:latin typeface="Verdana" pitchFamily="34" charset="0"/>
                          <a:ea typeface="Verdana" pitchFamily="34" charset="0"/>
                          <a:cs typeface="Verdana" pitchFamily="34" charset="0"/>
                        </a:rPr>
                        <a:t> </a:t>
                      </a:r>
                      <a:r>
                        <a:rPr lang="de-DE" sz="1800" kern="1200" dirty="0" err="1" smtClean="0">
                          <a:solidFill>
                            <a:schemeClr val="dk1"/>
                          </a:solidFill>
                          <a:latin typeface="Verdana" pitchFamily="34" charset="0"/>
                          <a:ea typeface="Verdana" pitchFamily="34" charset="0"/>
                          <a:cs typeface="Verdana" pitchFamily="34" charset="0"/>
                        </a:rPr>
                        <a:t>Ta</a:t>
                      </a:r>
                      <a:r>
                        <a:rPr lang="de-DE" sz="1800" kern="1200" dirty="0" smtClean="0">
                          <a:solidFill>
                            <a:schemeClr val="dk1"/>
                          </a:solidFill>
                          <a:latin typeface="Verdana" pitchFamily="34" charset="0"/>
                          <a:ea typeface="Verdana" pitchFamily="34" charset="0"/>
                          <a:cs typeface="Verdana" pitchFamily="34" charset="0"/>
                        </a:rPr>
                        <a:t> Da </a:t>
                      </a:r>
                      <a:r>
                        <a:rPr lang="de-DE" sz="1800" kern="1200" dirty="0" err="1" smtClean="0">
                          <a:solidFill>
                            <a:schemeClr val="dk1"/>
                          </a:solidFill>
                          <a:latin typeface="Verdana" pitchFamily="34" charset="0"/>
                          <a:ea typeface="Verdana" pitchFamily="34" charset="0"/>
                          <a:cs typeface="Verdana" pitchFamily="34" charset="0"/>
                        </a:rPr>
                        <a:t>Da</a:t>
                      </a:r>
                      <a:endParaRPr lang="de-DE" dirty="0">
                        <a:latin typeface="Verdana" pitchFamily="34" charset="0"/>
                        <a:ea typeface="Verdana" pitchFamily="34" charset="0"/>
                        <a:cs typeface="Verdana" pitchFamily="34" charset="0"/>
                      </a:endParaRPr>
                    </a:p>
                  </a:txBody>
                  <a:tcPr anchor="ctr"/>
                </a:tc>
              </a:tr>
              <a:tr h="1205648">
                <a:tc>
                  <a:txBody>
                    <a:bodyPr/>
                    <a:lstStyle/>
                    <a:p>
                      <a:pPr>
                        <a:lnSpc>
                          <a:spcPts val="1600"/>
                        </a:lnSpc>
                        <a:spcBef>
                          <a:spcPts val="600"/>
                        </a:spcBef>
                        <a:spcAft>
                          <a:spcPts val="600"/>
                        </a:spcAft>
                      </a:pPr>
                      <a:r>
                        <a:rPr lang="de-DE"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2.17.2</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Anmerkung zum Titel</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latin typeface="Verdana" pitchFamily="34" charset="0"/>
                          <a:ea typeface="Verdana" pitchFamily="34" charset="0"/>
                          <a:cs typeface="Verdana" pitchFamily="34" charset="0"/>
                        </a:rPr>
                        <a:t>Der Titel erscheint als × mit den wiederholten Silben "</a:t>
                      </a:r>
                      <a:r>
                        <a:rPr lang="de-DE" sz="1800" kern="1200" dirty="0" err="1" smtClean="0">
                          <a:solidFill>
                            <a:schemeClr val="dk1"/>
                          </a:solidFill>
                          <a:latin typeface="Verdana" pitchFamily="34" charset="0"/>
                          <a:ea typeface="Verdana" pitchFamily="34" charset="0"/>
                          <a:cs typeface="Verdana" pitchFamily="34" charset="0"/>
                        </a:rPr>
                        <a:t>Ta</a:t>
                      </a:r>
                      <a:r>
                        <a:rPr lang="de-DE" sz="1800" kern="1200" dirty="0" smtClean="0">
                          <a:solidFill>
                            <a:schemeClr val="dk1"/>
                          </a:solidFill>
                          <a:latin typeface="Verdana" pitchFamily="34" charset="0"/>
                          <a:ea typeface="Verdana" pitchFamily="34" charset="0"/>
                          <a:cs typeface="Verdana" pitchFamily="34" charset="0"/>
                        </a:rPr>
                        <a:t>" und "Da" in den Feldern</a:t>
                      </a:r>
                      <a:endParaRPr lang="de-DE"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98143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784976" cy="508918"/>
          </a:xfrm>
        </p:spPr>
        <p:txBody>
          <a:bodyPr/>
          <a:lstStyle/>
          <a:p>
            <a:r>
              <a:rPr lang="de-DE" dirty="0" smtClean="0"/>
              <a:t>Titel: Zusammenfassung</a:t>
            </a:r>
            <a:endParaRPr lang="de-DE" dirty="0"/>
          </a:p>
        </p:txBody>
      </p:sp>
      <p:sp>
        <p:nvSpPr>
          <p:cNvPr id="6" name="Titel 1"/>
          <p:cNvSpPr>
            <a:spLocks noGrp="1"/>
          </p:cNvSpPr>
          <p:nvPr>
            <p:ph type="body" sz="quarter" idx="13"/>
          </p:nvPr>
        </p:nvSpPr>
        <p:spPr>
          <a:xfrm>
            <a:off x="251520" y="2348880"/>
            <a:ext cx="8640960" cy="2088232"/>
          </a:xfrm>
        </p:spPr>
        <p:txBody>
          <a:bodyPr/>
          <a:lstStyle/>
          <a:p>
            <a:pPr algn="ctr">
              <a:buNone/>
            </a:pPr>
            <a:r>
              <a:rPr lang="de-DE" sz="2800" dirty="0" smtClean="0">
                <a:solidFill>
                  <a:schemeClr val="accent1">
                    <a:lumMod val="75000"/>
                  </a:schemeClr>
                </a:solidFill>
              </a:rPr>
              <a:t>8. Zusammenfassung</a:t>
            </a:r>
            <a:r>
              <a:rPr lang="de-DE" sz="2800" dirty="0" smtClean="0"/>
              <a:t/>
            </a:r>
            <a:br>
              <a:rPr lang="de-DE" sz="2800" dirty="0" smtClean="0"/>
            </a:br>
            <a:endParaRPr lang="de-DE" sz="2800" dirty="0"/>
          </a:p>
        </p:txBody>
      </p:sp>
      <p:sp>
        <p:nvSpPr>
          <p:cNvPr id="9" name="Foliennummernplatzhalter 8"/>
          <p:cNvSpPr>
            <a:spLocks noGrp="1"/>
          </p:cNvSpPr>
          <p:nvPr>
            <p:ph type="sldNum" sz="quarter" idx="4"/>
          </p:nvPr>
        </p:nvSpPr>
        <p:spPr/>
        <p:txBody>
          <a:bodyPr/>
          <a:lstStyle/>
          <a:p>
            <a:fld id="{8A6690F1-7CA1-4166-A522-500460961984}" type="slidenum">
              <a:rPr lang="de-DE" smtClean="0"/>
              <a:pPr/>
              <a:t>82</a:t>
            </a:fld>
            <a:endParaRPr lang="de-DE"/>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Zusammenfassung -1-</a:t>
            </a:r>
            <a:endParaRPr lang="de-DE" dirty="0"/>
          </a:p>
        </p:txBody>
      </p:sp>
      <p:sp>
        <p:nvSpPr>
          <p:cNvPr id="3" name="Textplatzhalter 2"/>
          <p:cNvSpPr>
            <a:spLocks noGrp="1"/>
          </p:cNvSpPr>
          <p:nvPr>
            <p:ph type="body" sz="quarter" idx="13"/>
          </p:nvPr>
        </p:nvSpPr>
        <p:spPr/>
        <p:txBody>
          <a:bodyPr wrap="square"/>
          <a:lstStyle/>
          <a:p>
            <a:pPr algn="just"/>
            <a:endParaRPr lang="de-DE" dirty="0" smtClean="0"/>
          </a:p>
          <a:p>
            <a:pPr algn="just"/>
            <a:r>
              <a:rPr lang="de-DE" dirty="0" smtClean="0"/>
              <a:t>Grundregeln zum Übertragen und Erfassen (RDA 2.3.1) für alle Titelarten gleich</a:t>
            </a:r>
          </a:p>
          <a:p>
            <a:pPr lvl="1" algn="just"/>
            <a:r>
              <a:rPr lang="de-DE" dirty="0" smtClean="0"/>
              <a:t>Ausnahme für fortlaufende und integrierende Ressourcen: Fehler im Haupttitel</a:t>
            </a:r>
          </a:p>
          <a:p>
            <a:pPr lvl="1" algn="just"/>
            <a:r>
              <a:rPr lang="de-DE" dirty="0" smtClean="0"/>
              <a:t>Ausnahme für fortlaufende Ressourcen: variierende Angaben in Titeln</a:t>
            </a:r>
          </a:p>
          <a:p>
            <a:pPr algn="just"/>
            <a:endParaRPr lang="de-DE" dirty="0" smtClean="0"/>
          </a:p>
          <a:p>
            <a:pPr algn="just"/>
            <a:r>
              <a:rPr lang="de-DE" dirty="0" smtClean="0"/>
              <a:t>Haupttitel (RDA 2.3.2), Paralleltitel (RDA 2.3.3), Titelzusatz (2.3.4) sind Standardelemente für alle Arten von Ressourcen</a:t>
            </a:r>
          </a:p>
          <a:p>
            <a:pPr marL="0" indent="0" algn="just">
              <a:buNone/>
            </a:pPr>
            <a:r>
              <a:rPr lang="de-DE" dirty="0"/>
              <a:t> </a:t>
            </a:r>
            <a:r>
              <a:rPr lang="de-DE" dirty="0" smtClean="0"/>
              <a:t>  Aber</a:t>
            </a:r>
            <a:r>
              <a:rPr lang="de-DE" dirty="0"/>
              <a:t>:</a:t>
            </a:r>
          </a:p>
          <a:p>
            <a:pPr lvl="1" indent="-298450" algn="just"/>
            <a:r>
              <a:rPr lang="de-DE" dirty="0"/>
              <a:t>Paralleltitel: Nur bis zu zwei obligatorisch</a:t>
            </a:r>
          </a:p>
          <a:p>
            <a:pPr lvl="1" indent="-298450" algn="just"/>
            <a:r>
              <a:rPr lang="de-DE" dirty="0"/>
              <a:t>Titelzusatz: Nur einer obligatorisch</a:t>
            </a:r>
          </a:p>
          <a:p>
            <a:pPr algn="just"/>
            <a:endParaRPr lang="de-DE" dirty="0" smtClean="0"/>
          </a:p>
          <a:p>
            <a:pPr lvl="1">
              <a:buNone/>
            </a:pPr>
            <a:endParaRPr lang="de-DE" dirty="0" smtClean="0"/>
          </a:p>
          <a:p>
            <a:pPr lvl="1"/>
            <a:endParaRPr lang="de-DE" dirty="0" smtClean="0"/>
          </a:p>
          <a:p>
            <a:pPr lvl="1"/>
            <a:endParaRPr lang="de-DE" dirty="0" smtClean="0"/>
          </a:p>
          <a:p>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83</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Zusammenfassung -2-</a:t>
            </a:r>
            <a:endParaRPr lang="de-DE" dirty="0"/>
          </a:p>
        </p:txBody>
      </p:sp>
      <p:sp>
        <p:nvSpPr>
          <p:cNvPr id="3" name="Textplatzhalter 2"/>
          <p:cNvSpPr>
            <a:spLocks noGrp="1"/>
          </p:cNvSpPr>
          <p:nvPr>
            <p:ph type="body" sz="quarter" idx="13"/>
          </p:nvPr>
        </p:nvSpPr>
        <p:spPr/>
        <p:txBody>
          <a:bodyPr wrap="square"/>
          <a:lstStyle/>
          <a:p>
            <a:pPr marL="457200" lvl="1" indent="0" algn="just">
              <a:buNone/>
            </a:pPr>
            <a:endParaRPr lang="de-DE" dirty="0" smtClean="0"/>
          </a:p>
          <a:p>
            <a:pPr algn="just"/>
            <a:r>
              <a:rPr lang="de-DE" dirty="0" smtClean="0"/>
              <a:t>Abweichender Titel (RDA 2.3.6) = Standardelement nur für fortlaufende und integrierende Ressourcen</a:t>
            </a:r>
          </a:p>
          <a:p>
            <a:pPr algn="just"/>
            <a:endParaRPr lang="de-DE" dirty="0" smtClean="0"/>
          </a:p>
          <a:p>
            <a:pPr algn="just"/>
            <a:r>
              <a:rPr lang="de-DE" dirty="0" smtClean="0"/>
              <a:t>Informationsquelle: je nach </a:t>
            </a:r>
            <a:r>
              <a:rPr lang="de-DE" dirty="0" err="1" smtClean="0"/>
              <a:t>Titelart</a:t>
            </a:r>
            <a:endParaRPr lang="de-DE" dirty="0" smtClean="0"/>
          </a:p>
          <a:p>
            <a:pPr algn="just"/>
            <a:endParaRPr lang="de-DE" dirty="0" smtClean="0"/>
          </a:p>
          <a:p>
            <a:pPr algn="just"/>
            <a:r>
              <a:rPr lang="de-DE" dirty="0" smtClean="0"/>
              <a:t>Für den Haupttitel ist bevorzugte Informationsquelle nach Form der Beschreibung und Format der Ressource entscheidend (RDA 2.2.2-2.2.3)</a:t>
            </a:r>
          </a:p>
          <a:p>
            <a:pPr lvl="1">
              <a:buNone/>
            </a:pPr>
            <a:endParaRPr lang="de-DE" dirty="0" smtClean="0"/>
          </a:p>
          <a:p>
            <a:pPr lvl="1"/>
            <a:endParaRPr lang="de-DE" dirty="0" smtClean="0"/>
          </a:p>
          <a:p>
            <a:pPr lvl="1"/>
            <a:endParaRPr lang="de-DE" dirty="0" smtClean="0"/>
          </a:p>
          <a:p>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84</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Zusammenfassung -3-</a:t>
            </a:r>
            <a:endParaRPr lang="de-DE" dirty="0"/>
          </a:p>
        </p:txBody>
      </p:sp>
      <p:sp>
        <p:nvSpPr>
          <p:cNvPr id="3" name="Textplatzhalter 2"/>
          <p:cNvSpPr>
            <a:spLocks noGrp="1"/>
          </p:cNvSpPr>
          <p:nvPr>
            <p:ph type="body" sz="quarter" idx="13"/>
          </p:nvPr>
        </p:nvSpPr>
        <p:spPr/>
        <p:txBody>
          <a:bodyPr wrap="square"/>
          <a:lstStyle/>
          <a:p>
            <a:pPr algn="just"/>
            <a:endParaRPr lang="de-DE" dirty="0" smtClean="0"/>
          </a:p>
          <a:p>
            <a:pPr lvl="1"/>
            <a:endParaRPr lang="de-DE" dirty="0" smtClean="0"/>
          </a:p>
          <a:p>
            <a:pPr lvl="1"/>
            <a:endParaRPr lang="de-DE" dirty="0" smtClean="0"/>
          </a:p>
          <a:p>
            <a:endParaRPr lang="de-DE" dirty="0" smtClean="0"/>
          </a:p>
        </p:txBody>
      </p:sp>
      <p:sp>
        <p:nvSpPr>
          <p:cNvPr id="7" name="Textplatzhalter 2"/>
          <p:cNvSpPr txBox="1">
            <a:spLocks/>
          </p:cNvSpPr>
          <p:nvPr/>
        </p:nvSpPr>
        <p:spPr>
          <a:xfrm>
            <a:off x="375345" y="989112"/>
            <a:ext cx="8640960" cy="1287760"/>
          </a:xfrm>
          <a:prstGeom prst="rect">
            <a:avLst/>
          </a:prstGeom>
        </p:spPr>
        <p:txBody>
          <a:bodyPr vert="horz" wrap="square"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de-DE" sz="2400" dirty="0" smtClean="0">
                <a:latin typeface="Verdana" panose="020B0604030504040204" pitchFamily="34" charset="0"/>
              </a:rPr>
              <a:t>Bevorzugte Informationsquelle mit mehreren Titeln für den Haupttitel </a:t>
            </a:r>
            <a:r>
              <a:rPr lang="de-DE" sz="2400" dirty="0" smtClean="0">
                <a:latin typeface="Verdana" panose="020B0604030504040204" pitchFamily="34" charset="0"/>
                <a:sym typeface="Wingdings" panose="05000000000000000000" pitchFamily="2" charset="2"/>
              </a:rPr>
              <a:t></a:t>
            </a:r>
            <a:r>
              <a:rPr lang="de-DE" sz="2400" dirty="0" smtClean="0">
                <a:latin typeface="Verdana" panose="020B0604030504040204" pitchFamily="34" charset="0"/>
              </a:rPr>
              <a:t> Auswahl nach inhaltlichen oder formalen Kriterien</a:t>
            </a:r>
            <a:endParaRPr kumimoji="0" lang="de-DE" sz="2400" b="0" i="0" u="none" strike="noStrike" kern="1200" cap="none" spc="0" normalizeH="0" baseline="0" noProof="0" dirty="0" smtClean="0">
              <a:ln>
                <a:noFill/>
              </a:ln>
              <a:solidFill>
                <a:schemeClr val="tx1"/>
              </a:solidFill>
              <a:effectLst/>
              <a:uLnTx/>
              <a:uFillTx/>
              <a:latin typeface="Verdana" panose="020B0604030504040204" pitchFamily="34" charset="0"/>
              <a:ea typeface="+mn-ea"/>
              <a:cs typeface="+mn-cs"/>
            </a:endParaRPr>
          </a:p>
        </p:txBody>
      </p:sp>
      <p:graphicFrame>
        <p:nvGraphicFramePr>
          <p:cNvPr id="9" name="Tabelle 8"/>
          <p:cNvGraphicFramePr>
            <a:graphicFrameLocks noGrp="1"/>
          </p:cNvGraphicFramePr>
          <p:nvPr>
            <p:extLst>
              <p:ext uri="{D42A27DB-BD31-4B8C-83A1-F6EECF244321}">
                <p14:modId xmlns:p14="http://schemas.microsoft.com/office/powerpoint/2010/main" val="3823829829"/>
              </p:ext>
            </p:extLst>
          </p:nvPr>
        </p:nvGraphicFramePr>
        <p:xfrm>
          <a:off x="519362" y="2276872"/>
          <a:ext cx="8352926" cy="3960440"/>
        </p:xfrm>
        <a:graphic>
          <a:graphicData uri="http://schemas.openxmlformats.org/drawingml/2006/table">
            <a:tbl>
              <a:tblPr firstRow="1" bandRow="1">
                <a:tableStyleId>{5C22544A-7EE6-4342-B048-85BDC9FD1C3A}</a:tableStyleId>
              </a:tblPr>
              <a:tblGrid>
                <a:gridCol w="936104"/>
                <a:gridCol w="2520280"/>
                <a:gridCol w="832956"/>
                <a:gridCol w="4063586"/>
              </a:tblGrid>
              <a:tr h="358912">
                <a:tc>
                  <a:txBody>
                    <a:bodyPr/>
                    <a:lstStyle/>
                    <a:p>
                      <a:pPr algn="l">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Aleph</a:t>
                      </a:r>
                      <a:endParaRPr lang="de-DE" sz="1800" b="1" spc="-60" baseline="0" dirty="0">
                        <a:latin typeface="Verdana" pitchFamily="34" charset="0"/>
                        <a:ea typeface="Verdana" pitchFamily="34" charset="0"/>
                        <a:cs typeface="Verdana" pitchFamily="34" charset="0"/>
                      </a:endParaRPr>
                    </a:p>
                  </a:txBody>
                  <a:tcPr anchor="ctr"/>
                </a:tc>
                <a:tc>
                  <a:txBody>
                    <a:bodyPr/>
                    <a:lstStyle/>
                    <a:p>
                      <a:pPr algn="l">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Element</a:t>
                      </a:r>
                      <a:endParaRPr lang="de-DE" sz="1800" b="1" spc="-60" baseline="0" dirty="0">
                        <a:latin typeface="Verdana" pitchFamily="34" charset="0"/>
                        <a:ea typeface="Verdana" pitchFamily="34" charset="0"/>
                        <a:cs typeface="Verdana" pitchFamily="34" charset="0"/>
                      </a:endParaRPr>
                    </a:p>
                  </a:txBody>
                  <a:tcPr anchor="ctr"/>
                </a:tc>
                <a:tc>
                  <a:txBody>
                    <a:bodyPr/>
                    <a:lstStyle/>
                    <a:p>
                      <a:pPr algn="l">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RDA</a:t>
                      </a:r>
                      <a:endParaRPr lang="de-DE" sz="1800" b="1" spc="-60" baseline="0" dirty="0">
                        <a:latin typeface="Verdana" pitchFamily="34" charset="0"/>
                        <a:ea typeface="Verdana" pitchFamily="34" charset="0"/>
                        <a:cs typeface="Verdana" pitchFamily="34" charset="0"/>
                      </a:endParaRPr>
                    </a:p>
                  </a:txBody>
                  <a:tcPr anchor="ctr"/>
                </a:tc>
                <a:tc>
                  <a:txBody>
                    <a:bodyPr/>
                    <a:lstStyle/>
                    <a:p>
                      <a:pPr algn="l">
                        <a:lnSpc>
                          <a:spcPts val="1600"/>
                        </a:lnSpc>
                        <a:spcBef>
                          <a:spcPts val="600"/>
                        </a:spcBef>
                        <a:spcAft>
                          <a:spcPts val="600"/>
                        </a:spcAft>
                      </a:pPr>
                      <a:r>
                        <a:rPr lang="de-DE" sz="1800" b="1" spc="-60" baseline="0" dirty="0" smtClean="0">
                          <a:latin typeface="Verdana" pitchFamily="34" charset="0"/>
                          <a:ea typeface="Verdana" pitchFamily="34" charset="0"/>
                          <a:cs typeface="Verdana" pitchFamily="34" charset="0"/>
                        </a:rPr>
                        <a:t>Informationsquellen</a:t>
                      </a:r>
                      <a:endParaRPr lang="de-DE" sz="1800" b="1" spc="-60" baseline="0" dirty="0">
                        <a:latin typeface="Verdana" pitchFamily="34" charset="0"/>
                        <a:ea typeface="Verdana" pitchFamily="34" charset="0"/>
                        <a:cs typeface="Verdana" pitchFamily="34" charset="0"/>
                      </a:endParaRPr>
                    </a:p>
                  </a:txBody>
                  <a:tcPr anchor="ctr"/>
                </a:tc>
              </a:tr>
              <a:tr h="551484">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331</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Haupttitel</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2.3.2</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kern="1200" spc="-60" baseline="0" dirty="0" smtClean="0">
                          <a:latin typeface="Verdana" pitchFamily="34" charset="0"/>
                          <a:ea typeface="Verdana" pitchFamily="34" charset="0"/>
                          <a:cs typeface="Verdana" pitchFamily="34" charset="0"/>
                        </a:rPr>
                        <a:t>aus bevorzugter Informationsquelle gemäß RDA 2.2.2.-2.2.3</a:t>
                      </a:r>
                      <a:endParaRPr lang="de-DE" sz="1800" b="0" spc="-60" baseline="0" dirty="0">
                        <a:latin typeface="Verdana" pitchFamily="34" charset="0"/>
                        <a:ea typeface="Verdana" pitchFamily="34" charset="0"/>
                        <a:cs typeface="Verdana" pitchFamily="34" charset="0"/>
                      </a:endParaRPr>
                    </a:p>
                  </a:txBody>
                  <a:tcPr anchor="ctr"/>
                </a:tc>
              </a:tr>
              <a:tr h="551484">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341</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Paralleltitel</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2.3.3</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en-US" sz="1800" kern="1200" spc="-60" baseline="0" dirty="0" err="1" smtClean="0">
                          <a:latin typeface="Verdana" pitchFamily="34" charset="0"/>
                          <a:ea typeface="Verdana" pitchFamily="34" charset="0"/>
                          <a:cs typeface="Verdana" pitchFamily="34" charset="0"/>
                        </a:rPr>
                        <a:t>aus</a:t>
                      </a:r>
                      <a:r>
                        <a:rPr lang="en-US" sz="1800" kern="1200" spc="-60" baseline="0" dirty="0" smtClean="0">
                          <a:latin typeface="Verdana" pitchFamily="34" charset="0"/>
                          <a:ea typeface="Verdana" pitchFamily="34" charset="0"/>
                          <a:cs typeface="Verdana" pitchFamily="34" charset="0"/>
                        </a:rPr>
                        <a:t> </a:t>
                      </a:r>
                      <a:r>
                        <a:rPr lang="en-US" sz="1800" kern="1200" spc="-60" baseline="0" dirty="0" err="1" smtClean="0">
                          <a:latin typeface="Verdana" pitchFamily="34" charset="0"/>
                          <a:ea typeface="Verdana" pitchFamily="34" charset="0"/>
                          <a:cs typeface="Verdana" pitchFamily="34" charset="0"/>
                        </a:rPr>
                        <a:t>beliebigen</a:t>
                      </a:r>
                      <a:r>
                        <a:rPr lang="en-US" sz="1800" kern="1200" spc="-60" baseline="0" dirty="0" smtClean="0">
                          <a:latin typeface="Verdana" pitchFamily="34" charset="0"/>
                          <a:ea typeface="Verdana" pitchFamily="34" charset="0"/>
                          <a:cs typeface="Verdana" pitchFamily="34" charset="0"/>
                        </a:rPr>
                        <a:t> </a:t>
                      </a:r>
                      <a:r>
                        <a:rPr lang="en-US" sz="1800" kern="1200" spc="-60" baseline="0" dirty="0" err="1" smtClean="0">
                          <a:latin typeface="Verdana" pitchFamily="34" charset="0"/>
                          <a:ea typeface="Verdana" pitchFamily="34" charset="0"/>
                          <a:cs typeface="Verdana" pitchFamily="34" charset="0"/>
                        </a:rPr>
                        <a:t>Quellen</a:t>
                      </a:r>
                      <a:r>
                        <a:rPr lang="en-US" sz="1800" kern="1200" spc="-60" baseline="0" dirty="0" smtClean="0">
                          <a:latin typeface="Verdana" pitchFamily="34" charset="0"/>
                          <a:ea typeface="Verdana" pitchFamily="34" charset="0"/>
                          <a:cs typeface="Verdana" pitchFamily="34" charset="0"/>
                        </a:rPr>
                        <a:t> </a:t>
                      </a:r>
                      <a:r>
                        <a:rPr lang="en-US" sz="1800" kern="1200" spc="-60" baseline="0" dirty="0" err="1" smtClean="0">
                          <a:latin typeface="Verdana" pitchFamily="34" charset="0"/>
                          <a:ea typeface="Verdana" pitchFamily="34" charset="0"/>
                          <a:cs typeface="Verdana" pitchFamily="34" charset="0"/>
                        </a:rPr>
                        <a:t>innerhalb</a:t>
                      </a:r>
                      <a:r>
                        <a:rPr lang="en-US" sz="1800" kern="1200" spc="-60" baseline="0" dirty="0" smtClean="0">
                          <a:latin typeface="Verdana" pitchFamily="34" charset="0"/>
                          <a:ea typeface="Verdana" pitchFamily="34" charset="0"/>
                          <a:cs typeface="Verdana" pitchFamily="34" charset="0"/>
                        </a:rPr>
                        <a:t> </a:t>
                      </a:r>
                      <a:r>
                        <a:rPr lang="en-US" sz="1800" kern="1200" spc="-60" baseline="0" dirty="0" err="1" smtClean="0">
                          <a:latin typeface="Verdana" pitchFamily="34" charset="0"/>
                          <a:ea typeface="Verdana" pitchFamily="34" charset="0"/>
                          <a:cs typeface="Verdana" pitchFamily="34" charset="0"/>
                        </a:rPr>
                        <a:t>der</a:t>
                      </a:r>
                      <a:r>
                        <a:rPr lang="en-US" sz="1800" kern="1200" spc="-60" baseline="0" dirty="0" smtClean="0">
                          <a:latin typeface="Verdana" pitchFamily="34" charset="0"/>
                          <a:ea typeface="Verdana" pitchFamily="34" charset="0"/>
                          <a:cs typeface="Verdana" pitchFamily="34" charset="0"/>
                        </a:rPr>
                        <a:t> </a:t>
                      </a:r>
                      <a:r>
                        <a:rPr lang="en-US" sz="1800" kern="1200" spc="-60" baseline="0" dirty="0" err="1" smtClean="0">
                          <a:latin typeface="Verdana" pitchFamily="34" charset="0"/>
                          <a:ea typeface="Verdana" pitchFamily="34" charset="0"/>
                          <a:cs typeface="Verdana" pitchFamily="34" charset="0"/>
                        </a:rPr>
                        <a:t>Ressource</a:t>
                      </a:r>
                      <a:endParaRPr lang="de-DE" sz="1800" spc="-60" baseline="0" dirty="0">
                        <a:latin typeface="Verdana" pitchFamily="34" charset="0"/>
                        <a:ea typeface="Verdana" pitchFamily="34" charset="0"/>
                        <a:cs typeface="Verdana" pitchFamily="34" charset="0"/>
                      </a:endParaRPr>
                    </a:p>
                  </a:txBody>
                  <a:tcPr anchor="ctr"/>
                </a:tc>
              </a:tr>
              <a:tr h="551484">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335</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Titelzusatz</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2.3.4</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aus derselben Quelle, aus der der Haupttitel stammt</a:t>
                      </a:r>
                      <a:endParaRPr lang="de-DE" sz="1800" spc="-60" baseline="0" dirty="0">
                        <a:latin typeface="Verdana" pitchFamily="34" charset="0"/>
                        <a:ea typeface="Verdana" pitchFamily="34" charset="0"/>
                        <a:cs typeface="Verdana" pitchFamily="34" charset="0"/>
                      </a:endParaRPr>
                    </a:p>
                  </a:txBody>
                  <a:tcPr anchor="ctr"/>
                </a:tc>
              </a:tr>
              <a:tr h="1395592">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343</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Paralleler Titelzusatz</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2.3.5</a:t>
                      </a:r>
                      <a:endParaRPr lang="de-DE" sz="1800" b="0" spc="-60" baseline="0" dirty="0">
                        <a:latin typeface="Verdana" pitchFamily="34" charset="0"/>
                        <a:ea typeface="Verdana" pitchFamily="34" charset="0"/>
                        <a:cs typeface="Verdana" pitchFamily="34" charset="0"/>
                      </a:endParaRPr>
                    </a:p>
                  </a:txBody>
                  <a:tcPr anchor="ctr"/>
                </a:tc>
                <a:tc>
                  <a:txBody>
                    <a:bodyPr/>
                    <a:lstStyle/>
                    <a:p>
                      <a:pPr marL="342900" indent="-342900">
                        <a:lnSpc>
                          <a:spcPts val="1600"/>
                        </a:lnSpc>
                        <a:spcBef>
                          <a:spcPts val="600"/>
                        </a:spcBef>
                        <a:spcAft>
                          <a:spcPts val="600"/>
                        </a:spcAft>
                        <a:buFont typeface="+mj-lt"/>
                        <a:buAutoNum type="alphaLcPeriod"/>
                      </a:pPr>
                      <a:r>
                        <a:rPr lang="de-DE" sz="1800" spc="-60" baseline="0" dirty="0" smtClean="0">
                          <a:latin typeface="Verdana" pitchFamily="34" charset="0"/>
                          <a:ea typeface="Verdana" pitchFamily="34" charset="0"/>
                          <a:cs typeface="Verdana" pitchFamily="34" charset="0"/>
                        </a:rPr>
                        <a:t> aus derselben Quelle, aus der der Paralleltitel stammt, auf den sich der Zusatz bezieht</a:t>
                      </a:r>
                    </a:p>
                    <a:p>
                      <a:pPr marL="342900" indent="-342900">
                        <a:lnSpc>
                          <a:spcPts val="1600"/>
                        </a:lnSpc>
                        <a:spcBef>
                          <a:spcPts val="600"/>
                        </a:spcBef>
                        <a:spcAft>
                          <a:spcPts val="600"/>
                        </a:spcAft>
                        <a:buFont typeface="+mj-lt"/>
                        <a:buAutoNum type="alphaLcPeriod"/>
                      </a:pPr>
                      <a:r>
                        <a:rPr lang="de-DE" sz="1800" spc="-60" baseline="0" dirty="0" smtClean="0">
                          <a:latin typeface="Verdana" pitchFamily="34" charset="0"/>
                          <a:ea typeface="Verdana" pitchFamily="34" charset="0"/>
                          <a:cs typeface="Verdana" pitchFamily="34" charset="0"/>
                        </a:rPr>
                        <a:t> aus derselben Quelle, aus der der Haupttitel stammt</a:t>
                      </a:r>
                      <a:endParaRPr lang="de-DE" sz="1800" spc="-60" baseline="0" dirty="0">
                        <a:latin typeface="Verdana" pitchFamily="34" charset="0"/>
                        <a:ea typeface="Verdana" pitchFamily="34" charset="0"/>
                        <a:cs typeface="Verdana" pitchFamily="34" charset="0"/>
                      </a:endParaRPr>
                    </a:p>
                  </a:txBody>
                  <a:tcPr anchor="ctr"/>
                </a:tc>
              </a:tr>
              <a:tr h="551484">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370a</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Abweichender Titel</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b="0" spc="-60" baseline="0" dirty="0" smtClean="0">
                          <a:latin typeface="Verdana" pitchFamily="34" charset="0"/>
                          <a:ea typeface="Verdana" pitchFamily="34" charset="0"/>
                          <a:cs typeface="Verdana" pitchFamily="34" charset="0"/>
                        </a:rPr>
                        <a:t>2.3.6</a:t>
                      </a:r>
                      <a:endParaRPr lang="de-DE" sz="1800" b="0" spc="-60" baseline="0" dirty="0">
                        <a:latin typeface="Verdana" pitchFamily="34" charset="0"/>
                        <a:ea typeface="Verdana" pitchFamily="34" charset="0"/>
                        <a:cs typeface="Verdana" pitchFamily="34" charset="0"/>
                      </a:endParaRPr>
                    </a:p>
                  </a:txBody>
                  <a:tcPr anchor="ctr"/>
                </a:tc>
                <a:tc>
                  <a:txBody>
                    <a:bodyPr/>
                    <a:lstStyle/>
                    <a:p>
                      <a:pPr>
                        <a:lnSpc>
                          <a:spcPts val="1600"/>
                        </a:lnSpc>
                        <a:spcBef>
                          <a:spcPts val="600"/>
                        </a:spcBef>
                        <a:spcAft>
                          <a:spcPts val="600"/>
                        </a:spcAft>
                      </a:pPr>
                      <a:r>
                        <a:rPr lang="de-DE" sz="1800" spc="-60" baseline="0" dirty="0" smtClean="0">
                          <a:latin typeface="Verdana" pitchFamily="34" charset="0"/>
                          <a:ea typeface="Verdana" pitchFamily="34" charset="0"/>
                          <a:cs typeface="Verdana" pitchFamily="34" charset="0"/>
                        </a:rPr>
                        <a:t>aus beliebigen Quellen innerhalb und außerhalb der Ressource</a:t>
                      </a:r>
                      <a:endParaRPr lang="de-DE" sz="1800" spc="-60" baseline="0" dirty="0">
                        <a:latin typeface="Verdana" pitchFamily="34" charset="0"/>
                        <a:ea typeface="Verdana" pitchFamily="34" charset="0"/>
                        <a:cs typeface="Verdana" pitchFamily="34" charset="0"/>
                      </a:endParaRPr>
                    </a:p>
                  </a:txBody>
                  <a:tcPr anchor="ctr"/>
                </a:tc>
              </a:tr>
            </a:tbl>
          </a:graphicData>
        </a:graphic>
      </p:graphicFrame>
      <p:sp>
        <p:nvSpPr>
          <p:cNvPr id="11" name="Foliennummernplatzhalter 10"/>
          <p:cNvSpPr>
            <a:spLocks noGrp="1"/>
          </p:cNvSpPr>
          <p:nvPr>
            <p:ph type="sldNum" sz="quarter" idx="4"/>
          </p:nvPr>
        </p:nvSpPr>
        <p:spPr/>
        <p:txBody>
          <a:bodyPr/>
          <a:lstStyle/>
          <a:p>
            <a:fld id="{8A6690F1-7CA1-4166-A522-500460961984}" type="slidenum">
              <a:rPr lang="de-DE" smtClean="0"/>
              <a:pPr/>
              <a:t>85</a:t>
            </a:fld>
            <a:endParaRPr lang="de-DE"/>
          </a:p>
        </p:txBody>
      </p:sp>
      <p:sp>
        <p:nvSpPr>
          <p:cNvPr id="12" name="Fußzeilenplatzhalter 11"/>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508918"/>
          </a:xfrm>
        </p:spPr>
        <p:txBody>
          <a:bodyPr/>
          <a:lstStyle/>
          <a:p>
            <a:r>
              <a:rPr lang="de-DE" dirty="0" smtClean="0"/>
              <a:t>Titel: Zusammenfassung -4-</a:t>
            </a:r>
            <a:endParaRPr lang="de-DE" dirty="0"/>
          </a:p>
        </p:txBody>
      </p:sp>
      <p:sp>
        <p:nvSpPr>
          <p:cNvPr id="3" name="Textplatzhalter 2"/>
          <p:cNvSpPr>
            <a:spLocks noGrp="1"/>
          </p:cNvSpPr>
          <p:nvPr>
            <p:ph type="body" sz="quarter" idx="13"/>
          </p:nvPr>
        </p:nvSpPr>
        <p:spPr/>
        <p:txBody>
          <a:bodyPr wrap="square"/>
          <a:lstStyle/>
          <a:p>
            <a:pPr algn="just"/>
            <a:r>
              <a:rPr lang="de-DE" dirty="0" smtClean="0"/>
              <a:t>Titelzusätze aus anderen Quellen als der Haupttitel: Erfassung nicht als Titelzusätze nach RDA 2.3.4</a:t>
            </a:r>
          </a:p>
          <a:p>
            <a:pPr lvl="1" algn="just"/>
            <a:r>
              <a:rPr lang="de-DE" dirty="0" smtClean="0"/>
              <a:t>Option: Abweichender Titel (RDA 2.3.6)</a:t>
            </a:r>
          </a:p>
          <a:p>
            <a:pPr lvl="1" algn="just"/>
            <a:r>
              <a:rPr lang="de-DE" dirty="0" smtClean="0"/>
              <a:t>Option: Anmerkung zum Titel (RDA 2.17.2)</a:t>
            </a:r>
          </a:p>
          <a:p>
            <a:pPr lvl="1" algn="just"/>
            <a:r>
              <a:rPr lang="de-DE" dirty="0" smtClean="0"/>
              <a:t>Wahl der Option im Ermessen der Katalogisierenden</a:t>
            </a:r>
          </a:p>
          <a:p>
            <a:pPr lvl="1" algn="just"/>
            <a:endParaRPr lang="de-DE" dirty="0" smtClean="0"/>
          </a:p>
          <a:p>
            <a:pPr algn="just"/>
            <a:r>
              <a:rPr lang="de-DE" dirty="0" smtClean="0"/>
              <a:t>Richtlinien zum Abgrenzen von Titelzusätzen vom Haupttitel und anderen Elementen unter RDA 2.3.4.3 D-A-CH</a:t>
            </a:r>
          </a:p>
          <a:p>
            <a:pPr algn="just"/>
            <a:endParaRPr lang="de-DE" dirty="0" smtClean="0"/>
          </a:p>
          <a:p>
            <a:pPr algn="just"/>
            <a:r>
              <a:rPr lang="de-DE" dirty="0" smtClean="0"/>
              <a:t>Viel Freiheit zum Erfassen von abweichenden Titeln zur Vergrößerung der Recherchemöglichkeiten</a:t>
            </a:r>
          </a:p>
          <a:p>
            <a:pPr lvl="1">
              <a:buNone/>
            </a:pPr>
            <a:endParaRPr lang="de-DE" dirty="0" smtClean="0"/>
          </a:p>
          <a:p>
            <a:pPr lvl="1"/>
            <a:endParaRPr lang="de-DE" dirty="0" smtClean="0"/>
          </a:p>
          <a:p>
            <a:pPr lvl="1"/>
            <a:endParaRPr lang="de-DE" dirty="0" smtClean="0"/>
          </a:p>
          <a:p>
            <a:endParaRPr lang="de-DE" dirty="0" smtClean="0"/>
          </a:p>
        </p:txBody>
      </p:sp>
      <p:sp>
        <p:nvSpPr>
          <p:cNvPr id="8" name="Foliennummernplatzhalter 7"/>
          <p:cNvSpPr>
            <a:spLocks noGrp="1"/>
          </p:cNvSpPr>
          <p:nvPr>
            <p:ph type="sldNum" sz="quarter" idx="4"/>
          </p:nvPr>
        </p:nvSpPr>
        <p:spPr/>
        <p:txBody>
          <a:bodyPr/>
          <a:lstStyle/>
          <a:p>
            <a:fld id="{8A6690F1-7CA1-4166-A522-500460961984}" type="slidenum">
              <a:rPr lang="de-DE" smtClean="0"/>
              <a:pPr/>
              <a:t>86</a:t>
            </a:fld>
            <a:endParaRPr lang="de-DE"/>
          </a:p>
        </p:txBody>
      </p:sp>
      <p:sp>
        <p:nvSpPr>
          <p:cNvPr id="9" name="Fußzeilenplatzhalter 8"/>
          <p:cNvSpPr>
            <a:spLocks noGrp="1"/>
          </p:cNvSpPr>
          <p:nvPr>
            <p:ph type="ftr" sz="quarter" idx="14"/>
          </p:nvPr>
        </p:nvSpPr>
        <p:spPr/>
        <p:txBody>
          <a:bodyPr/>
          <a:lstStyle/>
          <a:p>
            <a:r>
              <a:rPr lang="de-DE" smtClean="0"/>
              <a:t>AG RDA Schulungsunterlagen – Modul 3.02.01: Titel | Stand: 06.07.2015 | CC BY-NC-SA</a:t>
            </a:r>
            <a:endParaRPr lang="de-DE" dirty="0"/>
          </a:p>
        </p:txBody>
      </p:sp>
    </p:spTree>
    <p:extLst>
      <p:ext uri="{BB962C8B-B14F-4D97-AF65-F5344CB8AC3E}">
        <p14:creationId xmlns:p14="http://schemas.microsoft.com/office/powerpoint/2010/main" val="19814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 Grundregeln -5-</a:t>
            </a:r>
            <a:endParaRPr lang="de-DE" dirty="0"/>
          </a:p>
        </p:txBody>
      </p:sp>
      <p:sp>
        <p:nvSpPr>
          <p:cNvPr id="3" name="Textplatzhalter 2"/>
          <p:cNvSpPr>
            <a:spLocks noGrp="1"/>
          </p:cNvSpPr>
          <p:nvPr>
            <p:ph type="body" sz="quarter" idx="13"/>
          </p:nvPr>
        </p:nvSpPr>
        <p:spPr>
          <a:xfrm>
            <a:off x="251520" y="836712"/>
            <a:ext cx="8640960" cy="2376264"/>
          </a:xfrm>
        </p:spPr>
        <p:txBody>
          <a:bodyPr wrap="square"/>
          <a:lstStyle/>
          <a:p>
            <a:pPr marL="358775" lvl="1" indent="-358775">
              <a:buFont typeface="Arial" pitchFamily="34" charset="0"/>
              <a:buChar char="•"/>
            </a:pPr>
            <a:endParaRPr lang="de-DE" sz="2400" dirty="0" smtClean="0"/>
          </a:p>
          <a:p>
            <a:pPr marL="358775" lvl="1" indent="-358775">
              <a:buFont typeface="Arial" pitchFamily="34" charset="0"/>
              <a:buChar char="•"/>
            </a:pPr>
            <a:r>
              <a:rPr lang="de-DE" sz="2400" dirty="0" smtClean="0"/>
              <a:t>Erfassung so wie der Titel in der Informationsquelle erscheint (RDA 2.3.1.4 + RDA 2.3.1.4 D-A-CH)</a:t>
            </a:r>
          </a:p>
          <a:p>
            <a:pPr marL="758825" lvl="2" indent="-358775">
              <a:buFont typeface="Symbol" pitchFamily="18" charset="2"/>
              <a:buChar char="-"/>
            </a:pPr>
            <a:r>
              <a:rPr lang="de-DE" sz="2000" dirty="0" smtClean="0"/>
              <a:t>Auch mit Fehlern 				      </a:t>
            </a:r>
          </a:p>
          <a:p>
            <a:pPr marL="758825" lvl="2" indent="-358775">
              <a:buFont typeface="Symbol" pitchFamily="18" charset="2"/>
              <a:buChar char="-"/>
            </a:pPr>
            <a:r>
              <a:rPr lang="de-DE" sz="2000" dirty="0" smtClean="0"/>
              <a:t>Ausnahme: offensichtliche Tipp-/Druckfehler im Haupttitel einer fortlaufenden oder integrierenden Ressource</a:t>
            </a:r>
          </a:p>
          <a:p>
            <a:pPr marL="758825" lvl="2" indent="-358775">
              <a:buFont typeface="Symbol" pitchFamily="18" charset="2"/>
              <a:buChar char="-"/>
            </a:pPr>
            <a:endParaRPr lang="de-DE" sz="2000" dirty="0" smtClean="0"/>
          </a:p>
          <a:p>
            <a:endParaRPr lang="de-DE" dirty="0" smtClean="0"/>
          </a:p>
        </p:txBody>
      </p:sp>
      <p:sp>
        <p:nvSpPr>
          <p:cNvPr id="9" name="Foliennummernplatzhalter 8"/>
          <p:cNvSpPr>
            <a:spLocks noGrp="1"/>
          </p:cNvSpPr>
          <p:nvPr>
            <p:ph type="sldNum" sz="quarter" idx="4"/>
          </p:nvPr>
        </p:nvSpPr>
        <p:spPr/>
        <p:txBody>
          <a:bodyPr/>
          <a:lstStyle/>
          <a:p>
            <a:fld id="{8A6690F1-7CA1-4166-A522-500460961984}" type="slidenum">
              <a:rPr lang="de-DE" smtClean="0"/>
              <a:pPr/>
              <a:t>9</a:t>
            </a:fld>
            <a:endParaRPr lang="de-DE" dirty="0"/>
          </a:p>
        </p:txBody>
      </p:sp>
      <p:sp>
        <p:nvSpPr>
          <p:cNvPr id="10" name="Fußzeilenplatzhalter 9"/>
          <p:cNvSpPr>
            <a:spLocks noGrp="1"/>
          </p:cNvSpPr>
          <p:nvPr>
            <p:ph type="ftr" sz="quarter" idx="14"/>
          </p:nvPr>
        </p:nvSpPr>
        <p:spPr/>
        <p:txBody>
          <a:bodyPr/>
          <a:lstStyle/>
          <a:p>
            <a:r>
              <a:rPr lang="de-DE" smtClean="0"/>
              <a:t>AG RDA Schulungsunterlagen – Modul 3.02.01: Titel | Stand: 06.07.2015 | CC BY-NC-SA</a:t>
            </a:r>
            <a:endParaRPr lang="de-DE" dirty="0"/>
          </a:p>
        </p:txBody>
      </p:sp>
      <p:grpSp>
        <p:nvGrpSpPr>
          <p:cNvPr id="42" name="Tabelle ohne Lösungen 5"/>
          <p:cNvGrpSpPr/>
          <p:nvPr/>
        </p:nvGrpSpPr>
        <p:grpSpPr>
          <a:xfrm>
            <a:off x="323850" y="3416300"/>
            <a:ext cx="8675688" cy="2151063"/>
            <a:chOff x="323850" y="3416300"/>
            <a:chExt cx="8675688" cy="2151063"/>
          </a:xfrm>
        </p:grpSpPr>
        <p:sp>
          <p:nvSpPr>
            <p:cNvPr id="7" name="AutoShape 3"/>
            <p:cNvSpPr>
              <a:spLocks noChangeAspect="1" noChangeArrowheads="1" noTextEdit="1"/>
            </p:cNvSpPr>
            <p:nvPr/>
          </p:nvSpPr>
          <p:spPr bwMode="auto">
            <a:xfrm>
              <a:off x="323850" y="3416300"/>
              <a:ext cx="8675688"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Rectangle 5"/>
            <p:cNvSpPr>
              <a:spLocks noChangeArrowheads="1"/>
            </p:cNvSpPr>
            <p:nvPr/>
          </p:nvSpPr>
          <p:spPr bwMode="auto">
            <a:xfrm>
              <a:off x="333375" y="3440113"/>
              <a:ext cx="3025775"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Rectangle 6"/>
            <p:cNvSpPr>
              <a:spLocks noChangeArrowheads="1"/>
            </p:cNvSpPr>
            <p:nvPr/>
          </p:nvSpPr>
          <p:spPr bwMode="auto">
            <a:xfrm>
              <a:off x="3359150" y="3440113"/>
              <a:ext cx="3097213"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Rectangle 7"/>
            <p:cNvSpPr>
              <a:spLocks noChangeArrowheads="1"/>
            </p:cNvSpPr>
            <p:nvPr/>
          </p:nvSpPr>
          <p:spPr bwMode="auto">
            <a:xfrm>
              <a:off x="6456363" y="3440113"/>
              <a:ext cx="2520950" cy="36671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8"/>
            <p:cNvSpPr>
              <a:spLocks noChangeArrowheads="1"/>
            </p:cNvSpPr>
            <p:nvPr/>
          </p:nvSpPr>
          <p:spPr bwMode="auto">
            <a:xfrm>
              <a:off x="333375" y="3806825"/>
              <a:ext cx="3025775" cy="460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9"/>
            <p:cNvSpPr>
              <a:spLocks noChangeArrowheads="1"/>
            </p:cNvSpPr>
            <p:nvPr/>
          </p:nvSpPr>
          <p:spPr bwMode="auto">
            <a:xfrm>
              <a:off x="3359150" y="3806825"/>
              <a:ext cx="3097213" cy="460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10"/>
            <p:cNvSpPr>
              <a:spLocks noChangeArrowheads="1"/>
            </p:cNvSpPr>
            <p:nvPr/>
          </p:nvSpPr>
          <p:spPr bwMode="auto">
            <a:xfrm>
              <a:off x="6456363" y="3806825"/>
              <a:ext cx="2520950" cy="460375"/>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1"/>
            <p:cNvSpPr>
              <a:spLocks noChangeArrowheads="1"/>
            </p:cNvSpPr>
            <p:nvPr/>
          </p:nvSpPr>
          <p:spPr bwMode="auto">
            <a:xfrm>
              <a:off x="333375" y="4267200"/>
              <a:ext cx="3025775" cy="11906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Rectangle 12"/>
            <p:cNvSpPr>
              <a:spLocks noChangeArrowheads="1"/>
            </p:cNvSpPr>
            <p:nvPr/>
          </p:nvSpPr>
          <p:spPr bwMode="auto">
            <a:xfrm>
              <a:off x="3359150" y="4267200"/>
              <a:ext cx="3097213" cy="11906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13"/>
            <p:cNvSpPr>
              <a:spLocks noChangeArrowheads="1"/>
            </p:cNvSpPr>
            <p:nvPr/>
          </p:nvSpPr>
          <p:spPr bwMode="auto">
            <a:xfrm>
              <a:off x="6456363" y="4267200"/>
              <a:ext cx="2520950" cy="1190625"/>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Line 14"/>
            <p:cNvSpPr>
              <a:spLocks noChangeShapeType="1"/>
            </p:cNvSpPr>
            <p:nvPr/>
          </p:nvSpPr>
          <p:spPr bwMode="auto">
            <a:xfrm>
              <a:off x="3359150" y="3433763"/>
              <a:ext cx="0" cy="2030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Line 15"/>
            <p:cNvSpPr>
              <a:spLocks noChangeShapeType="1"/>
            </p:cNvSpPr>
            <p:nvPr/>
          </p:nvSpPr>
          <p:spPr bwMode="auto">
            <a:xfrm>
              <a:off x="6456363" y="3484563"/>
              <a:ext cx="0" cy="19812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 name="Line 16"/>
            <p:cNvSpPr>
              <a:spLocks noChangeShapeType="1"/>
            </p:cNvSpPr>
            <p:nvPr/>
          </p:nvSpPr>
          <p:spPr bwMode="auto">
            <a:xfrm>
              <a:off x="327025" y="3806825"/>
              <a:ext cx="865663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2" name="Line 17"/>
            <p:cNvSpPr>
              <a:spLocks noChangeShapeType="1"/>
            </p:cNvSpPr>
            <p:nvPr/>
          </p:nvSpPr>
          <p:spPr bwMode="auto">
            <a:xfrm>
              <a:off x="327025" y="4267200"/>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3" name="Line 18"/>
            <p:cNvSpPr>
              <a:spLocks noChangeShapeType="1"/>
            </p:cNvSpPr>
            <p:nvPr/>
          </p:nvSpPr>
          <p:spPr bwMode="auto">
            <a:xfrm>
              <a:off x="333375" y="3433763"/>
              <a:ext cx="0" cy="2030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Line 19"/>
            <p:cNvSpPr>
              <a:spLocks noChangeShapeType="1"/>
            </p:cNvSpPr>
            <p:nvPr/>
          </p:nvSpPr>
          <p:spPr bwMode="auto">
            <a:xfrm>
              <a:off x="8977313" y="3433763"/>
              <a:ext cx="0" cy="203200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Line 20"/>
            <p:cNvSpPr>
              <a:spLocks noChangeShapeType="1"/>
            </p:cNvSpPr>
            <p:nvPr/>
          </p:nvSpPr>
          <p:spPr bwMode="auto">
            <a:xfrm>
              <a:off x="327025" y="3440113"/>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Line 21"/>
            <p:cNvSpPr>
              <a:spLocks noChangeShapeType="1"/>
            </p:cNvSpPr>
            <p:nvPr/>
          </p:nvSpPr>
          <p:spPr bwMode="auto">
            <a:xfrm>
              <a:off x="327025" y="5457825"/>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Rectangle 22"/>
            <p:cNvSpPr>
              <a:spLocks noChangeArrowheads="1"/>
            </p:cNvSpPr>
            <p:nvPr/>
          </p:nvSpPr>
          <p:spPr bwMode="auto">
            <a:xfrm>
              <a:off x="425450" y="3484563"/>
              <a:ext cx="27432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FFFFFF"/>
                  </a:solidFill>
                  <a:effectLst/>
                  <a:latin typeface="Verdana" pitchFamily="34" charset="0"/>
                  <a:cs typeface="Arial" pitchFamily="34" charset="0"/>
                </a:rPr>
                <a:t>Informationsquelle</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3451225" y="3484563"/>
              <a:ext cx="14827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smtClean="0">
                  <a:ln>
                    <a:noFill/>
                  </a:ln>
                  <a:solidFill>
                    <a:srgbClr val="FFFFFF"/>
                  </a:solidFill>
                  <a:effectLst/>
                  <a:latin typeface="Verdana" pitchFamily="34" charset="0"/>
                  <a:cs typeface="Arial" pitchFamily="34" charset="0"/>
                </a:rPr>
                <a:t>Erfassung</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6548438" y="3484563"/>
              <a:ext cx="16779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FFFFFF"/>
                  </a:solidFill>
                  <a:effectLst/>
                  <a:latin typeface="Verdana" pitchFamily="34" charset="0"/>
                  <a:cs typeface="Arial" pitchFamily="34" charset="0"/>
                </a:rPr>
                <a:t>Beispiel für</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425450" y="3898900"/>
              <a:ext cx="2066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Der Rosenklavier</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425450" y="4724400"/>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425450" y="499903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Rectangle 26"/>
          <p:cNvSpPr>
            <a:spLocks noChangeArrowheads="1"/>
          </p:cNvSpPr>
          <p:nvPr/>
        </p:nvSpPr>
        <p:spPr bwMode="auto">
          <a:xfrm>
            <a:off x="3451225" y="3898900"/>
            <a:ext cx="5008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Der </a:t>
            </a:r>
            <a:r>
              <a:rPr lang="de-DE" altLang="de-DE" dirty="0">
                <a:solidFill>
                  <a:srgbClr val="000000"/>
                </a:solidFill>
                <a:latin typeface="Verdana" pitchFamily="34" charset="0"/>
              </a:rPr>
              <a:t>Rosenklavier </a:t>
            </a:r>
            <a:r>
              <a:rPr lang="de-DE" altLang="de-DE" dirty="0" smtClean="0">
                <a:solidFill>
                  <a:srgbClr val="000000"/>
                </a:solidFill>
                <a:latin typeface="Verdana" pitchFamily="34" charset="0"/>
              </a:rPr>
              <a:t>              Keine Korrektur</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3451225" y="4447401"/>
            <a:ext cx="55260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Welt der Spiritualität und   </a:t>
            </a:r>
            <a:r>
              <a:rPr kumimoji="0" lang="de-DE" altLang="de-DE" sz="1800" b="0" i="1" u="none" strike="noStrike" cap="none" normalizeH="0" baseline="0" dirty="0" smtClean="0">
                <a:ln>
                  <a:noFill/>
                </a:ln>
                <a:solidFill>
                  <a:srgbClr val="000000"/>
                </a:solidFill>
                <a:effectLst/>
                <a:latin typeface="Verdana" pitchFamily="34" charset="0"/>
                <a:cs typeface="Arial" pitchFamily="34" charset="0"/>
              </a:rPr>
              <a:t>Fortlaufende</a:t>
            </a:r>
            <a:r>
              <a:rPr kumimoji="0" lang="de-DE" altLang="de-DE" sz="1800" b="0" i="0" u="none" strike="noStrike" cap="none" normalizeH="0" dirty="0" smtClean="0">
                <a:ln>
                  <a:noFill/>
                </a:ln>
                <a:solidFill>
                  <a:srgbClr val="000000"/>
                </a:solidFill>
                <a:effectLst/>
                <a:latin typeface="Verdana"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smtClean="0">
                <a:solidFill>
                  <a:srgbClr val="000000"/>
                </a:solidFill>
                <a:latin typeface="Verdana" pitchFamily="34" charset="0"/>
              </a:rPr>
              <a:t>Mystik                              </a:t>
            </a:r>
            <a:r>
              <a:rPr kumimoji="0" lang="de-DE" altLang="de-DE" sz="1800" b="0" i="1" u="none" strike="noStrike" cap="none" normalizeH="0" dirty="0" smtClean="0">
                <a:ln>
                  <a:noFill/>
                </a:ln>
                <a:solidFill>
                  <a:srgbClr val="000000"/>
                </a:solidFill>
                <a:effectLst/>
                <a:latin typeface="Verdana" pitchFamily="34" charset="0"/>
                <a:cs typeface="Arial" pitchFamily="34" charset="0"/>
              </a:rPr>
              <a:t>Ressource</a:t>
            </a:r>
          </a:p>
          <a:p>
            <a:pPr marL="0" marR="0" lvl="0" indent="0" algn="l" defTabSz="914400" rtl="0" eaLnBrk="1" fontAlgn="base" latinLnBrk="0" hangingPunct="1">
              <a:lnSpc>
                <a:spcPct val="100000"/>
              </a:lnSpc>
              <a:spcBef>
                <a:spcPct val="0"/>
              </a:spcBef>
              <a:spcAft>
                <a:spcPct val="0"/>
              </a:spcAft>
              <a:buClrTx/>
              <a:buSzTx/>
              <a:buFontTx/>
              <a:buNone/>
              <a:tabLst/>
            </a:pPr>
            <a:r>
              <a:rPr lang="de-DE" altLang="de-DE" dirty="0">
                <a:solidFill>
                  <a:srgbClr val="000000"/>
                </a:solidFill>
                <a:latin typeface="Verdana" pitchFamily="34" charset="0"/>
              </a:rPr>
              <a:t>	</a:t>
            </a:r>
            <a:r>
              <a:rPr lang="de-DE" altLang="de-DE" dirty="0" smtClean="0">
                <a:solidFill>
                  <a:srgbClr val="000000"/>
                </a:solidFill>
                <a:latin typeface="Verdana" pitchFamily="34" charset="0"/>
              </a:rPr>
              <a:t>		     </a:t>
            </a:r>
            <a:r>
              <a:rPr lang="de-DE" altLang="de-DE" dirty="0" smtClean="0">
                <a:solidFill>
                  <a:srgbClr val="000000"/>
                </a:solidFill>
                <a:latin typeface="Verdana" pitchFamily="34" charset="0"/>
                <a:sym typeface="Wingdings" panose="05000000000000000000" pitchFamily="2" charset="2"/>
              </a:rPr>
              <a:t> </a:t>
            </a:r>
            <a:r>
              <a:rPr lang="de-DE" altLang="de-DE" dirty="0" smtClean="0">
                <a:solidFill>
                  <a:srgbClr val="000000"/>
                </a:solidFill>
                <a:latin typeface="Verdana" pitchFamily="34" charset="0"/>
              </a:rPr>
              <a:t>Korrektur</a:t>
            </a:r>
            <a:endParaRPr kumimoji="0" lang="de-DE" altLang="de-DE" sz="1800" b="0" i="0" u="none" strike="noStrike" cap="none" normalizeH="0" dirty="0" smtClean="0">
              <a:ln>
                <a:noFill/>
              </a:ln>
              <a:solidFill>
                <a:srgbClr val="000000"/>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rgbClr val="000000"/>
                </a:solidFill>
                <a:effectLst/>
                <a:latin typeface="Verdana" pitchFamily="34" charset="0"/>
                <a:cs typeface="Arial" pitchFamily="34" charset="0"/>
              </a:rPr>
              <a:t> </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26"/>
          <p:cNvSpPr>
            <a:spLocks noChangeArrowheads="1"/>
          </p:cNvSpPr>
          <p:nvPr/>
        </p:nvSpPr>
        <p:spPr bwMode="auto">
          <a:xfrm>
            <a:off x="436463" y="4445040"/>
            <a:ext cx="28195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de-DE" altLang="de-DE" i="1" dirty="0">
                <a:solidFill>
                  <a:srgbClr val="000000"/>
                </a:solidFill>
                <a:latin typeface="Verdana" pitchFamily="34" charset="0"/>
              </a:rPr>
              <a:t>Jg. 1 Nr. 1 2013</a:t>
            </a:r>
            <a:r>
              <a:rPr lang="de-DE" altLang="de-DE" i="1" dirty="0" smtClean="0">
                <a:solidFill>
                  <a:srgbClr val="000000"/>
                </a:solidFill>
                <a:latin typeface="Verdana" pitchFamily="34" charset="0"/>
              </a:rPr>
              <a:t>: </a:t>
            </a:r>
            <a:r>
              <a:rPr lang="de-DE" altLang="de-DE" dirty="0">
                <a:solidFill>
                  <a:srgbClr val="000000"/>
                </a:solidFill>
                <a:latin typeface="Verdana" pitchFamily="34" charset="0"/>
              </a:rPr>
              <a:t>Welt der </a:t>
            </a:r>
            <a:r>
              <a:rPr lang="de-DE" altLang="de-DE" dirty="0" err="1">
                <a:solidFill>
                  <a:srgbClr val="000000"/>
                </a:solidFill>
                <a:latin typeface="Verdana" pitchFamily="34" charset="0"/>
              </a:rPr>
              <a:t>Spritualität</a:t>
            </a:r>
            <a:r>
              <a:rPr lang="de-DE" altLang="de-DE" dirty="0">
                <a:solidFill>
                  <a:srgbClr val="000000"/>
                </a:solidFill>
                <a:latin typeface="Verdana" pitchFamily="34" charset="0"/>
              </a:rPr>
              <a:t> </a:t>
            </a:r>
            <a:r>
              <a:rPr lang="de-DE" altLang="de-DE" dirty="0" smtClean="0">
                <a:solidFill>
                  <a:srgbClr val="000000"/>
                </a:solidFill>
                <a:latin typeface="Verdana" pitchFamily="34" charset="0"/>
              </a:rPr>
              <a:t>und Mystik</a:t>
            </a:r>
            <a:endParaRPr lang="de-DE" altLang="de-DE" dirty="0"/>
          </a:p>
        </p:txBody>
      </p:sp>
    </p:spTree>
    <p:extLst>
      <p:ext uri="{BB962C8B-B14F-4D97-AF65-F5344CB8AC3E}">
        <p14:creationId xmlns:p14="http://schemas.microsoft.com/office/powerpoint/2010/main" val="279701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44"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6837</Words>
  <Application>Microsoft Office PowerPoint</Application>
  <PresentationFormat>Bildschirmpräsentation (4:3)</PresentationFormat>
  <Paragraphs>1867</Paragraphs>
  <Slides>86</Slides>
  <Notes>23</Notes>
  <HiddenSlides>0</HiddenSlides>
  <MMClips>0</MMClips>
  <ScaleCrop>false</ScaleCrop>
  <HeadingPairs>
    <vt:vector size="4" baseType="variant">
      <vt:variant>
        <vt:lpstr>Design</vt:lpstr>
      </vt:variant>
      <vt:variant>
        <vt:i4>1</vt:i4>
      </vt:variant>
      <vt:variant>
        <vt:lpstr>Folientitel</vt:lpstr>
      </vt:variant>
      <vt:variant>
        <vt:i4>86</vt:i4>
      </vt:variant>
    </vt:vector>
  </HeadingPairs>
  <TitlesOfParts>
    <vt:vector size="87" baseType="lpstr">
      <vt:lpstr>Larissa</vt:lpstr>
      <vt:lpstr>Schulungsunterlagen der AG RDA</vt:lpstr>
      <vt:lpstr>Teil 2.01, Beschreibung der Manifestation:  Titel (RDA 2.3) </vt:lpstr>
      <vt:lpstr>Titel: Inhalt</vt:lpstr>
      <vt:lpstr>Titel: Grundregeln</vt:lpstr>
      <vt:lpstr>Titel: Grundregeln -1-</vt:lpstr>
      <vt:lpstr>Titel: Grundregeln -2-</vt:lpstr>
      <vt:lpstr>Titel: Grundregeln -3-</vt:lpstr>
      <vt:lpstr>Titel: Grundregeln -4-</vt:lpstr>
      <vt:lpstr>Titel: Grundregeln -5-</vt:lpstr>
      <vt:lpstr>Titel: Grundregeln -6-</vt:lpstr>
      <vt:lpstr>Titel: Grundregeln -7-</vt:lpstr>
      <vt:lpstr>Titel: Grundregeln -8-</vt:lpstr>
      <vt:lpstr>Titel: Grundregeln -9-</vt:lpstr>
      <vt:lpstr>Titel: Haupttitel</vt:lpstr>
      <vt:lpstr>Titel: Haupttitel (Standardelement) -1-</vt:lpstr>
      <vt:lpstr>Titel: Haupttitel (Standardelement) -2-</vt:lpstr>
      <vt:lpstr>Titel: Haupttitel (Standardelement) -3-</vt:lpstr>
      <vt:lpstr>Titel: Haupttitel (Standardelement) -4-</vt:lpstr>
      <vt:lpstr>Titel: Haupttitel (Standardelement) -5-</vt:lpstr>
      <vt:lpstr>Titel: Haupttitel (Standardelement) -6-</vt:lpstr>
      <vt:lpstr>Titel: Haupttitel (Standardelement) -7-</vt:lpstr>
      <vt:lpstr>Titel: Haupttitel (Standardelement) -8-</vt:lpstr>
      <vt:lpstr>Titel: Haupttitel (Standardelement) -9-</vt:lpstr>
      <vt:lpstr>Titel: Paralleltitel</vt:lpstr>
      <vt:lpstr>Titel: Paralleltitel (Standardelement) -1-</vt:lpstr>
      <vt:lpstr>Titel: Paralleltitel (Standardelement) -2-</vt:lpstr>
      <vt:lpstr>Titel: Paralleltitel (Standardelement) -3-</vt:lpstr>
      <vt:lpstr>Titel: Paralleltitel (Standardelement) -4-</vt:lpstr>
      <vt:lpstr>Titel: Paralleltitel (Standardelement) -5-</vt:lpstr>
      <vt:lpstr>Titel: Paralleltitel (Standardelement) -6-</vt:lpstr>
      <vt:lpstr>Titel: Paralleltitel (Standardelement) -7-</vt:lpstr>
      <vt:lpstr>Titel: Titelzusatz</vt:lpstr>
      <vt:lpstr>Titel: Titelzusatz (Standardelement) -1-</vt:lpstr>
      <vt:lpstr>Titel: Titelzusatz (Standardelement) -2-</vt:lpstr>
      <vt:lpstr>Titel: Titelzusatz (Standardelement) -3-</vt:lpstr>
      <vt:lpstr>Titel: Titelzusatz (Standardelement) -4-</vt:lpstr>
      <vt:lpstr>Titel: Titelzusatz (Standardelement) -5-</vt:lpstr>
      <vt:lpstr>Titel: Titelzusatz (Standardelement) -6-</vt:lpstr>
      <vt:lpstr>Titel: Titelzusatz (Standardelement) -7-</vt:lpstr>
      <vt:lpstr>Titel: Titelzusatz (Standardelement) -8-</vt:lpstr>
      <vt:lpstr>Titel: Titelzusatz (Standardelement) -9-</vt:lpstr>
      <vt:lpstr>Titel: Titelzusatz (Standardelement) -10-</vt:lpstr>
      <vt:lpstr>Titel: Titelzusatz (Standardelement) -11-</vt:lpstr>
      <vt:lpstr>Titel: Titelzusatz (Standardelement) -12-</vt:lpstr>
      <vt:lpstr>Titel: Titelzusatz (Standardelement) -13-</vt:lpstr>
      <vt:lpstr>Titel: Titelzusatz (Standardelement) -14-</vt:lpstr>
      <vt:lpstr>Titel: Titelzusatz (Standardelement) -15-</vt:lpstr>
      <vt:lpstr>Titel: Titelzusatz (Standardelement) -16-</vt:lpstr>
      <vt:lpstr>Titel: Titelzusatz (Standardelement) -17-</vt:lpstr>
      <vt:lpstr>Titel: Titelzusatz (Standardelement) -18-</vt:lpstr>
      <vt:lpstr>Titel: Titelzusatz (Standardelement) -19-</vt:lpstr>
      <vt:lpstr>Titel: Titelzusatz (Standardelement) -20-</vt:lpstr>
      <vt:lpstr>Titel: Titelzusatz (Standardelement) -21-</vt:lpstr>
      <vt:lpstr>Titel: Titelzusatz (Standardelement) -22-</vt:lpstr>
      <vt:lpstr>Titel: Titelzusatz (Standardelement) -23-</vt:lpstr>
      <vt:lpstr>Titel: Titelzusatz (Standardelement) -24-</vt:lpstr>
      <vt:lpstr>Titel: Titelzusatz (Standardelement) -25-</vt:lpstr>
      <vt:lpstr>Titel: Titelzusatz (Standardelement) -26-</vt:lpstr>
      <vt:lpstr>Titel: Paralleler Titelzusatz</vt:lpstr>
      <vt:lpstr>Titel: Paralleler Titelzusatz -1-</vt:lpstr>
      <vt:lpstr>Titel: Paralleler Titelzusatz -2-</vt:lpstr>
      <vt:lpstr>Titel: Paralleler Titelzusatz -3-</vt:lpstr>
      <vt:lpstr>Titel: Paralleler Titelzusatz -4-</vt:lpstr>
      <vt:lpstr>Titel: Paralleler Titelzusatz -5-</vt:lpstr>
      <vt:lpstr>PowerPoint-Präsentation</vt:lpstr>
      <vt:lpstr>Titel: Abweichender Titel (Standardelement fR/iR) -1-</vt:lpstr>
      <vt:lpstr>Titel: Abweichender Titel (Standardelement fR/iR) -2-</vt:lpstr>
      <vt:lpstr>Titel: Abweichender Titel (Standardelement fR/iR) -3-</vt:lpstr>
      <vt:lpstr>Titel: Abweichender Titel (Standardelement fR/iR) -4-</vt:lpstr>
      <vt:lpstr>Titel: Abweichender Titel (Standardelement fR/iR) -5-</vt:lpstr>
      <vt:lpstr>Titel: Abweichender Titel (Standardelement fR/iR) -6-</vt:lpstr>
      <vt:lpstr>Titel: Abweichender Titel (Standardelement fR/iR) -7-</vt:lpstr>
      <vt:lpstr>Titel: Abweichender Titel (Standardelement fR/iR) -8-</vt:lpstr>
      <vt:lpstr>Titel: Abweichender Titel (Standardelement fR/iR) -9-</vt:lpstr>
      <vt:lpstr>Titel: Anmerkung zum Titel</vt:lpstr>
      <vt:lpstr>Titel: Anmerkung zum Titel -1-</vt:lpstr>
      <vt:lpstr>Titel: Anmerkung zum Titel -2-</vt:lpstr>
      <vt:lpstr>Titel: Anmerkung zum Titel -3-</vt:lpstr>
      <vt:lpstr>Titel: Anmerkung zum Titel -4-</vt:lpstr>
      <vt:lpstr>Titel: Anmerkung zum Titel -5-</vt:lpstr>
      <vt:lpstr>Titel: Anmerkung zum Titel -6-</vt:lpstr>
      <vt:lpstr>Titel: Zusammenfassung</vt:lpstr>
      <vt:lpstr>Titel: Zusammenfassung -1-</vt:lpstr>
      <vt:lpstr>Titel: Zusammenfassung -2-</vt:lpstr>
      <vt:lpstr>Titel: Zusammenfassung -3-</vt:lpstr>
      <vt:lpstr>Titel: Zusammenfassung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Hupperich, Gerd</dc:creator>
  <cp:lastModifiedBy>Manfred Müller</cp:lastModifiedBy>
  <cp:revision>1038</cp:revision>
  <dcterms:created xsi:type="dcterms:W3CDTF">2014-02-18T07:01:40Z</dcterms:created>
  <dcterms:modified xsi:type="dcterms:W3CDTF">2015-12-01T07:32:11Z</dcterms:modified>
</cp:coreProperties>
</file>