
<file path=[Content_Types].xml><?xml version="1.0" encoding="utf-8"?>
<Types xmlns="http://schemas.openxmlformats.org/package/2006/content-types">
  <Default Extension="png" ContentType="image/png"/>
  <Default Extension="tmp"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85" r:id="rId2"/>
    <p:sldId id="259" r:id="rId3"/>
    <p:sldId id="315" r:id="rId4"/>
    <p:sldId id="330" r:id="rId5"/>
    <p:sldId id="316" r:id="rId6"/>
    <p:sldId id="324" r:id="rId7"/>
    <p:sldId id="317" r:id="rId8"/>
    <p:sldId id="325" r:id="rId9"/>
    <p:sldId id="327" r:id="rId10"/>
    <p:sldId id="328" r:id="rId11"/>
    <p:sldId id="329" r:id="rId12"/>
    <p:sldId id="322" r:id="rId13"/>
    <p:sldId id="318" r:id="rId14"/>
    <p:sldId id="331" r:id="rId15"/>
    <p:sldId id="319" r:id="rId16"/>
    <p:sldId id="323" r:id="rId17"/>
    <p:sldId id="320" r:id="rId18"/>
    <p:sldId id="339" r:id="rId19"/>
    <p:sldId id="333" r:id="rId20"/>
    <p:sldId id="334" r:id="rId21"/>
    <p:sldId id="335" r:id="rId22"/>
    <p:sldId id="336" r:id="rId23"/>
    <p:sldId id="337" r:id="rId24"/>
    <p:sldId id="338" r:id="rId25"/>
  </p:sldIdLst>
  <p:sldSz cx="9144000" cy="6858000" type="screen4x3"/>
  <p:notesSz cx="6797675" cy="992822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39" autoAdjust="0"/>
    <p:restoredTop sz="84294" autoAdjust="0"/>
  </p:normalViewPr>
  <p:slideViewPr>
    <p:cSldViewPr>
      <p:cViewPr>
        <p:scale>
          <a:sx n="72" d="100"/>
          <a:sy n="72" d="100"/>
        </p:scale>
        <p:origin x="-2748" y="-9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2040"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4AC937E4-8306-4256-98BE-2853E1A1DDAD}" type="datetimeFigureOut">
              <a:rPr lang="de-DE" smtClean="0"/>
              <a:pPr/>
              <a:t>05.11.2015</a:t>
            </a:fld>
            <a:endParaRPr lang="de-DE"/>
          </a:p>
        </p:txBody>
      </p:sp>
      <p:sp>
        <p:nvSpPr>
          <p:cNvPr id="4" name="Fußzeilenplatzhalter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69DCA550-704A-4CEF-B7C9-46B62E56443F}" type="slidenum">
              <a:rPr lang="de-DE" smtClean="0"/>
              <a:pPr/>
              <a:t>‹Nr.›</a:t>
            </a:fld>
            <a:endParaRPr lang="de-DE"/>
          </a:p>
        </p:txBody>
      </p:sp>
    </p:spTree>
    <p:extLst>
      <p:ext uri="{BB962C8B-B14F-4D97-AF65-F5344CB8AC3E}">
        <p14:creationId xmlns:p14="http://schemas.microsoft.com/office/powerpoint/2010/main" val="419352918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F5EDB1F4-BB4F-44BD-AC26-B758B395BD23}" type="datetimeFigureOut">
              <a:rPr lang="de-DE" smtClean="0"/>
              <a:pPr/>
              <a:t>05.11.2015</a:t>
            </a:fld>
            <a:endParaRPr lang="de-DE"/>
          </a:p>
        </p:txBody>
      </p:sp>
      <p:sp>
        <p:nvSpPr>
          <p:cNvPr id="4" name="Folienbildplatzhalt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5F9F8FF6-6F64-48B5-AF7B-675846B3447E}" type="slidenum">
              <a:rPr lang="de-DE" smtClean="0"/>
              <a:pPr/>
              <a:t>‹Nr.›</a:t>
            </a:fld>
            <a:endParaRPr lang="de-DE"/>
          </a:p>
        </p:txBody>
      </p:sp>
    </p:spTree>
    <p:extLst>
      <p:ext uri="{BB962C8B-B14F-4D97-AF65-F5344CB8AC3E}">
        <p14:creationId xmlns:p14="http://schemas.microsoft.com/office/powerpoint/2010/main" val="27202010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DE" altLang="de-DE" dirty="0" smtClean="0"/>
          </a:p>
        </p:txBody>
      </p:sp>
      <p:sp>
        <p:nvSpPr>
          <p:cNvPr id="39940"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48008DAF-D963-4700-99B3-C42D4B33FF6D}" type="slidenum">
              <a:rPr lang="de-DE" altLang="de-DE">
                <a:solidFill>
                  <a:prstClr val="black"/>
                </a:solidFill>
              </a:rPr>
              <a:pPr eaLnBrk="1" hangingPunct="1">
                <a:spcBef>
                  <a:spcPct val="0"/>
                </a:spcBef>
              </a:pPr>
              <a:t>1</a:t>
            </a:fld>
            <a:endParaRPr lang="de-DE" altLang="de-DE">
              <a:solidFill>
                <a:prstClr val="black"/>
              </a:solidFill>
            </a:endParaRPr>
          </a:p>
        </p:txBody>
      </p:sp>
    </p:spTree>
    <p:extLst>
      <p:ext uri="{BB962C8B-B14F-4D97-AF65-F5344CB8AC3E}">
        <p14:creationId xmlns:p14="http://schemas.microsoft.com/office/powerpoint/2010/main" val="37805869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10</a:t>
            </a:fld>
            <a:endParaRPr lang="de-DE"/>
          </a:p>
        </p:txBody>
      </p:sp>
    </p:spTree>
    <p:extLst>
      <p:ext uri="{BB962C8B-B14F-4D97-AF65-F5344CB8AC3E}">
        <p14:creationId xmlns:p14="http://schemas.microsoft.com/office/powerpoint/2010/main" val="21303288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11</a:t>
            </a:fld>
            <a:endParaRPr lang="de-DE"/>
          </a:p>
        </p:txBody>
      </p:sp>
    </p:spTree>
    <p:extLst>
      <p:ext uri="{BB962C8B-B14F-4D97-AF65-F5344CB8AC3E}">
        <p14:creationId xmlns:p14="http://schemas.microsoft.com/office/powerpoint/2010/main" val="21303288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5F9F8FF6-6F64-48B5-AF7B-675846B3447E}" type="slidenum">
              <a:rPr lang="de-DE" smtClean="0"/>
              <a:pPr/>
              <a:t>12</a:t>
            </a:fld>
            <a:endParaRPr lang="de-DE"/>
          </a:p>
        </p:txBody>
      </p:sp>
    </p:spTree>
    <p:extLst>
      <p:ext uri="{BB962C8B-B14F-4D97-AF65-F5344CB8AC3E}">
        <p14:creationId xmlns:p14="http://schemas.microsoft.com/office/powerpoint/2010/main" val="20692048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5F9F8FF6-6F64-48B5-AF7B-675846B3447E}" type="slidenum">
              <a:rPr lang="de-DE" smtClean="0"/>
              <a:pPr/>
              <a:t>13</a:t>
            </a:fld>
            <a:endParaRPr lang="de-DE"/>
          </a:p>
        </p:txBody>
      </p:sp>
    </p:spTree>
    <p:extLst>
      <p:ext uri="{BB962C8B-B14F-4D97-AF65-F5344CB8AC3E}">
        <p14:creationId xmlns:p14="http://schemas.microsoft.com/office/powerpoint/2010/main" val="16531571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5F9F8FF6-6F64-48B5-AF7B-675846B3447E}" type="slidenum">
              <a:rPr lang="de-DE" smtClean="0"/>
              <a:pPr/>
              <a:t>14</a:t>
            </a:fld>
            <a:endParaRPr lang="de-DE"/>
          </a:p>
        </p:txBody>
      </p:sp>
    </p:spTree>
    <p:extLst>
      <p:ext uri="{BB962C8B-B14F-4D97-AF65-F5344CB8AC3E}">
        <p14:creationId xmlns:p14="http://schemas.microsoft.com/office/powerpoint/2010/main" val="12069429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5F9F8FF6-6F64-48B5-AF7B-675846B3447E}" type="slidenum">
              <a:rPr lang="de-DE" smtClean="0"/>
              <a:pPr/>
              <a:t>15</a:t>
            </a:fld>
            <a:endParaRPr lang="de-DE"/>
          </a:p>
        </p:txBody>
      </p:sp>
    </p:spTree>
    <p:extLst>
      <p:ext uri="{BB962C8B-B14F-4D97-AF65-F5344CB8AC3E}">
        <p14:creationId xmlns:p14="http://schemas.microsoft.com/office/powerpoint/2010/main" val="11259399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5F9F8FF6-6F64-48B5-AF7B-675846B3447E}" type="slidenum">
              <a:rPr lang="de-DE" smtClean="0"/>
              <a:pPr/>
              <a:t>16</a:t>
            </a:fld>
            <a:endParaRPr lang="de-DE"/>
          </a:p>
        </p:txBody>
      </p:sp>
    </p:spTree>
    <p:extLst>
      <p:ext uri="{BB962C8B-B14F-4D97-AF65-F5344CB8AC3E}">
        <p14:creationId xmlns:p14="http://schemas.microsoft.com/office/powerpoint/2010/main" val="41758570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5F9F8FF6-6F64-48B5-AF7B-675846B3447E}" type="slidenum">
              <a:rPr lang="de-DE" smtClean="0"/>
              <a:pPr/>
              <a:t>17</a:t>
            </a:fld>
            <a:endParaRPr lang="de-DE"/>
          </a:p>
        </p:txBody>
      </p:sp>
    </p:spTree>
    <p:extLst>
      <p:ext uri="{BB962C8B-B14F-4D97-AF65-F5344CB8AC3E}">
        <p14:creationId xmlns:p14="http://schemas.microsoft.com/office/powerpoint/2010/main" val="2227654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5F9F8FF6-6F64-48B5-AF7B-675846B3447E}" type="slidenum">
              <a:rPr lang="de-DE" smtClean="0"/>
              <a:pPr/>
              <a:t>18</a:t>
            </a:fld>
            <a:endParaRPr lang="de-DE"/>
          </a:p>
        </p:txBody>
      </p:sp>
    </p:spTree>
    <p:extLst>
      <p:ext uri="{BB962C8B-B14F-4D97-AF65-F5344CB8AC3E}">
        <p14:creationId xmlns:p14="http://schemas.microsoft.com/office/powerpoint/2010/main" val="2227654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Es wird keine eigene Beschreibung für den Nachdruck angelegt. „</a:t>
            </a:r>
            <a:r>
              <a:rPr lang="de-DE" dirty="0" err="1" smtClean="0">
                <a:latin typeface="Verdana" panose="020B0604030504040204" pitchFamily="34" charset="0"/>
                <a:ea typeface="Verdana" panose="020B0604030504040204" pitchFamily="34" charset="0"/>
                <a:cs typeface="Verdana" panose="020B0604030504040204" pitchFamily="34" charset="0"/>
              </a:rPr>
              <a:t>Reprinted</a:t>
            </a:r>
            <a:r>
              <a:rPr lang="de-DE" dirty="0" smtClean="0">
                <a:latin typeface="Verdana" panose="020B0604030504040204" pitchFamily="34" charset="0"/>
                <a:ea typeface="Verdana" panose="020B0604030504040204" pitchFamily="34" charset="0"/>
                <a:cs typeface="Verdana" panose="020B0604030504040204" pitchFamily="34" charset="0"/>
              </a:rPr>
              <a:t>“ ist eine Herstellungsangabe.</a:t>
            </a:r>
          </a:p>
          <a:p>
            <a:r>
              <a:rPr lang="de-DE" dirty="0" smtClean="0">
                <a:latin typeface="Verdana" panose="020B0604030504040204" pitchFamily="34" charset="0"/>
                <a:ea typeface="Verdana" panose="020B0604030504040204" pitchFamily="34" charset="0"/>
                <a:cs typeface="Verdana" panose="020B0604030504040204" pitchFamily="34" charset="0"/>
              </a:rPr>
              <a:t>Das Erscheinungsjahr wird grundsätzlich zusätzlich in Feld 425a in normierter Form erfasst</a:t>
            </a:r>
            <a:r>
              <a:rPr lang="de-DE" dirty="0" smtClean="0">
                <a:latin typeface="Verdana" panose="020B0604030504040204" pitchFamily="34" charset="0"/>
                <a:ea typeface="Verdana" panose="020B0604030504040204" pitchFamily="34" charset="0"/>
                <a:cs typeface="Verdana" panose="020B0604030504040204" pitchFamily="34" charset="0"/>
              </a:rPr>
              <a:t>.</a:t>
            </a:r>
          </a:p>
          <a:p>
            <a:endParaRPr lang="de-DE" dirty="0" smtClean="0">
              <a:latin typeface="Verdana" panose="020B0604030504040204" pitchFamily="34" charset="0"/>
              <a:ea typeface="Verdana" panose="020B0604030504040204" pitchFamily="34" charset="0"/>
              <a:cs typeface="Verdana" panose="020B0604030504040204" pitchFamily="34" charset="0"/>
            </a:endParaRPr>
          </a:p>
          <a:p>
            <a:r>
              <a:rPr lang="de-DE" dirty="0" smtClean="0">
                <a:latin typeface="Verdana" panose="020B0604030504040204" pitchFamily="34" charset="0"/>
                <a:ea typeface="Verdana" panose="020B0604030504040204" pitchFamily="34" charset="0"/>
                <a:cs typeface="Verdana" panose="020B0604030504040204" pitchFamily="34" charset="0"/>
              </a:rPr>
              <a:t>„First </a:t>
            </a:r>
            <a:r>
              <a:rPr lang="de-DE" dirty="0" err="1" smtClean="0">
                <a:latin typeface="Verdana" panose="020B0604030504040204" pitchFamily="34" charset="0"/>
                <a:ea typeface="Verdana" panose="020B0604030504040204" pitchFamily="34" charset="0"/>
                <a:cs typeface="Verdana" panose="020B0604030504040204" pitchFamily="34" charset="0"/>
              </a:rPr>
              <a:t>published</a:t>
            </a:r>
            <a:r>
              <a:rPr lang="de-DE" dirty="0" smtClean="0">
                <a:latin typeface="Verdana" panose="020B0604030504040204" pitchFamily="34" charset="0"/>
                <a:ea typeface="Verdana" panose="020B0604030504040204" pitchFamily="34" charset="0"/>
                <a:cs typeface="Verdana" panose="020B0604030504040204" pitchFamily="34" charset="0"/>
              </a:rPr>
              <a:t>“ gilt</a:t>
            </a:r>
            <a:r>
              <a:rPr lang="de-DE" baseline="0" dirty="0" smtClean="0">
                <a:latin typeface="Verdana" panose="020B0604030504040204" pitchFamily="34" charset="0"/>
                <a:ea typeface="Verdana" panose="020B0604030504040204" pitchFamily="34" charset="0"/>
                <a:cs typeface="Verdana" panose="020B0604030504040204" pitchFamily="34" charset="0"/>
              </a:rPr>
              <a:t> nicht als Ausgabebezeichnung (Wiesenmüller).</a:t>
            </a:r>
            <a:endParaRPr lang="de-DE" dirty="0">
              <a:latin typeface="Verdana" panose="020B0604030504040204" pitchFamily="34" charset="0"/>
              <a:ea typeface="Verdana" panose="020B0604030504040204" pitchFamily="34" charset="0"/>
              <a:cs typeface="Verdana" panose="020B0604030504040204" pitchFamily="34" charset="0"/>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19</a:t>
            </a:fld>
            <a:endParaRPr lang="de-DE"/>
          </a:p>
        </p:txBody>
      </p:sp>
    </p:spTree>
    <p:extLst>
      <p:ext uri="{BB962C8B-B14F-4D97-AF65-F5344CB8AC3E}">
        <p14:creationId xmlns:p14="http://schemas.microsoft.com/office/powerpoint/2010/main" val="40052223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latin typeface="Arial" pitchFamily="34" charset="0"/>
              <a:cs typeface="Arial" pitchFamily="34" charset="0"/>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2</a:t>
            </a:fld>
            <a:endParaRPr lang="de-DE"/>
          </a:p>
        </p:txBody>
      </p:sp>
    </p:spTree>
    <p:extLst>
      <p:ext uri="{BB962C8B-B14F-4D97-AF65-F5344CB8AC3E}">
        <p14:creationId xmlns:p14="http://schemas.microsoft.com/office/powerpoint/2010/main" val="2644641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Es wird eine eigene Beschreibung für den Nachdruck angelegt, da in der Formulierung ein Bezug zur nachgedruckten Ausgabe hergestellt wird</a:t>
            </a:r>
            <a:endParaRPr lang="de-DE" dirty="0">
              <a:latin typeface="Verdana" panose="020B0604030504040204" pitchFamily="34" charset="0"/>
              <a:ea typeface="Verdana" panose="020B0604030504040204" pitchFamily="34" charset="0"/>
              <a:cs typeface="Verdana" panose="020B0604030504040204" pitchFamily="34" charset="0"/>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20</a:t>
            </a:fld>
            <a:endParaRPr lang="de-DE"/>
          </a:p>
        </p:txBody>
      </p:sp>
    </p:spTree>
    <p:extLst>
      <p:ext uri="{BB962C8B-B14F-4D97-AF65-F5344CB8AC3E}">
        <p14:creationId xmlns:p14="http://schemas.microsoft.com/office/powerpoint/2010/main" val="19883137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Es wird eine eigene Beschreibung angelegt, da es sich um einen veränderten Nachdruck handelt.</a:t>
            </a:r>
            <a:endParaRPr lang="de-DE" dirty="0">
              <a:latin typeface="Verdana" panose="020B0604030504040204" pitchFamily="34" charset="0"/>
              <a:ea typeface="Verdana" panose="020B0604030504040204" pitchFamily="34" charset="0"/>
              <a:cs typeface="Verdana" panose="020B0604030504040204" pitchFamily="34" charset="0"/>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21</a:t>
            </a:fld>
            <a:endParaRPr lang="de-DE"/>
          </a:p>
        </p:txBody>
      </p:sp>
    </p:spTree>
    <p:extLst>
      <p:ext uri="{BB962C8B-B14F-4D97-AF65-F5344CB8AC3E}">
        <p14:creationId xmlns:p14="http://schemas.microsoft.com/office/powerpoint/2010/main" val="25425282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Formulierungen, die im Zusammenhang mit einer Einbandart stehen, gelten als Ausgabebezeichnung. Es wird eine eigene Beschreibung angelegt, wenn es weitere bibliografische Unterschiede zu einer bereits vorhandenen Ausgabe gibt. Das ist hier der Fall, denn da die Hardcover-Ausgabe 1996 erschien, liegt ein neueres Erscheinungs-datum vor.</a:t>
            </a:r>
            <a:endParaRPr lang="de-DE" dirty="0">
              <a:latin typeface="Verdana" panose="020B0604030504040204" pitchFamily="34" charset="0"/>
              <a:ea typeface="Verdana" panose="020B0604030504040204" pitchFamily="34" charset="0"/>
              <a:cs typeface="Verdana" panose="020B0604030504040204" pitchFamily="34" charset="0"/>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22</a:t>
            </a:fld>
            <a:endParaRPr lang="de-DE"/>
          </a:p>
        </p:txBody>
      </p:sp>
    </p:spTree>
    <p:extLst>
      <p:ext uri="{BB962C8B-B14F-4D97-AF65-F5344CB8AC3E}">
        <p14:creationId xmlns:p14="http://schemas.microsoft.com/office/powerpoint/2010/main" val="39190584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Formulierungen, die im Zusammenhang mit einer Einbandart stehen, gelten als Ausgabebezeichnung. Es wird eine eigene Beschreibung angelegt, wenn es weitere bibliografische Unterschiede zu einer bereits vorhandenen Ausgabe gibt. Das ist hier der Fall, denn es liegt ein neueres Erscheinungsdatum vor. „</a:t>
            </a:r>
            <a:r>
              <a:rPr lang="de-DE" dirty="0" err="1" smtClean="0">
                <a:latin typeface="Verdana" panose="020B0604030504040204" pitchFamily="34" charset="0"/>
                <a:ea typeface="Verdana" panose="020B0604030504040204" pitchFamily="34" charset="0"/>
                <a:cs typeface="Verdana" panose="020B0604030504040204" pitchFamily="34" charset="0"/>
              </a:rPr>
              <a:t>Digitally</a:t>
            </a:r>
            <a:r>
              <a:rPr lang="de-DE" dirty="0" smtClean="0">
                <a:latin typeface="Verdana" panose="020B0604030504040204" pitchFamily="34" charset="0"/>
                <a:ea typeface="Verdana" panose="020B0604030504040204" pitchFamily="34" charset="0"/>
                <a:cs typeface="Verdana" panose="020B0604030504040204" pitchFamily="34" charset="0"/>
              </a:rPr>
              <a:t> </a:t>
            </a:r>
            <a:r>
              <a:rPr lang="de-DE" dirty="0" err="1" smtClean="0">
                <a:latin typeface="Verdana" panose="020B0604030504040204" pitchFamily="34" charset="0"/>
                <a:ea typeface="Verdana" panose="020B0604030504040204" pitchFamily="34" charset="0"/>
                <a:cs typeface="Verdana" panose="020B0604030504040204" pitchFamily="34" charset="0"/>
              </a:rPr>
              <a:t>printed</a:t>
            </a:r>
            <a:r>
              <a:rPr lang="de-DE" dirty="0" smtClean="0">
                <a:latin typeface="Verdana" panose="020B0604030504040204" pitchFamily="34" charset="0"/>
                <a:ea typeface="Verdana" panose="020B0604030504040204" pitchFamily="34" charset="0"/>
                <a:cs typeface="Verdana" panose="020B0604030504040204" pitchFamily="34" charset="0"/>
              </a:rPr>
              <a:t>“ wird dagegen nicht berücksichtigt, da es sich um eine Herstellungsangabe handelt</a:t>
            </a:r>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23</a:t>
            </a:fld>
            <a:endParaRPr lang="de-DE"/>
          </a:p>
        </p:txBody>
      </p:sp>
    </p:spTree>
    <p:extLst>
      <p:ext uri="{BB962C8B-B14F-4D97-AF65-F5344CB8AC3E}">
        <p14:creationId xmlns:p14="http://schemas.microsoft.com/office/powerpoint/2010/main" val="123738618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solidFill>
                  <a:srgbClr val="000000"/>
                </a:solidFill>
                <a:latin typeface="Verdana"/>
              </a:rPr>
              <a:t>Die neueste Ausgabe, für die eine eigene Beschreibung erfasst wird, ist die „Second edition 2013“. „</a:t>
            </a:r>
            <a:r>
              <a:rPr lang="de-DE" dirty="0" err="1" smtClean="0">
                <a:solidFill>
                  <a:srgbClr val="000000"/>
                </a:solidFill>
                <a:latin typeface="Verdana"/>
              </a:rPr>
              <a:t>Reprinted</a:t>
            </a:r>
            <a:r>
              <a:rPr lang="de-DE" dirty="0" smtClean="0">
                <a:solidFill>
                  <a:srgbClr val="000000"/>
                </a:solidFill>
                <a:latin typeface="Verdana"/>
              </a:rPr>
              <a:t>“ wird als Herstellungsangabe betrachtet und nicht berücksichtigt. </a:t>
            </a:r>
            <a:endParaRPr lang="de-DE" dirty="0">
              <a:latin typeface="Verdana" panose="020B0604030504040204" pitchFamily="34" charset="0"/>
              <a:ea typeface="Verdana" panose="020B0604030504040204" pitchFamily="34" charset="0"/>
              <a:cs typeface="Verdana" panose="020B0604030504040204" pitchFamily="34" charset="0"/>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24</a:t>
            </a:fld>
            <a:endParaRPr lang="de-DE"/>
          </a:p>
        </p:txBody>
      </p:sp>
    </p:spTree>
    <p:extLst>
      <p:ext uri="{BB962C8B-B14F-4D97-AF65-F5344CB8AC3E}">
        <p14:creationId xmlns:p14="http://schemas.microsoft.com/office/powerpoint/2010/main" val="29622082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BVB/KOBV-Notiz:</a:t>
            </a:r>
            <a:br>
              <a:rPr lang="de-DE" dirty="0" smtClean="0"/>
            </a:br>
            <a:r>
              <a:rPr lang="de-DE" dirty="0" smtClean="0"/>
              <a:t>Es geht hier um die</a:t>
            </a:r>
            <a:r>
              <a:rPr lang="de-DE" baseline="0" dirty="0" smtClean="0"/>
              <a:t> Klärung der Frage,</a:t>
            </a:r>
          </a:p>
          <a:p>
            <a:pPr marL="171450" indent="-171450">
              <a:buFontTx/>
              <a:buChar char="-"/>
            </a:pPr>
            <a:r>
              <a:rPr lang="de-DE" baseline="0" dirty="0" smtClean="0"/>
              <a:t>wann eine gemeinsame Beschreibung für mehrere Drucke angelegt wird und</a:t>
            </a:r>
          </a:p>
          <a:p>
            <a:pPr marL="171450" indent="-171450">
              <a:buFontTx/>
              <a:buChar char="-"/>
            </a:pPr>
            <a:r>
              <a:rPr lang="de-DE" baseline="0" dirty="0" smtClean="0"/>
              <a:t>ab wann eine neue Beschreibung (=neue Aufnahme) erfolgt.</a:t>
            </a:r>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3</a:t>
            </a:fld>
            <a:endParaRPr lang="de-DE"/>
          </a:p>
        </p:txBody>
      </p:sp>
    </p:spTree>
    <p:extLst>
      <p:ext uri="{BB962C8B-B14F-4D97-AF65-F5344CB8AC3E}">
        <p14:creationId xmlns:p14="http://schemas.microsoft.com/office/powerpoint/2010/main" val="29561298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5F9F8FF6-6F64-48B5-AF7B-675846B3447E}" type="slidenum">
              <a:rPr lang="de-DE" smtClean="0"/>
              <a:pPr/>
              <a:t>4</a:t>
            </a:fld>
            <a:endParaRPr lang="de-DE"/>
          </a:p>
        </p:txBody>
      </p:sp>
    </p:spTree>
    <p:extLst>
      <p:ext uri="{BB962C8B-B14F-4D97-AF65-F5344CB8AC3E}">
        <p14:creationId xmlns:p14="http://schemas.microsoft.com/office/powerpoint/2010/main" val="25393686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5F9F8FF6-6F64-48B5-AF7B-675846B3447E}" type="slidenum">
              <a:rPr lang="de-DE" smtClean="0"/>
              <a:pPr/>
              <a:t>5</a:t>
            </a:fld>
            <a:endParaRPr lang="de-DE"/>
          </a:p>
        </p:txBody>
      </p:sp>
    </p:spTree>
    <p:extLst>
      <p:ext uri="{BB962C8B-B14F-4D97-AF65-F5344CB8AC3E}">
        <p14:creationId xmlns:p14="http://schemas.microsoft.com/office/powerpoint/2010/main" val="20350724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5F9F8FF6-6F64-48B5-AF7B-675846B3447E}" type="slidenum">
              <a:rPr lang="de-DE" smtClean="0"/>
              <a:pPr/>
              <a:t>6</a:t>
            </a:fld>
            <a:endParaRPr lang="de-DE"/>
          </a:p>
        </p:txBody>
      </p:sp>
    </p:spTree>
    <p:extLst>
      <p:ext uri="{BB962C8B-B14F-4D97-AF65-F5344CB8AC3E}">
        <p14:creationId xmlns:p14="http://schemas.microsoft.com/office/powerpoint/2010/main" val="13354711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5F9F8FF6-6F64-48B5-AF7B-675846B3447E}" type="slidenum">
              <a:rPr lang="de-DE" smtClean="0"/>
              <a:pPr/>
              <a:t>7</a:t>
            </a:fld>
            <a:endParaRPr lang="de-DE"/>
          </a:p>
        </p:txBody>
      </p:sp>
    </p:spTree>
    <p:extLst>
      <p:ext uri="{BB962C8B-B14F-4D97-AF65-F5344CB8AC3E}">
        <p14:creationId xmlns:p14="http://schemas.microsoft.com/office/powerpoint/2010/main" val="31266928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5F9F8FF6-6F64-48B5-AF7B-675846B3447E}" type="slidenum">
              <a:rPr lang="de-DE" smtClean="0"/>
              <a:pPr/>
              <a:t>8</a:t>
            </a:fld>
            <a:endParaRPr lang="de-DE"/>
          </a:p>
        </p:txBody>
      </p:sp>
    </p:spTree>
    <p:extLst>
      <p:ext uri="{BB962C8B-B14F-4D97-AF65-F5344CB8AC3E}">
        <p14:creationId xmlns:p14="http://schemas.microsoft.com/office/powerpoint/2010/main" val="188770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5F9F8FF6-6F64-48B5-AF7B-675846B3447E}" type="slidenum">
              <a:rPr lang="de-DE" smtClean="0"/>
              <a:pPr/>
              <a:t>9</a:t>
            </a:fld>
            <a:endParaRPr lang="de-DE"/>
          </a:p>
        </p:txBody>
      </p:sp>
    </p:spTree>
    <p:extLst>
      <p:ext uri="{BB962C8B-B14F-4D97-AF65-F5344CB8AC3E}">
        <p14:creationId xmlns:p14="http://schemas.microsoft.com/office/powerpoint/2010/main" val="873840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51520" y="183778"/>
            <a:ext cx="8640960" cy="508918"/>
          </a:xfrm>
        </p:spPr>
        <p:txBody>
          <a:bodyPr/>
          <a:lstStyle>
            <a:lvl1pPr algn="l">
              <a:defRPr sz="2800">
                <a:solidFill>
                  <a:schemeClr val="accent1">
                    <a:lumMod val="75000"/>
                  </a:schemeClr>
                </a:solidFill>
              </a:defRPr>
            </a:lvl1pPr>
          </a:lstStyle>
          <a:p>
            <a:r>
              <a:rPr lang="de-DE" dirty="0" smtClean="0"/>
              <a:t>Titelmasterformat durch Klicken bearbeiten</a:t>
            </a:r>
            <a:endParaRPr lang="de-DE" dirty="0"/>
          </a:p>
        </p:txBody>
      </p:sp>
      <p:sp>
        <p:nvSpPr>
          <p:cNvPr id="7" name="Textplatzhalter 6"/>
          <p:cNvSpPr>
            <a:spLocks noGrp="1"/>
          </p:cNvSpPr>
          <p:nvPr>
            <p:ph type="body" sz="quarter" idx="13"/>
          </p:nvPr>
        </p:nvSpPr>
        <p:spPr>
          <a:xfrm>
            <a:off x="251520" y="836712"/>
            <a:ext cx="8640960" cy="5472608"/>
          </a:xfrm>
        </p:spPr>
        <p:txBody>
          <a:bodyPr>
            <a:noAutofit/>
          </a:bodyPr>
          <a:lstStyle/>
          <a:p>
            <a:pPr lvl="0"/>
            <a:r>
              <a:rPr lang="de-DE" dirty="0" smtClean="0"/>
              <a:t>Textmasterformat bearbeiten</a:t>
            </a:r>
          </a:p>
          <a:p>
            <a:pPr lvl="1"/>
            <a:r>
              <a:rPr lang="de-DE" dirty="0" smtClean="0"/>
              <a:t>Zweite Ebene</a:t>
            </a:r>
          </a:p>
          <a:p>
            <a:pPr lvl="2"/>
            <a:r>
              <a:rPr lang="de-DE" dirty="0" smtClean="0"/>
              <a:t>Dritte Ebene</a:t>
            </a:r>
          </a:p>
        </p:txBody>
      </p:sp>
      <p:sp>
        <p:nvSpPr>
          <p:cNvPr id="12" name="Fußzeilenplatzhalter 11"/>
          <p:cNvSpPr>
            <a:spLocks noGrp="1"/>
          </p:cNvSpPr>
          <p:nvPr>
            <p:ph type="ftr" sz="quarter" idx="14"/>
          </p:nvPr>
        </p:nvSpPr>
        <p:spPr>
          <a:xfrm>
            <a:off x="467544" y="6376243"/>
            <a:ext cx="6120680" cy="365125"/>
          </a:xfrm>
        </p:spPr>
        <p:txBody>
          <a:bodyPr/>
          <a:lstStyle>
            <a:lvl1pPr algn="l">
              <a:defRPr>
                <a:solidFill>
                  <a:schemeClr val="accent1">
                    <a:lumMod val="75000"/>
                  </a:schemeClr>
                </a:solidFill>
              </a:defRPr>
            </a:lvl1pPr>
          </a:lstStyle>
          <a:p>
            <a:r>
              <a:rPr lang="de-DE" smtClean="0"/>
              <a:t>AG RDA Schulungsunterlagen – Modul 3.02.03: Grundlage für die Identifizierung | Stand: 04.05.2015 | CC BY-NC-SA</a:t>
            </a:r>
            <a:endParaRPr lang="de-DE" dirty="0"/>
          </a:p>
        </p:txBody>
      </p:sp>
      <p:sp>
        <p:nvSpPr>
          <p:cNvPr id="9" name="Foliennummernplatzhalter 5"/>
          <p:cNvSpPr>
            <a:spLocks noGrp="1"/>
          </p:cNvSpPr>
          <p:nvPr>
            <p:ph type="sldNum" sz="quarter" idx="4"/>
          </p:nvPr>
        </p:nvSpPr>
        <p:spPr>
          <a:xfrm>
            <a:off x="7236296" y="6376243"/>
            <a:ext cx="1450504"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6690F1-7CA1-4166-A522-500460961984}" type="slidenum">
              <a:rPr lang="de-DE" smtClean="0"/>
              <a:pPr/>
              <a:t>‹Nr.›</a:t>
            </a:fld>
            <a:endParaRPr lang="de-DE"/>
          </a:p>
        </p:txBody>
      </p:sp>
    </p:spTree>
    <p:extLst>
      <p:ext uri="{BB962C8B-B14F-4D97-AF65-F5344CB8AC3E}">
        <p14:creationId xmlns:p14="http://schemas.microsoft.com/office/powerpoint/2010/main" val="36677943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Autofit/>
          </a:bodyPr>
          <a:lstStyle/>
          <a:p>
            <a:r>
              <a:rPr lang="de-DE" dirty="0" smtClean="0"/>
              <a:t>Titelmasterformat durch Klicken bearbeiten</a:t>
            </a:r>
            <a:endParaRPr lang="de-DE" dirty="0"/>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p:txBody>
      </p:sp>
      <p:sp>
        <p:nvSpPr>
          <p:cNvPr id="7" name="Fußzeilenplatzhalter 6"/>
          <p:cNvSpPr>
            <a:spLocks noGrp="1"/>
          </p:cNvSpPr>
          <p:nvPr>
            <p:ph type="ftr" sz="quarter" idx="3"/>
          </p:nvPr>
        </p:nvSpPr>
        <p:spPr>
          <a:xfrm>
            <a:off x="467544" y="6381328"/>
            <a:ext cx="6264696" cy="365125"/>
          </a:xfrm>
          <a:prstGeom prst="rect">
            <a:avLst/>
          </a:prstGeom>
        </p:spPr>
        <p:txBody>
          <a:bodyPr vert="horz" lIns="91440" tIns="45720" rIns="91440" bIns="45720" rtlCol="0" anchor="ctr"/>
          <a:lstStyle>
            <a:lvl1pPr algn="l">
              <a:defRPr sz="1000" baseline="0">
                <a:solidFill>
                  <a:schemeClr val="tx1">
                    <a:lumMod val="50000"/>
                    <a:lumOff val="50000"/>
                  </a:schemeClr>
                </a:solidFill>
                <a:latin typeface="Verdana" panose="020B0604030504040204" pitchFamily="34" charset="0"/>
              </a:defRPr>
            </a:lvl1pPr>
          </a:lstStyle>
          <a:p>
            <a:r>
              <a:rPr lang="de-DE" smtClean="0"/>
              <a:t>AG RDA Schulungsunterlagen – Modul 3.02.03: Grundlage für die Identifizierung | Stand: 04.05.2015 | CC BY-NC-SA</a:t>
            </a:r>
            <a:endParaRPr lang="de-DE" dirty="0"/>
          </a:p>
        </p:txBody>
      </p:sp>
    </p:spTree>
    <p:extLst>
      <p:ext uri="{BB962C8B-B14F-4D97-AF65-F5344CB8AC3E}">
        <p14:creationId xmlns:p14="http://schemas.microsoft.com/office/powerpoint/2010/main" val="3311066970"/>
      </p:ext>
    </p:extLst>
  </p:cSld>
  <p:clrMap bg1="lt1" tx1="dk1" bg2="lt2" tx2="dk2" accent1="accent1" accent2="accent2" accent3="accent3" accent4="accent4" accent5="accent5" accent6="accent6" hlink="hlink" folHlink="folHlink"/>
  <p:sldLayoutIdLst>
    <p:sldLayoutId id="2147483649" r:id="rId1"/>
  </p:sldLayoutIdLst>
  <p:hf hdr="0" dt="0"/>
  <p:txStyles>
    <p:titleStyle>
      <a:lvl1pPr algn="l" defTabSz="914400" rtl="0" eaLnBrk="1" latinLnBrk="0" hangingPunct="1">
        <a:spcBef>
          <a:spcPct val="0"/>
        </a:spcBef>
        <a:buNone/>
        <a:defRPr sz="3200" kern="1200" baseline="0">
          <a:solidFill>
            <a:schemeClr val="tx1"/>
          </a:solidFill>
          <a:latin typeface="Verdana" panose="020B0604030504040204"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400" kern="1200" baseline="0">
          <a:solidFill>
            <a:schemeClr val="tx1"/>
          </a:solidFill>
          <a:latin typeface="Verdana" panose="020B060403050404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baseline="0">
          <a:solidFill>
            <a:schemeClr val="tx1"/>
          </a:solidFill>
          <a:latin typeface="Verdana" panose="020B060403050404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baseline="0">
          <a:solidFill>
            <a:schemeClr val="tx1"/>
          </a:solidFill>
          <a:latin typeface="Verdana" panose="020B060403050404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200" kern="1200" baseline="0">
          <a:solidFill>
            <a:schemeClr val="tx1"/>
          </a:solidFill>
          <a:latin typeface="Verdana" panose="020B060403050404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baseline="0">
          <a:solidFill>
            <a:schemeClr val="tx1"/>
          </a:solidFill>
          <a:latin typeface="Verdana" panose="020B060403050404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18" Type="http://schemas.openxmlformats.org/officeDocument/2006/relationships/image" Target="../media/image16.jpeg"/><Relationship Id="rId3" Type="http://schemas.openxmlformats.org/officeDocument/2006/relationships/image" Target="../media/image1.jpe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jpeg"/><Relationship Id="rId2" Type="http://schemas.openxmlformats.org/officeDocument/2006/relationships/notesSlide" Target="../notesSlides/notesSlide1.xml"/><Relationship Id="rId16"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jpeg"/><Relationship Id="rId15" Type="http://schemas.openxmlformats.org/officeDocument/2006/relationships/image" Target="../media/image13.pn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jpeg"/><Relationship Id="rId14" Type="http://schemas.openxmlformats.org/officeDocument/2006/relationships/image" Target="../media/image12.png"/></Relationships>
</file>

<file path=ppt/slides/_rels/slide10.xml.rels><?xml version="1.0" encoding="UTF-8" standalone="yes"?>
<Relationships xmlns="http://schemas.openxmlformats.org/package/2006/relationships"><Relationship Id="rId3" Type="http://schemas.openxmlformats.org/officeDocument/2006/relationships/image" Target="../media/image17.tmp"/><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8.tmp"/><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19.tmp"/></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p:cNvSpPr/>
          <p:nvPr/>
        </p:nvSpPr>
        <p:spPr>
          <a:xfrm>
            <a:off x="611188" y="1041400"/>
            <a:ext cx="8032750" cy="3529013"/>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de-DE">
              <a:solidFill>
                <a:prstClr val="white"/>
              </a:solidFill>
            </a:endParaRPr>
          </a:p>
        </p:txBody>
      </p:sp>
      <p:sp>
        <p:nvSpPr>
          <p:cNvPr id="3075" name="Titel 1"/>
          <p:cNvSpPr>
            <a:spLocks noGrp="1"/>
          </p:cNvSpPr>
          <p:nvPr>
            <p:ph type="title"/>
          </p:nvPr>
        </p:nvSpPr>
        <p:spPr>
          <a:xfrm>
            <a:off x="1692275" y="2781300"/>
            <a:ext cx="6057900" cy="1652588"/>
          </a:xfrm>
        </p:spPr>
        <p:txBody>
          <a:bodyPr/>
          <a:lstStyle/>
          <a:p>
            <a:pPr algn="ctr"/>
            <a:r>
              <a:rPr lang="de-DE" altLang="de-DE" sz="3200" b="1" dirty="0" smtClean="0">
                <a:latin typeface="Verdana" pitchFamily="34" charset="0"/>
                <a:ea typeface="Verdana" pitchFamily="34" charset="0"/>
                <a:cs typeface="Verdana" pitchFamily="34" charset="0"/>
              </a:rPr>
              <a:t>Schulungsunterlagen der</a:t>
            </a:r>
            <a:br>
              <a:rPr lang="de-DE" altLang="de-DE" sz="3200" b="1" dirty="0" smtClean="0">
                <a:latin typeface="Verdana" pitchFamily="34" charset="0"/>
                <a:ea typeface="Verdana" pitchFamily="34" charset="0"/>
                <a:cs typeface="Verdana" pitchFamily="34" charset="0"/>
              </a:rPr>
            </a:br>
            <a:r>
              <a:rPr lang="de-DE" altLang="de-DE" sz="3200" b="1" dirty="0" smtClean="0">
                <a:latin typeface="Verdana" pitchFamily="34" charset="0"/>
                <a:ea typeface="Verdana" pitchFamily="34" charset="0"/>
                <a:cs typeface="Verdana" pitchFamily="34" charset="0"/>
              </a:rPr>
              <a:t>AG RDA</a:t>
            </a:r>
          </a:p>
        </p:txBody>
      </p:sp>
      <p:pic>
        <p:nvPicPr>
          <p:cNvPr id="3076" name="Grafik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68738" y="1171575"/>
            <a:ext cx="985837"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Grafik 1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183188" y="1412875"/>
            <a:ext cx="1522412"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Grafik 19"/>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772275" y="1771650"/>
            <a:ext cx="16478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9" name="Grafik 25"/>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556500" y="2420938"/>
            <a:ext cx="1587500"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0" name="Grafik 17"/>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7978775" y="3057525"/>
            <a:ext cx="10287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1" name="Grafik 26"/>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7978775" y="3860800"/>
            <a:ext cx="585788"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2" name="Grafik 20"/>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6959600" y="4433888"/>
            <a:ext cx="781050"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3" name="Grafik 22"/>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5535613" y="4814888"/>
            <a:ext cx="1060450"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4" name="Grafik 21"/>
          <p:cNvPicPr>
            <a:picLocks noChangeAspect="1"/>
          </p:cNvPicPr>
          <p:nvPr/>
        </p:nvPicPr>
        <p:blipFill>
          <a:blip r:embed="rId11">
            <a:extLst>
              <a:ext uri="{28A0092B-C50C-407E-A947-70E740481C1C}">
                <a14:useLocalDpi xmlns:a14="http://schemas.microsoft.com/office/drawing/2010/main" val="0"/>
              </a:ext>
            </a:extLst>
          </a:blip>
          <a:srcRect r="16844"/>
          <a:stretch>
            <a:fillRect/>
          </a:stretch>
        </p:blipFill>
        <p:spPr bwMode="auto">
          <a:xfrm>
            <a:off x="4138613" y="5045075"/>
            <a:ext cx="1358900" cy="54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5" name="Grafik 23"/>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1908175" y="4829175"/>
            <a:ext cx="2165350"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6" name="Grafik 24"/>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1258888" y="4254500"/>
            <a:ext cx="136207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7" name="Grafik 27"/>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100013" y="3784600"/>
            <a:ext cx="14033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8" name="Grafik 6"/>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92075" y="3108325"/>
            <a:ext cx="134620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0" name="Grafik 29"/>
          <p:cNvPicPr>
            <a:picLocks noChangeAspect="1"/>
          </p:cNvPicPr>
          <p:nvPr/>
        </p:nvPicPr>
        <p:blipFill>
          <a:blip r:embed="rId16">
            <a:extLst>
              <a:ext uri="{28A0092B-C50C-407E-A947-70E740481C1C}">
                <a14:useLocalDpi xmlns:a14="http://schemas.microsoft.com/office/drawing/2010/main" val="0"/>
              </a:ext>
            </a:extLst>
          </a:blip>
          <a:srcRect/>
          <a:stretch>
            <a:fillRect/>
          </a:stretch>
        </p:blipFill>
        <p:spPr bwMode="auto">
          <a:xfrm>
            <a:off x="2994025" y="1177925"/>
            <a:ext cx="66675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091" name="Gruppieren 8"/>
          <p:cNvGrpSpPr>
            <a:grpSpLocks/>
          </p:cNvGrpSpPr>
          <p:nvPr/>
        </p:nvGrpSpPr>
        <p:grpSpPr bwMode="auto">
          <a:xfrm>
            <a:off x="949325" y="1700213"/>
            <a:ext cx="2378075" cy="400050"/>
            <a:chOff x="948867" y="1700808"/>
            <a:chExt cx="2378195" cy="400110"/>
          </a:xfrm>
        </p:grpSpPr>
        <p:sp>
          <p:nvSpPr>
            <p:cNvPr id="3092" name="Textfeld 3"/>
            <p:cNvSpPr txBox="1">
              <a:spLocks noChangeArrowheads="1"/>
            </p:cNvSpPr>
            <p:nvPr/>
          </p:nvSpPr>
          <p:spPr bwMode="auto">
            <a:xfrm>
              <a:off x="1259632" y="1700808"/>
              <a:ext cx="206743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fontAlgn="base" hangingPunct="1">
                <a:spcBef>
                  <a:spcPct val="0"/>
                </a:spcBef>
                <a:spcAft>
                  <a:spcPct val="0"/>
                </a:spcAft>
                <a:buFontTx/>
                <a:buNone/>
              </a:pPr>
              <a:r>
                <a:rPr lang="de-DE" altLang="de-DE" sz="1000" b="1" dirty="0" smtClean="0">
                  <a:solidFill>
                    <a:prstClr val="black"/>
                  </a:solidFill>
                  <a:latin typeface="Verdana" pitchFamily="34" charset="0"/>
                  <a:cs typeface="Arial" pitchFamily="34" charset="0"/>
                </a:rPr>
                <a:t>Vertretungen der Öffentlichen Bibliotheken</a:t>
              </a:r>
            </a:p>
          </p:txBody>
        </p:sp>
        <p:pic>
          <p:nvPicPr>
            <p:cNvPr id="3093" name="Grafik 5"/>
            <p:cNvPicPr>
              <a:picLocks noChangeAspect="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948867" y="1709892"/>
              <a:ext cx="310765" cy="3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2" name="Grafik 1"/>
          <p:cNvPicPr>
            <a:picLocks noChangeAspect="1"/>
          </p:cNvPicPr>
          <p:nvPr/>
        </p:nvPicPr>
        <p:blipFill rotWithShape="1">
          <a:blip r:embed="rId18" cstate="print">
            <a:extLst>
              <a:ext uri="{28A0092B-C50C-407E-A947-70E740481C1C}">
                <a14:useLocalDpi xmlns:a14="http://schemas.microsoft.com/office/drawing/2010/main" val="0"/>
              </a:ext>
            </a:extLst>
          </a:blip>
          <a:srcRect l="5723" t="17175" b="17717"/>
          <a:stretch/>
        </p:blipFill>
        <p:spPr>
          <a:xfrm>
            <a:off x="677899" y="2348880"/>
            <a:ext cx="1650927" cy="358775"/>
          </a:xfrm>
          <a:prstGeom prst="rect">
            <a:avLst/>
          </a:prstGeom>
        </p:spPr>
      </p:pic>
    </p:spTree>
    <p:extLst>
      <p:ext uri="{BB962C8B-B14F-4D97-AF65-F5344CB8AC3E}">
        <p14:creationId xmlns:p14="http://schemas.microsoft.com/office/powerpoint/2010/main" val="23322504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Unterschiede in der Ausgabebezeichnung -4-</a:t>
            </a:r>
            <a:endParaRPr lang="de-DE" dirty="0"/>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3.02.03: Grundlage für die Identifizierung | Stand: 04.05.2015 | CC BY-NC-SA</a:t>
            </a:r>
            <a:endParaRPr lang="de-DE" dirty="0"/>
          </a:p>
        </p:txBody>
      </p:sp>
      <p:graphicFrame>
        <p:nvGraphicFramePr>
          <p:cNvPr id="6" name="Tabelle 5"/>
          <p:cNvGraphicFramePr>
            <a:graphicFrameLocks noGrp="1"/>
          </p:cNvGraphicFramePr>
          <p:nvPr>
            <p:extLst>
              <p:ext uri="{D42A27DB-BD31-4B8C-83A1-F6EECF244321}">
                <p14:modId xmlns:p14="http://schemas.microsoft.com/office/powerpoint/2010/main" val="3461109045"/>
              </p:ext>
            </p:extLst>
          </p:nvPr>
        </p:nvGraphicFramePr>
        <p:xfrm>
          <a:off x="323528" y="3284984"/>
          <a:ext cx="8362475" cy="993661"/>
        </p:xfrm>
        <a:graphic>
          <a:graphicData uri="http://schemas.openxmlformats.org/drawingml/2006/table">
            <a:tbl>
              <a:tblPr firstRow="1" bandRow="1">
                <a:tableStyleId>{5C22544A-7EE6-4342-B048-85BDC9FD1C3A}</a:tableStyleId>
              </a:tblPr>
              <a:tblGrid>
                <a:gridCol w="1008112"/>
                <a:gridCol w="1224136"/>
                <a:gridCol w="3077799"/>
                <a:gridCol w="3052428"/>
              </a:tblGrid>
              <a:tr h="0">
                <a:tc>
                  <a:txBody>
                    <a:bodyPr/>
                    <a:lstStyle/>
                    <a:p>
                      <a:r>
                        <a:rPr lang="de-DE" b="1" dirty="0" err="1" smtClean="0">
                          <a:latin typeface="Verdana" panose="020B0604030504040204" pitchFamily="34" charset="0"/>
                          <a:ea typeface="Verdana" panose="020B0604030504040204" pitchFamily="34" charset="0"/>
                          <a:cs typeface="Verdana" panose="020B0604030504040204" pitchFamily="34" charset="0"/>
                        </a:rPr>
                        <a:t>Aleph</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RDA</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Element</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Erfassung</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r>
              <a:tr h="627901">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403</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2.5.2</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Ausgabebezeichnung</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dirty="0" smtClean="0">
                          <a:solidFill>
                            <a:srgbClr val="FF0000"/>
                          </a:solidFill>
                          <a:latin typeface="Verdana" panose="020B0604030504040204" pitchFamily="34" charset="0"/>
                          <a:ea typeface="Verdana" panose="020B0604030504040204" pitchFamily="34" charset="0"/>
                          <a:cs typeface="Verdana" panose="020B0604030504040204" pitchFamily="34" charset="0"/>
                        </a:rPr>
                        <a:t>$a</a:t>
                      </a:r>
                      <a:r>
                        <a:rPr lang="de-DE" dirty="0" smtClean="0">
                          <a:latin typeface="Verdana" panose="020B0604030504040204" pitchFamily="34" charset="0"/>
                          <a:ea typeface="Verdana" panose="020B0604030504040204" pitchFamily="34" charset="0"/>
                          <a:cs typeface="Verdana" panose="020B0604030504040204" pitchFamily="34" charset="0"/>
                        </a:rPr>
                        <a:t> Originalausgabe</a:t>
                      </a:r>
                      <a:endParaRPr lang="de-DE" dirty="0">
                        <a:latin typeface="Verdana" panose="020B0604030504040204" pitchFamily="34" charset="0"/>
                        <a:ea typeface="Verdana" panose="020B0604030504040204" pitchFamily="34" charset="0"/>
                        <a:cs typeface="Verdana" panose="020B0604030504040204" pitchFamily="34" charset="0"/>
                      </a:endParaRPr>
                    </a:p>
                  </a:txBody>
                  <a:tcPr anchor="ctr"/>
                </a:tc>
              </a:tr>
            </a:tbl>
          </a:graphicData>
        </a:graphic>
      </p:graphicFrame>
      <p:pic>
        <p:nvPicPr>
          <p:cNvPr id="11" name="Grafik 10" descr="Bildschirmausschnit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9627" y="1268760"/>
            <a:ext cx="5266410" cy="1645754"/>
          </a:xfrm>
          <a:prstGeom prst="rect">
            <a:avLst/>
          </a:prstGeom>
          <a:ln>
            <a:solidFill>
              <a:schemeClr val="tx1"/>
            </a:solidFill>
          </a:ln>
        </p:spPr>
      </p:pic>
      <p:sp>
        <p:nvSpPr>
          <p:cNvPr id="15" name="Textplatzhalter 2"/>
          <p:cNvSpPr>
            <a:spLocks noGrp="1"/>
          </p:cNvSpPr>
          <p:nvPr>
            <p:ph type="body" sz="quarter" idx="13"/>
          </p:nvPr>
        </p:nvSpPr>
        <p:spPr>
          <a:xfrm>
            <a:off x="309627" y="4437112"/>
            <a:ext cx="8640960" cy="1584176"/>
          </a:xfrm>
        </p:spPr>
        <p:txBody>
          <a:bodyPr wrap="square"/>
          <a:lstStyle/>
          <a:p>
            <a:pPr lvl="1"/>
            <a:endParaRPr lang="de-DE" dirty="0" smtClean="0"/>
          </a:p>
          <a:p>
            <a:pPr>
              <a:buFont typeface="Symbol" panose="05050102010706020507" pitchFamily="18" charset="2"/>
              <a:buChar char="-"/>
            </a:pPr>
            <a:r>
              <a:rPr lang="de-DE" sz="2000" dirty="0" smtClean="0"/>
              <a:t>6. Auflage wird als Druckangabe aufgefasst,                          da unwahrscheinlich, dass 6 Auflagen innerhalb von 3 Monaten erschienen sind</a:t>
            </a:r>
          </a:p>
          <a:p>
            <a:endParaRPr lang="de-DE" dirty="0" smtClean="0"/>
          </a:p>
          <a:p>
            <a:endParaRPr lang="de-DE" dirty="0" smtClean="0"/>
          </a:p>
          <a:p>
            <a:endParaRPr lang="de-DE" sz="1800" dirty="0"/>
          </a:p>
        </p:txBody>
      </p:sp>
      <p:sp>
        <p:nvSpPr>
          <p:cNvPr id="3" name="Foliennummernplatzhalter 2"/>
          <p:cNvSpPr>
            <a:spLocks noGrp="1"/>
          </p:cNvSpPr>
          <p:nvPr>
            <p:ph type="sldNum" sz="quarter" idx="4"/>
          </p:nvPr>
        </p:nvSpPr>
        <p:spPr>
          <a:xfrm>
            <a:off x="309627" y="6376243"/>
            <a:ext cx="8582853" cy="365125"/>
          </a:xfrm>
        </p:spPr>
        <p:txBody>
          <a:bodyPr/>
          <a:lstStyle/>
          <a:p>
            <a:fld id="{8A6690F1-7CA1-4166-A522-500460961984}" type="slidenum">
              <a:rPr lang="de-DE" smtClean="0"/>
              <a:pPr/>
              <a:t>10</a:t>
            </a:fld>
            <a:endParaRPr lang="de-DE" dirty="0"/>
          </a:p>
        </p:txBody>
      </p:sp>
    </p:spTree>
    <p:extLst>
      <p:ext uri="{BB962C8B-B14F-4D97-AF65-F5344CB8AC3E}">
        <p14:creationId xmlns:p14="http://schemas.microsoft.com/office/powerpoint/2010/main" val="33959710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Unterschiede in der Ausgabebezeichnung -5-</a:t>
            </a:r>
            <a:endParaRPr lang="de-DE" dirty="0"/>
          </a:p>
        </p:txBody>
      </p:sp>
      <p:sp>
        <p:nvSpPr>
          <p:cNvPr id="4" name="Fußzeilenplatzhalter 3"/>
          <p:cNvSpPr>
            <a:spLocks noGrp="1"/>
          </p:cNvSpPr>
          <p:nvPr>
            <p:ph type="ftr" sz="quarter" idx="14"/>
          </p:nvPr>
        </p:nvSpPr>
        <p:spPr>
          <a:xfrm>
            <a:off x="467544" y="6376243"/>
            <a:ext cx="7920880" cy="365125"/>
          </a:xfrm>
        </p:spPr>
        <p:txBody>
          <a:bodyPr/>
          <a:lstStyle/>
          <a:p>
            <a:r>
              <a:rPr lang="de-DE" dirty="0" smtClean="0"/>
              <a:t>AG RDA Schulungsunterlagen – Modul 3.02.03: Grundlage für die Identifizierung | Stand: 04.05.2015 | CC BY-NC-SA</a:t>
            </a:r>
            <a:endParaRPr lang="de-DE" dirty="0"/>
          </a:p>
        </p:txBody>
      </p:sp>
      <p:graphicFrame>
        <p:nvGraphicFramePr>
          <p:cNvPr id="8" name="Tabelle 7"/>
          <p:cNvGraphicFramePr>
            <a:graphicFrameLocks noGrp="1"/>
          </p:cNvGraphicFramePr>
          <p:nvPr>
            <p:extLst>
              <p:ext uri="{D42A27DB-BD31-4B8C-83A1-F6EECF244321}">
                <p14:modId xmlns:p14="http://schemas.microsoft.com/office/powerpoint/2010/main" val="1355492616"/>
              </p:ext>
            </p:extLst>
          </p:nvPr>
        </p:nvGraphicFramePr>
        <p:xfrm>
          <a:off x="423554" y="3501008"/>
          <a:ext cx="8352928" cy="993661"/>
        </p:xfrm>
        <a:graphic>
          <a:graphicData uri="http://schemas.openxmlformats.org/drawingml/2006/table">
            <a:tbl>
              <a:tblPr firstRow="1" bandRow="1">
                <a:tableStyleId>{5C22544A-7EE6-4342-B048-85BDC9FD1C3A}</a:tableStyleId>
              </a:tblPr>
              <a:tblGrid>
                <a:gridCol w="1052102"/>
                <a:gridCol w="1152128"/>
                <a:gridCol w="3099754"/>
                <a:gridCol w="3048944"/>
              </a:tblGrid>
              <a:tr h="0">
                <a:tc>
                  <a:txBody>
                    <a:bodyPr/>
                    <a:lstStyle/>
                    <a:p>
                      <a:r>
                        <a:rPr lang="de-DE" b="1" dirty="0" err="1" smtClean="0">
                          <a:latin typeface="Verdana" panose="020B0604030504040204" pitchFamily="34" charset="0"/>
                          <a:ea typeface="Verdana" panose="020B0604030504040204" pitchFamily="34" charset="0"/>
                          <a:cs typeface="Verdana" panose="020B0604030504040204" pitchFamily="34" charset="0"/>
                        </a:rPr>
                        <a:t>Aleph</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RDA</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Element</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Erfassung</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r>
              <a:tr h="627901">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403</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2.5.2</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Ausgabebezeichnung</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dirty="0" smtClean="0">
                          <a:solidFill>
                            <a:srgbClr val="FF0000"/>
                          </a:solidFill>
                          <a:latin typeface="Verdana" panose="020B0604030504040204" pitchFamily="34" charset="0"/>
                          <a:ea typeface="Verdana" panose="020B0604030504040204" pitchFamily="34" charset="0"/>
                          <a:cs typeface="Verdana" panose="020B0604030504040204" pitchFamily="34" charset="0"/>
                        </a:rPr>
                        <a:t>$a</a:t>
                      </a:r>
                      <a:r>
                        <a:rPr lang="de-DE" dirty="0" smtClean="0">
                          <a:latin typeface="Verdana" panose="020B0604030504040204" pitchFamily="34" charset="0"/>
                          <a:ea typeface="Verdana" panose="020B0604030504040204" pitchFamily="34" charset="0"/>
                          <a:cs typeface="Verdana" panose="020B0604030504040204" pitchFamily="34" charset="0"/>
                        </a:rPr>
                        <a:t> 20.a </a:t>
                      </a:r>
                      <a:r>
                        <a:rPr lang="de-DE" dirty="0" err="1" smtClean="0">
                          <a:latin typeface="Verdana" panose="020B0604030504040204" pitchFamily="34" charset="0"/>
                          <a:ea typeface="Verdana" panose="020B0604030504040204" pitchFamily="34" charset="0"/>
                          <a:cs typeface="Verdana" panose="020B0604030504040204" pitchFamily="34" charset="0"/>
                        </a:rPr>
                        <a:t>edição</a:t>
                      </a:r>
                      <a:endParaRPr lang="de-DE" dirty="0">
                        <a:latin typeface="Verdana" panose="020B0604030504040204" pitchFamily="34" charset="0"/>
                        <a:ea typeface="Verdana" panose="020B0604030504040204" pitchFamily="34" charset="0"/>
                        <a:cs typeface="Verdana" panose="020B0604030504040204" pitchFamily="34" charset="0"/>
                      </a:endParaRPr>
                    </a:p>
                  </a:txBody>
                  <a:tcPr anchor="ctr"/>
                </a:tc>
              </a:tr>
            </a:tbl>
          </a:graphicData>
        </a:graphic>
      </p:graphicFrame>
      <p:pic>
        <p:nvPicPr>
          <p:cNvPr id="12" name="Grafik 11" descr="Bildschirmausschnit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19" y="1401748"/>
            <a:ext cx="3134163" cy="1200318"/>
          </a:xfrm>
          <a:prstGeom prst="rect">
            <a:avLst/>
          </a:prstGeom>
          <a:ln>
            <a:solidFill>
              <a:schemeClr val="tx1"/>
            </a:solidFill>
          </a:ln>
        </p:spPr>
      </p:pic>
      <p:pic>
        <p:nvPicPr>
          <p:cNvPr id="13" name="Grafik 12" descr="Bildschirmausschnitt"/>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635895" y="2055041"/>
            <a:ext cx="1928245" cy="536556"/>
          </a:xfrm>
          <a:prstGeom prst="rect">
            <a:avLst/>
          </a:prstGeom>
          <a:ln w="3175">
            <a:solidFill>
              <a:schemeClr val="tx1"/>
            </a:solidFill>
          </a:ln>
        </p:spPr>
      </p:pic>
      <p:sp>
        <p:nvSpPr>
          <p:cNvPr id="14" name="Textfeld 13"/>
          <p:cNvSpPr txBox="1"/>
          <p:nvPr/>
        </p:nvSpPr>
        <p:spPr>
          <a:xfrm>
            <a:off x="5940152" y="1124744"/>
            <a:ext cx="2664296" cy="1754326"/>
          </a:xfrm>
          <a:prstGeom prst="rect">
            <a:avLst/>
          </a:prstGeom>
          <a:solidFill>
            <a:schemeClr val="bg1"/>
          </a:solidFill>
          <a:ln>
            <a:solidFill>
              <a:schemeClr val="tx1"/>
            </a:solidFill>
          </a:ln>
        </p:spPr>
        <p:txBody>
          <a:bodyPr wrap="square" rtlCol="0">
            <a:spAutoFit/>
          </a:bodyPr>
          <a:lstStyle/>
          <a:p>
            <a:r>
              <a:rPr lang="de-DE" dirty="0" smtClean="0">
                <a:latin typeface="Verdana" panose="020B0604030504040204" pitchFamily="34" charset="0"/>
                <a:ea typeface="Verdana" panose="020B0604030504040204" pitchFamily="34" charset="0"/>
                <a:cs typeface="Verdana" panose="020B0604030504040204" pitchFamily="34" charset="0"/>
              </a:rPr>
              <a:t>Erscheinungsdatum: 1994</a:t>
            </a:r>
          </a:p>
          <a:p>
            <a:r>
              <a:rPr lang="de-DE" dirty="0" smtClean="0">
                <a:latin typeface="Verdana" panose="020B0604030504040204" pitchFamily="34" charset="0"/>
                <a:ea typeface="Verdana" panose="020B0604030504040204" pitchFamily="34" charset="0"/>
                <a:cs typeface="Verdana" panose="020B0604030504040204" pitchFamily="34" charset="0"/>
              </a:rPr>
              <a:t>Andere Ausgaben im Verbundkatalog: 15. Auflage 1988; 17. Auflage 1991</a:t>
            </a:r>
          </a:p>
        </p:txBody>
      </p:sp>
      <p:sp>
        <p:nvSpPr>
          <p:cNvPr id="15" name="Textplatzhalter 2"/>
          <p:cNvSpPr>
            <a:spLocks noGrp="1"/>
          </p:cNvSpPr>
          <p:nvPr>
            <p:ph type="body" sz="quarter" idx="13"/>
          </p:nvPr>
        </p:nvSpPr>
        <p:spPr>
          <a:xfrm>
            <a:off x="279538" y="4581128"/>
            <a:ext cx="8640960" cy="1584176"/>
          </a:xfrm>
        </p:spPr>
        <p:txBody>
          <a:bodyPr wrap="square"/>
          <a:lstStyle/>
          <a:p>
            <a:pPr lvl="1"/>
            <a:endParaRPr lang="de-DE" dirty="0" smtClean="0"/>
          </a:p>
          <a:p>
            <a:pPr>
              <a:buFont typeface="Symbol" panose="05050102010706020507" pitchFamily="18" charset="2"/>
              <a:buChar char="-"/>
            </a:pPr>
            <a:r>
              <a:rPr lang="de-DE" sz="2000" dirty="0" smtClean="0"/>
              <a:t>Angabe als Ausgabebezeichnung</a:t>
            </a:r>
          </a:p>
          <a:p>
            <a:endParaRPr lang="de-DE" dirty="0" smtClean="0"/>
          </a:p>
          <a:p>
            <a:endParaRPr lang="de-DE" dirty="0" smtClean="0"/>
          </a:p>
          <a:p>
            <a:endParaRPr lang="de-DE" sz="1800" dirty="0"/>
          </a:p>
        </p:txBody>
      </p:sp>
      <p:sp>
        <p:nvSpPr>
          <p:cNvPr id="3" name="Foliennummernplatzhalter 2"/>
          <p:cNvSpPr>
            <a:spLocks noGrp="1"/>
          </p:cNvSpPr>
          <p:nvPr>
            <p:ph type="sldNum" sz="quarter" idx="4"/>
          </p:nvPr>
        </p:nvSpPr>
        <p:spPr/>
        <p:txBody>
          <a:bodyPr/>
          <a:lstStyle/>
          <a:p>
            <a:fld id="{8A6690F1-7CA1-4166-A522-500460961984}" type="slidenum">
              <a:rPr lang="de-DE" smtClean="0"/>
              <a:pPr/>
              <a:t>11</a:t>
            </a:fld>
            <a:endParaRPr lang="de-DE"/>
          </a:p>
        </p:txBody>
      </p:sp>
    </p:spTree>
    <p:extLst>
      <p:ext uri="{BB962C8B-B14F-4D97-AF65-F5344CB8AC3E}">
        <p14:creationId xmlns:p14="http://schemas.microsoft.com/office/powerpoint/2010/main" val="21734286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260648"/>
            <a:ext cx="8640960" cy="508918"/>
          </a:xfrm>
        </p:spPr>
        <p:txBody>
          <a:bodyPr/>
          <a:lstStyle/>
          <a:p>
            <a:r>
              <a:rPr lang="de-DE" dirty="0" smtClean="0"/>
              <a:t>Unterschiede in der Ausgabebezeichnung -6-</a:t>
            </a:r>
            <a:endParaRPr lang="de-DE" dirty="0"/>
          </a:p>
        </p:txBody>
      </p:sp>
      <p:sp>
        <p:nvSpPr>
          <p:cNvPr id="3" name="Textplatzhalter 2"/>
          <p:cNvSpPr>
            <a:spLocks noGrp="1"/>
          </p:cNvSpPr>
          <p:nvPr>
            <p:ph type="body" sz="quarter" idx="13"/>
          </p:nvPr>
        </p:nvSpPr>
        <p:spPr/>
        <p:txBody>
          <a:bodyPr wrap="square"/>
          <a:lstStyle/>
          <a:p>
            <a:endParaRPr lang="de-DE" dirty="0" smtClean="0"/>
          </a:p>
          <a:p>
            <a:r>
              <a:rPr lang="de-DE" dirty="0" smtClean="0"/>
              <a:t> Berücksichtigt werden</a:t>
            </a:r>
          </a:p>
          <a:p>
            <a:endParaRPr lang="de-DE" dirty="0" smtClean="0"/>
          </a:p>
          <a:p>
            <a:pPr lvl="1"/>
            <a:r>
              <a:rPr lang="de-DE" dirty="0" smtClean="0"/>
              <a:t>Formulierungen, die sich auf die Herstellung beziehen, aber auch Hinweise auf Änderungen enthalten</a:t>
            </a:r>
          </a:p>
          <a:p>
            <a:pPr lvl="1"/>
            <a:endParaRPr lang="de-DE" dirty="0" smtClean="0"/>
          </a:p>
          <a:p>
            <a:pPr lvl="2"/>
            <a:r>
              <a:rPr lang="de-DE" sz="1800" dirty="0" smtClean="0"/>
              <a:t>Beispiel: 2nd </a:t>
            </a:r>
            <a:r>
              <a:rPr lang="de-DE" sz="1800" dirty="0" err="1" smtClean="0"/>
              <a:t>corrected</a:t>
            </a:r>
            <a:r>
              <a:rPr lang="de-DE" sz="1800" dirty="0" smtClean="0"/>
              <a:t> </a:t>
            </a:r>
            <a:r>
              <a:rPr lang="de-DE" sz="1800" dirty="0" err="1" smtClean="0"/>
              <a:t>printing</a:t>
            </a:r>
            <a:endParaRPr lang="de-DE" sz="1800" dirty="0" smtClean="0"/>
          </a:p>
          <a:p>
            <a:pPr lvl="1"/>
            <a:endParaRPr lang="de-DE" sz="1800" dirty="0" smtClean="0">
              <a:solidFill>
                <a:srgbClr val="FF0000"/>
              </a:solidFill>
            </a:endParaRPr>
          </a:p>
          <a:p>
            <a:pPr lvl="1"/>
            <a:r>
              <a:rPr lang="de-DE" dirty="0" smtClean="0"/>
              <a:t>Ausgabebezeichnungen mit Bezug zu einer früheren Ausgabe </a:t>
            </a:r>
          </a:p>
          <a:p>
            <a:pPr lvl="1"/>
            <a:endParaRPr lang="de-DE" dirty="0" smtClean="0"/>
          </a:p>
          <a:p>
            <a:pPr lvl="2"/>
            <a:r>
              <a:rPr lang="de-DE" sz="1800" dirty="0" smtClean="0"/>
              <a:t>Beispiel: Reprint </a:t>
            </a:r>
            <a:r>
              <a:rPr lang="de-DE" sz="1800" dirty="0" err="1" smtClean="0"/>
              <a:t>of</a:t>
            </a:r>
            <a:r>
              <a:rPr lang="de-DE" sz="1800" dirty="0" smtClean="0"/>
              <a:t> </a:t>
            </a:r>
            <a:r>
              <a:rPr lang="de-DE" sz="1800" dirty="0" err="1" smtClean="0"/>
              <a:t>the</a:t>
            </a:r>
            <a:r>
              <a:rPr lang="de-DE" sz="1800" dirty="0" smtClean="0"/>
              <a:t> edition 1920</a:t>
            </a:r>
          </a:p>
          <a:p>
            <a:pPr lvl="1"/>
            <a:endParaRPr lang="de-DE" dirty="0"/>
          </a:p>
        </p:txBody>
      </p:sp>
      <p:sp>
        <p:nvSpPr>
          <p:cNvPr id="4" name="Fußzeilenplatzhalter 3"/>
          <p:cNvSpPr>
            <a:spLocks noGrp="1"/>
          </p:cNvSpPr>
          <p:nvPr>
            <p:ph type="ftr" sz="quarter" idx="14"/>
          </p:nvPr>
        </p:nvSpPr>
        <p:spPr>
          <a:xfrm>
            <a:off x="467544" y="6376243"/>
            <a:ext cx="7920880" cy="365125"/>
          </a:xfrm>
        </p:spPr>
        <p:txBody>
          <a:bodyPr/>
          <a:lstStyle/>
          <a:p>
            <a:r>
              <a:rPr lang="de-DE" dirty="0" smtClean="0"/>
              <a:t>AG RDA Schulungsunterlagen – Modul 3.02.03: Grundlage für die Identifizierung | Stand: 04.05.2015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12</a:t>
            </a:fld>
            <a:endParaRPr lang="de-DE"/>
          </a:p>
        </p:txBody>
      </p:sp>
    </p:spTree>
    <p:extLst>
      <p:ext uri="{BB962C8B-B14F-4D97-AF65-F5344CB8AC3E}">
        <p14:creationId xmlns:p14="http://schemas.microsoft.com/office/powerpoint/2010/main" val="19994114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332656"/>
            <a:ext cx="8640960" cy="508918"/>
          </a:xfrm>
        </p:spPr>
        <p:txBody>
          <a:bodyPr/>
          <a:lstStyle/>
          <a:p>
            <a:r>
              <a:rPr lang="de-DE" dirty="0" smtClean="0"/>
              <a:t>Unterschiede in der Ausgabebezeichnung -7-</a:t>
            </a:r>
            <a:endParaRPr lang="de-DE" dirty="0"/>
          </a:p>
        </p:txBody>
      </p:sp>
      <p:sp>
        <p:nvSpPr>
          <p:cNvPr id="3" name="Textplatzhalter 2"/>
          <p:cNvSpPr>
            <a:spLocks noGrp="1"/>
          </p:cNvSpPr>
          <p:nvPr>
            <p:ph type="body" sz="quarter" idx="13"/>
          </p:nvPr>
        </p:nvSpPr>
        <p:spPr/>
        <p:txBody>
          <a:bodyPr wrap="square"/>
          <a:lstStyle/>
          <a:p>
            <a:pPr lvl="1"/>
            <a:endParaRPr lang="de-DE" dirty="0" smtClean="0"/>
          </a:p>
          <a:p>
            <a:pPr lvl="1"/>
            <a:endParaRPr lang="de-DE" dirty="0"/>
          </a:p>
          <a:p>
            <a:r>
              <a:rPr lang="de-DE" dirty="0" smtClean="0"/>
              <a:t>Ausgabebezeichnungen in Verbindung mit Einbandarten werden berücksichtigt</a:t>
            </a:r>
          </a:p>
          <a:p>
            <a:endParaRPr lang="de-DE" dirty="0" smtClean="0"/>
          </a:p>
          <a:p>
            <a:endParaRPr lang="de-DE" dirty="0" smtClean="0"/>
          </a:p>
          <a:p>
            <a:pPr marL="342900" lvl="1" indent="-342900">
              <a:buFont typeface="Arial" panose="020B0604020202020204" pitchFamily="34" charset="0"/>
              <a:buChar char="•"/>
            </a:pPr>
            <a:r>
              <a:rPr lang="de-DE" sz="2400" dirty="0" smtClean="0"/>
              <a:t>Eigene Beschreibung aber nur, wenn weitere bibliografische Unterschiede</a:t>
            </a:r>
          </a:p>
          <a:p>
            <a:pPr marL="685800" lvl="2" indent="-285750">
              <a:buFont typeface="Symbol" panose="05050102010706020507" pitchFamily="18" charset="2"/>
              <a:buChar char="-"/>
            </a:pPr>
            <a:endParaRPr lang="de-DE" sz="2000" dirty="0" smtClean="0"/>
          </a:p>
          <a:p>
            <a:pPr marL="685800" lvl="2" indent="-285750">
              <a:buFont typeface="Symbol" panose="05050102010706020507" pitchFamily="18" charset="2"/>
              <a:buChar char="-"/>
            </a:pPr>
            <a:r>
              <a:rPr lang="de-DE" sz="2000" dirty="0" smtClean="0"/>
              <a:t>Beispiel: </a:t>
            </a:r>
            <a:r>
              <a:rPr lang="de-DE" sz="2000" dirty="0" err="1" smtClean="0"/>
              <a:t>Hardback</a:t>
            </a:r>
            <a:r>
              <a:rPr lang="de-DE" sz="2000" dirty="0" smtClean="0"/>
              <a:t>-Ausgabe erschienen 2012, Paperback-Ausgabe erschienen 2014</a:t>
            </a:r>
          </a:p>
          <a:p>
            <a:pPr marL="685800" lvl="2" indent="-285750">
              <a:buFont typeface="Symbol" panose="05050102010706020507" pitchFamily="18" charset="2"/>
              <a:buChar char="-"/>
            </a:pPr>
            <a:endParaRPr lang="de-DE" sz="2000" dirty="0" smtClean="0"/>
          </a:p>
          <a:p>
            <a:pPr marL="914400" lvl="2" indent="0">
              <a:buNone/>
            </a:pPr>
            <a:endParaRPr lang="de-DE" dirty="0" smtClean="0"/>
          </a:p>
        </p:txBody>
      </p:sp>
      <p:sp>
        <p:nvSpPr>
          <p:cNvPr id="4" name="Fußzeilenplatzhalter 3"/>
          <p:cNvSpPr>
            <a:spLocks noGrp="1"/>
          </p:cNvSpPr>
          <p:nvPr>
            <p:ph type="ftr" sz="quarter" idx="14"/>
          </p:nvPr>
        </p:nvSpPr>
        <p:spPr>
          <a:xfrm>
            <a:off x="467544" y="6376243"/>
            <a:ext cx="7920880" cy="365125"/>
          </a:xfrm>
        </p:spPr>
        <p:txBody>
          <a:bodyPr/>
          <a:lstStyle/>
          <a:p>
            <a:r>
              <a:rPr lang="de-DE" dirty="0" smtClean="0"/>
              <a:t>AG RDA Schulungsunterlagen – Modul 3.02.03: Grundlage für die Identifizierung | Stand: 04.05.2015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13</a:t>
            </a:fld>
            <a:endParaRPr lang="de-DE"/>
          </a:p>
        </p:txBody>
      </p:sp>
    </p:spTree>
    <p:extLst>
      <p:ext uri="{BB962C8B-B14F-4D97-AF65-F5344CB8AC3E}">
        <p14:creationId xmlns:p14="http://schemas.microsoft.com/office/powerpoint/2010/main" val="11981759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183778"/>
            <a:ext cx="8640960" cy="3389238"/>
          </a:xfrm>
        </p:spPr>
        <p:txBody>
          <a:bodyPr/>
          <a:lstStyle/>
          <a:p>
            <a:pPr algn="ctr"/>
            <a:r>
              <a:rPr lang="de-DE" dirty="0" smtClean="0"/>
              <a:t>Keine eigene Beschreibung</a:t>
            </a:r>
            <a:endParaRPr lang="de-DE" dirty="0"/>
          </a:p>
        </p:txBody>
      </p:sp>
      <p:sp>
        <p:nvSpPr>
          <p:cNvPr id="4" name="Fußzeilenplatzhalter 3"/>
          <p:cNvSpPr>
            <a:spLocks noGrp="1"/>
          </p:cNvSpPr>
          <p:nvPr>
            <p:ph type="ftr" sz="quarter" idx="14"/>
          </p:nvPr>
        </p:nvSpPr>
        <p:spPr>
          <a:xfrm>
            <a:off x="467544" y="6376243"/>
            <a:ext cx="7848872" cy="365125"/>
          </a:xfrm>
        </p:spPr>
        <p:txBody>
          <a:bodyPr/>
          <a:lstStyle/>
          <a:p>
            <a:r>
              <a:rPr lang="de-DE" dirty="0" smtClean="0"/>
              <a:t>AG RDA Schulungsunterlagen – Modul 3.02.03: Grundlage für die Identifizierung | Stand: 04.05.2015 | CC BY-NC-SA</a:t>
            </a:r>
            <a:endParaRPr lang="de-DE" dirty="0"/>
          </a:p>
        </p:txBody>
      </p:sp>
      <p:sp>
        <p:nvSpPr>
          <p:cNvPr id="3" name="Foliennummernplatzhalter 2"/>
          <p:cNvSpPr>
            <a:spLocks noGrp="1"/>
          </p:cNvSpPr>
          <p:nvPr>
            <p:ph type="sldNum" sz="quarter" idx="4"/>
          </p:nvPr>
        </p:nvSpPr>
        <p:spPr/>
        <p:txBody>
          <a:bodyPr/>
          <a:lstStyle/>
          <a:p>
            <a:fld id="{8A6690F1-7CA1-4166-A522-500460961984}" type="slidenum">
              <a:rPr lang="de-DE" smtClean="0"/>
              <a:pPr/>
              <a:t>14</a:t>
            </a:fld>
            <a:endParaRPr lang="de-DE"/>
          </a:p>
        </p:txBody>
      </p:sp>
    </p:spTree>
    <p:extLst>
      <p:ext uri="{BB962C8B-B14F-4D97-AF65-F5344CB8AC3E}">
        <p14:creationId xmlns:p14="http://schemas.microsoft.com/office/powerpoint/2010/main" val="132134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Keine eigene Beschreibung -1-</a:t>
            </a:r>
            <a:endParaRPr lang="de-DE" dirty="0"/>
          </a:p>
        </p:txBody>
      </p:sp>
      <p:sp>
        <p:nvSpPr>
          <p:cNvPr id="3" name="Textplatzhalter 2"/>
          <p:cNvSpPr>
            <a:spLocks noGrp="1"/>
          </p:cNvSpPr>
          <p:nvPr>
            <p:ph type="body" sz="quarter" idx="13"/>
          </p:nvPr>
        </p:nvSpPr>
        <p:spPr>
          <a:xfrm>
            <a:off x="251520" y="764704"/>
            <a:ext cx="8640960" cy="5472608"/>
          </a:xfrm>
        </p:spPr>
        <p:txBody>
          <a:bodyPr wrap="square"/>
          <a:lstStyle/>
          <a:p>
            <a:r>
              <a:rPr lang="de-DE" dirty="0" smtClean="0"/>
              <a:t>Bei Ausgabebezeichnungen mit Einbandarten ohne weitere bibliografische Unterschiede</a:t>
            </a:r>
          </a:p>
          <a:p>
            <a:pPr lvl="1"/>
            <a:r>
              <a:rPr lang="de-DE" dirty="0"/>
              <a:t>Eine Beschreibung für alle Einbandarten</a:t>
            </a:r>
          </a:p>
          <a:p>
            <a:pPr lvl="1"/>
            <a:r>
              <a:rPr lang="de-DE" dirty="0"/>
              <a:t>Zuerst vorliegende Einbandart wird berücksichtigt, sofern in der Ressource als Ausgabebezeichnung genannt, z</a:t>
            </a:r>
            <a:r>
              <a:rPr lang="de-DE" dirty="0" smtClean="0"/>
              <a:t>. B</a:t>
            </a:r>
            <a:r>
              <a:rPr lang="de-DE" dirty="0"/>
              <a:t>. Paperback-Ausgabe</a:t>
            </a:r>
          </a:p>
          <a:p>
            <a:endParaRPr lang="de-DE" dirty="0" smtClean="0"/>
          </a:p>
          <a:p>
            <a:r>
              <a:rPr lang="de-DE" dirty="0" smtClean="0"/>
              <a:t>Bei Verlagsnamen mit schwankender Schreibweise</a:t>
            </a:r>
          </a:p>
          <a:p>
            <a:pPr lvl="1"/>
            <a:r>
              <a:rPr lang="de-DE" dirty="0" smtClean="0"/>
              <a:t>Beispiel: Teilweise „Campus“, teilweise „Campus Verlag“</a:t>
            </a:r>
          </a:p>
          <a:p>
            <a:endParaRPr lang="de-DE" dirty="0" smtClean="0"/>
          </a:p>
          <a:p>
            <a:r>
              <a:rPr lang="de-DE" dirty="0" smtClean="0"/>
              <a:t>Bei Abweichungen im Bereich der Herstellungs-angabe</a:t>
            </a:r>
          </a:p>
          <a:p>
            <a:pPr lvl="1"/>
            <a:r>
              <a:rPr lang="de-DE" dirty="0" smtClean="0"/>
              <a:t>Beispiel: 3. Druck</a:t>
            </a:r>
          </a:p>
        </p:txBody>
      </p:sp>
      <p:sp>
        <p:nvSpPr>
          <p:cNvPr id="4" name="Fußzeilenplatzhalter 3"/>
          <p:cNvSpPr>
            <a:spLocks noGrp="1"/>
          </p:cNvSpPr>
          <p:nvPr>
            <p:ph type="ftr" sz="quarter" idx="14"/>
          </p:nvPr>
        </p:nvSpPr>
        <p:spPr>
          <a:xfrm>
            <a:off x="467544" y="6376243"/>
            <a:ext cx="7992888" cy="365125"/>
          </a:xfrm>
        </p:spPr>
        <p:txBody>
          <a:bodyPr/>
          <a:lstStyle/>
          <a:p>
            <a:r>
              <a:rPr lang="de-DE" dirty="0" smtClean="0"/>
              <a:t>AG RDA Schulungsunterlagen – Modul 3.02.03: Grundlage für die Identifizierung | Stand: 04.05.2015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15</a:t>
            </a:fld>
            <a:endParaRPr lang="de-DE"/>
          </a:p>
        </p:txBody>
      </p:sp>
    </p:spTree>
    <p:extLst>
      <p:ext uri="{BB962C8B-B14F-4D97-AF65-F5344CB8AC3E}">
        <p14:creationId xmlns:p14="http://schemas.microsoft.com/office/powerpoint/2010/main" val="3806769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Keine eigene Beschreibung -2-</a:t>
            </a:r>
            <a:endParaRPr lang="de-DE" dirty="0"/>
          </a:p>
        </p:txBody>
      </p:sp>
      <p:sp>
        <p:nvSpPr>
          <p:cNvPr id="3" name="Textplatzhalter 2"/>
          <p:cNvSpPr>
            <a:spLocks noGrp="1"/>
          </p:cNvSpPr>
          <p:nvPr>
            <p:ph type="body" sz="quarter" idx="13"/>
          </p:nvPr>
        </p:nvSpPr>
        <p:spPr>
          <a:xfrm>
            <a:off x="251520" y="764704"/>
            <a:ext cx="8640960" cy="5472608"/>
          </a:xfrm>
        </p:spPr>
        <p:txBody>
          <a:bodyPr wrap="square"/>
          <a:lstStyle/>
          <a:p>
            <a:endParaRPr lang="de-DE" dirty="0" smtClean="0"/>
          </a:p>
          <a:p>
            <a:r>
              <a:rPr lang="de-DE" dirty="0" smtClean="0"/>
              <a:t>Bei ansonsten identischen Drucken:</a:t>
            </a:r>
          </a:p>
          <a:p>
            <a:pPr marL="0" indent="0">
              <a:buNone/>
            </a:pPr>
            <a:endParaRPr lang="de-DE" dirty="0" smtClean="0"/>
          </a:p>
          <a:p>
            <a:pPr lvl="1"/>
            <a:r>
              <a:rPr lang="de-DE" dirty="0" smtClean="0"/>
              <a:t>Unterschiede bei den ISBNs</a:t>
            </a:r>
            <a:br>
              <a:rPr lang="de-DE" dirty="0" smtClean="0"/>
            </a:br>
            <a:endParaRPr lang="de-DE" dirty="0" smtClean="0"/>
          </a:p>
          <a:p>
            <a:pPr lvl="1"/>
            <a:r>
              <a:rPr lang="de-DE" dirty="0" smtClean="0"/>
              <a:t>Abweichende Verlagsorte</a:t>
            </a:r>
            <a:br>
              <a:rPr lang="de-DE" dirty="0" smtClean="0"/>
            </a:br>
            <a:endParaRPr lang="de-DE" dirty="0" smtClean="0"/>
          </a:p>
          <a:p>
            <a:pPr lvl="1"/>
            <a:r>
              <a:rPr lang="de-DE" dirty="0" smtClean="0"/>
              <a:t>Wechsel der Einbandart</a:t>
            </a:r>
            <a:br>
              <a:rPr lang="de-DE" dirty="0" smtClean="0"/>
            </a:br>
            <a:endParaRPr lang="de-DE" dirty="0" smtClean="0"/>
          </a:p>
          <a:p>
            <a:pPr lvl="1"/>
            <a:r>
              <a:rPr lang="de-DE" dirty="0" smtClean="0"/>
              <a:t>Unterschiedliche Höhe des Buchrückens                           (bei identischem Buchblock)</a:t>
            </a:r>
          </a:p>
          <a:p>
            <a:endParaRPr lang="de-DE" dirty="0" smtClean="0"/>
          </a:p>
        </p:txBody>
      </p:sp>
      <p:sp>
        <p:nvSpPr>
          <p:cNvPr id="4" name="Fußzeilenplatzhalter 3"/>
          <p:cNvSpPr>
            <a:spLocks noGrp="1"/>
          </p:cNvSpPr>
          <p:nvPr>
            <p:ph type="ftr" sz="quarter" idx="14"/>
          </p:nvPr>
        </p:nvSpPr>
        <p:spPr>
          <a:xfrm>
            <a:off x="467544" y="6376243"/>
            <a:ext cx="7920880" cy="365125"/>
          </a:xfrm>
        </p:spPr>
        <p:txBody>
          <a:bodyPr/>
          <a:lstStyle/>
          <a:p>
            <a:r>
              <a:rPr lang="de-DE" dirty="0" smtClean="0"/>
              <a:t>AG RDA Schulungsunterlagen – Modul 3.02.03: Grundlage für die Identifizierung | Stand: 04.05.2015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16</a:t>
            </a:fld>
            <a:endParaRPr lang="de-DE"/>
          </a:p>
        </p:txBody>
      </p:sp>
    </p:spTree>
    <p:extLst>
      <p:ext uri="{BB962C8B-B14F-4D97-AF65-F5344CB8AC3E}">
        <p14:creationId xmlns:p14="http://schemas.microsoft.com/office/powerpoint/2010/main" val="2315598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Keine </a:t>
            </a:r>
            <a:r>
              <a:rPr lang="de-DE" dirty="0" smtClean="0"/>
              <a:t>eigene Beschreibung -3-</a:t>
            </a:r>
            <a:endParaRPr lang="de-DE" dirty="0"/>
          </a:p>
        </p:txBody>
      </p:sp>
      <p:sp>
        <p:nvSpPr>
          <p:cNvPr id="3" name="Textplatzhalter 2"/>
          <p:cNvSpPr>
            <a:spLocks noGrp="1"/>
          </p:cNvSpPr>
          <p:nvPr>
            <p:ph type="body" sz="quarter" idx="13"/>
          </p:nvPr>
        </p:nvSpPr>
        <p:spPr>
          <a:xfrm>
            <a:off x="251520" y="764704"/>
            <a:ext cx="8640960" cy="5472608"/>
          </a:xfrm>
        </p:spPr>
        <p:txBody>
          <a:bodyPr wrap="square"/>
          <a:lstStyle/>
          <a:p>
            <a:endParaRPr lang="de-DE" dirty="0" smtClean="0"/>
          </a:p>
          <a:p>
            <a:r>
              <a:rPr lang="de-DE" dirty="0" smtClean="0"/>
              <a:t>Empfohlene Anmerkung nach RDA 2.17.9.3, wenn keine eigene Beschreibung angelegt wird: </a:t>
            </a:r>
          </a:p>
          <a:p>
            <a:endParaRPr lang="de-DE" dirty="0" smtClean="0"/>
          </a:p>
          <a:p>
            <a:pPr lvl="1"/>
            <a:r>
              <a:rPr lang="de-DE" dirty="0"/>
              <a:t>Hier auch später erschienene, unveränderte Nachdrucke</a:t>
            </a:r>
          </a:p>
          <a:p>
            <a:pPr marL="457200" lvl="1" indent="0">
              <a:buNone/>
            </a:pPr>
            <a:r>
              <a:rPr lang="de-DE" dirty="0" smtClean="0"/>
              <a:t/>
            </a:r>
            <a:br>
              <a:rPr lang="de-DE" dirty="0" smtClean="0"/>
            </a:br>
            <a:endParaRPr lang="de-DE" dirty="0" smtClean="0"/>
          </a:p>
          <a:p>
            <a:r>
              <a:rPr lang="de-DE" dirty="0" smtClean="0"/>
              <a:t>In Verbundkatalogen: </a:t>
            </a:r>
          </a:p>
          <a:p>
            <a:endParaRPr lang="de-DE" dirty="0" smtClean="0"/>
          </a:p>
          <a:p>
            <a:pPr lvl="1" indent="-342900">
              <a:buFont typeface="Symbol" panose="05050102010706020507" pitchFamily="18" charset="2"/>
              <a:buChar char="-"/>
            </a:pPr>
            <a:r>
              <a:rPr lang="de-DE" dirty="0" smtClean="0"/>
              <a:t>Aufnahmen von vorhandenen anderen Drucken          werden genutzt</a:t>
            </a:r>
          </a:p>
          <a:p>
            <a:pPr lvl="1" indent="-342900">
              <a:buFont typeface="Symbol" panose="05050102010706020507" pitchFamily="18" charset="2"/>
              <a:buChar char="-"/>
            </a:pPr>
            <a:r>
              <a:rPr lang="de-DE" dirty="0" smtClean="0"/>
              <a:t>Abweichende Druck- und Herstellungsangaben           können lokal vermerkt werden</a:t>
            </a:r>
            <a:endParaRPr lang="de-DE" sz="2000" dirty="0" smtClean="0"/>
          </a:p>
          <a:p>
            <a:endParaRPr lang="de-DE" dirty="0" smtClean="0"/>
          </a:p>
        </p:txBody>
      </p:sp>
      <p:sp>
        <p:nvSpPr>
          <p:cNvPr id="4" name="Fußzeilenplatzhalter 3"/>
          <p:cNvSpPr>
            <a:spLocks noGrp="1"/>
          </p:cNvSpPr>
          <p:nvPr>
            <p:ph type="ftr" sz="quarter" idx="14"/>
          </p:nvPr>
        </p:nvSpPr>
        <p:spPr>
          <a:xfrm>
            <a:off x="467544" y="6376243"/>
            <a:ext cx="7920880" cy="365125"/>
          </a:xfrm>
        </p:spPr>
        <p:txBody>
          <a:bodyPr/>
          <a:lstStyle/>
          <a:p>
            <a:r>
              <a:rPr lang="de-DE" dirty="0" smtClean="0"/>
              <a:t>AG RDA Schulungsunterlagen – Modul 3.02.03: Grundlage für die Identifizierung | Stand: 04.05.2015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17</a:t>
            </a:fld>
            <a:endParaRPr lang="de-DE"/>
          </a:p>
        </p:txBody>
      </p:sp>
    </p:spTree>
    <p:extLst>
      <p:ext uri="{BB962C8B-B14F-4D97-AF65-F5344CB8AC3E}">
        <p14:creationId xmlns:p14="http://schemas.microsoft.com/office/powerpoint/2010/main" val="16235934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2420888"/>
            <a:ext cx="8640960" cy="508918"/>
          </a:xfrm>
        </p:spPr>
        <p:txBody>
          <a:bodyPr/>
          <a:lstStyle/>
          <a:p>
            <a:pPr algn="ctr"/>
            <a:r>
              <a:rPr lang="de-DE" dirty="0" smtClean="0"/>
              <a:t>Übungen</a:t>
            </a:r>
            <a:endParaRPr lang="de-DE" dirty="0"/>
          </a:p>
        </p:txBody>
      </p:sp>
      <p:sp>
        <p:nvSpPr>
          <p:cNvPr id="4" name="Fußzeilenplatzhalter 3"/>
          <p:cNvSpPr>
            <a:spLocks noGrp="1"/>
          </p:cNvSpPr>
          <p:nvPr>
            <p:ph type="ftr" sz="quarter" idx="14"/>
          </p:nvPr>
        </p:nvSpPr>
        <p:spPr>
          <a:xfrm>
            <a:off x="467544" y="6376243"/>
            <a:ext cx="7920880" cy="365125"/>
          </a:xfrm>
        </p:spPr>
        <p:txBody>
          <a:bodyPr/>
          <a:lstStyle/>
          <a:p>
            <a:r>
              <a:rPr lang="de-DE" dirty="0" smtClean="0"/>
              <a:t>AG RDA Schulungsunterlagen – Modul 3.02.03: Grundlage für die Identifizierung | Stand: 04.05.2015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18</a:t>
            </a:fld>
            <a:endParaRPr lang="de-DE"/>
          </a:p>
        </p:txBody>
      </p:sp>
    </p:spTree>
    <p:extLst>
      <p:ext uri="{BB962C8B-B14F-4D97-AF65-F5344CB8AC3E}">
        <p14:creationId xmlns:p14="http://schemas.microsoft.com/office/powerpoint/2010/main" val="4151287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Übung 1</a:t>
            </a:r>
            <a:endParaRPr lang="de-DE" dirty="0"/>
          </a:p>
        </p:txBody>
      </p:sp>
      <p:sp>
        <p:nvSpPr>
          <p:cNvPr id="4" name="Fußzeilenplatzhalter 3"/>
          <p:cNvSpPr>
            <a:spLocks noGrp="1"/>
          </p:cNvSpPr>
          <p:nvPr>
            <p:ph type="ftr" sz="quarter" idx="14"/>
          </p:nvPr>
        </p:nvSpPr>
        <p:spPr>
          <a:xfrm>
            <a:off x="467544" y="6376243"/>
            <a:ext cx="7920880" cy="365125"/>
          </a:xfrm>
        </p:spPr>
        <p:txBody>
          <a:bodyPr/>
          <a:lstStyle/>
          <a:p>
            <a:r>
              <a:rPr lang="de-DE" dirty="0" smtClean="0"/>
              <a:t>AG RDA Schulungsunterlagen – Modul 3.02.03: Grundlage für die Identifizierung | Stand: 04.05.2015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19</a:t>
            </a:fld>
            <a:endParaRPr lang="de-DE"/>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19" y="980728"/>
            <a:ext cx="4509501" cy="15121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9" name="Tabelle 8"/>
          <p:cNvGraphicFramePr>
            <a:graphicFrameLocks noGrp="1"/>
          </p:cNvGraphicFramePr>
          <p:nvPr>
            <p:extLst>
              <p:ext uri="{D42A27DB-BD31-4B8C-83A1-F6EECF244321}">
                <p14:modId xmlns:p14="http://schemas.microsoft.com/office/powerpoint/2010/main" val="2294052717"/>
              </p:ext>
            </p:extLst>
          </p:nvPr>
        </p:nvGraphicFramePr>
        <p:xfrm>
          <a:off x="539552" y="2962920"/>
          <a:ext cx="8208912" cy="1107440"/>
        </p:xfrm>
        <a:graphic>
          <a:graphicData uri="http://schemas.openxmlformats.org/drawingml/2006/table">
            <a:tbl>
              <a:tblPr firstRow="1" bandRow="1">
                <a:tableStyleId>{5C22544A-7EE6-4342-B048-85BDC9FD1C3A}</a:tableStyleId>
              </a:tblPr>
              <a:tblGrid>
                <a:gridCol w="912101"/>
                <a:gridCol w="836093"/>
                <a:gridCol w="3116346"/>
                <a:gridCol w="3344372"/>
              </a:tblGrid>
              <a:tr h="0">
                <a:tc>
                  <a:txBody>
                    <a:bodyPr/>
                    <a:lstStyle/>
                    <a:p>
                      <a:r>
                        <a:rPr lang="de-DE" dirty="0" err="1" smtClean="0"/>
                        <a:t>Aleph</a:t>
                      </a:r>
                      <a:endParaRPr lang="de-DE" dirty="0"/>
                    </a:p>
                  </a:txBody>
                  <a:tcPr/>
                </a:tc>
                <a:tc>
                  <a:txBody>
                    <a:bodyPr/>
                    <a:lstStyle/>
                    <a:p>
                      <a:r>
                        <a:rPr lang="de-DE" dirty="0" smtClean="0"/>
                        <a:t>RDA</a:t>
                      </a:r>
                      <a:endParaRPr lang="de-DE" dirty="0"/>
                    </a:p>
                  </a:txBody>
                  <a:tcPr/>
                </a:tc>
                <a:tc>
                  <a:txBody>
                    <a:bodyPr/>
                    <a:lstStyle/>
                    <a:p>
                      <a:r>
                        <a:rPr lang="de-DE" dirty="0" smtClean="0"/>
                        <a:t>Element</a:t>
                      </a:r>
                      <a:endParaRPr lang="de-DE" dirty="0"/>
                    </a:p>
                  </a:txBody>
                  <a:tcPr/>
                </a:tc>
                <a:tc>
                  <a:txBody>
                    <a:bodyPr/>
                    <a:lstStyle/>
                    <a:p>
                      <a:r>
                        <a:rPr lang="de-DE" dirty="0" smtClean="0"/>
                        <a:t>Erfassung</a:t>
                      </a:r>
                      <a:endParaRPr lang="de-DE" dirty="0"/>
                    </a:p>
                  </a:txBody>
                  <a:tcPr/>
                </a:tc>
              </a:tr>
              <a:tr h="370840">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403</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2.5.2</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Ausgabebezeichnung</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r>
              <a:tr h="370840">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419</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2.8.6</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Erscheinungsdatum</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solidFill>
                            <a:srgbClr val="FF0000"/>
                          </a:solidFill>
                          <a:latin typeface="Verdana" panose="020B0604030504040204" pitchFamily="34" charset="0"/>
                          <a:ea typeface="Verdana" panose="020B0604030504040204" pitchFamily="34" charset="0"/>
                          <a:cs typeface="Verdana" panose="020B0604030504040204" pitchFamily="34" charset="0"/>
                        </a:rPr>
                        <a:t>$c </a:t>
                      </a:r>
                      <a:r>
                        <a:rPr lang="de-DE" dirty="0" smtClean="0">
                          <a:latin typeface="Verdana" panose="020B0604030504040204" pitchFamily="34" charset="0"/>
                          <a:ea typeface="Verdana" panose="020B0604030504040204" pitchFamily="34" charset="0"/>
                          <a:cs typeface="Verdana" panose="020B0604030504040204" pitchFamily="34" charset="0"/>
                        </a:rPr>
                        <a:t>2010</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r>
            </a:tbl>
          </a:graphicData>
        </a:graphic>
      </p:graphicFrame>
    </p:spTree>
    <p:extLst>
      <p:ext uri="{BB962C8B-B14F-4D97-AF65-F5344CB8AC3E}">
        <p14:creationId xmlns:p14="http://schemas.microsoft.com/office/powerpoint/2010/main" val="3946164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2564904"/>
            <a:ext cx="8229600" cy="1143000"/>
          </a:xfrm>
        </p:spPr>
        <p:txBody>
          <a:bodyPr/>
          <a:lstStyle/>
          <a:p>
            <a:pPr algn="ctr"/>
            <a:r>
              <a:rPr lang="de-DE" sz="2800" dirty="0" smtClean="0"/>
              <a:t>Teil 2.03, Beschreibung der Manifestation</a:t>
            </a:r>
            <a:br>
              <a:rPr lang="de-DE" sz="2800" dirty="0" smtClean="0"/>
            </a:br>
            <a:r>
              <a:rPr lang="de-DE" sz="2800" dirty="0" smtClean="0"/>
              <a:t>Grundlage für die Identifizierung einer Ressource </a:t>
            </a:r>
            <a:r>
              <a:rPr lang="de-DE" dirty="0" smtClean="0"/>
              <a:t>(RDA 2.1)</a:t>
            </a:r>
            <a:br>
              <a:rPr lang="de-DE" dirty="0" smtClean="0"/>
            </a:br>
            <a:r>
              <a:rPr lang="de-DE" sz="2800" dirty="0" smtClean="0"/>
              <a:t/>
            </a:r>
            <a:br>
              <a:rPr lang="de-DE" sz="2800" dirty="0" smtClean="0"/>
            </a:br>
            <a:endParaRPr lang="de-DE" sz="2800" dirty="0"/>
          </a:p>
        </p:txBody>
      </p:sp>
      <p:sp>
        <p:nvSpPr>
          <p:cNvPr id="3" name="Rechteck 2"/>
          <p:cNvSpPr/>
          <p:nvPr/>
        </p:nvSpPr>
        <p:spPr>
          <a:xfrm>
            <a:off x="409343" y="548679"/>
            <a:ext cx="2362457" cy="432049"/>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Modul 3</a:t>
            </a:r>
            <a:endParaRPr lang="de-DE" b="1"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9" name="Fußzeilenplatzhalter 8"/>
          <p:cNvSpPr>
            <a:spLocks noGrp="1"/>
          </p:cNvSpPr>
          <p:nvPr>
            <p:ph type="ftr" sz="quarter" idx="14"/>
          </p:nvPr>
        </p:nvSpPr>
        <p:spPr>
          <a:xfrm>
            <a:off x="467544" y="6376243"/>
            <a:ext cx="7776864" cy="365125"/>
          </a:xfrm>
        </p:spPr>
        <p:txBody>
          <a:bodyPr/>
          <a:lstStyle/>
          <a:p>
            <a:r>
              <a:rPr lang="de-DE" dirty="0" smtClean="0"/>
              <a:t>AG RDA Schulungsunterlagen – Modul 3.02.03: Grundlage für die Identifizierung | Stand: 04.05.2015 | CC BY-NC-SA</a:t>
            </a:r>
            <a:endParaRPr lang="de-DE" dirty="0"/>
          </a:p>
        </p:txBody>
      </p:sp>
      <p:sp>
        <p:nvSpPr>
          <p:cNvPr id="4" name="Foliennummernplatzhalter 3"/>
          <p:cNvSpPr>
            <a:spLocks noGrp="1"/>
          </p:cNvSpPr>
          <p:nvPr>
            <p:ph type="sldNum" sz="quarter" idx="4"/>
          </p:nvPr>
        </p:nvSpPr>
        <p:spPr/>
        <p:txBody>
          <a:bodyPr/>
          <a:lstStyle/>
          <a:p>
            <a:fld id="{8A6690F1-7CA1-4166-A522-500460961984}" type="slidenum">
              <a:rPr lang="de-DE" smtClean="0"/>
              <a:pPr/>
              <a:t>2</a:t>
            </a:fld>
            <a:endParaRPr lang="de-DE"/>
          </a:p>
        </p:txBody>
      </p:sp>
      <p:sp>
        <p:nvSpPr>
          <p:cNvPr id="6" name="Rechteck 5"/>
          <p:cNvSpPr/>
          <p:nvPr/>
        </p:nvSpPr>
        <p:spPr>
          <a:xfrm>
            <a:off x="611560" y="1095600"/>
            <a:ext cx="2362457" cy="307777"/>
          </a:xfrm>
          <a:prstGeom prst="rect">
            <a:avLst/>
          </a:prstGeom>
        </p:spPr>
        <p:txBody>
          <a:bodyPr wrap="square">
            <a:spAutoFit/>
          </a:bodyPr>
          <a:lstStyle/>
          <a:p>
            <a:pPr marL="1588"/>
            <a:r>
              <a:rPr lang="de-DE" sz="1400" dirty="0" smtClean="0">
                <a:latin typeface="Verdana" panose="020B0604030504040204" pitchFamily="34" charset="0"/>
                <a:ea typeface="Verdana" panose="020B0604030504040204" pitchFamily="34" charset="0"/>
                <a:cs typeface="Verdana" panose="020B0604030504040204" pitchFamily="34" charset="0"/>
              </a:rPr>
              <a:t>B3Kat </a:t>
            </a:r>
            <a:r>
              <a:rPr lang="de-DE" sz="1400" dirty="0" smtClean="0">
                <a:latin typeface="Verdana" panose="020B0604030504040204" pitchFamily="34" charset="0"/>
                <a:ea typeface="Verdana" panose="020B0604030504040204" pitchFamily="34" charset="0"/>
                <a:cs typeface="Verdana" panose="020B0604030504040204" pitchFamily="34" charset="0"/>
              </a:rPr>
              <a:t>05.11.2015</a:t>
            </a:r>
            <a:endParaRPr lang="de-DE" sz="1400" dirty="0">
              <a:latin typeface="Verdana" panose="020B0604030504040204" pitchFamily="34" charset="0"/>
              <a:ea typeface="Verdana" panose="020B0604030504040204" pitchFamily="34" charset="0"/>
              <a:cs typeface="Verdana" panose="020B0604030504040204" pitchFamily="34" charset="0"/>
            </a:endParaRPr>
          </a:p>
        </p:txBody>
      </p:sp>
      <p:sp>
        <p:nvSpPr>
          <p:cNvPr id="7" name="Textplatzhalter 2"/>
          <p:cNvSpPr>
            <a:spLocks noGrp="1"/>
          </p:cNvSpPr>
          <p:nvPr>
            <p:ph type="body" sz="quarter" idx="13"/>
          </p:nvPr>
        </p:nvSpPr>
        <p:spPr>
          <a:xfrm>
            <a:off x="107504" y="3429000"/>
            <a:ext cx="8928992" cy="2880320"/>
          </a:xfrm>
        </p:spPr>
        <p:txBody>
          <a:bodyPr wrap="square"/>
          <a:lstStyle/>
          <a:p>
            <a:pPr marL="0" indent="0">
              <a:buNone/>
            </a:pPr>
            <a:endParaRPr lang="de-DE" dirty="0" smtClean="0"/>
          </a:p>
          <a:p>
            <a:pPr marL="0" indent="0" algn="ctr">
              <a:buNone/>
            </a:pPr>
            <a:r>
              <a:rPr lang="de-DE" dirty="0" smtClean="0"/>
              <a:t>Klärung des Sachverhalts „Eigene Ausgabe oder unveränderter Nachdruck“</a:t>
            </a:r>
            <a:endParaRPr lang="de-DE" dirty="0"/>
          </a:p>
          <a:p>
            <a:pPr marL="0" indent="0" algn="ctr">
              <a:buNone/>
            </a:pPr>
            <a:r>
              <a:rPr lang="de-DE" sz="2400" b="1" dirty="0" smtClean="0"/>
              <a:t>Eigene Beschreibung </a:t>
            </a:r>
            <a:r>
              <a:rPr lang="de-DE" b="1" dirty="0"/>
              <a:t>-</a:t>
            </a:r>
            <a:r>
              <a:rPr lang="de-DE" sz="2400" b="1" dirty="0" smtClean="0"/>
              <a:t> Keine eigene Beschreibung</a:t>
            </a:r>
          </a:p>
          <a:p>
            <a:pPr marL="457200" lvl="1" indent="0">
              <a:buNone/>
            </a:pPr>
            <a:endParaRPr lang="de-DE" dirty="0"/>
          </a:p>
          <a:p>
            <a:pPr marL="400050"/>
            <a:endParaRPr lang="de-DE" dirty="0"/>
          </a:p>
          <a:p>
            <a:pPr marL="457200" lvl="1" indent="0">
              <a:buNone/>
            </a:pPr>
            <a:endParaRPr lang="de-DE" dirty="0" smtClean="0"/>
          </a:p>
        </p:txBody>
      </p:sp>
    </p:spTree>
    <p:extLst>
      <p:ext uri="{BB962C8B-B14F-4D97-AF65-F5344CB8AC3E}">
        <p14:creationId xmlns:p14="http://schemas.microsoft.com/office/powerpoint/2010/main" val="36862593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Übung 2</a:t>
            </a:r>
            <a:endParaRPr lang="de-DE" dirty="0"/>
          </a:p>
        </p:txBody>
      </p:sp>
      <p:sp>
        <p:nvSpPr>
          <p:cNvPr id="4" name="Fußzeilenplatzhalter 3"/>
          <p:cNvSpPr>
            <a:spLocks noGrp="1"/>
          </p:cNvSpPr>
          <p:nvPr>
            <p:ph type="ftr" sz="quarter" idx="14"/>
          </p:nvPr>
        </p:nvSpPr>
        <p:spPr>
          <a:xfrm>
            <a:off x="467544" y="6376243"/>
            <a:ext cx="7920880" cy="365125"/>
          </a:xfrm>
        </p:spPr>
        <p:txBody>
          <a:bodyPr/>
          <a:lstStyle/>
          <a:p>
            <a:r>
              <a:rPr lang="de-DE" dirty="0" smtClean="0"/>
              <a:t>AG RDA Schulungsunterlagen – Modul 3.02.03: Grundlage für die Identifizierung | Stand: 04.05.2015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20</a:t>
            </a:fld>
            <a:endParaRPr lang="de-DE"/>
          </a:p>
        </p:txBody>
      </p:sp>
      <p:graphicFrame>
        <p:nvGraphicFramePr>
          <p:cNvPr id="9" name="Tabelle 8"/>
          <p:cNvGraphicFramePr>
            <a:graphicFrameLocks noGrp="1"/>
          </p:cNvGraphicFramePr>
          <p:nvPr>
            <p:extLst>
              <p:ext uri="{D42A27DB-BD31-4B8C-83A1-F6EECF244321}">
                <p14:modId xmlns:p14="http://schemas.microsoft.com/office/powerpoint/2010/main" val="2147181830"/>
              </p:ext>
            </p:extLst>
          </p:nvPr>
        </p:nvGraphicFramePr>
        <p:xfrm>
          <a:off x="395536" y="3068960"/>
          <a:ext cx="8496943" cy="1285240"/>
        </p:xfrm>
        <a:graphic>
          <a:graphicData uri="http://schemas.openxmlformats.org/drawingml/2006/table">
            <a:tbl>
              <a:tblPr firstRow="1" bandRow="1">
                <a:tableStyleId>{5C22544A-7EE6-4342-B048-85BDC9FD1C3A}</a:tableStyleId>
              </a:tblPr>
              <a:tblGrid>
                <a:gridCol w="816514"/>
                <a:gridCol w="993020"/>
                <a:gridCol w="2942994"/>
                <a:gridCol w="3744415"/>
              </a:tblGrid>
              <a:tr h="370840">
                <a:tc>
                  <a:txBody>
                    <a:bodyPr/>
                    <a:lstStyle/>
                    <a:p>
                      <a:r>
                        <a:rPr lang="de-DE" dirty="0" err="1" smtClean="0"/>
                        <a:t>Aleph</a:t>
                      </a:r>
                      <a:endParaRPr lang="de-DE" dirty="0"/>
                    </a:p>
                  </a:txBody>
                  <a:tcPr/>
                </a:tc>
                <a:tc>
                  <a:txBody>
                    <a:bodyPr/>
                    <a:lstStyle/>
                    <a:p>
                      <a:r>
                        <a:rPr lang="de-DE" dirty="0" smtClean="0"/>
                        <a:t>RDA</a:t>
                      </a:r>
                      <a:endParaRPr lang="de-DE" dirty="0"/>
                    </a:p>
                  </a:txBody>
                  <a:tcPr/>
                </a:tc>
                <a:tc>
                  <a:txBody>
                    <a:bodyPr/>
                    <a:lstStyle/>
                    <a:p>
                      <a:r>
                        <a:rPr lang="de-DE" dirty="0" smtClean="0"/>
                        <a:t>Element</a:t>
                      </a:r>
                      <a:endParaRPr lang="de-DE" dirty="0"/>
                    </a:p>
                  </a:txBody>
                  <a:tcPr/>
                </a:tc>
                <a:tc>
                  <a:txBody>
                    <a:bodyPr/>
                    <a:lstStyle/>
                    <a:p>
                      <a:r>
                        <a:rPr lang="de-DE" dirty="0" smtClean="0"/>
                        <a:t>Erfassung</a:t>
                      </a:r>
                      <a:endParaRPr lang="de-DE" dirty="0"/>
                    </a:p>
                  </a:txBody>
                  <a:tcPr/>
                </a:tc>
              </a:tr>
              <a:tr h="781288">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403</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2.5.2</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Ausgabebezeichnung</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sz="1800" b="0" i="0" u="none" strike="noStrike" kern="1200" baseline="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$a</a:t>
                      </a:r>
                      <a:r>
                        <a:rPr lang="de-DE" sz="1800" b="0" i="0" u="none" strike="noStrike" kern="1200" baseline="0" dirty="0" smtClean="0">
                          <a:solidFill>
                            <a:schemeClr val="dk1"/>
                          </a:solidFill>
                          <a:latin typeface="Verdana" panose="020B0604030504040204" pitchFamily="34" charset="0"/>
                          <a:ea typeface="Verdana" panose="020B0604030504040204" pitchFamily="34" charset="0"/>
                          <a:cs typeface="Verdana" panose="020B0604030504040204" pitchFamily="34" charset="0"/>
                        </a:rPr>
                        <a:t> Unveränderter Nachdruck der 2. Auflage Hannover 1912</a:t>
                      </a:r>
                    </a:p>
                    <a:p>
                      <a:endParaRPr lang="de-DE" dirty="0">
                        <a:latin typeface="Verdana" panose="020B0604030504040204" pitchFamily="34" charset="0"/>
                        <a:ea typeface="Verdana" panose="020B0604030504040204" pitchFamily="34" charset="0"/>
                        <a:cs typeface="Verdana" panose="020B0604030504040204" pitchFamily="34" charset="0"/>
                      </a:endParaRPr>
                    </a:p>
                  </a:txBody>
                  <a:tcPr/>
                </a:tc>
              </a:tr>
            </a:tbl>
          </a:graphicData>
        </a:graphic>
      </p:graphicFrame>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936305"/>
            <a:ext cx="7611861" cy="16826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01294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Übung 3</a:t>
            </a:r>
            <a:endParaRPr lang="de-DE" dirty="0"/>
          </a:p>
        </p:txBody>
      </p:sp>
      <p:sp>
        <p:nvSpPr>
          <p:cNvPr id="4" name="Fußzeilenplatzhalter 3"/>
          <p:cNvSpPr>
            <a:spLocks noGrp="1"/>
          </p:cNvSpPr>
          <p:nvPr>
            <p:ph type="ftr" sz="quarter" idx="14"/>
          </p:nvPr>
        </p:nvSpPr>
        <p:spPr>
          <a:xfrm>
            <a:off x="467544" y="6376243"/>
            <a:ext cx="7920880" cy="365125"/>
          </a:xfrm>
        </p:spPr>
        <p:txBody>
          <a:bodyPr/>
          <a:lstStyle/>
          <a:p>
            <a:r>
              <a:rPr lang="de-DE" dirty="0" smtClean="0"/>
              <a:t>AG RDA Schulungsunterlagen – Modul 3.02.03: Grundlage für die Identifizierung | Stand: 04.05.2015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21</a:t>
            </a:fld>
            <a:endParaRPr lang="de-DE"/>
          </a:p>
        </p:txBody>
      </p:sp>
      <p:graphicFrame>
        <p:nvGraphicFramePr>
          <p:cNvPr id="9" name="Tabelle 8"/>
          <p:cNvGraphicFramePr>
            <a:graphicFrameLocks noGrp="1"/>
          </p:cNvGraphicFramePr>
          <p:nvPr>
            <p:extLst>
              <p:ext uri="{D42A27DB-BD31-4B8C-83A1-F6EECF244321}">
                <p14:modId xmlns:p14="http://schemas.microsoft.com/office/powerpoint/2010/main" val="727811310"/>
              </p:ext>
            </p:extLst>
          </p:nvPr>
        </p:nvGraphicFramePr>
        <p:xfrm>
          <a:off x="323528" y="3284984"/>
          <a:ext cx="8496944" cy="1381760"/>
        </p:xfrm>
        <a:graphic>
          <a:graphicData uri="http://schemas.openxmlformats.org/drawingml/2006/table">
            <a:tbl>
              <a:tblPr firstRow="1" bandRow="1">
                <a:tableStyleId>{5C22544A-7EE6-4342-B048-85BDC9FD1C3A}</a:tableStyleId>
              </a:tblPr>
              <a:tblGrid>
                <a:gridCol w="936104"/>
                <a:gridCol w="864096"/>
                <a:gridCol w="2952328"/>
                <a:gridCol w="3744416"/>
              </a:tblGrid>
              <a:tr h="370840">
                <a:tc>
                  <a:txBody>
                    <a:bodyPr/>
                    <a:lstStyle/>
                    <a:p>
                      <a:r>
                        <a:rPr lang="de-DE" dirty="0" err="1" smtClean="0">
                          <a:latin typeface="Verdana" panose="020B0604030504040204" pitchFamily="34" charset="0"/>
                          <a:ea typeface="Verdana" panose="020B0604030504040204" pitchFamily="34" charset="0"/>
                          <a:cs typeface="Verdana" panose="020B0604030504040204" pitchFamily="34" charset="0"/>
                        </a:rPr>
                        <a:t>Aleph</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RDA</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Element</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Erfassung</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r>
              <a:tr h="370840">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403</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2.5.2</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Ausgabebezeichnung</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$a </a:t>
                      </a:r>
                      <a:r>
                        <a:rPr lang="en-US" sz="1800" b="0" i="0" u="none" strike="noStrike" kern="1200" baseline="0" dirty="0" smtClean="0">
                          <a:solidFill>
                            <a:schemeClr val="dk1"/>
                          </a:solidFill>
                          <a:latin typeface="Verdana" panose="020B0604030504040204" pitchFamily="34" charset="0"/>
                          <a:ea typeface="Verdana" panose="020B0604030504040204" pitchFamily="34" charset="0"/>
                          <a:cs typeface="Verdana" panose="020B0604030504040204" pitchFamily="34" charset="0"/>
                        </a:rPr>
                        <a:t>Reprinted with a second postscript 	</a:t>
                      </a:r>
                    </a:p>
                  </a:txBody>
                  <a:tcPr/>
                </a:tc>
              </a:tr>
              <a:tr h="370840">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419</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2.8.6</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Erscheinungsdatum</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$c</a:t>
                      </a:r>
                      <a:r>
                        <a:rPr lang="en-US" sz="1800" b="0" i="0" u="none" strike="noStrike" kern="1200" baseline="0" dirty="0" smtClean="0">
                          <a:solidFill>
                            <a:schemeClr val="dk1"/>
                          </a:solidFill>
                          <a:latin typeface="Verdana" panose="020B0604030504040204" pitchFamily="34" charset="0"/>
                          <a:ea typeface="Verdana" panose="020B0604030504040204" pitchFamily="34" charset="0"/>
                          <a:cs typeface="Verdana" panose="020B0604030504040204" pitchFamily="34" charset="0"/>
                        </a:rPr>
                        <a:t> 1985</a:t>
                      </a:r>
                    </a:p>
                  </a:txBody>
                  <a:tcPr/>
                </a:tc>
              </a:tr>
            </a:tbl>
          </a:graphicData>
        </a:graphic>
      </p:graphicFrame>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1028530"/>
            <a:ext cx="8362495" cy="18964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5312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Übung 4</a:t>
            </a:r>
            <a:endParaRPr lang="de-DE" dirty="0"/>
          </a:p>
        </p:txBody>
      </p:sp>
      <p:sp>
        <p:nvSpPr>
          <p:cNvPr id="4" name="Fußzeilenplatzhalter 3"/>
          <p:cNvSpPr>
            <a:spLocks noGrp="1"/>
          </p:cNvSpPr>
          <p:nvPr>
            <p:ph type="ftr" sz="quarter" idx="14"/>
          </p:nvPr>
        </p:nvSpPr>
        <p:spPr>
          <a:xfrm>
            <a:off x="467544" y="6376243"/>
            <a:ext cx="7920880" cy="365125"/>
          </a:xfrm>
        </p:spPr>
        <p:txBody>
          <a:bodyPr/>
          <a:lstStyle/>
          <a:p>
            <a:r>
              <a:rPr lang="de-DE" dirty="0" smtClean="0"/>
              <a:t>AG RDA Schulungsunterlagen – Modul 3.02.03: Grundlage für die Identifizierung | Stand: 04.05.2015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22</a:t>
            </a:fld>
            <a:endParaRPr lang="de-DE"/>
          </a:p>
        </p:txBody>
      </p:sp>
      <p:graphicFrame>
        <p:nvGraphicFramePr>
          <p:cNvPr id="9" name="Tabelle 8"/>
          <p:cNvGraphicFramePr>
            <a:graphicFrameLocks noGrp="1"/>
          </p:cNvGraphicFramePr>
          <p:nvPr>
            <p:extLst>
              <p:ext uri="{D42A27DB-BD31-4B8C-83A1-F6EECF244321}">
                <p14:modId xmlns:p14="http://schemas.microsoft.com/office/powerpoint/2010/main" val="2528554974"/>
              </p:ext>
            </p:extLst>
          </p:nvPr>
        </p:nvGraphicFramePr>
        <p:xfrm>
          <a:off x="395536" y="4077072"/>
          <a:ext cx="8352926" cy="1112520"/>
        </p:xfrm>
        <a:graphic>
          <a:graphicData uri="http://schemas.openxmlformats.org/drawingml/2006/table">
            <a:tbl>
              <a:tblPr firstRow="1" bandRow="1">
                <a:tableStyleId>{5C22544A-7EE6-4342-B048-85BDC9FD1C3A}</a:tableStyleId>
              </a:tblPr>
              <a:tblGrid>
                <a:gridCol w="936103"/>
                <a:gridCol w="1008112"/>
                <a:gridCol w="2952328"/>
                <a:gridCol w="3456383"/>
              </a:tblGrid>
              <a:tr h="370840">
                <a:tc>
                  <a:txBody>
                    <a:bodyPr/>
                    <a:lstStyle/>
                    <a:p>
                      <a:r>
                        <a:rPr lang="de-DE" dirty="0" err="1" smtClean="0">
                          <a:latin typeface="Verdana" panose="020B0604030504040204" pitchFamily="34" charset="0"/>
                          <a:ea typeface="Verdana" panose="020B0604030504040204" pitchFamily="34" charset="0"/>
                          <a:cs typeface="Verdana" panose="020B0604030504040204" pitchFamily="34" charset="0"/>
                        </a:rPr>
                        <a:t>Aleph</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RDA</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Element</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Erfassung</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r>
              <a:tr h="370840">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403</a:t>
                      </a:r>
                    </a:p>
                  </a:txBody>
                  <a:tcPr/>
                </a:tc>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2.5.2</a:t>
                      </a:r>
                    </a:p>
                  </a:txBody>
                  <a:tcPr/>
                </a:tc>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Ausgabebezeichnung</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b="0" i="0" u="none" strike="noStrike" kern="1200" baseline="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$a</a:t>
                      </a:r>
                      <a:r>
                        <a:rPr lang="de-DE" sz="1800" b="0" i="0" u="none" strike="noStrike" kern="1200" baseline="0" dirty="0" smtClean="0">
                          <a:solidFill>
                            <a:schemeClr val="dk1"/>
                          </a:solidFill>
                          <a:latin typeface="Verdana" panose="020B0604030504040204" pitchFamily="34" charset="0"/>
                          <a:ea typeface="Verdana" panose="020B0604030504040204" pitchFamily="34" charset="0"/>
                          <a:cs typeface="Verdana" panose="020B0604030504040204" pitchFamily="34" charset="0"/>
                        </a:rPr>
                        <a:t> Paperback edition 	</a:t>
                      </a:r>
                      <a:endParaRPr lang="en-US" sz="1800" b="0" i="0" u="none" strike="noStrike" kern="1200" baseline="0" dirty="0" smtClean="0">
                        <a:solidFill>
                          <a:schemeClr val="dk1"/>
                        </a:solidFill>
                        <a:latin typeface="Verdana" panose="020B0604030504040204" pitchFamily="34" charset="0"/>
                        <a:ea typeface="Verdana" panose="020B0604030504040204" pitchFamily="34" charset="0"/>
                        <a:cs typeface="Verdana" panose="020B0604030504040204" pitchFamily="34" charset="0"/>
                      </a:endParaRPr>
                    </a:p>
                  </a:txBody>
                  <a:tcPr/>
                </a:tc>
              </a:tr>
              <a:tr h="370840">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419</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2.8.6</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Erscheinungsdatum</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$c</a:t>
                      </a:r>
                      <a:r>
                        <a:rPr lang="en-US" sz="1800" b="0" i="0" u="none" strike="noStrike" kern="1200" baseline="0" dirty="0" smtClean="0">
                          <a:solidFill>
                            <a:schemeClr val="dk1"/>
                          </a:solidFill>
                          <a:latin typeface="Verdana" panose="020B0604030504040204" pitchFamily="34" charset="0"/>
                          <a:ea typeface="Verdana" panose="020B0604030504040204" pitchFamily="34" charset="0"/>
                          <a:cs typeface="Verdana" panose="020B0604030504040204" pitchFamily="34" charset="0"/>
                        </a:rPr>
                        <a:t> 2002</a:t>
                      </a:r>
                    </a:p>
                  </a:txBody>
                  <a:tcPr/>
                </a:tc>
              </a:tr>
            </a:tbl>
          </a:graphicData>
        </a:graphic>
      </p:graphicFrame>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300" y="836712"/>
            <a:ext cx="7771569" cy="29523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28384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Übung 5</a:t>
            </a:r>
            <a:endParaRPr lang="de-DE" dirty="0"/>
          </a:p>
        </p:txBody>
      </p:sp>
      <p:sp>
        <p:nvSpPr>
          <p:cNvPr id="4" name="Fußzeilenplatzhalter 3"/>
          <p:cNvSpPr>
            <a:spLocks noGrp="1"/>
          </p:cNvSpPr>
          <p:nvPr>
            <p:ph type="ftr" sz="quarter" idx="14"/>
          </p:nvPr>
        </p:nvSpPr>
        <p:spPr>
          <a:xfrm>
            <a:off x="467544" y="6376243"/>
            <a:ext cx="7920880" cy="365125"/>
          </a:xfrm>
        </p:spPr>
        <p:txBody>
          <a:bodyPr/>
          <a:lstStyle/>
          <a:p>
            <a:r>
              <a:rPr lang="de-DE" dirty="0" smtClean="0"/>
              <a:t>AG RDA Schulungsunterlagen – Modul 3.02.03: Grundlage für die Identifizierung | Stand: 04.05.2015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23</a:t>
            </a:fld>
            <a:endParaRPr lang="de-DE"/>
          </a:p>
        </p:txBody>
      </p:sp>
      <p:graphicFrame>
        <p:nvGraphicFramePr>
          <p:cNvPr id="9" name="Tabelle 8"/>
          <p:cNvGraphicFramePr>
            <a:graphicFrameLocks noGrp="1"/>
          </p:cNvGraphicFramePr>
          <p:nvPr>
            <p:extLst>
              <p:ext uri="{D42A27DB-BD31-4B8C-83A1-F6EECF244321}">
                <p14:modId xmlns:p14="http://schemas.microsoft.com/office/powerpoint/2010/main" val="4176389031"/>
              </p:ext>
            </p:extLst>
          </p:nvPr>
        </p:nvGraphicFramePr>
        <p:xfrm>
          <a:off x="361648" y="2708920"/>
          <a:ext cx="8424938" cy="1381760"/>
        </p:xfrm>
        <a:graphic>
          <a:graphicData uri="http://schemas.openxmlformats.org/drawingml/2006/table">
            <a:tbl>
              <a:tblPr firstRow="1" bandRow="1">
                <a:tableStyleId>{5C22544A-7EE6-4342-B048-85BDC9FD1C3A}</a:tableStyleId>
              </a:tblPr>
              <a:tblGrid>
                <a:gridCol w="936105"/>
                <a:gridCol w="1080120"/>
                <a:gridCol w="2952328"/>
                <a:gridCol w="3456385"/>
              </a:tblGrid>
              <a:tr h="370840">
                <a:tc>
                  <a:txBody>
                    <a:bodyPr/>
                    <a:lstStyle/>
                    <a:p>
                      <a:r>
                        <a:rPr lang="de-DE" dirty="0" err="1" smtClean="0">
                          <a:latin typeface="Verdana" panose="020B0604030504040204" pitchFamily="34" charset="0"/>
                          <a:ea typeface="Verdana" panose="020B0604030504040204" pitchFamily="34" charset="0"/>
                          <a:cs typeface="Verdana" panose="020B0604030504040204" pitchFamily="34" charset="0"/>
                        </a:rPr>
                        <a:t>Aleph</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RDA</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Element</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Erfassung</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r>
              <a:tr h="493256">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403</a:t>
                      </a:r>
                    </a:p>
                  </a:txBody>
                  <a:tcPr/>
                </a:tc>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2.5.2</a:t>
                      </a:r>
                    </a:p>
                  </a:txBody>
                  <a:tcPr/>
                </a:tc>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Ausgabebezeichnung</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b="0" i="0" u="none" strike="noStrike" kern="1200" baseline="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$a</a:t>
                      </a:r>
                      <a:r>
                        <a:rPr lang="de-DE" sz="1800" b="0" i="0" u="none" strike="noStrike" kern="1200" baseline="0" dirty="0" smtClean="0">
                          <a:solidFill>
                            <a:schemeClr val="dk1"/>
                          </a:solidFill>
                          <a:latin typeface="Verdana" panose="020B0604030504040204" pitchFamily="34" charset="0"/>
                          <a:ea typeface="Verdana" panose="020B0604030504040204" pitchFamily="34" charset="0"/>
                          <a:cs typeface="Verdana" panose="020B0604030504040204" pitchFamily="34" charset="0"/>
                        </a:rPr>
                        <a:t> First </a:t>
                      </a:r>
                      <a:r>
                        <a:rPr lang="de-DE" sz="1800" b="0" i="0" u="none" strike="noStrike" kern="1200" baseline="0" dirty="0" err="1" smtClean="0">
                          <a:solidFill>
                            <a:schemeClr val="dk1"/>
                          </a:solidFill>
                          <a:latin typeface="Verdana" panose="020B0604030504040204" pitchFamily="34" charset="0"/>
                          <a:ea typeface="Verdana" panose="020B0604030504040204" pitchFamily="34" charset="0"/>
                          <a:cs typeface="Verdana" panose="020B0604030504040204" pitchFamily="34" charset="0"/>
                        </a:rPr>
                        <a:t>paperback</a:t>
                      </a:r>
                      <a:r>
                        <a:rPr lang="de-DE" sz="1800" b="0" i="0" u="none" strike="noStrike" kern="1200" baseline="0" dirty="0" smtClean="0">
                          <a:solidFill>
                            <a:schemeClr val="dk1"/>
                          </a:solidFill>
                          <a:latin typeface="Verdana" panose="020B0604030504040204" pitchFamily="34" charset="0"/>
                          <a:ea typeface="Verdana" panose="020B0604030504040204" pitchFamily="34" charset="0"/>
                          <a:cs typeface="Verdana" panose="020B0604030504040204" pitchFamily="34" charset="0"/>
                        </a:rPr>
                        <a:t> </a:t>
                      </a:r>
                      <a:r>
                        <a:rPr lang="de-DE" sz="1800" b="0" i="0" u="none" strike="noStrike" kern="1200" baseline="0" dirty="0" err="1" smtClean="0">
                          <a:solidFill>
                            <a:schemeClr val="dk1"/>
                          </a:solidFill>
                          <a:latin typeface="Verdana" panose="020B0604030504040204" pitchFamily="34" charset="0"/>
                          <a:ea typeface="Verdana" panose="020B0604030504040204" pitchFamily="34" charset="0"/>
                          <a:cs typeface="Verdana" panose="020B0604030504040204" pitchFamily="34" charset="0"/>
                        </a:rPr>
                        <a:t>version</a:t>
                      </a:r>
                      <a:r>
                        <a:rPr lang="de-DE" sz="1800" b="0" i="0" u="none" strike="noStrike" kern="1200" baseline="0" dirty="0" smtClean="0">
                          <a:solidFill>
                            <a:schemeClr val="dk1"/>
                          </a:solidFill>
                          <a:latin typeface="Verdana" panose="020B0604030504040204" pitchFamily="34" charset="0"/>
                          <a:ea typeface="Verdana" panose="020B0604030504040204" pitchFamily="34" charset="0"/>
                          <a:cs typeface="Verdana" panose="020B0604030504040204" pitchFamily="34" charset="0"/>
                        </a:rPr>
                        <a:t> 	</a:t>
                      </a:r>
                    </a:p>
                  </a:txBody>
                  <a:tcPr/>
                </a:tc>
              </a:tr>
              <a:tr h="370840">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419</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2.8.6</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Erscheinungsdatum</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$c</a:t>
                      </a:r>
                      <a:r>
                        <a:rPr lang="en-US" sz="1800" b="0" i="0" u="none" strike="noStrike" kern="1200" baseline="0" dirty="0" smtClean="0">
                          <a:solidFill>
                            <a:schemeClr val="dk1"/>
                          </a:solidFill>
                          <a:latin typeface="Verdana" panose="020B0604030504040204" pitchFamily="34" charset="0"/>
                          <a:ea typeface="Verdana" panose="020B0604030504040204" pitchFamily="34" charset="0"/>
                          <a:cs typeface="Verdana" panose="020B0604030504040204" pitchFamily="34" charset="0"/>
                        </a:rPr>
                        <a:t> 2005</a:t>
                      </a:r>
                    </a:p>
                  </a:txBody>
                  <a:tcPr/>
                </a:tc>
              </a:tr>
            </a:tbl>
          </a:graphicData>
        </a:graphic>
      </p:graphicFrame>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908720"/>
            <a:ext cx="8789211" cy="14401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55613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Übung 6</a:t>
            </a:r>
            <a:endParaRPr lang="de-DE" dirty="0"/>
          </a:p>
        </p:txBody>
      </p:sp>
      <p:sp>
        <p:nvSpPr>
          <p:cNvPr id="4" name="Fußzeilenplatzhalter 3"/>
          <p:cNvSpPr>
            <a:spLocks noGrp="1"/>
          </p:cNvSpPr>
          <p:nvPr>
            <p:ph type="ftr" sz="quarter" idx="14"/>
          </p:nvPr>
        </p:nvSpPr>
        <p:spPr>
          <a:xfrm>
            <a:off x="467544" y="6376243"/>
            <a:ext cx="7920880" cy="365125"/>
          </a:xfrm>
        </p:spPr>
        <p:txBody>
          <a:bodyPr/>
          <a:lstStyle/>
          <a:p>
            <a:r>
              <a:rPr lang="de-DE" dirty="0" smtClean="0"/>
              <a:t>AG RDA Schulungsunterlagen – Modul 3.02.03: Grundlage für die Identifizierung | Stand: 04.05.2015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24</a:t>
            </a:fld>
            <a:endParaRPr lang="de-DE"/>
          </a:p>
        </p:txBody>
      </p:sp>
      <p:graphicFrame>
        <p:nvGraphicFramePr>
          <p:cNvPr id="9" name="Tabelle 8"/>
          <p:cNvGraphicFramePr>
            <a:graphicFrameLocks noGrp="1"/>
          </p:cNvGraphicFramePr>
          <p:nvPr>
            <p:extLst>
              <p:ext uri="{D42A27DB-BD31-4B8C-83A1-F6EECF244321}">
                <p14:modId xmlns:p14="http://schemas.microsoft.com/office/powerpoint/2010/main" val="350790681"/>
              </p:ext>
            </p:extLst>
          </p:nvPr>
        </p:nvGraphicFramePr>
        <p:xfrm>
          <a:off x="600700" y="3717032"/>
          <a:ext cx="8003748" cy="1381760"/>
        </p:xfrm>
        <a:graphic>
          <a:graphicData uri="http://schemas.openxmlformats.org/drawingml/2006/table">
            <a:tbl>
              <a:tblPr firstRow="1" bandRow="1">
                <a:tableStyleId>{5C22544A-7EE6-4342-B048-85BDC9FD1C3A}</a:tableStyleId>
              </a:tblPr>
              <a:tblGrid>
                <a:gridCol w="963414"/>
                <a:gridCol w="963414"/>
                <a:gridCol w="3124592"/>
                <a:gridCol w="2952328"/>
              </a:tblGrid>
              <a:tr h="370840">
                <a:tc>
                  <a:txBody>
                    <a:bodyPr/>
                    <a:lstStyle/>
                    <a:p>
                      <a:r>
                        <a:rPr lang="de-DE" dirty="0" err="1" smtClean="0">
                          <a:latin typeface="Verdana" panose="020B0604030504040204" pitchFamily="34" charset="0"/>
                          <a:ea typeface="Verdana" panose="020B0604030504040204" pitchFamily="34" charset="0"/>
                          <a:cs typeface="Verdana" panose="020B0604030504040204" pitchFamily="34" charset="0"/>
                        </a:rPr>
                        <a:t>Aleph</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RDA</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Element</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Erfassung</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r>
              <a:tr h="493256">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403</a:t>
                      </a:r>
                    </a:p>
                  </a:txBody>
                  <a:tcPr/>
                </a:tc>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2.5.2</a:t>
                      </a:r>
                    </a:p>
                  </a:txBody>
                  <a:tcPr/>
                </a:tc>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Ausgabebezeichnung</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b="0" i="0" u="none" strike="noStrike" kern="1200" baseline="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$a</a:t>
                      </a:r>
                      <a:r>
                        <a:rPr lang="de-DE" sz="1800" b="0" i="0" u="none" strike="noStrike" kern="1200" baseline="0" dirty="0" smtClean="0">
                          <a:solidFill>
                            <a:schemeClr val="dk1"/>
                          </a:solidFill>
                          <a:latin typeface="Verdana" panose="020B0604030504040204" pitchFamily="34" charset="0"/>
                          <a:ea typeface="Verdana" panose="020B0604030504040204" pitchFamily="34" charset="0"/>
                          <a:cs typeface="Verdana" panose="020B0604030504040204" pitchFamily="34" charset="0"/>
                        </a:rPr>
                        <a:t> Second edition </a:t>
                      </a:r>
                      <a:r>
                        <a:rPr lang="de-DE" sz="1800" b="0" i="0" u="none" strike="noStrike" kern="1200" baseline="0" dirty="0" smtClean="0">
                          <a:solidFill>
                            <a:schemeClr val="dk1"/>
                          </a:solidFill>
                          <a:latin typeface="+mn-lt"/>
                          <a:ea typeface="+mn-ea"/>
                          <a:cs typeface="+mn-cs"/>
                        </a:rPr>
                        <a:t>	</a:t>
                      </a:r>
                      <a:r>
                        <a:rPr lang="de-DE" sz="1800" b="0" i="0" u="none" strike="noStrike" kern="1200" baseline="0" dirty="0" smtClean="0">
                          <a:solidFill>
                            <a:schemeClr val="dk1"/>
                          </a:solidFill>
                          <a:latin typeface="Verdana" panose="020B0604030504040204" pitchFamily="34" charset="0"/>
                          <a:ea typeface="Verdana" panose="020B0604030504040204" pitchFamily="34" charset="0"/>
                          <a:cs typeface="Verdana" panose="020B0604030504040204" pitchFamily="34" charset="0"/>
                        </a:rPr>
                        <a:t>	</a:t>
                      </a:r>
                    </a:p>
                  </a:txBody>
                  <a:tcPr/>
                </a:tc>
              </a:tr>
              <a:tr h="370840">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419</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2.8.6</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Erscheinungsdatum</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$c</a:t>
                      </a:r>
                      <a:r>
                        <a:rPr lang="en-US" sz="1800" b="0" i="0" u="none" strike="noStrike" kern="1200" baseline="0" dirty="0" smtClean="0">
                          <a:solidFill>
                            <a:schemeClr val="dk1"/>
                          </a:solidFill>
                          <a:latin typeface="Verdana" panose="020B0604030504040204" pitchFamily="34" charset="0"/>
                          <a:ea typeface="Verdana" panose="020B0604030504040204" pitchFamily="34" charset="0"/>
                          <a:cs typeface="Verdana" panose="020B0604030504040204" pitchFamily="34" charset="0"/>
                        </a:rPr>
                        <a:t> 2013</a:t>
                      </a:r>
                    </a:p>
                  </a:txBody>
                  <a:tcPr/>
                </a:tc>
              </a:tr>
            </a:tbl>
          </a:graphicData>
        </a:graphic>
      </p:graphicFrame>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1052736"/>
            <a:ext cx="7797438" cy="2016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60013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183778"/>
            <a:ext cx="8640960" cy="1012974"/>
          </a:xfrm>
        </p:spPr>
        <p:txBody>
          <a:bodyPr/>
          <a:lstStyle/>
          <a:p>
            <a:r>
              <a:rPr lang="de-DE" dirty="0" smtClean="0"/>
              <a:t>Grundlage für die Identifizierung einer Ressource (RDA 2.1 und RDA 2.1 D-A-CH)</a:t>
            </a:r>
            <a:endParaRPr lang="de-DE" dirty="0"/>
          </a:p>
        </p:txBody>
      </p:sp>
      <p:sp>
        <p:nvSpPr>
          <p:cNvPr id="3" name="Textplatzhalter 2"/>
          <p:cNvSpPr>
            <a:spLocks noGrp="1"/>
          </p:cNvSpPr>
          <p:nvPr>
            <p:ph type="body" sz="quarter" idx="13"/>
          </p:nvPr>
        </p:nvSpPr>
        <p:spPr>
          <a:xfrm>
            <a:off x="107504" y="1412776"/>
            <a:ext cx="9036496" cy="4896544"/>
          </a:xfrm>
        </p:spPr>
        <p:txBody>
          <a:bodyPr wrap="square"/>
          <a:lstStyle/>
          <a:p>
            <a:endParaRPr lang="de-DE" dirty="0" smtClean="0"/>
          </a:p>
          <a:p>
            <a:r>
              <a:rPr lang="de-DE" dirty="0" smtClean="0"/>
              <a:t>Klärung, ob eigene Ausgabe oder unveränderter Nachdruck einer bereits bestehenden Ausgabe</a:t>
            </a:r>
          </a:p>
          <a:p>
            <a:endParaRPr lang="de-DE" dirty="0" smtClean="0"/>
          </a:p>
          <a:p>
            <a:pPr lvl="1"/>
            <a:r>
              <a:rPr lang="de-DE" dirty="0" smtClean="0"/>
              <a:t>Eigene Ausgabe: neue Beschreibung</a:t>
            </a:r>
          </a:p>
          <a:p>
            <a:pPr lvl="1"/>
            <a:r>
              <a:rPr lang="de-DE" dirty="0" smtClean="0"/>
              <a:t>Unveränderter Nachdruck: keine neue Beschreibung, eine gemeinsame Beschreibung für mehrere Drucke</a:t>
            </a:r>
          </a:p>
          <a:p>
            <a:pPr lvl="1"/>
            <a:endParaRPr lang="de-DE" dirty="0" smtClean="0"/>
          </a:p>
          <a:p>
            <a:r>
              <a:rPr lang="de-DE" dirty="0" smtClean="0"/>
              <a:t>Kriterienkatalog zur Entscheidung in RDA 2.1 D-A-CH</a:t>
            </a:r>
            <a:endParaRPr lang="de-DE" dirty="0"/>
          </a:p>
          <a:p>
            <a:endParaRPr lang="de-DE" dirty="0" smtClean="0"/>
          </a:p>
        </p:txBody>
      </p:sp>
      <p:sp>
        <p:nvSpPr>
          <p:cNvPr id="4" name="Fußzeilenplatzhalter 3"/>
          <p:cNvSpPr>
            <a:spLocks noGrp="1"/>
          </p:cNvSpPr>
          <p:nvPr>
            <p:ph type="ftr" sz="quarter" idx="14"/>
          </p:nvPr>
        </p:nvSpPr>
        <p:spPr>
          <a:xfrm>
            <a:off x="467544" y="6376243"/>
            <a:ext cx="7992888" cy="365125"/>
          </a:xfrm>
        </p:spPr>
        <p:txBody>
          <a:bodyPr/>
          <a:lstStyle/>
          <a:p>
            <a:r>
              <a:rPr lang="de-DE" dirty="0" smtClean="0"/>
              <a:t>AG RDA Schulungsunterlagen – Modul 3.02.03: Grundlage für die Identifizierung | Stand: 04.05.2015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3</a:t>
            </a:fld>
            <a:endParaRPr lang="de-DE"/>
          </a:p>
        </p:txBody>
      </p:sp>
    </p:spTree>
    <p:extLst>
      <p:ext uri="{BB962C8B-B14F-4D97-AF65-F5344CB8AC3E}">
        <p14:creationId xmlns:p14="http://schemas.microsoft.com/office/powerpoint/2010/main" val="4280763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183778"/>
            <a:ext cx="8640960" cy="4325342"/>
          </a:xfrm>
        </p:spPr>
        <p:txBody>
          <a:bodyPr/>
          <a:lstStyle/>
          <a:p>
            <a:pPr algn="ctr"/>
            <a:r>
              <a:rPr lang="de-DE" dirty="0" smtClean="0"/>
              <a:t>Eigene Beschreibung</a:t>
            </a:r>
            <a:endParaRPr lang="de-DE" dirty="0"/>
          </a:p>
        </p:txBody>
      </p:sp>
      <p:sp>
        <p:nvSpPr>
          <p:cNvPr id="4" name="Fußzeilenplatzhalter 3"/>
          <p:cNvSpPr>
            <a:spLocks noGrp="1"/>
          </p:cNvSpPr>
          <p:nvPr>
            <p:ph type="ftr" sz="quarter" idx="14"/>
          </p:nvPr>
        </p:nvSpPr>
        <p:spPr>
          <a:xfrm>
            <a:off x="467544" y="6376243"/>
            <a:ext cx="7920880" cy="365125"/>
          </a:xfrm>
        </p:spPr>
        <p:txBody>
          <a:bodyPr/>
          <a:lstStyle/>
          <a:p>
            <a:r>
              <a:rPr lang="de-DE" smtClean="0"/>
              <a:t>AG RDA Schulungsunterlagen – Modul 3.02.03: Grundlage für die Identifizierung | Stand: 04.05.2015 | CC BY-NC-SA</a:t>
            </a:r>
            <a:endParaRPr lang="de-DE" dirty="0"/>
          </a:p>
        </p:txBody>
      </p:sp>
      <p:sp>
        <p:nvSpPr>
          <p:cNvPr id="3" name="Foliennummernplatzhalter 2"/>
          <p:cNvSpPr>
            <a:spLocks noGrp="1"/>
          </p:cNvSpPr>
          <p:nvPr>
            <p:ph type="sldNum" sz="quarter" idx="4"/>
          </p:nvPr>
        </p:nvSpPr>
        <p:spPr/>
        <p:txBody>
          <a:bodyPr/>
          <a:lstStyle/>
          <a:p>
            <a:fld id="{8A6690F1-7CA1-4166-A522-500460961984}" type="slidenum">
              <a:rPr lang="de-DE" smtClean="0"/>
              <a:pPr/>
              <a:t>4</a:t>
            </a:fld>
            <a:endParaRPr lang="de-DE"/>
          </a:p>
        </p:txBody>
      </p:sp>
    </p:spTree>
    <p:extLst>
      <p:ext uri="{BB962C8B-B14F-4D97-AF65-F5344CB8AC3E}">
        <p14:creationId xmlns:p14="http://schemas.microsoft.com/office/powerpoint/2010/main" val="38485913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Eigene Beschreibung -1- </a:t>
            </a:r>
            <a:endParaRPr lang="de-DE" dirty="0"/>
          </a:p>
        </p:txBody>
      </p:sp>
      <p:sp>
        <p:nvSpPr>
          <p:cNvPr id="3" name="Textplatzhalter 2"/>
          <p:cNvSpPr>
            <a:spLocks noGrp="1"/>
          </p:cNvSpPr>
          <p:nvPr>
            <p:ph type="body" sz="quarter" idx="13"/>
          </p:nvPr>
        </p:nvSpPr>
        <p:spPr/>
        <p:txBody>
          <a:bodyPr wrap="square"/>
          <a:lstStyle/>
          <a:p>
            <a:r>
              <a:rPr lang="de-DE" dirty="0" smtClean="0"/>
              <a:t>Bei Hinweisen auf eine neue Expression</a:t>
            </a:r>
          </a:p>
          <a:p>
            <a:pPr lvl="1"/>
            <a:r>
              <a:rPr lang="de-DE" dirty="0" smtClean="0"/>
              <a:t>Signalwörter: </a:t>
            </a:r>
            <a:r>
              <a:rPr lang="de-DE" dirty="0" err="1" smtClean="0"/>
              <a:t>revised</a:t>
            </a:r>
            <a:r>
              <a:rPr lang="de-DE" dirty="0" smtClean="0"/>
              <a:t>, überarbeitet, korrigiert usw.</a:t>
            </a:r>
          </a:p>
          <a:p>
            <a:endParaRPr lang="de-DE" dirty="0" smtClean="0"/>
          </a:p>
          <a:p>
            <a:r>
              <a:rPr lang="de-DE" dirty="0" smtClean="0"/>
              <a:t>Bei Hinweisen auf eine andere Manifestation, signalisiert durch Unterschiede in:</a:t>
            </a:r>
          </a:p>
          <a:p>
            <a:endParaRPr lang="de-DE" dirty="0" smtClean="0"/>
          </a:p>
          <a:p>
            <a:pPr lvl="1"/>
            <a:r>
              <a:rPr lang="de-DE" dirty="0" smtClean="0"/>
              <a:t>Titel- oder Verantwortlichkeitsangabe</a:t>
            </a:r>
          </a:p>
          <a:p>
            <a:pPr lvl="2"/>
            <a:r>
              <a:rPr lang="de-DE" sz="1800" dirty="0" smtClean="0"/>
              <a:t>Beispiel: Anderer oder neuer Titelzusatz</a:t>
            </a:r>
          </a:p>
          <a:p>
            <a:pPr lvl="2"/>
            <a:endParaRPr lang="de-DE" sz="1800" dirty="0" smtClean="0"/>
          </a:p>
          <a:p>
            <a:pPr lvl="1"/>
            <a:r>
              <a:rPr lang="de-DE" dirty="0" smtClean="0"/>
              <a:t>Verlagsangabe</a:t>
            </a:r>
          </a:p>
          <a:p>
            <a:pPr lvl="2"/>
            <a:r>
              <a:rPr lang="de-DE" sz="1800" dirty="0" smtClean="0"/>
              <a:t>Beispiel: Saur, in späteren Ausgaben De </a:t>
            </a:r>
            <a:r>
              <a:rPr lang="de-DE" sz="1800" dirty="0" err="1" smtClean="0"/>
              <a:t>Gruyter</a:t>
            </a:r>
            <a:r>
              <a:rPr lang="de-DE" sz="1800" dirty="0" smtClean="0"/>
              <a:t> Saur</a:t>
            </a:r>
          </a:p>
          <a:p>
            <a:pPr lvl="2"/>
            <a:endParaRPr lang="de-DE" sz="1800" dirty="0" smtClean="0"/>
          </a:p>
          <a:p>
            <a:pPr lvl="1"/>
            <a:endParaRPr lang="de-DE" sz="1800" dirty="0" smtClean="0"/>
          </a:p>
          <a:p>
            <a:pPr lvl="1"/>
            <a:endParaRPr lang="de-DE" dirty="0" smtClean="0"/>
          </a:p>
        </p:txBody>
      </p:sp>
      <p:sp>
        <p:nvSpPr>
          <p:cNvPr id="4" name="Fußzeilenplatzhalter 3"/>
          <p:cNvSpPr>
            <a:spLocks noGrp="1"/>
          </p:cNvSpPr>
          <p:nvPr>
            <p:ph type="ftr" sz="quarter" idx="14"/>
          </p:nvPr>
        </p:nvSpPr>
        <p:spPr>
          <a:xfrm>
            <a:off x="467544" y="6376243"/>
            <a:ext cx="7920880" cy="365125"/>
          </a:xfrm>
        </p:spPr>
        <p:txBody>
          <a:bodyPr/>
          <a:lstStyle/>
          <a:p>
            <a:r>
              <a:rPr lang="de-DE" dirty="0" smtClean="0"/>
              <a:t>AG RDA Schulungsunterlagen – Modul 3.02.03: Grundlage für die Identifizierung | Stand: 04.05.2015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5</a:t>
            </a:fld>
            <a:endParaRPr lang="de-DE"/>
          </a:p>
        </p:txBody>
      </p:sp>
    </p:spTree>
    <p:extLst>
      <p:ext uri="{BB962C8B-B14F-4D97-AF65-F5344CB8AC3E}">
        <p14:creationId xmlns:p14="http://schemas.microsoft.com/office/powerpoint/2010/main" val="1451524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Eigene Beschreibung -2- </a:t>
            </a:r>
            <a:endParaRPr lang="de-DE" dirty="0"/>
          </a:p>
        </p:txBody>
      </p:sp>
      <p:sp>
        <p:nvSpPr>
          <p:cNvPr id="3" name="Textplatzhalter 2"/>
          <p:cNvSpPr>
            <a:spLocks noGrp="1"/>
          </p:cNvSpPr>
          <p:nvPr>
            <p:ph type="body" sz="quarter" idx="13"/>
          </p:nvPr>
        </p:nvSpPr>
        <p:spPr/>
        <p:txBody>
          <a:bodyPr wrap="square"/>
          <a:lstStyle/>
          <a:p>
            <a:pPr lvl="1"/>
            <a:r>
              <a:rPr lang="de-DE" dirty="0"/>
              <a:t>Erscheinungsdatum</a:t>
            </a:r>
          </a:p>
          <a:p>
            <a:pPr lvl="2"/>
            <a:r>
              <a:rPr lang="de-DE" sz="1800" dirty="0"/>
              <a:t>Achtung: hier Richtlinien für die Ermittlung von Erscheinungsdaten  RDA 2.8.6.5 D-A-CH + RDA 2.8.6.6 </a:t>
            </a:r>
            <a:r>
              <a:rPr lang="de-DE" sz="1800" dirty="0" smtClean="0"/>
              <a:t/>
            </a:r>
            <a:br>
              <a:rPr lang="de-DE" sz="1800" dirty="0" smtClean="0"/>
            </a:br>
            <a:r>
              <a:rPr lang="de-DE" sz="1800" dirty="0" smtClean="0"/>
              <a:t>D-A-CH </a:t>
            </a:r>
            <a:r>
              <a:rPr lang="de-DE" sz="1800" dirty="0"/>
              <a:t>beachten</a:t>
            </a:r>
          </a:p>
          <a:p>
            <a:pPr lvl="1"/>
            <a:endParaRPr lang="de-DE" dirty="0"/>
          </a:p>
          <a:p>
            <a:pPr lvl="1"/>
            <a:r>
              <a:rPr lang="de-DE" dirty="0" smtClean="0"/>
              <a:t>Umfangsangabe</a:t>
            </a:r>
          </a:p>
          <a:p>
            <a:pPr lvl="2"/>
            <a:r>
              <a:rPr lang="de-DE" sz="1800" dirty="0" smtClean="0"/>
              <a:t>Beispiel: Änderung der Seitenzahl</a:t>
            </a:r>
          </a:p>
          <a:p>
            <a:pPr lvl="2"/>
            <a:endParaRPr lang="de-DE" sz="1800" dirty="0" smtClean="0"/>
          </a:p>
          <a:p>
            <a:pPr lvl="1"/>
            <a:r>
              <a:rPr lang="de-DE" dirty="0" smtClean="0"/>
              <a:t>Gesamttitelangabe</a:t>
            </a:r>
          </a:p>
          <a:p>
            <a:pPr lvl="2"/>
            <a:r>
              <a:rPr lang="de-DE" sz="1800" dirty="0" smtClean="0"/>
              <a:t>Beispiel: Gesamttitel kommt hinzu oder fällt weg</a:t>
            </a:r>
          </a:p>
          <a:p>
            <a:pPr lvl="2"/>
            <a:endParaRPr lang="de-DE" sz="1800" dirty="0" smtClean="0"/>
          </a:p>
          <a:p>
            <a:pPr lvl="1"/>
            <a:r>
              <a:rPr lang="de-DE" dirty="0" smtClean="0"/>
              <a:t>Ausgabebezeichnung</a:t>
            </a:r>
          </a:p>
          <a:p>
            <a:pPr lvl="1"/>
            <a:endParaRPr lang="de-DE" dirty="0" smtClean="0"/>
          </a:p>
        </p:txBody>
      </p:sp>
      <p:sp>
        <p:nvSpPr>
          <p:cNvPr id="4" name="Fußzeilenplatzhalter 3"/>
          <p:cNvSpPr>
            <a:spLocks noGrp="1"/>
          </p:cNvSpPr>
          <p:nvPr>
            <p:ph type="ftr" sz="quarter" idx="14"/>
          </p:nvPr>
        </p:nvSpPr>
        <p:spPr>
          <a:xfrm>
            <a:off x="467544" y="6376243"/>
            <a:ext cx="7920880" cy="365125"/>
          </a:xfrm>
        </p:spPr>
        <p:txBody>
          <a:bodyPr/>
          <a:lstStyle/>
          <a:p>
            <a:r>
              <a:rPr lang="de-DE" dirty="0" smtClean="0"/>
              <a:t>AG RDA Schulungsunterlagen – Modul 3.02.03: Grundlage für die Identifizierung | Stand: 04.05.2015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6</a:t>
            </a:fld>
            <a:endParaRPr lang="de-DE" dirty="0"/>
          </a:p>
        </p:txBody>
      </p:sp>
    </p:spTree>
    <p:extLst>
      <p:ext uri="{BB962C8B-B14F-4D97-AF65-F5344CB8AC3E}">
        <p14:creationId xmlns:p14="http://schemas.microsoft.com/office/powerpoint/2010/main" val="2664429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332656"/>
            <a:ext cx="8640960" cy="508918"/>
          </a:xfrm>
        </p:spPr>
        <p:txBody>
          <a:bodyPr/>
          <a:lstStyle/>
          <a:p>
            <a:r>
              <a:rPr lang="de-DE" dirty="0" smtClean="0"/>
              <a:t>Unterschiede in der Ausgabebezeichnung -1-</a:t>
            </a:r>
            <a:endParaRPr lang="de-DE" dirty="0"/>
          </a:p>
        </p:txBody>
      </p:sp>
      <p:sp>
        <p:nvSpPr>
          <p:cNvPr id="3" name="Textplatzhalter 2"/>
          <p:cNvSpPr>
            <a:spLocks noGrp="1"/>
          </p:cNvSpPr>
          <p:nvPr>
            <p:ph type="body" sz="quarter" idx="13"/>
          </p:nvPr>
        </p:nvSpPr>
        <p:spPr/>
        <p:txBody>
          <a:bodyPr wrap="square"/>
          <a:lstStyle/>
          <a:p>
            <a:endParaRPr lang="de-DE" dirty="0" smtClean="0"/>
          </a:p>
          <a:p>
            <a:r>
              <a:rPr lang="de-DE" dirty="0" smtClean="0"/>
              <a:t>Führen zu eigener Beschreibung</a:t>
            </a:r>
          </a:p>
          <a:p>
            <a:endParaRPr lang="de-DE" dirty="0" smtClean="0"/>
          </a:p>
          <a:p>
            <a:pPr lvl="1"/>
            <a:r>
              <a:rPr lang="de-DE" dirty="0" smtClean="0"/>
              <a:t>Beispiele:	1. Auflage</a:t>
            </a:r>
          </a:p>
          <a:p>
            <a:pPr marL="914400" lvl="2" indent="0">
              <a:buNone/>
            </a:pPr>
            <a:r>
              <a:rPr lang="de-DE" sz="2000" dirty="0" smtClean="0"/>
              <a:t>		Sonderausgabe</a:t>
            </a:r>
          </a:p>
          <a:p>
            <a:endParaRPr lang="de-DE" dirty="0" smtClean="0"/>
          </a:p>
          <a:p>
            <a:r>
              <a:rPr lang="de-DE" dirty="0" smtClean="0"/>
              <a:t>Formulierungen, die sich auf die Herstellung beziehen, sind keine Ausgabebezeichnungen und werden ignoriert (RDA 2.5.6.3)</a:t>
            </a:r>
          </a:p>
          <a:p>
            <a:endParaRPr lang="de-DE" dirty="0" smtClean="0"/>
          </a:p>
          <a:p>
            <a:pPr lvl="1"/>
            <a:r>
              <a:rPr lang="de-DE" dirty="0" smtClean="0"/>
              <a:t>Beispiele: 	3. Druck, </a:t>
            </a:r>
          </a:p>
          <a:p>
            <a:pPr marL="1371600" lvl="3" indent="0">
              <a:buNone/>
            </a:pPr>
            <a:r>
              <a:rPr lang="de-DE" sz="2000" dirty="0" smtClean="0"/>
              <a:t>		35th </a:t>
            </a:r>
            <a:r>
              <a:rPr lang="de-DE" sz="2000" dirty="0" err="1" smtClean="0"/>
              <a:t>impression</a:t>
            </a:r>
            <a:r>
              <a:rPr lang="de-DE" sz="2000" dirty="0" smtClean="0"/>
              <a:t>, </a:t>
            </a:r>
          </a:p>
          <a:p>
            <a:pPr marL="914400" lvl="2" indent="0">
              <a:buNone/>
            </a:pPr>
            <a:r>
              <a:rPr lang="de-DE" sz="2000" dirty="0" smtClean="0"/>
              <a:t>		</a:t>
            </a:r>
            <a:r>
              <a:rPr lang="de-DE" sz="2000" dirty="0" err="1" smtClean="0"/>
              <a:t>Transferred</a:t>
            </a:r>
            <a:r>
              <a:rPr lang="de-DE" sz="2000" dirty="0" smtClean="0"/>
              <a:t> </a:t>
            </a:r>
            <a:r>
              <a:rPr lang="de-DE" sz="2000" dirty="0" err="1" smtClean="0"/>
              <a:t>to</a:t>
            </a:r>
            <a:r>
              <a:rPr lang="de-DE" sz="2000" dirty="0" smtClean="0"/>
              <a:t> digital </a:t>
            </a:r>
            <a:r>
              <a:rPr lang="de-DE" sz="2000" dirty="0" err="1" smtClean="0"/>
              <a:t>print</a:t>
            </a:r>
            <a:r>
              <a:rPr lang="de-DE" sz="2000" dirty="0" smtClean="0"/>
              <a:t> on </a:t>
            </a:r>
            <a:r>
              <a:rPr lang="de-DE" sz="2000" dirty="0" err="1" smtClean="0"/>
              <a:t>demand</a:t>
            </a:r>
            <a:endParaRPr lang="de-DE" sz="2000" dirty="0" smtClean="0"/>
          </a:p>
          <a:p>
            <a:endParaRPr lang="de-DE" dirty="0" smtClean="0"/>
          </a:p>
          <a:p>
            <a:pPr lvl="1"/>
            <a:endParaRPr lang="de-DE" dirty="0"/>
          </a:p>
          <a:p>
            <a:pPr lvl="1"/>
            <a:endParaRPr lang="de-DE" dirty="0" smtClean="0"/>
          </a:p>
          <a:p>
            <a:pPr lvl="1"/>
            <a:endParaRPr lang="de-DE" dirty="0"/>
          </a:p>
          <a:p>
            <a:pPr marL="0" indent="0">
              <a:buNone/>
            </a:pPr>
            <a:endParaRPr lang="de-DE" dirty="0" smtClean="0"/>
          </a:p>
        </p:txBody>
      </p:sp>
      <p:sp>
        <p:nvSpPr>
          <p:cNvPr id="4" name="Fußzeilenplatzhalter 3"/>
          <p:cNvSpPr>
            <a:spLocks noGrp="1"/>
          </p:cNvSpPr>
          <p:nvPr>
            <p:ph type="ftr" sz="quarter" idx="14"/>
          </p:nvPr>
        </p:nvSpPr>
        <p:spPr>
          <a:xfrm>
            <a:off x="467544" y="6376243"/>
            <a:ext cx="7920880" cy="365125"/>
          </a:xfrm>
        </p:spPr>
        <p:txBody>
          <a:bodyPr/>
          <a:lstStyle/>
          <a:p>
            <a:r>
              <a:rPr lang="de-DE" dirty="0" smtClean="0"/>
              <a:t>AG RDA Schulungsunterlagen – Modul 3.02.03: Grundlage für die Identifizierung | Stand: 04.05.2015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7</a:t>
            </a:fld>
            <a:endParaRPr lang="de-DE"/>
          </a:p>
        </p:txBody>
      </p:sp>
    </p:spTree>
    <p:extLst>
      <p:ext uri="{BB962C8B-B14F-4D97-AF65-F5344CB8AC3E}">
        <p14:creationId xmlns:p14="http://schemas.microsoft.com/office/powerpoint/2010/main" val="41322880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332656"/>
            <a:ext cx="8640960" cy="508918"/>
          </a:xfrm>
        </p:spPr>
        <p:txBody>
          <a:bodyPr/>
          <a:lstStyle/>
          <a:p>
            <a:r>
              <a:rPr lang="de-DE" dirty="0" smtClean="0"/>
              <a:t>Unterschiede in der Ausgabebezeichnung -2-</a:t>
            </a:r>
            <a:endParaRPr lang="de-DE" dirty="0"/>
          </a:p>
        </p:txBody>
      </p:sp>
      <p:sp>
        <p:nvSpPr>
          <p:cNvPr id="3" name="Textplatzhalter 2"/>
          <p:cNvSpPr>
            <a:spLocks noGrp="1"/>
          </p:cNvSpPr>
          <p:nvPr>
            <p:ph type="body" sz="quarter" idx="13"/>
          </p:nvPr>
        </p:nvSpPr>
        <p:spPr/>
        <p:txBody>
          <a:bodyPr wrap="square"/>
          <a:lstStyle/>
          <a:p>
            <a:endParaRPr lang="de-DE" dirty="0" smtClean="0"/>
          </a:p>
          <a:p>
            <a:r>
              <a:rPr lang="de-DE" dirty="0" smtClean="0"/>
              <a:t>Wörter wie Auflage, Ausgabe, Edition </a:t>
            </a:r>
          </a:p>
          <a:p>
            <a:pPr lvl="1"/>
            <a:r>
              <a:rPr lang="de-DE" dirty="0" smtClean="0"/>
              <a:t>können sowohl auf eine Auflage als auch auf einen Druck hinweisen (RDA 2.5.2.1)</a:t>
            </a:r>
          </a:p>
          <a:p>
            <a:pPr lvl="1"/>
            <a:endParaRPr lang="de-DE" dirty="0" smtClean="0"/>
          </a:p>
          <a:p>
            <a:r>
              <a:rPr lang="de-DE" dirty="0" smtClean="0"/>
              <a:t>Kriterien zur Abgrenzung (RDA 2.5.2.1 D-A-CH):</a:t>
            </a:r>
          </a:p>
          <a:p>
            <a:pPr lvl="1"/>
            <a:r>
              <a:rPr lang="de-DE" dirty="0"/>
              <a:t>Bei vorhandenem Adjektiv immer als </a:t>
            </a:r>
            <a:r>
              <a:rPr lang="de-DE" dirty="0" smtClean="0"/>
              <a:t>Auflage</a:t>
            </a:r>
          </a:p>
          <a:p>
            <a:pPr lvl="1"/>
            <a:endParaRPr lang="de-DE" dirty="0"/>
          </a:p>
          <a:p>
            <a:pPr lvl="2"/>
            <a:r>
              <a:rPr lang="de-DE" sz="1800" dirty="0"/>
              <a:t>Beispiele: 	3. erweiterte Auflage</a:t>
            </a:r>
            <a:br>
              <a:rPr lang="de-DE" sz="1800" dirty="0"/>
            </a:br>
            <a:r>
              <a:rPr lang="de-DE" sz="1800" dirty="0"/>
              <a:t>		2., unveränderte Auflage</a:t>
            </a:r>
          </a:p>
          <a:p>
            <a:pPr lvl="1"/>
            <a:endParaRPr lang="de-DE" dirty="0" smtClean="0"/>
          </a:p>
          <a:p>
            <a:pPr marL="57150" indent="0">
              <a:buNone/>
            </a:pPr>
            <a:r>
              <a:rPr lang="de-DE" dirty="0" smtClean="0"/>
              <a:t>	</a:t>
            </a:r>
            <a:endParaRPr lang="de-DE" dirty="0"/>
          </a:p>
          <a:p>
            <a:pPr marL="0" indent="0">
              <a:buNone/>
            </a:pPr>
            <a:endParaRPr lang="de-DE" dirty="0" smtClean="0"/>
          </a:p>
        </p:txBody>
      </p:sp>
      <p:sp>
        <p:nvSpPr>
          <p:cNvPr id="4" name="Fußzeilenplatzhalter 3"/>
          <p:cNvSpPr>
            <a:spLocks noGrp="1"/>
          </p:cNvSpPr>
          <p:nvPr>
            <p:ph type="ftr" sz="quarter" idx="14"/>
          </p:nvPr>
        </p:nvSpPr>
        <p:spPr>
          <a:xfrm>
            <a:off x="467544" y="6376243"/>
            <a:ext cx="7920880" cy="365125"/>
          </a:xfrm>
        </p:spPr>
        <p:txBody>
          <a:bodyPr/>
          <a:lstStyle/>
          <a:p>
            <a:r>
              <a:rPr lang="de-DE" dirty="0" smtClean="0"/>
              <a:t>AG RDA Schulungsunterlagen – Modul 3.02.03: Grundlage für die Identifizierung | Stand: 04.05.2015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8</a:t>
            </a:fld>
            <a:endParaRPr lang="de-DE"/>
          </a:p>
        </p:txBody>
      </p:sp>
    </p:spTree>
    <p:extLst>
      <p:ext uri="{BB962C8B-B14F-4D97-AF65-F5344CB8AC3E}">
        <p14:creationId xmlns:p14="http://schemas.microsoft.com/office/powerpoint/2010/main" val="19136215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Unterschiede in der Ausgabebezeichnung -3-</a:t>
            </a:r>
            <a:endParaRPr lang="de-DE" dirty="0"/>
          </a:p>
        </p:txBody>
      </p:sp>
      <p:sp>
        <p:nvSpPr>
          <p:cNvPr id="3" name="Textplatzhalter 2"/>
          <p:cNvSpPr>
            <a:spLocks noGrp="1"/>
          </p:cNvSpPr>
          <p:nvPr>
            <p:ph type="body" sz="quarter" idx="13"/>
          </p:nvPr>
        </p:nvSpPr>
        <p:spPr>
          <a:xfrm>
            <a:off x="251520" y="908720"/>
            <a:ext cx="8640960" cy="5472608"/>
          </a:xfrm>
        </p:spPr>
        <p:txBody>
          <a:bodyPr wrap="square"/>
          <a:lstStyle/>
          <a:p>
            <a:pPr lvl="1"/>
            <a:endParaRPr lang="de-DE" dirty="0" smtClean="0"/>
          </a:p>
          <a:p>
            <a:r>
              <a:rPr lang="de-DE" dirty="0" smtClean="0"/>
              <a:t>Kein Adjektiv vorhanden: Hohe Auflagenzahl in kurzer Zeit deutet auf Nachdruck hin</a:t>
            </a:r>
          </a:p>
          <a:p>
            <a:endParaRPr lang="de-DE" dirty="0" smtClean="0"/>
          </a:p>
          <a:p>
            <a:r>
              <a:rPr lang="de-DE" dirty="0" smtClean="0"/>
              <a:t>Häufig bei Belletristik und Sachliteratur,             eher selten bei Fachliteratur</a:t>
            </a:r>
          </a:p>
          <a:p>
            <a:endParaRPr lang="de-DE" dirty="0" smtClean="0"/>
          </a:p>
          <a:p>
            <a:r>
              <a:rPr lang="de-DE" dirty="0" smtClean="0"/>
              <a:t>Im Zweifelsfall: Erfassung als Ausgabebezeichnung</a:t>
            </a:r>
            <a:endParaRPr lang="de-DE" dirty="0"/>
          </a:p>
          <a:p>
            <a:endParaRPr lang="de-DE" sz="1800" dirty="0"/>
          </a:p>
        </p:txBody>
      </p:sp>
      <p:sp>
        <p:nvSpPr>
          <p:cNvPr id="4" name="Fußzeilenplatzhalter 3"/>
          <p:cNvSpPr>
            <a:spLocks noGrp="1"/>
          </p:cNvSpPr>
          <p:nvPr>
            <p:ph type="ftr" sz="quarter" idx="14"/>
          </p:nvPr>
        </p:nvSpPr>
        <p:spPr>
          <a:xfrm>
            <a:off x="467544" y="6376243"/>
            <a:ext cx="7920880" cy="365125"/>
          </a:xfrm>
        </p:spPr>
        <p:txBody>
          <a:bodyPr/>
          <a:lstStyle/>
          <a:p>
            <a:r>
              <a:rPr lang="de-DE" dirty="0" smtClean="0"/>
              <a:t>AG RDA Schulungsunterlagen – Modul 3.02.03: Grundlage für die Identifizierung | Stand: 04.05.2015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9</a:t>
            </a:fld>
            <a:endParaRPr lang="de-DE"/>
          </a:p>
        </p:txBody>
      </p:sp>
    </p:spTree>
    <p:extLst>
      <p:ext uri="{BB962C8B-B14F-4D97-AF65-F5344CB8AC3E}">
        <p14:creationId xmlns:p14="http://schemas.microsoft.com/office/powerpoint/2010/main" val="2595127433"/>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bg1"/>
        </a:solidFill>
        <a:ln>
          <a:solidFill>
            <a:schemeClr val="tx1"/>
          </a:solidFill>
        </a:ln>
      </a:spPr>
      <a:bodyPr wrap="square" rtlCol="0">
        <a:spAutoFit/>
      </a:bodyPr>
      <a:lstStyle>
        <a:defPPr>
          <a:defRPr dirty="0" smtClean="0">
            <a:latin typeface="Verdana" panose="020B0604030504040204" pitchFamily="34" charset="0"/>
            <a:ea typeface="Verdana" panose="020B0604030504040204" pitchFamily="34" charset="0"/>
            <a:cs typeface="Verdana" panose="020B0604030504040204" pitchFamily="34" charset="0"/>
          </a:defRPr>
        </a:defPPr>
      </a:lstStyle>
    </a:txDef>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1302</Words>
  <Application>Microsoft Office PowerPoint</Application>
  <PresentationFormat>Bildschirmpräsentation (4:3)</PresentationFormat>
  <Paragraphs>306</Paragraphs>
  <Slides>24</Slides>
  <Notes>24</Notes>
  <HiddenSlides>0</HiddenSlides>
  <MMClips>0</MMClips>
  <ScaleCrop>false</ScaleCrop>
  <HeadingPairs>
    <vt:vector size="4" baseType="variant">
      <vt:variant>
        <vt:lpstr>Design</vt:lpstr>
      </vt:variant>
      <vt:variant>
        <vt:i4>1</vt:i4>
      </vt:variant>
      <vt:variant>
        <vt:lpstr>Folientitel</vt:lpstr>
      </vt:variant>
      <vt:variant>
        <vt:i4>24</vt:i4>
      </vt:variant>
    </vt:vector>
  </HeadingPairs>
  <TitlesOfParts>
    <vt:vector size="25" baseType="lpstr">
      <vt:lpstr>Larissa</vt:lpstr>
      <vt:lpstr>Schulungsunterlagen der AG RDA</vt:lpstr>
      <vt:lpstr>Teil 2.03, Beschreibung der Manifestation Grundlage für die Identifizierung einer Ressource (RDA 2.1)  </vt:lpstr>
      <vt:lpstr>Grundlage für die Identifizierung einer Ressource (RDA 2.1 und RDA 2.1 D-A-CH)</vt:lpstr>
      <vt:lpstr>Eigene Beschreibung</vt:lpstr>
      <vt:lpstr>Eigene Beschreibung -1- </vt:lpstr>
      <vt:lpstr>Eigene Beschreibung -2- </vt:lpstr>
      <vt:lpstr>Unterschiede in der Ausgabebezeichnung -1-</vt:lpstr>
      <vt:lpstr>Unterschiede in der Ausgabebezeichnung -2-</vt:lpstr>
      <vt:lpstr>Unterschiede in der Ausgabebezeichnung -3-</vt:lpstr>
      <vt:lpstr>Unterschiede in der Ausgabebezeichnung -4-</vt:lpstr>
      <vt:lpstr>Unterschiede in der Ausgabebezeichnung -5-</vt:lpstr>
      <vt:lpstr>Unterschiede in der Ausgabebezeichnung -6-</vt:lpstr>
      <vt:lpstr>Unterschiede in der Ausgabebezeichnung -7-</vt:lpstr>
      <vt:lpstr>Keine eigene Beschreibung</vt:lpstr>
      <vt:lpstr>Keine eigene Beschreibung -1-</vt:lpstr>
      <vt:lpstr>Keine eigene Beschreibung -2-</vt:lpstr>
      <vt:lpstr>Keine eigene Beschreibung -3-</vt:lpstr>
      <vt:lpstr>Übungen</vt:lpstr>
      <vt:lpstr>Übung 1</vt:lpstr>
      <vt:lpstr>Übung 2</vt:lpstr>
      <vt:lpstr>Übung 3</vt:lpstr>
      <vt:lpstr>Übung 4</vt:lpstr>
      <vt:lpstr>Übung 5</vt:lpstr>
      <vt:lpstr>Übung 6</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Schulungsunterlagen der AG RDA</dc:title>
  <dc:creator>Bufalino, Cinzia</dc:creator>
  <cp:lastModifiedBy>Manfred Müller</cp:lastModifiedBy>
  <cp:revision>114</cp:revision>
  <cp:lastPrinted>2015-09-11T08:29:59Z</cp:lastPrinted>
  <dcterms:created xsi:type="dcterms:W3CDTF">2014-02-18T07:01:40Z</dcterms:created>
  <dcterms:modified xsi:type="dcterms:W3CDTF">2015-11-05T15:14:22Z</dcterms:modified>
</cp:coreProperties>
</file>