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5" r:id="rId2"/>
    <p:sldId id="288" r:id="rId3"/>
    <p:sldId id="326" r:id="rId4"/>
    <p:sldId id="332" r:id="rId5"/>
    <p:sldId id="333" r:id="rId6"/>
    <p:sldId id="334" r:id="rId7"/>
    <p:sldId id="336" r:id="rId8"/>
    <p:sldId id="338" r:id="rId9"/>
    <p:sldId id="302" r:id="rId10"/>
    <p:sldId id="346" r:id="rId11"/>
    <p:sldId id="343" r:id="rId12"/>
    <p:sldId id="344" r:id="rId13"/>
    <p:sldId id="345" r:id="rId14"/>
  </p:sldIdLst>
  <p:sldSz cx="9144000" cy="6858000" type="screen4x3"/>
  <p:notesSz cx="6669088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Beer" initials="MB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50" autoAdjust="0"/>
    <p:restoredTop sz="86475" autoAdjust="0"/>
  </p:normalViewPr>
  <p:slideViewPr>
    <p:cSldViewPr>
      <p:cViewPr varScale="1">
        <p:scale>
          <a:sx n="79" d="100"/>
          <a:sy n="79" d="100"/>
        </p:scale>
        <p:origin x="-178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90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937E4-8306-4256-98BE-2853E1A1DDAD}" type="datetimeFigureOut">
              <a:rPr lang="de-DE" smtClean="0"/>
              <a:pPr/>
              <a:t>27.09.2015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CA550-704A-4CEF-B7C9-46B62E56443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35291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DB1F4-BB4F-44BD-AC26-B758B395BD23}" type="datetimeFigureOut">
              <a:rPr lang="de-DE" smtClean="0"/>
              <a:pPr/>
              <a:t>27.09.2015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F8FF6-6F64-48B5-AF7B-675846B3447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201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3994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8008DAF-D963-4700-99B3-C42D4B33FF6D}" type="slidenum">
              <a:rPr lang="de-DE" altLang="de-DE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de-DE" alt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2100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8FF6-6F64-48B5-AF7B-675846B3447E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9491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8FF6-6F64-48B5-AF7B-675846B3447E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6834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8FF6-6F64-48B5-AF7B-675846B3447E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3602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Notizen</a:t>
            </a:r>
            <a:r>
              <a:rPr lang="de-DE" baseline="0" dirty="0" smtClean="0">
                <a:latin typeface="Arial" pitchFamily="34" charset="0"/>
                <a:cs typeface="Arial" pitchFamily="34" charset="0"/>
              </a:rPr>
              <a:t> B3Kat: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baseline="0" dirty="0" smtClean="0">
                <a:latin typeface="Arial" pitchFamily="34" charset="0"/>
                <a:cs typeface="Arial" pitchFamily="34" charset="0"/>
              </a:rPr>
              <a:t>Schulungsunterlage für B3Kat stark gekürzt; enthielt ursprünglich auch Gesamttitelangabe bei fortlaufenden Ressourcen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>
                <a:latin typeface="Arial" pitchFamily="34" charset="0"/>
                <a:cs typeface="Arial" pitchFamily="34" charset="0"/>
              </a:rPr>
              <a:t>------------------------------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8FF6-6F64-48B5-AF7B-675846B3447E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464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Notizen</a:t>
            </a:r>
            <a:r>
              <a:rPr lang="de-DE" baseline="0" dirty="0" smtClean="0">
                <a:latin typeface="Arial" pitchFamily="34" charset="0"/>
                <a:cs typeface="Arial" pitchFamily="34" charset="0"/>
              </a:rPr>
              <a:t> B3Kat: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baseline="0" dirty="0" smtClean="0">
                <a:latin typeface="Arial" pitchFamily="34" charset="0"/>
                <a:cs typeface="Arial" pitchFamily="34" charset="0"/>
              </a:rPr>
              <a:t>Reihe entspricht RAK: Schriftenreihe, auch Serie genannt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>
                <a:latin typeface="Arial" pitchFamily="34" charset="0"/>
                <a:cs typeface="Arial" pitchFamily="34" charset="0"/>
              </a:rPr>
              <a:t>------------------------------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8FF6-6F64-48B5-AF7B-675846B3447E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1854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Hinweis</a:t>
            </a:r>
            <a:r>
              <a:rPr lang="de-DE" baseline="0" dirty="0" smtClean="0"/>
              <a:t> an alle Multiplikatoren: Gemäß KEM-Beschluss gibt es keinen Zwang mehr zur Verknüpfung mit der Reihenaufnahme! Jedes Haus sollte Festlegung treffen, wie damit umgegangen wird; die Multiplikatoren schulen in ihrem Sinn. Es gilt grundsätzlich auch: was verknüpft ist, nicht </a:t>
            </a:r>
            <a:r>
              <a:rPr lang="de-DE" baseline="0" dirty="0" err="1" smtClean="0"/>
              <a:t>entknüpfen</a:t>
            </a:r>
            <a:r>
              <a:rPr lang="de-DE" baseline="0" dirty="0" smtClean="0"/>
              <a:t>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8FF6-6F64-48B5-AF7B-675846B3447E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6033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8FF6-6F64-48B5-AF7B-675846B3447E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3909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8FF6-6F64-48B5-AF7B-675846B3447E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2138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8FF6-6F64-48B5-AF7B-675846B3447E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2920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8FF6-6F64-48B5-AF7B-675846B3447E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0175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Notizen</a:t>
            </a:r>
            <a:r>
              <a:rPr lang="de-DE" baseline="0" dirty="0" smtClean="0">
                <a:latin typeface="Arial" pitchFamily="34" charset="0"/>
                <a:cs typeface="Arial" pitchFamily="34" charset="0"/>
              </a:rPr>
              <a:t> B3Kat: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baseline="0" dirty="0" smtClean="0">
                <a:latin typeface="Arial" pitchFamily="34" charset="0"/>
                <a:cs typeface="Arial" pitchFamily="34" charset="0"/>
              </a:rPr>
              <a:t>bei verknüpften Reihen werden </a:t>
            </a:r>
            <a:r>
              <a:rPr lang="de-DE" baseline="0" dirty="0" err="1" smtClean="0">
                <a:latin typeface="Arial" pitchFamily="34" charset="0"/>
                <a:cs typeface="Arial" pitchFamily="34" charset="0"/>
              </a:rPr>
              <a:t>Aleph</a:t>
            </a:r>
            <a:r>
              <a:rPr lang="de-DE" baseline="0" dirty="0" smtClean="0">
                <a:latin typeface="Arial" pitchFamily="34" charset="0"/>
                <a:cs typeface="Arial" pitchFamily="34" charset="0"/>
              </a:rPr>
              <a:t>-Felder 455 und 456 automatisch aus </a:t>
            </a:r>
            <a:r>
              <a:rPr lang="de-DE" baseline="0" dirty="0" err="1" smtClean="0">
                <a:latin typeface="Arial" pitchFamily="34" charset="0"/>
                <a:cs typeface="Arial" pitchFamily="34" charset="0"/>
              </a:rPr>
              <a:t>Aleph</a:t>
            </a:r>
            <a:r>
              <a:rPr lang="de-DE" baseline="0" dirty="0" smtClean="0">
                <a:latin typeface="Arial" pitchFamily="34" charset="0"/>
                <a:cs typeface="Arial" pitchFamily="34" charset="0"/>
              </a:rPr>
              <a:t>-Feld 451 $v generiert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baseline="0" dirty="0" smtClean="0">
                <a:latin typeface="Arial" pitchFamily="34" charset="0"/>
                <a:cs typeface="Arial" pitchFamily="34" charset="0"/>
              </a:rPr>
              <a:t>bei </a:t>
            </a:r>
            <a:r>
              <a:rPr lang="de-DE" baseline="0" dirty="0" err="1" smtClean="0">
                <a:latin typeface="Arial" pitchFamily="34" charset="0"/>
                <a:cs typeface="Arial" pitchFamily="34" charset="0"/>
              </a:rPr>
              <a:t>unverknüpften</a:t>
            </a:r>
            <a:r>
              <a:rPr lang="de-DE" baseline="0" dirty="0" smtClean="0">
                <a:latin typeface="Arial" pitchFamily="34" charset="0"/>
                <a:cs typeface="Arial" pitchFamily="34" charset="0"/>
              </a:rPr>
              <a:t> Reihen werden </a:t>
            </a:r>
            <a:r>
              <a:rPr lang="de-DE" baseline="0" dirty="0" err="1" smtClean="0">
                <a:latin typeface="Arial" pitchFamily="34" charset="0"/>
                <a:cs typeface="Arial" pitchFamily="34" charset="0"/>
              </a:rPr>
              <a:t>Aleph</a:t>
            </a:r>
            <a:r>
              <a:rPr lang="de-DE" baseline="0" dirty="0" smtClean="0">
                <a:latin typeface="Arial" pitchFamily="34" charset="0"/>
                <a:cs typeface="Arial" pitchFamily="34" charset="0"/>
              </a:rPr>
              <a:t>-Felder 455 und 456 nicht automatisch ergänzt -&gt; können, müssen aber nicht manuell belegt werden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>
                <a:latin typeface="Arial" pitchFamily="34" charset="0"/>
                <a:cs typeface="Arial" pitchFamily="34" charset="0"/>
              </a:rPr>
              <a:t>------------------------------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8FF6-6F64-48B5-AF7B-675846B3447E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3031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83778"/>
            <a:ext cx="8640960" cy="508918"/>
          </a:xfrm>
        </p:spPr>
        <p:txBody>
          <a:bodyPr/>
          <a:lstStyle>
            <a:lvl1pPr algn="l"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251520" y="836712"/>
            <a:ext cx="8640960" cy="5472608"/>
          </a:xfrm>
        </p:spPr>
        <p:txBody>
          <a:bodyPr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4"/>
          </p:nvPr>
        </p:nvSpPr>
        <p:spPr>
          <a:xfrm>
            <a:off x="467544" y="6376243"/>
            <a:ext cx="6120680" cy="365125"/>
          </a:xfr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de-DE" smtClean="0"/>
              <a:t>AG RDA Schulungsunterlagen – Modul 3.02.06: Gesamttitel - Aleph-Version | Stand: 12.06.2015 | CC BY-NC-SA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236296" y="6376243"/>
            <a:ext cx="1450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690F1-7CA1-4166-A522-50046096198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779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AG RDA Schulungsunterlagen – Modul 3.02.06: Gesamttitel - Aleph-Version | Stand: 12.06.2015 | CC BY-NC-SA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DB0C7F-FFC4-4DFB-905C-D83237F0882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2017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467544" y="6381328"/>
            <a:ext cx="62646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r>
              <a:rPr lang="de-DE" smtClean="0"/>
              <a:t>AG RDA Schulungsunterlagen – Modul 3.02.06: Gesamttitel - Aleph-Version | Stand: 12.06.2015 | CC BY-NC-SA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106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tx1"/>
          </a:solidFill>
          <a:latin typeface="Verdana" panose="020B060403050404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/>
          <p:cNvSpPr/>
          <p:nvPr/>
        </p:nvSpPr>
        <p:spPr>
          <a:xfrm>
            <a:off x="611188" y="1041400"/>
            <a:ext cx="8032750" cy="352901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3075" name="Titel 1"/>
          <p:cNvSpPr>
            <a:spLocks noGrp="1"/>
          </p:cNvSpPr>
          <p:nvPr>
            <p:ph type="title"/>
          </p:nvPr>
        </p:nvSpPr>
        <p:spPr>
          <a:xfrm>
            <a:off x="1692275" y="2781300"/>
            <a:ext cx="6057900" cy="1652588"/>
          </a:xfrm>
        </p:spPr>
        <p:txBody>
          <a:bodyPr/>
          <a:lstStyle/>
          <a:p>
            <a:pPr algn="ctr"/>
            <a:r>
              <a:rPr lang="de-DE" altLang="de-DE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Schulungsunterlagen der</a:t>
            </a:r>
            <a:br>
              <a:rPr lang="de-DE" altLang="de-DE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altLang="de-DE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AG RDA</a:t>
            </a:r>
          </a:p>
        </p:txBody>
      </p:sp>
      <p:pic>
        <p:nvPicPr>
          <p:cNvPr id="3076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8" y="1171575"/>
            <a:ext cx="98583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Grafik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1412875"/>
            <a:ext cx="152241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Grafik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1771650"/>
            <a:ext cx="16478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Grafik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0" y="2420938"/>
            <a:ext cx="15875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Grafik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775" y="3057525"/>
            <a:ext cx="10287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Grafik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775" y="3860800"/>
            <a:ext cx="58578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Grafik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4433888"/>
            <a:ext cx="78105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Grafik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613" y="4814888"/>
            <a:ext cx="10604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Grafik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44"/>
          <a:stretch>
            <a:fillRect/>
          </a:stretch>
        </p:blipFill>
        <p:spPr bwMode="auto">
          <a:xfrm>
            <a:off x="4138613" y="5045075"/>
            <a:ext cx="13589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Grafik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829175"/>
            <a:ext cx="21653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Grafik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254500"/>
            <a:ext cx="13620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Grafik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3784600"/>
            <a:ext cx="14033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Grafik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3108325"/>
            <a:ext cx="13462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Grafik 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349500"/>
            <a:ext cx="16414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Grafik 2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025" y="1177925"/>
            <a:ext cx="6667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91" name="Gruppieren 8"/>
          <p:cNvGrpSpPr>
            <a:grpSpLocks/>
          </p:cNvGrpSpPr>
          <p:nvPr/>
        </p:nvGrpSpPr>
        <p:grpSpPr bwMode="auto">
          <a:xfrm>
            <a:off x="949325" y="1700213"/>
            <a:ext cx="2378075" cy="400050"/>
            <a:chOff x="948867" y="1700808"/>
            <a:chExt cx="2378195" cy="400110"/>
          </a:xfrm>
        </p:grpSpPr>
        <p:sp>
          <p:nvSpPr>
            <p:cNvPr id="3092" name="Textfeld 3"/>
            <p:cNvSpPr txBox="1">
              <a:spLocks noChangeArrowheads="1"/>
            </p:cNvSpPr>
            <p:nvPr/>
          </p:nvSpPr>
          <p:spPr bwMode="auto">
            <a:xfrm>
              <a:off x="1259632" y="1700808"/>
              <a:ext cx="206743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de-DE" altLang="de-DE" sz="1000" b="1" dirty="0" smtClean="0">
                  <a:solidFill>
                    <a:prstClr val="black"/>
                  </a:solidFill>
                  <a:latin typeface="Verdana" pitchFamily="34" charset="0"/>
                  <a:cs typeface="Arial" pitchFamily="34" charset="0"/>
                </a:rPr>
                <a:t>Vertretungen der Öffentlichen Bibliotheken</a:t>
              </a:r>
            </a:p>
          </p:txBody>
        </p:sp>
        <p:pic>
          <p:nvPicPr>
            <p:cNvPr id="3093" name="Grafik 5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867" y="1709892"/>
              <a:ext cx="310765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Fußzeilenplatzhalter 1"/>
          <p:cNvSpPr>
            <a:spLocks noGrp="1"/>
          </p:cNvSpPr>
          <p:nvPr>
            <p:ph type="ftr" sz="quarter" idx="14"/>
          </p:nvPr>
        </p:nvSpPr>
        <p:spPr>
          <a:xfrm>
            <a:off x="467544" y="6376243"/>
            <a:ext cx="7952556" cy="365125"/>
          </a:xfrm>
        </p:spPr>
        <p:txBody>
          <a:bodyPr/>
          <a:lstStyle/>
          <a:p>
            <a:r>
              <a:rPr lang="de-DE" smtClean="0"/>
              <a:t>AG RDA Schulungsunterlagen – Modul 3.02.06: Gesamttitel - Aleph-Version | Stand: 12.06.2015 | CC BY-NC-SA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690F1-7CA1-4166-A522-500460961984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225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35280" cy="490066"/>
          </a:xfrm>
        </p:spPr>
        <p:txBody>
          <a:bodyPr/>
          <a:lstStyle/>
          <a:p>
            <a:r>
              <a:rPr lang="de-DE" sz="2800" dirty="0" smtClean="0">
                <a:solidFill>
                  <a:schemeClr val="accent1">
                    <a:lumMod val="75000"/>
                  </a:schemeClr>
                </a:solidFill>
              </a:rPr>
              <a:t>Beispiel 26 Unterreihe - Teil</a:t>
            </a:r>
            <a:endParaRPr lang="de-DE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67544" y="6381328"/>
            <a:ext cx="6192688" cy="365125"/>
          </a:xfrm>
        </p:spPr>
        <p:txBody>
          <a:bodyPr/>
          <a:lstStyle/>
          <a:p>
            <a:r>
              <a:rPr lang="de-DE" sz="800" smtClean="0">
                <a:solidFill>
                  <a:srgbClr val="4F81BD">
                    <a:lumMod val="75000"/>
                  </a:srgbClr>
                </a:solidFill>
              </a:rPr>
              <a:t>AG RDA Schulungsunterlagen – Modul 3.02.06: Gesamttitel - Aleph-Version | Stand: 12.06.2015 | CC BY-NC-SA</a:t>
            </a:r>
            <a:endParaRPr lang="de-DE" sz="800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452320" y="6237312"/>
            <a:ext cx="1234480" cy="484163"/>
          </a:xfrm>
        </p:spPr>
        <p:txBody>
          <a:bodyPr/>
          <a:lstStyle/>
          <a:p>
            <a:r>
              <a:rPr lang="de-DE" sz="8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  <a:fld id="{38DB0C7F-FFC4-4DFB-905C-D83237F08823}" type="slidenum">
              <a:rPr lang="de-DE" sz="80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10</a:t>
            </a:fld>
            <a:endParaRPr lang="de-DE" sz="8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7"/>
          <a:stretch/>
        </p:blipFill>
        <p:spPr>
          <a:xfrm>
            <a:off x="395537" y="790130"/>
            <a:ext cx="4081776" cy="5519190"/>
          </a:xfrm>
          <a:ln>
            <a:solidFill>
              <a:schemeClr val="accent1"/>
            </a:solidFill>
          </a:ln>
        </p:spPr>
      </p:pic>
      <p:pic>
        <p:nvPicPr>
          <p:cNvPr id="11" name="Inhaltsplatzhalter 10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"/>
          <a:stretch/>
        </p:blipFill>
        <p:spPr>
          <a:xfrm>
            <a:off x="4860031" y="764704"/>
            <a:ext cx="3860067" cy="5508463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439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26 Unterreihe - Teil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>
          <a:xfrm>
            <a:off x="467544" y="6376243"/>
            <a:ext cx="6696744" cy="365125"/>
          </a:xfrm>
        </p:spPr>
        <p:txBody>
          <a:bodyPr/>
          <a:lstStyle/>
          <a:p>
            <a:r>
              <a:rPr lang="de-DE" sz="800" smtClean="0"/>
              <a:t>AG RDA Schulungsunterlagen – Modul 3.02.06: Gesamttitel - Aleph-Version | Stand: 12.06.2015 | CC BY-NC-SA</a:t>
            </a:r>
            <a:endParaRPr lang="de-DE" sz="8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690F1-7CA1-4166-A522-500460961984}" type="slidenum">
              <a:rPr lang="de-DE" sz="8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11</a:t>
            </a:fld>
            <a:endParaRPr lang="de-DE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543011"/>
              </p:ext>
            </p:extLst>
          </p:nvPr>
        </p:nvGraphicFramePr>
        <p:xfrm>
          <a:off x="215515" y="908720"/>
          <a:ext cx="8424936" cy="44727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117"/>
                <a:gridCol w="1368152"/>
                <a:gridCol w="2808312"/>
                <a:gridCol w="3204355"/>
              </a:tblGrid>
              <a:tr h="33957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1" kern="1200" dirty="0" err="1" smtClean="0">
                          <a:solidFill>
                            <a:schemeClr val="l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Aleph</a:t>
                      </a:r>
                      <a:endParaRPr lang="de-DE" sz="1800" b="1" kern="1200" dirty="0">
                        <a:solidFill>
                          <a:schemeClr val="lt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1" kern="1200" dirty="0" smtClean="0">
                          <a:solidFill>
                            <a:schemeClr val="l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RDA</a:t>
                      </a:r>
                      <a:endParaRPr lang="de-DE" sz="1800" b="1" kern="1200" dirty="0">
                        <a:solidFill>
                          <a:schemeClr val="lt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Element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Erfassung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594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331</a:t>
                      </a:r>
                      <a:endParaRPr lang="de-DE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kern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2.3.2</a:t>
                      </a:r>
                      <a:endParaRPr lang="de-DE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Haupttitel</a:t>
                      </a:r>
                      <a:endParaRPr lang="de-DE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$a</a:t>
                      </a: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Handeln im Konflikt</a:t>
                      </a:r>
                      <a:endParaRPr lang="de-DE" sz="1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848929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451</a:t>
                      </a:r>
                      <a:endParaRPr lang="de-DE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2.12.2</a:t>
                      </a:r>
                      <a:endParaRPr lang="de-DE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Haupttitel der Reihe</a:t>
                      </a:r>
                      <a:endParaRPr lang="de-DE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$a </a:t>
                      </a: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Bibliotheca academica</a:t>
                      </a: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._</a:t>
                      </a:r>
                      <a:endParaRPr lang="de-DE" sz="1800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665963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2.12.10</a:t>
                      </a:r>
                      <a:endParaRPr lang="de-DE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Haupttitel der Unterreihe</a:t>
                      </a:r>
                      <a:endParaRPr lang="de-DE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Reihe Soziologie</a:t>
                      </a:r>
                      <a:endParaRPr lang="de-DE" sz="1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665963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2.12.17</a:t>
                      </a:r>
                      <a:endParaRPr lang="de-DE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Zählung innerhalb der Unterreihe</a:t>
                      </a:r>
                      <a:endParaRPr lang="de-DE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$v </a:t>
                      </a: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Band 4</a:t>
                      </a:r>
                      <a:endParaRPr lang="de-DE" sz="1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6659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455</a:t>
                      </a:r>
                      <a:endParaRPr lang="de-DE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$a </a:t>
                      </a: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Band 4</a:t>
                      </a:r>
                      <a:endParaRPr lang="de-DE" sz="18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6659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456</a:t>
                      </a:r>
                      <a:endParaRPr lang="de-DE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$a </a:t>
                      </a: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de-DE" sz="18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feld 9"/>
          <p:cNvSpPr txBox="1"/>
          <p:nvPr/>
        </p:nvSpPr>
        <p:spPr>
          <a:xfrm rot="9141572">
            <a:off x="-828600" y="4356060"/>
            <a:ext cx="8496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de-DE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03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/>
          <a:lstStyle/>
          <a:p>
            <a:r>
              <a:rPr lang="de-DE" sz="2800" dirty="0" smtClean="0">
                <a:solidFill>
                  <a:schemeClr val="accent1">
                    <a:lumMod val="75000"/>
                  </a:schemeClr>
                </a:solidFill>
              </a:rPr>
              <a:t>Ergänzung der Verantwortlichkeitsangabe</a:t>
            </a:r>
            <a:endParaRPr lang="de-DE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749499"/>
            <a:ext cx="4392489" cy="5631829"/>
          </a:xfr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800" smtClean="0">
                <a:solidFill>
                  <a:schemeClr val="accent1">
                    <a:lumMod val="75000"/>
                  </a:schemeClr>
                </a:solidFill>
              </a:rPr>
              <a:t>AG RDA Schulungsunterlagen – Modul 3.02.06: Gesamttitel - Aleph-Version | Stand: 12.06.2015 | CC BY-NC-SA</a:t>
            </a:r>
            <a:endParaRPr lang="de-DE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72400" y="6356350"/>
            <a:ext cx="514400" cy="365125"/>
          </a:xfrm>
        </p:spPr>
        <p:txBody>
          <a:bodyPr/>
          <a:lstStyle/>
          <a:p>
            <a:fld id="{38DB0C7F-FFC4-4DFB-905C-D83237F08823}" type="slidenum">
              <a:rPr lang="de-DE" sz="8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12</a:t>
            </a:fld>
            <a:endParaRPr lang="de-DE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695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Gesamttitelangabe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>
          <a:xfrm>
            <a:off x="467544" y="6376243"/>
            <a:ext cx="6696744" cy="365125"/>
          </a:xfrm>
        </p:spPr>
        <p:txBody>
          <a:bodyPr/>
          <a:lstStyle/>
          <a:p>
            <a:r>
              <a:rPr lang="de-DE" sz="800" smtClean="0"/>
              <a:t>AG RDA Schulungsunterlagen – Modul 3.02.06: Gesamttitel - Aleph-Version | Stand: 12.06.2015 | CC BY-NC-SA</a:t>
            </a:r>
            <a:endParaRPr lang="de-DE" sz="8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690F1-7CA1-4166-A522-500460961984}" type="slidenum">
              <a:rPr lang="de-DE" sz="8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13</a:t>
            </a:fld>
            <a:endParaRPr lang="de-DE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382774"/>
              </p:ext>
            </p:extLst>
          </p:nvPr>
        </p:nvGraphicFramePr>
        <p:xfrm>
          <a:off x="179512" y="908720"/>
          <a:ext cx="8424936" cy="4464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117"/>
                <a:gridCol w="1224136"/>
                <a:gridCol w="3126130"/>
                <a:gridCol w="3030553"/>
              </a:tblGrid>
              <a:tr h="37603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1" kern="1200" dirty="0" err="1" smtClean="0">
                          <a:solidFill>
                            <a:schemeClr val="l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Aleph</a:t>
                      </a:r>
                      <a:endParaRPr lang="de-DE" sz="1800" b="1" kern="1200" dirty="0">
                        <a:solidFill>
                          <a:schemeClr val="lt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1" kern="1200" dirty="0" smtClean="0">
                          <a:solidFill>
                            <a:schemeClr val="l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RDA</a:t>
                      </a:r>
                      <a:endParaRPr lang="de-DE" sz="1800" b="1" kern="1200" dirty="0">
                        <a:solidFill>
                          <a:schemeClr val="lt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Element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Erfassung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6580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331</a:t>
                      </a:r>
                      <a:endParaRPr lang="de-DE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kern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2.3.2</a:t>
                      </a:r>
                      <a:endParaRPr lang="de-DE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Haupttitel</a:t>
                      </a:r>
                      <a:endParaRPr lang="de-DE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$a</a:t>
                      </a: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Afghanistan</a:t>
                      </a:r>
                      <a:endParaRPr lang="de-DE" sz="1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743098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451</a:t>
                      </a:r>
                      <a:endParaRPr lang="de-DE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2.12.2</a:t>
                      </a:r>
                      <a:endParaRPr lang="de-DE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Haupttitel der Reihe</a:t>
                      </a:r>
                      <a:endParaRPr lang="de-DE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$a</a:t>
                      </a: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Working </a:t>
                      </a:r>
                      <a:r>
                        <a:rPr lang="de-DE" sz="1800" kern="1200" dirty="0" err="1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papers</a:t>
                      </a: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_/_</a:t>
                      </a:r>
                    </a:p>
                    <a:p>
                      <a:endParaRPr lang="de-DE" sz="1800" kern="1200" dirty="0" smtClean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endParaRPr lang="de-DE" sz="1800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r>
                        <a:rPr lang="de-DE" sz="18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Center </a:t>
                      </a:r>
                      <a:r>
                        <a:rPr lang="de-DE" sz="18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for</a:t>
                      </a:r>
                      <a:r>
                        <a:rPr lang="de-DE" sz="18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de-DE" sz="18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Policy</a:t>
                      </a:r>
                      <a:r>
                        <a:rPr lang="de-DE" sz="18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Studies</a:t>
                      </a:r>
                      <a:endParaRPr lang="de-DE" sz="1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743098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2.12.6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Verantwortlichkeits-angabe, die sich auf eine Reihe bezieht*</a:t>
                      </a:r>
                      <a:endParaRPr lang="de-DE" sz="1800" b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sz="1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743098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2.12.9</a:t>
                      </a:r>
                      <a:endParaRPr lang="de-DE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Zählung innerhalb der Reihe</a:t>
                      </a:r>
                      <a:endParaRPr lang="de-DE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$v</a:t>
                      </a: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800" kern="1200" dirty="0" err="1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 58</a:t>
                      </a:r>
                      <a:endParaRPr lang="de-DE" sz="1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5257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455</a:t>
                      </a:r>
                      <a:endParaRPr lang="de-DE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$a</a:t>
                      </a: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1800" kern="1200" dirty="0" err="1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 58</a:t>
                      </a:r>
                      <a:endParaRPr lang="de-DE" sz="18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456</a:t>
                      </a:r>
                      <a:endParaRPr lang="de-DE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$a</a:t>
                      </a: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58</a:t>
                      </a:r>
                      <a:endParaRPr lang="de-DE" sz="18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179512" y="5580529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*Anm</a:t>
            </a:r>
            <a:r>
              <a:rPr lang="de-DE" sz="1600" b="1" dirty="0"/>
              <a:t>.: </a:t>
            </a:r>
            <a:r>
              <a:rPr lang="de-DE" sz="1600" dirty="0"/>
              <a:t>Die Verantwortlichkeitsangabe für die Reihe wird nur dann erfasst, wenn sie für die </a:t>
            </a:r>
            <a:r>
              <a:rPr lang="de-DE" sz="1600" dirty="0" err="1" smtClean="0"/>
              <a:t>Identifi-zierung</a:t>
            </a:r>
            <a:r>
              <a:rPr lang="de-DE" sz="1600" dirty="0" smtClean="0"/>
              <a:t> </a:t>
            </a:r>
            <a:r>
              <a:rPr lang="de-DE" sz="1600" dirty="0"/>
              <a:t>der Reihe notwendig ist. („Working </a:t>
            </a:r>
            <a:r>
              <a:rPr lang="de-DE" sz="1600" dirty="0" err="1"/>
              <a:t>papers</a:t>
            </a:r>
            <a:r>
              <a:rPr lang="de-DE" sz="1600" dirty="0"/>
              <a:t>“ genügt nicht um die Reihe zu identifizieren).</a:t>
            </a:r>
          </a:p>
        </p:txBody>
      </p:sp>
    </p:spTree>
    <p:extLst>
      <p:ext uri="{BB962C8B-B14F-4D97-AF65-F5344CB8AC3E}">
        <p14:creationId xmlns:p14="http://schemas.microsoft.com/office/powerpoint/2010/main" val="199337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txBody>
          <a:bodyPr/>
          <a:lstStyle/>
          <a:p>
            <a:pPr algn="ctr"/>
            <a:r>
              <a:rPr lang="de-DE" dirty="0" smtClean="0"/>
              <a:t>Erfassung der Gesamttitelangabe </a:t>
            </a:r>
            <a:br>
              <a:rPr lang="de-DE" dirty="0" smtClean="0"/>
            </a:br>
            <a:r>
              <a:rPr lang="de-DE" dirty="0" smtClean="0"/>
              <a:t>bei Monografien</a:t>
            </a:r>
            <a:endParaRPr lang="de-DE" sz="2800" dirty="0"/>
          </a:p>
        </p:txBody>
      </p:sp>
      <p:sp>
        <p:nvSpPr>
          <p:cNvPr id="3" name="Rechteck 2"/>
          <p:cNvSpPr/>
          <p:nvPr/>
        </p:nvSpPr>
        <p:spPr>
          <a:xfrm>
            <a:off x="409343" y="548679"/>
            <a:ext cx="2362457" cy="4320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Modul 3</a:t>
            </a:r>
            <a:endParaRPr lang="de-DE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690F1-7CA1-4166-A522-500460961984}" type="slidenum">
              <a:rPr lang="de-DE" sz="8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2</a:t>
            </a:fld>
            <a:endParaRPr lang="de-DE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>
          <a:xfrm>
            <a:off x="467544" y="6376243"/>
            <a:ext cx="6552728" cy="365125"/>
          </a:xfrm>
        </p:spPr>
        <p:txBody>
          <a:bodyPr/>
          <a:lstStyle/>
          <a:p>
            <a:r>
              <a:rPr lang="de-DE" sz="800" smtClean="0"/>
              <a:t>AG RDA Schulungsunterlagen – Modul 3.02.06: Gesamttitel - Aleph-Version | Stand: 12.06.2015 | CC BY-NC-SA</a:t>
            </a:r>
            <a:endParaRPr lang="de-DE" sz="800" dirty="0"/>
          </a:p>
        </p:txBody>
      </p:sp>
      <p:sp>
        <p:nvSpPr>
          <p:cNvPr id="7" name="Textfeld 6"/>
          <p:cNvSpPr txBox="1"/>
          <p:nvPr/>
        </p:nvSpPr>
        <p:spPr>
          <a:xfrm>
            <a:off x="539552" y="1052736"/>
            <a:ext cx="2160240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B3Kat: </a:t>
            </a:r>
            <a:r>
              <a:rPr lang="de-DE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27</a:t>
            </a:r>
            <a:r>
              <a:rPr lang="de-DE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.09.2015</a:t>
            </a:r>
            <a:endParaRPr lang="de-DE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25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83778"/>
            <a:ext cx="8964488" cy="508918"/>
          </a:xfrm>
        </p:spPr>
        <p:txBody>
          <a:bodyPr/>
          <a:lstStyle/>
          <a:p>
            <a:r>
              <a:rPr lang="de-DE" dirty="0"/>
              <a:t>Wann wird eine Gesamttitelangabe erfasst?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251520" y="1052736"/>
            <a:ext cx="8640960" cy="525658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de-DE" dirty="0" smtClean="0"/>
              <a:t>Ist eine Monografie als Teil einer Reihe erschienen, dann werden die Angaben zur Reihe in der Gesamttitelangabe erfasst. </a:t>
            </a:r>
            <a:br>
              <a:rPr lang="de-DE" dirty="0" smtClean="0"/>
            </a:b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Informationsquellen sind:</a:t>
            </a:r>
          </a:p>
          <a:p>
            <a:pPr marL="457200" indent="-457200">
              <a:buAutoNum type="alphaLcParenR"/>
            </a:pPr>
            <a:r>
              <a:rPr lang="de-DE" dirty="0" smtClean="0"/>
              <a:t>die </a:t>
            </a:r>
            <a:r>
              <a:rPr lang="de-DE" dirty="0"/>
              <a:t>Titelseite der Reihe </a:t>
            </a:r>
            <a:endParaRPr lang="de-DE" dirty="0" smtClean="0"/>
          </a:p>
          <a:p>
            <a:pPr marL="457200" indent="-457200">
              <a:buAutoNum type="alphaLcParenR"/>
            </a:pPr>
            <a:r>
              <a:rPr lang="de-DE" dirty="0" smtClean="0"/>
              <a:t>eine andere </a:t>
            </a:r>
            <a:r>
              <a:rPr lang="de-DE" dirty="0"/>
              <a:t>Quelle innerhalb der </a:t>
            </a:r>
            <a:r>
              <a:rPr lang="de-DE" dirty="0" smtClean="0"/>
              <a:t>Ressource</a:t>
            </a:r>
          </a:p>
          <a:p>
            <a:pPr marL="457200" indent="-457200">
              <a:buAutoNum type="alphaLcParenR"/>
            </a:pPr>
            <a:r>
              <a:rPr lang="de-DE" dirty="0" smtClean="0"/>
              <a:t>eine der anderen </a:t>
            </a:r>
            <a:r>
              <a:rPr lang="de-DE" dirty="0"/>
              <a:t>Informationsquellen, die unter 2.2.4 RDA vorgeschrieben sind (z.B. Begleitmaterial, oder Verzeichnis des Buchhandels)</a:t>
            </a: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>
          <a:xfrm>
            <a:off x="467544" y="6376243"/>
            <a:ext cx="6408712" cy="365125"/>
          </a:xfrm>
        </p:spPr>
        <p:txBody>
          <a:bodyPr/>
          <a:lstStyle/>
          <a:p>
            <a:r>
              <a:rPr lang="de-DE" sz="800" smtClean="0"/>
              <a:t>AG RDA Schulungsunterlagen – Modul 3.02.06: Gesamttitel - Aleph-Version | Stand: 12.06.2015 | CC BY-NC-SA</a:t>
            </a:r>
            <a:endParaRPr lang="de-DE" sz="8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690F1-7CA1-4166-A522-500460961984}" type="slidenum">
              <a:rPr lang="de-DE" sz="8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3</a:t>
            </a:fld>
            <a:endParaRPr lang="de-DE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83778"/>
            <a:ext cx="8964488" cy="508918"/>
          </a:xfrm>
        </p:spPr>
        <p:txBody>
          <a:bodyPr/>
          <a:lstStyle/>
          <a:p>
            <a:r>
              <a:rPr lang="de-DE" dirty="0"/>
              <a:t>Art der Beschreibung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endParaRPr lang="de-DE" dirty="0"/>
          </a:p>
          <a:p>
            <a:r>
              <a:rPr lang="de-DE" dirty="0" smtClean="0"/>
              <a:t>Gezählte </a:t>
            </a:r>
            <a:r>
              <a:rPr lang="de-DE" dirty="0"/>
              <a:t>monografische Reihen können hierarchisch beschrieben </a:t>
            </a:r>
            <a:r>
              <a:rPr lang="de-DE" dirty="0" smtClean="0"/>
              <a:t>werden</a:t>
            </a:r>
          </a:p>
          <a:p>
            <a:r>
              <a:rPr lang="de-DE" dirty="0" smtClean="0"/>
              <a:t>Es ist aber auch eine rein analytische Beschreibung der Teile möglich, ggf. auch ohne eigene Beschreibung der monografischen Reihe</a:t>
            </a:r>
          </a:p>
          <a:p>
            <a:r>
              <a:rPr lang="de-DE" dirty="0" smtClean="0"/>
              <a:t>Teile ungezählter monografischer Reihen werden immer analytisch beschrieben. Die Reihe erhält keine eigene Aufnahme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>
          <a:xfrm>
            <a:off x="467544" y="6376243"/>
            <a:ext cx="6408712" cy="365125"/>
          </a:xfrm>
        </p:spPr>
        <p:txBody>
          <a:bodyPr/>
          <a:lstStyle/>
          <a:p>
            <a:r>
              <a:rPr lang="de-DE" sz="800" smtClean="0"/>
              <a:t>AG RDA Schulungsunterlagen – Modul 3.02.06: Gesamttitel - Aleph-Version | Stand: 12.06.2015 | CC BY-NC-SA</a:t>
            </a:r>
            <a:endParaRPr lang="de-DE" sz="8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690F1-7CA1-4166-A522-500460961984}" type="slidenum">
              <a:rPr lang="de-DE" sz="8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4</a:t>
            </a:fld>
            <a:endParaRPr lang="de-DE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5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83778"/>
            <a:ext cx="8964488" cy="508918"/>
          </a:xfrm>
        </p:spPr>
        <p:txBody>
          <a:bodyPr/>
          <a:lstStyle/>
          <a:p>
            <a:r>
              <a:rPr lang="de-DE" dirty="0"/>
              <a:t>Beschreibung der Gesamttitelangabe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Die Elemente werden übertragen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Standardelemente sind:</a:t>
            </a:r>
            <a:endParaRPr lang="de-DE" dirty="0"/>
          </a:p>
          <a:p>
            <a:r>
              <a:rPr lang="de-DE" dirty="0"/>
              <a:t>Haupttitel der Reihe </a:t>
            </a:r>
            <a:endParaRPr lang="de-DE" dirty="0" smtClean="0"/>
          </a:p>
          <a:p>
            <a:r>
              <a:rPr lang="de-DE" dirty="0"/>
              <a:t>Zählung innerhalb der </a:t>
            </a:r>
            <a:r>
              <a:rPr lang="de-DE" dirty="0" smtClean="0"/>
              <a:t>Reihe</a:t>
            </a:r>
          </a:p>
          <a:p>
            <a:r>
              <a:rPr lang="de-DE" dirty="0"/>
              <a:t>Haupttitel der </a:t>
            </a:r>
            <a:r>
              <a:rPr lang="de-DE" dirty="0" smtClean="0"/>
              <a:t>Unterreihe</a:t>
            </a:r>
          </a:p>
          <a:p>
            <a:r>
              <a:rPr lang="de-DE" dirty="0"/>
              <a:t>Zählung innerhalb der Unterreihe</a:t>
            </a: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>
          <a:xfrm>
            <a:off x="467544" y="6376243"/>
            <a:ext cx="6408712" cy="365125"/>
          </a:xfrm>
        </p:spPr>
        <p:txBody>
          <a:bodyPr/>
          <a:lstStyle/>
          <a:p>
            <a:r>
              <a:rPr lang="de-DE" sz="800" smtClean="0"/>
              <a:t>AG RDA Schulungsunterlagen – Modul 3.02.06: Gesamttitel - Aleph-Version | Stand: 12.06.2015 | CC BY-NC-SA</a:t>
            </a:r>
            <a:endParaRPr lang="de-DE" sz="8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690F1-7CA1-4166-A522-500460961984}" type="slidenum">
              <a:rPr lang="de-DE" sz="8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5</a:t>
            </a:fld>
            <a:endParaRPr lang="de-DE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83778"/>
            <a:ext cx="8964488" cy="508918"/>
          </a:xfrm>
        </p:spPr>
        <p:txBody>
          <a:bodyPr/>
          <a:lstStyle/>
          <a:p>
            <a:r>
              <a:rPr lang="de-DE" dirty="0"/>
              <a:t>Zählung innerhalb der Reihe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Erfassung inklusive der formalen Bandbezeichnung (vol., Band …)</a:t>
            </a:r>
            <a:br>
              <a:rPr lang="de-DE" dirty="0" smtClean="0"/>
            </a:br>
            <a:endParaRPr lang="de-DE" dirty="0" smtClean="0"/>
          </a:p>
          <a:p>
            <a:pPr>
              <a:buNone/>
            </a:pPr>
            <a:r>
              <a:rPr lang="de-DE" dirty="0" smtClean="0"/>
              <a:t>Für das Übertragen gilt:</a:t>
            </a:r>
            <a:endParaRPr lang="de-DE" dirty="0"/>
          </a:p>
          <a:p>
            <a:r>
              <a:rPr lang="de-DE" dirty="0"/>
              <a:t>Römische Ziffern werden in Form von arabischen Ziffern </a:t>
            </a:r>
            <a:r>
              <a:rPr lang="de-DE" dirty="0" smtClean="0"/>
              <a:t>erfasst</a:t>
            </a:r>
          </a:p>
          <a:p>
            <a:r>
              <a:rPr lang="de-DE" dirty="0"/>
              <a:t>Zahlen, die als Wörter geschrieben sind, werden als Ziffern </a:t>
            </a:r>
            <a:r>
              <a:rPr lang="de-DE" dirty="0" smtClean="0"/>
              <a:t>erfasst</a:t>
            </a:r>
          </a:p>
          <a:p>
            <a:r>
              <a:rPr lang="de-DE" dirty="0"/>
              <a:t>Wenn die Zählung aus einem Jahr und einer Zahl besteht, die ein Abschnitt des Jahres ist, erfassen Sie das Jahr vor der </a:t>
            </a:r>
            <a:r>
              <a:rPr lang="de-DE" dirty="0" smtClean="0"/>
              <a:t>Zahl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>
          <a:xfrm>
            <a:off x="467544" y="6376243"/>
            <a:ext cx="6408712" cy="365125"/>
          </a:xfrm>
        </p:spPr>
        <p:txBody>
          <a:bodyPr/>
          <a:lstStyle/>
          <a:p>
            <a:r>
              <a:rPr lang="de-DE" sz="800" smtClean="0"/>
              <a:t>AG RDA Schulungsunterlagen – Modul 3.02.06: Gesamttitel - Aleph-Version | Stand: 12.06.2015 | CC BY-NC-SA</a:t>
            </a:r>
            <a:endParaRPr lang="de-DE" sz="8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690F1-7CA1-4166-A522-500460961984}" type="slidenum">
              <a:rPr lang="de-DE" sz="8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6</a:t>
            </a:fld>
            <a:endParaRPr lang="de-DE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28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83778"/>
            <a:ext cx="8964488" cy="508918"/>
          </a:xfrm>
        </p:spPr>
        <p:txBody>
          <a:bodyPr/>
          <a:lstStyle/>
          <a:p>
            <a:r>
              <a:rPr lang="de-DE" dirty="0"/>
              <a:t>Zählung innerhalb der Reihe – Beispiele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>
          <a:xfrm>
            <a:off x="467544" y="6376243"/>
            <a:ext cx="6408712" cy="365125"/>
          </a:xfrm>
        </p:spPr>
        <p:txBody>
          <a:bodyPr/>
          <a:lstStyle/>
          <a:p>
            <a:r>
              <a:rPr lang="de-DE" sz="800" smtClean="0"/>
              <a:t>AG RDA Schulungsunterlagen – Modul 3.02.06: Gesamttitel - Aleph-Version | Stand: 12.06.2015 | CC BY-NC-SA</a:t>
            </a:r>
            <a:endParaRPr lang="de-DE" sz="8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690F1-7CA1-4166-A522-500460961984}" type="slidenum">
              <a:rPr lang="de-DE" sz="8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7</a:t>
            </a:fld>
            <a:endParaRPr lang="de-DE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951727"/>
              </p:ext>
            </p:extLst>
          </p:nvPr>
        </p:nvGraphicFramePr>
        <p:xfrm>
          <a:off x="683568" y="1052737"/>
          <a:ext cx="7776864" cy="5176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3888432"/>
              </a:tblGrid>
              <a:tr h="685681"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Angabe in der Informationsquelle</a:t>
                      </a:r>
                      <a:endParaRPr lang="de-DE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Erfassung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641557"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de-DE" sz="2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de-DE" sz="2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641557"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Bd. 1</a:t>
                      </a:r>
                      <a:endParaRPr lang="de-DE" sz="2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Bd. 1</a:t>
                      </a:r>
                    </a:p>
                  </a:txBody>
                  <a:tcPr/>
                </a:tc>
              </a:tr>
              <a:tr h="641557">
                <a:tc>
                  <a:txBody>
                    <a:bodyPr/>
                    <a:lstStyle/>
                    <a:p>
                      <a:r>
                        <a:rPr lang="de-DE" sz="20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volume</a:t>
                      </a:r>
                      <a:r>
                        <a:rPr lang="de-DE" sz="2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1</a:t>
                      </a:r>
                      <a:endParaRPr lang="de-DE" sz="2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volume</a:t>
                      </a:r>
                      <a:r>
                        <a:rPr lang="de-DE" sz="20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1</a:t>
                      </a:r>
                      <a:endParaRPr lang="de-DE" sz="2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641557"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 Band</a:t>
                      </a:r>
                      <a:endParaRPr lang="de-DE" sz="2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 Band</a:t>
                      </a:r>
                      <a:endParaRPr lang="de-DE" sz="2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641557"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Band V</a:t>
                      </a:r>
                      <a:endParaRPr lang="de-DE" sz="2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Band 5</a:t>
                      </a:r>
                      <a:endParaRPr lang="de-DE" sz="2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641557">
                <a:tc>
                  <a:txBody>
                    <a:bodyPr/>
                    <a:lstStyle/>
                    <a:p>
                      <a:r>
                        <a:rPr lang="de-DE" sz="20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r>
                        <a:rPr lang="de-DE" sz="2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 3,</a:t>
                      </a:r>
                      <a:r>
                        <a:rPr lang="de-DE" sz="20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2000</a:t>
                      </a:r>
                      <a:endParaRPr lang="de-DE" sz="2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2000, </a:t>
                      </a:r>
                      <a:r>
                        <a:rPr lang="de-DE" sz="20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r>
                        <a:rPr lang="de-DE" sz="2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 3</a:t>
                      </a:r>
                      <a:endParaRPr lang="de-DE" sz="2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641557">
                <a:tc>
                  <a:txBody>
                    <a:bodyPr/>
                    <a:lstStyle/>
                    <a:p>
                      <a:r>
                        <a:rPr lang="de-DE" sz="20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second</a:t>
                      </a:r>
                      <a:r>
                        <a:rPr lang="de-DE" sz="20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sz="2000" baseline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volume</a:t>
                      </a:r>
                      <a:endParaRPr lang="de-DE" sz="2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2nd </a:t>
                      </a:r>
                      <a:r>
                        <a:rPr lang="de-DE" sz="20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volume</a:t>
                      </a:r>
                      <a:endParaRPr lang="de-DE" sz="2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926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51520" y="183778"/>
            <a:ext cx="8640960" cy="508918"/>
          </a:xfrm>
        </p:spPr>
        <p:txBody>
          <a:bodyPr/>
          <a:lstStyle/>
          <a:p>
            <a:r>
              <a:rPr lang="de-DE" dirty="0" smtClean="0"/>
              <a:t>Beispiel 25, Monografische Reihe - Teil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9" t="6528" r="27261" b="62462"/>
          <a:stretch/>
        </p:blipFill>
        <p:spPr>
          <a:xfrm rot="5400000">
            <a:off x="-43741" y="1532278"/>
            <a:ext cx="5000294" cy="440977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1" t="15270" r="72443" b="76858"/>
          <a:stretch/>
        </p:blipFill>
        <p:spPr>
          <a:xfrm>
            <a:off x="4918981" y="3212976"/>
            <a:ext cx="4086281" cy="99419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5" t="72847" r="73262" b="13461"/>
          <a:stretch/>
        </p:blipFill>
        <p:spPr>
          <a:xfrm>
            <a:off x="4932040" y="4282972"/>
            <a:ext cx="4080482" cy="195433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9" name="Textfeld 8"/>
          <p:cNvSpPr txBox="1"/>
          <p:nvPr/>
        </p:nvSpPr>
        <p:spPr>
          <a:xfrm>
            <a:off x="519704" y="1052352"/>
            <a:ext cx="143982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51519" y="749918"/>
            <a:ext cx="159323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Titelseite: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004386" y="2924944"/>
            <a:ext cx="18473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endParaRPr lang="de-DE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918981" y="2350621"/>
            <a:ext cx="2687402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 der Rückseite der</a:t>
            </a:r>
          </a:p>
          <a:p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Titelseite: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z="800" smtClean="0"/>
              <a:t>AG RDA Schulungsunterlagen – Modul 3.02.06: Gesamttitel - Aleph-Version | Stand: 12.06.2015 | CC BY-NC-SA</a:t>
            </a:r>
            <a:endParaRPr lang="de-DE" sz="8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690F1-7CA1-4166-A522-500460961984}" type="slidenum">
              <a:rPr lang="de-DE" sz="8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8</a:t>
            </a:fld>
            <a:endParaRPr lang="de-DE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12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25, Monografische Reihe - Teil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>
          <a:xfrm>
            <a:off x="467544" y="6376243"/>
            <a:ext cx="6696744" cy="365125"/>
          </a:xfrm>
        </p:spPr>
        <p:txBody>
          <a:bodyPr/>
          <a:lstStyle/>
          <a:p>
            <a:r>
              <a:rPr lang="de-DE" sz="800" smtClean="0"/>
              <a:t>AG RDA Schulungsunterlagen – Modul 3.02.06: Gesamttitel - Aleph-Version | Stand: 12.06.2015 | CC BY-NC-SA</a:t>
            </a:r>
            <a:endParaRPr lang="de-DE" sz="8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690F1-7CA1-4166-A522-500460961984}" type="slidenum">
              <a:rPr lang="de-DE" sz="8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9</a:t>
            </a:fld>
            <a:endParaRPr lang="de-DE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523344"/>
              </p:ext>
            </p:extLst>
          </p:nvPr>
        </p:nvGraphicFramePr>
        <p:xfrm>
          <a:off x="215515" y="1340768"/>
          <a:ext cx="8424936" cy="4006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125"/>
                <a:gridCol w="1296144"/>
                <a:gridCol w="2982114"/>
                <a:gridCol w="3030553"/>
              </a:tblGrid>
              <a:tr h="37603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1" kern="1200" dirty="0" err="1" smtClean="0">
                          <a:solidFill>
                            <a:schemeClr val="l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Aleph</a:t>
                      </a:r>
                      <a:endParaRPr lang="de-DE" sz="1800" b="1" kern="1200" dirty="0">
                        <a:solidFill>
                          <a:schemeClr val="lt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1" kern="1200" dirty="0" smtClean="0">
                          <a:solidFill>
                            <a:schemeClr val="l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RDA</a:t>
                      </a:r>
                      <a:endParaRPr lang="de-DE" sz="1800" b="1" kern="1200" dirty="0">
                        <a:solidFill>
                          <a:schemeClr val="lt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Element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Erfassung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6580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331</a:t>
                      </a:r>
                      <a:endParaRPr lang="de-DE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kern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2.3.2</a:t>
                      </a:r>
                      <a:endParaRPr lang="de-DE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Haupttitel</a:t>
                      </a:r>
                      <a:endParaRPr lang="de-DE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$a</a:t>
                      </a:r>
                      <a:r>
                        <a:rPr lang="de-DE" sz="18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Bestsellermarketing</a:t>
                      </a:r>
                      <a:endParaRPr lang="de-DE" sz="1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7430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451</a:t>
                      </a:r>
                      <a:endParaRPr lang="de-DE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2.12.2</a:t>
                      </a:r>
                      <a:endParaRPr lang="de-DE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Haupttitel der Reihe</a:t>
                      </a:r>
                      <a:endParaRPr lang="de-DE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$a </a:t>
                      </a: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Reihe Geisteswissenschaften </a:t>
                      </a:r>
                      <a:endParaRPr lang="de-DE" sz="1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7430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2.12.9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Zählung</a:t>
                      </a:r>
                      <a:r>
                        <a:rPr lang="de-DE" sz="18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innerhalb der Reihe</a:t>
                      </a:r>
                      <a:endParaRPr lang="de-DE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$v </a:t>
                      </a:r>
                      <a:r>
                        <a:rPr lang="de-DE" sz="18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Band 1</a:t>
                      </a:r>
                      <a:endParaRPr lang="de-DE" sz="1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7430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455</a:t>
                      </a:r>
                      <a:endParaRPr lang="de-DE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$a 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Band 1</a:t>
                      </a:r>
                      <a:endParaRPr lang="de-DE" sz="18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7430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456</a:t>
                      </a:r>
                      <a:endParaRPr lang="de-DE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$a 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de-DE" sz="18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hteck 2"/>
          <p:cNvSpPr/>
          <p:nvPr/>
        </p:nvSpPr>
        <p:spPr>
          <a:xfrm>
            <a:off x="611560" y="5457998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 eine Zählung innerhalb der Reihe vorhanden, müssen zusätzlich die Felder 455 (Inhalt identisch zu 451 $v) und 456 (Zählung in Sortierform) erfasst werden.</a:t>
            </a:r>
            <a:endParaRPr lang="de-DE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600" dirty="0">
            <a:latin typeface="Verdana" pitchFamily="34" charset="0"/>
            <a:ea typeface="Verdana" pitchFamily="34" charset="0"/>
            <a:cs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774</Words>
  <Application>Microsoft Office PowerPoint</Application>
  <PresentationFormat>Bildschirmpräsentation (4:3)</PresentationFormat>
  <Paragraphs>177</Paragraphs>
  <Slides>13</Slides>
  <Notes>12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Larissa</vt:lpstr>
      <vt:lpstr>Schulungsunterlagen der AG RDA</vt:lpstr>
      <vt:lpstr>Erfassung der Gesamttitelangabe  bei Monografien</vt:lpstr>
      <vt:lpstr>Wann wird eine Gesamttitelangabe erfasst?</vt:lpstr>
      <vt:lpstr>Art der Beschreibung</vt:lpstr>
      <vt:lpstr>Beschreibung der Gesamttitelangabe</vt:lpstr>
      <vt:lpstr>Zählung innerhalb der Reihe</vt:lpstr>
      <vt:lpstr>Zählung innerhalb der Reihe – Beispiele</vt:lpstr>
      <vt:lpstr>Beispiel 25, Monografische Reihe - Teil</vt:lpstr>
      <vt:lpstr>Beispiel 25, Monografische Reihe - Teil</vt:lpstr>
      <vt:lpstr>Beispiel 26 Unterreihe - Teil</vt:lpstr>
      <vt:lpstr>Beispiel 26 Unterreihe - Teil</vt:lpstr>
      <vt:lpstr>Ergänzung der Verantwortlichkeitsangabe</vt:lpstr>
      <vt:lpstr>Gesamttitelangabe</vt:lpstr>
    </vt:vector>
  </TitlesOfParts>
  <Company>Deutsche Nationalbibliothek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Schulungsunterlagen der AG RDA</dc:title>
  <dc:creator>Ingeborg Töpler</dc:creator>
  <cp:lastModifiedBy>Monika Heilmayer</cp:lastModifiedBy>
  <cp:revision>449</cp:revision>
  <cp:lastPrinted>2015-01-23T13:57:44Z</cp:lastPrinted>
  <dcterms:created xsi:type="dcterms:W3CDTF">2014-02-18T07:01:40Z</dcterms:created>
  <dcterms:modified xsi:type="dcterms:W3CDTF">2015-09-27T15:54:38Z</dcterms:modified>
</cp:coreProperties>
</file>