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85" r:id="rId2"/>
    <p:sldId id="259" r:id="rId3"/>
    <p:sldId id="287" r:id="rId4"/>
    <p:sldId id="302" r:id="rId5"/>
    <p:sldId id="303" r:id="rId6"/>
    <p:sldId id="304" r:id="rId7"/>
    <p:sldId id="305" r:id="rId8"/>
    <p:sldId id="298" r:id="rId9"/>
    <p:sldId id="306" r:id="rId10"/>
    <p:sldId id="307" r:id="rId11"/>
    <p:sldId id="308" r:id="rId12"/>
    <p:sldId id="309" r:id="rId13"/>
    <p:sldId id="310" r:id="rId14"/>
    <p:sldId id="311" r:id="rId15"/>
    <p:sldId id="312" r:id="rId16"/>
  </p:sldIdLst>
  <p:sldSz cx="9144000" cy="6858000" type="screen4x3"/>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9" autoAdjust="0"/>
    <p:restoredTop sz="83509" autoAdjust="0"/>
  </p:normalViewPr>
  <p:slideViewPr>
    <p:cSldViewPr>
      <p:cViewPr>
        <p:scale>
          <a:sx n="75" d="100"/>
          <a:sy n="75" d="100"/>
        </p:scale>
        <p:origin x="-1747"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4AC937E4-8306-4256-98BE-2853E1A1DDAD}" type="datetimeFigureOut">
              <a:rPr lang="de-DE" smtClean="0"/>
              <a:pPr/>
              <a:t>30.11.2015</a:t>
            </a:fld>
            <a:endParaRPr lang="de-DE"/>
          </a:p>
        </p:txBody>
      </p:sp>
      <p:sp>
        <p:nvSpPr>
          <p:cNvPr id="4" name="Fußzeilenplatzhalter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F5EDB1F4-BB4F-44BD-AC26-B758B395BD23}" type="datetimeFigureOut">
              <a:rPr lang="de-DE" smtClean="0"/>
              <a:pPr/>
              <a:t>30.11.2015</a:t>
            </a:fld>
            <a:endParaRPr lang="de-DE"/>
          </a:p>
        </p:txBody>
      </p:sp>
      <p:sp>
        <p:nvSpPr>
          <p:cNvPr id="4" name="Folienbildplatzhalt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285027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BVB/KOBV-Notizen:</a:t>
            </a:r>
            <a:br>
              <a:rPr lang="de-DE" dirty="0" smtClean="0"/>
            </a:br>
            <a:r>
              <a:rPr lang="de-DE" dirty="0" smtClean="0"/>
              <a:t>Hinweis</a:t>
            </a:r>
            <a:r>
              <a:rPr lang="de-DE" baseline="0" dirty="0" smtClean="0"/>
              <a:t> auf folgende Felder:</a:t>
            </a:r>
            <a:br>
              <a:rPr lang="de-DE" baseline="0" dirty="0" smtClean="0"/>
            </a:br>
            <a:r>
              <a:rPr lang="de-DE" baseline="0" dirty="0" smtClean="0"/>
              <a:t>050	Doppelcodierung: wie bisher</a:t>
            </a:r>
          </a:p>
          <a:p>
            <a:r>
              <a:rPr lang="de-DE" baseline="0" dirty="0" smtClean="0"/>
              <a:t>061	Codierung: Band</a:t>
            </a:r>
          </a:p>
          <a:p>
            <a:r>
              <a:rPr lang="de-DE" baseline="0" dirty="0" smtClean="0"/>
              <a:t>062 	Codierung: ohne Hilfsmittel zu benutzen</a:t>
            </a:r>
          </a:p>
          <a:p>
            <a:r>
              <a:rPr lang="de-DE" baseline="0" dirty="0" smtClean="0"/>
              <a:t>064a	NEU: Auswahlliste mit STRG + F8; nach der Übernahme steht das Unterfeld $9 direkt hinter dem Begriff,</a:t>
            </a:r>
          </a:p>
          <a:p>
            <a:r>
              <a:rPr lang="de-DE" baseline="0" dirty="0" smtClean="0"/>
              <a:t>	beim Abspeichern wird es aber in eine eigene Zeile geschrieben</a:t>
            </a:r>
          </a:p>
          <a:p>
            <a:r>
              <a:rPr lang="de-DE" baseline="0" dirty="0" smtClean="0"/>
              <a:t>419   $a	</a:t>
            </a:r>
            <a:r>
              <a:rPr lang="de-DE" dirty="0" smtClean="0"/>
              <a:t>Ist bei einer Hochschulschrift weder ein kommerzieller Verlag noch eine verlegende Körperschaft genannt, so werden der Hochschulort </a:t>
            </a:r>
            <a:r>
              <a:rPr lang="de-DE" sz="1200" kern="1200" dirty="0" smtClean="0">
                <a:solidFill>
                  <a:schemeClr val="tx1"/>
                </a:solidFill>
                <a:effectLst/>
                <a:latin typeface="+mn-lt"/>
                <a:ea typeface="+mn-ea"/>
                <a:cs typeface="+mn-cs"/>
              </a:rPr>
              <a:t>oder die Hochschulorte</a:t>
            </a:r>
            <a:r>
              <a:rPr lang="de-DE" dirty="0" smtClean="0"/>
              <a:t> als 	Erscheinungsort bzw. -orte angegeben.</a:t>
            </a:r>
          </a:p>
          <a:p>
            <a:r>
              <a:rPr lang="de-DE" baseline="0" dirty="0" smtClean="0"/>
              <a:t>         $b	</a:t>
            </a:r>
            <a:r>
              <a:rPr lang="de-DE" dirty="0" smtClean="0"/>
              <a:t>Ist bei einer Hochschulschrift weder ein kommerzieller Verlag noch eine verlegende Körperschaft genannt, so wird </a:t>
            </a:r>
            <a:r>
              <a:rPr lang="de-DE" sz="1200" b="1" kern="1200" dirty="0" smtClean="0">
                <a:solidFill>
                  <a:schemeClr val="tx1"/>
                </a:solidFill>
                <a:effectLst/>
                <a:latin typeface="+mn-lt"/>
                <a:ea typeface="+mn-ea"/>
                <a:cs typeface="+mn-cs"/>
              </a:rPr>
              <a:t>kein</a:t>
            </a:r>
            <a:r>
              <a:rPr lang="de-DE" dirty="0" smtClean="0"/>
              <a:t> Verlagsname angegeben.</a:t>
            </a:r>
          </a:p>
          <a:p>
            <a:pPr marL="0" indent="0">
              <a:buNone/>
            </a:pPr>
            <a:r>
              <a:rPr lang="de-DE" baseline="0" dirty="0" smtClean="0"/>
              <a:t>520	NEU</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1001516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rtl="0"/>
            <a:r>
              <a:rPr lang="de-DE" sz="1200" b="0" i="0" u="none" strike="noStrike" kern="1200" baseline="0" dirty="0" smtClean="0">
                <a:solidFill>
                  <a:schemeClr val="tx1"/>
                </a:solidFill>
                <a:latin typeface="+mn-lt"/>
                <a:ea typeface="+mn-ea"/>
                <a:cs typeface="+mn-cs"/>
              </a:rPr>
              <a:t>BVB/KOBV-Notizen:</a:t>
            </a:r>
            <a:br>
              <a:rPr lang="de-DE" sz="1200" b="0" i="0" u="none" strike="noStrike" kern="1200" baseline="0" dirty="0" smtClean="0">
                <a:solidFill>
                  <a:schemeClr val="tx1"/>
                </a:solidFill>
                <a:latin typeface="+mn-lt"/>
                <a:ea typeface="+mn-ea"/>
                <a:cs typeface="+mn-cs"/>
              </a:rPr>
            </a:br>
            <a:r>
              <a:rPr lang="de-DE" sz="1200" b="0" i="0" u="none" strike="noStrike" kern="1200" baseline="0" dirty="0" smtClean="0">
                <a:solidFill>
                  <a:schemeClr val="tx1"/>
                </a:solidFill>
                <a:latin typeface="+mn-lt"/>
                <a:ea typeface="+mn-ea"/>
                <a:cs typeface="+mn-cs"/>
              </a:rPr>
              <a:t>Hinweis auf folgende Felder:</a:t>
            </a:r>
            <a:br>
              <a:rPr lang="de-DE" sz="1200" b="0" i="0" u="none" strike="noStrike" kern="1200" baseline="0" dirty="0" smtClean="0">
                <a:solidFill>
                  <a:schemeClr val="tx1"/>
                </a:solidFill>
                <a:latin typeface="+mn-lt"/>
                <a:ea typeface="+mn-ea"/>
                <a:cs typeface="+mn-cs"/>
              </a:rPr>
            </a:br>
            <a:r>
              <a:rPr lang="de-DE" sz="1200" b="0" i="0" u="none" strike="noStrike" kern="1200" baseline="0" dirty="0" smtClean="0">
                <a:solidFill>
                  <a:schemeClr val="tx1"/>
                </a:solidFill>
                <a:latin typeface="+mn-lt"/>
                <a:ea typeface="+mn-ea"/>
                <a:cs typeface="+mn-cs"/>
              </a:rPr>
              <a:t>051	wie bisher</a:t>
            </a:r>
          </a:p>
          <a:p>
            <a:r>
              <a:rPr lang="de-DE" sz="1200" b="0" i="0" u="none" strike="noStrike" kern="1200" baseline="0" dirty="0" smtClean="0">
                <a:solidFill>
                  <a:schemeClr val="tx1"/>
                </a:solidFill>
                <a:latin typeface="+mn-lt"/>
                <a:ea typeface="+mn-ea"/>
                <a:cs typeface="+mn-cs"/>
              </a:rPr>
              <a:t>064a	</a:t>
            </a:r>
            <a:r>
              <a:rPr lang="de-DE" baseline="0" dirty="0" smtClean="0"/>
              <a:t>NEU: Auswahlliste mit STRG + F8; nach der Übernahme steht das Unterfeld $9 direkt hinter dem Begriff,</a:t>
            </a:r>
          </a:p>
          <a:p>
            <a:r>
              <a:rPr lang="de-DE" baseline="0" dirty="0" smtClean="0"/>
              <a:t>	beim Abspeichern wird es aber in eine eigene Zeile geschrieben</a:t>
            </a:r>
          </a:p>
          <a:p>
            <a:pPr rtl="0"/>
            <a:r>
              <a:rPr lang="de-DE" sz="1200" b="0" i="0" u="none" strike="noStrike" kern="1200" baseline="0" dirty="0" smtClean="0">
                <a:solidFill>
                  <a:schemeClr val="tx1"/>
                </a:solidFill>
                <a:latin typeface="+mn-lt"/>
                <a:ea typeface="+mn-ea"/>
                <a:cs typeface="+mn-cs"/>
              </a:rPr>
              <a:t>419 	Ort und Verlag der Buchhandelsausgabe</a:t>
            </a:r>
          </a:p>
          <a:p>
            <a:pPr rtl="0"/>
            <a:r>
              <a:rPr lang="de-DE" sz="1200" b="0" i="0" u="none" strike="noStrike" kern="1200" baseline="0" dirty="0" smtClean="0">
                <a:solidFill>
                  <a:schemeClr val="tx1"/>
                </a:solidFill>
                <a:latin typeface="+mn-lt"/>
                <a:ea typeface="+mn-ea"/>
                <a:cs typeface="+mn-cs"/>
              </a:rPr>
              <a:t>520	NEU</a:t>
            </a:r>
            <a:br>
              <a:rPr lang="de-DE" sz="1200" b="0" i="0" u="none" strike="noStrike" kern="1200" baseline="0" dirty="0" smtClean="0">
                <a:solidFill>
                  <a:schemeClr val="tx1"/>
                </a:solidFill>
                <a:latin typeface="+mn-lt"/>
                <a:ea typeface="+mn-ea"/>
                <a:cs typeface="+mn-cs"/>
              </a:rPr>
            </a:br>
            <a:r>
              <a:rPr lang="de-DE" sz="1200" b="0" i="0" u="none" strike="noStrike" kern="1200" baseline="0" dirty="0" smtClean="0">
                <a:solidFill>
                  <a:schemeClr val="tx1"/>
                </a:solidFill>
                <a:latin typeface="+mn-lt"/>
                <a:ea typeface="+mn-ea"/>
                <a:cs typeface="+mn-cs"/>
              </a:rPr>
              <a:t>	Unterfeld g = zusätzliche Angaben: Hier kann man auch z.B. erfassen: Leicht überarbeitete Fassung</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1001516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4166103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Alte Drucke</a:t>
            </a:r>
            <a:r>
              <a:rPr lang="de-DE" smtClean="0"/>
              <a:t>:</a:t>
            </a:r>
            <a:r>
              <a:rPr lang="de-DE" baseline="0" smtClean="0"/>
              <a:t> „</a:t>
            </a:r>
            <a:r>
              <a:rPr lang="de-DE" smtClean="0"/>
              <a:t>Materialien</a:t>
            </a:r>
            <a:r>
              <a:rPr lang="de-DE" dirty="0" smtClean="0"/>
              <a:t>, die vor der Einführung des Maschinendrucks circa 1825 - 1830 </a:t>
            </a:r>
            <a:r>
              <a:rPr lang="de-DE" smtClean="0"/>
              <a:t>hergestellt wurden“ </a:t>
            </a:r>
            <a:r>
              <a:rPr lang="de-DE" dirty="0" smtClean="0"/>
              <a:t>(aus RDA Glossar)</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3679249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smtClean="0">
                <a:solidFill>
                  <a:schemeClr val="tx1"/>
                </a:solidFill>
                <a:effectLst/>
                <a:latin typeface="+mn-lt"/>
                <a:ea typeface="+mn-ea"/>
                <a:cs typeface="+mn-cs"/>
              </a:rPr>
              <a:t>AWR zu 7.9</a:t>
            </a:r>
          </a:p>
          <a:p>
            <a:r>
              <a:rPr lang="de-DE" sz="1200" kern="1200" dirty="0" smtClean="0">
                <a:solidFill>
                  <a:schemeClr val="tx1"/>
                </a:solidFill>
                <a:effectLst/>
                <a:latin typeface="+mn-lt"/>
                <a:ea typeface="+mn-ea"/>
                <a:cs typeface="+mn-cs"/>
              </a:rPr>
              <a:t>Verzichten Sie auf die Angabe des akademischen Grades, für den der Verfasser Kandidat war. Geben Sie den Charakter der Hochschulschrift immer an, sofern er zu ermitteln ist. Fehlende Angaben müssen nicht recherchiert werden. Erfassen Sie den Charakter der Hochschulschrift in normierter Form.  </a:t>
            </a:r>
          </a:p>
          <a:p>
            <a:r>
              <a:rPr lang="de-DE" sz="1200" kern="1200" dirty="0" smtClean="0">
                <a:solidFill>
                  <a:schemeClr val="tx1"/>
                </a:solidFill>
                <a:effectLst/>
                <a:latin typeface="+mn-lt"/>
                <a:ea typeface="+mn-ea"/>
                <a:cs typeface="+mn-cs"/>
              </a:rPr>
              <a:t>Verwenden Sie dafür einen Begriff aus dieser Liste:  </a:t>
            </a:r>
          </a:p>
          <a:p>
            <a:pPr lvl="0"/>
            <a:r>
              <a:rPr lang="de-DE" sz="1200" kern="1200" dirty="0" smtClean="0">
                <a:solidFill>
                  <a:schemeClr val="tx1"/>
                </a:solidFill>
                <a:effectLst/>
                <a:latin typeface="+mn-lt"/>
                <a:ea typeface="+mn-ea"/>
                <a:cs typeface="+mn-cs"/>
              </a:rPr>
              <a:t>Bachelorarbeit </a:t>
            </a:r>
          </a:p>
          <a:p>
            <a:pPr lvl="0"/>
            <a:r>
              <a:rPr lang="de-DE" sz="1200" i="1" kern="1200" dirty="0" smtClean="0">
                <a:solidFill>
                  <a:schemeClr val="tx1"/>
                </a:solidFill>
                <a:effectLst/>
                <a:latin typeface="+mn-lt"/>
                <a:ea typeface="+mn-ea"/>
                <a:cs typeface="+mn-cs"/>
              </a:rPr>
              <a:t>Bachelor-Thesis</a:t>
            </a:r>
            <a:r>
              <a:rPr lang="de-DE" sz="1200" kern="1200" dirty="0" smtClean="0">
                <a:solidFill>
                  <a:schemeClr val="tx1"/>
                </a:solidFill>
                <a:effectLst/>
                <a:latin typeface="+mn-lt"/>
                <a:ea typeface="+mn-ea"/>
                <a:cs typeface="+mn-cs"/>
              </a:rPr>
              <a:t> - </a:t>
            </a:r>
            <a:r>
              <a:rPr lang="de-DE" sz="1200" i="1" kern="1200" dirty="0" smtClean="0">
                <a:solidFill>
                  <a:schemeClr val="tx1"/>
                </a:solidFill>
                <a:effectLst/>
                <a:latin typeface="+mn-lt"/>
                <a:ea typeface="+mn-ea"/>
                <a:cs typeface="+mn-cs"/>
              </a:rPr>
              <a:t>benutze Bachelorarbeit</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Diplomarbeit</a:t>
            </a:r>
          </a:p>
          <a:p>
            <a:pPr lvl="0"/>
            <a:r>
              <a:rPr lang="de-DE" sz="1200" kern="1200" dirty="0" smtClean="0">
                <a:solidFill>
                  <a:schemeClr val="tx1"/>
                </a:solidFill>
                <a:effectLst/>
                <a:latin typeface="+mn-lt"/>
                <a:ea typeface="+mn-ea"/>
                <a:cs typeface="+mn-cs"/>
              </a:rPr>
              <a:t>Dissertation </a:t>
            </a:r>
          </a:p>
          <a:p>
            <a:pPr lvl="0"/>
            <a:r>
              <a:rPr lang="de-DE" sz="1200" i="1" kern="1200" dirty="0" smtClean="0">
                <a:solidFill>
                  <a:schemeClr val="tx1"/>
                </a:solidFill>
                <a:effectLst/>
                <a:latin typeface="+mn-lt"/>
                <a:ea typeface="+mn-ea"/>
                <a:cs typeface="+mn-cs"/>
              </a:rPr>
              <a:t>Doktorarbeit - benutze Dissertation</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Habilitationsschrift</a:t>
            </a:r>
          </a:p>
          <a:p>
            <a:pPr lvl="0"/>
            <a:r>
              <a:rPr lang="de-DE" sz="1200" kern="1200" dirty="0" err="1" smtClean="0">
                <a:solidFill>
                  <a:schemeClr val="tx1"/>
                </a:solidFill>
                <a:effectLst/>
                <a:latin typeface="+mn-lt"/>
                <a:ea typeface="+mn-ea"/>
                <a:cs typeface="+mn-cs"/>
              </a:rPr>
              <a:t>Lizenziatsarbeit</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Magisterarbeit </a:t>
            </a:r>
            <a:r>
              <a:rPr lang="de-DE" sz="1200" i="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Masterarbeit </a:t>
            </a:r>
          </a:p>
          <a:p>
            <a:pPr lvl="0"/>
            <a:r>
              <a:rPr lang="de-DE" sz="1200" i="1" kern="1200" dirty="0" smtClean="0">
                <a:solidFill>
                  <a:schemeClr val="tx1"/>
                </a:solidFill>
                <a:effectLst/>
                <a:latin typeface="+mn-lt"/>
                <a:ea typeface="+mn-ea"/>
                <a:cs typeface="+mn-cs"/>
              </a:rPr>
              <a:t>Master-Thesis -&gt; benutze Masterarbeit</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Wenn Sie den in der Informationsquelle vorliegenden Begriff für den Charakter der Hochschulschrift keinem der Begriffe der Liste zuordnen können, benutzen sie ausnahmsweise den in der Informationsquelle vorliegenden Begriff. </a:t>
            </a:r>
          </a:p>
          <a:p>
            <a:r>
              <a:rPr lang="de-DE" sz="1200" i="0" u="none" kern="1200" dirty="0" smtClean="0">
                <a:solidFill>
                  <a:schemeClr val="tx1"/>
                </a:solidFill>
                <a:effectLst/>
                <a:latin typeface="+mn-lt"/>
                <a:ea typeface="+mn-ea"/>
                <a:cs typeface="+mn-cs"/>
              </a:rPr>
              <a:t>Erfassen Sie die Hochschule in der Form der Informationsquelle; dies ist in den meisten Fällen die Ressource selbst. Sind in der Ressource mehrere Namensformen genannt, so verwenden Sie - sofern möglich - die Namensform von der bevorzugten Informationsquelle</a:t>
            </a:r>
            <a:r>
              <a:rPr lang="de-DE" sz="1200" i="0" u="sng" kern="1200" dirty="0" smtClean="0">
                <a:solidFill>
                  <a:schemeClr val="tx1"/>
                </a:solidFill>
                <a:effectLst/>
                <a:latin typeface="+mn-lt"/>
                <a:ea typeface="+mn-ea"/>
                <a:cs typeface="+mn-cs"/>
              </a:rPr>
              <a:t>.</a:t>
            </a:r>
            <a:r>
              <a:rPr lang="de-DE" sz="1200" i="1" kern="1200" dirty="0" smtClean="0">
                <a:solidFill>
                  <a:schemeClr val="tx1"/>
                </a:solidFill>
                <a:effectLst/>
                <a:latin typeface="+mn-lt"/>
                <a:ea typeface="+mn-ea"/>
                <a:cs typeface="+mn-cs"/>
              </a:rPr>
              <a:t/>
            </a:r>
            <a:br>
              <a:rPr lang="de-DE" sz="1200" i="1" kern="1200" dirty="0" smtClean="0">
                <a:solidFill>
                  <a:schemeClr val="tx1"/>
                </a:solidFill>
                <a:effectLst/>
                <a:latin typeface="+mn-lt"/>
                <a:ea typeface="+mn-ea"/>
                <a:cs typeface="+mn-cs"/>
              </a:rPr>
            </a:br>
            <a:r>
              <a:rPr lang="de-DE" sz="1200" i="0" kern="1200" dirty="0" smtClean="0">
                <a:solidFill>
                  <a:schemeClr val="tx1"/>
                </a:solidFill>
                <a:effectLst/>
                <a:latin typeface="+mn-lt"/>
                <a:ea typeface="+mn-ea"/>
                <a:cs typeface="+mn-cs"/>
              </a:rPr>
              <a:t>Die Angabe der Fakultät ist fakultativ.</a:t>
            </a:r>
            <a:r>
              <a:rPr lang="de-DE" sz="1200" i="1" kern="1200" dirty="0" smtClean="0">
                <a:solidFill>
                  <a:schemeClr val="tx1"/>
                </a:solidFill>
                <a:effectLst/>
                <a:latin typeface="+mn-lt"/>
                <a:ea typeface="+mn-ea"/>
                <a:cs typeface="+mn-cs"/>
              </a:rPr>
              <a:t/>
            </a:r>
            <a:br>
              <a:rPr lang="de-DE" sz="1200" i="1" kern="1200" dirty="0" smtClean="0">
                <a:solidFill>
                  <a:schemeClr val="tx1"/>
                </a:solidFill>
                <a:effectLst/>
                <a:latin typeface="+mn-lt"/>
                <a:ea typeface="+mn-ea"/>
                <a:cs typeface="+mn-cs"/>
              </a:rPr>
            </a:br>
            <a:r>
              <a:rPr lang="de-DE" sz="1200" i="0" kern="1200" dirty="0" smtClean="0">
                <a:solidFill>
                  <a:schemeClr val="tx1"/>
                </a:solidFill>
                <a:effectLst/>
                <a:latin typeface="+mn-lt"/>
                <a:ea typeface="+mn-ea"/>
                <a:cs typeface="+mn-cs"/>
              </a:rPr>
              <a:t>Die Angabe des Hochschulschriftenvermerks erfolgt bei echten Hochschulschriften wie auch für Verlagsausgaben von Hochschulschriften gleichermaßen in der beschriebenen Form. Bei Alten Drucken kann auf den Hochschulschriftenvermerk verzichtet werden, insbesondere wenn keine Universität oder Fakultät genannt ist</a:t>
            </a:r>
            <a:r>
              <a:rPr lang="de-DE" sz="1200" b="1" i="1" kern="1200" dirty="0" smtClean="0">
                <a:solidFill>
                  <a:schemeClr val="tx1"/>
                </a:solidFill>
                <a:effectLst/>
                <a:latin typeface="+mn-lt"/>
                <a:ea typeface="+mn-ea"/>
                <a:cs typeface="+mn-cs"/>
              </a:rPr>
              <a:t>.</a:t>
            </a:r>
            <a:endParaRPr lang="de-DE" sz="1200" kern="1200" dirty="0" smtClean="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850198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BVB/KOBV-Notizen:</a:t>
            </a:r>
          </a:p>
          <a:p>
            <a:r>
              <a:rPr lang="de-DE" dirty="0" smtClean="0"/>
              <a:t>Neu: Feld 520 statt 519!</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619157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BVB/KOBV-Notizen:</a:t>
            </a:r>
          </a:p>
          <a:p>
            <a:r>
              <a:rPr lang="de-DE" dirty="0" smtClean="0"/>
              <a:t>Nach Absprache mit ihrem Justiziariat kommt die Deutsche Nationalbibliothek zu dem Ergebnis, dass die Angabe der Hochschule als Verlag sowie der Ort der Hochschule aus urheberrechtlichen Gründen nicht möglich ist. Folglich muss die bestehende Anwendungsrichtlinie zu 2.8 überarbeitet werden. </a:t>
            </a:r>
            <a:r>
              <a:rPr lang="de-DE" sz="1200" kern="1200" dirty="0" smtClean="0">
                <a:solidFill>
                  <a:schemeClr val="tx1"/>
                </a:solidFill>
                <a:effectLst/>
                <a:latin typeface="+mn-lt"/>
                <a:ea typeface="+mn-ea"/>
                <a:cs typeface="+mn-cs"/>
              </a:rPr>
              <a:t>Die AG RDA hat auf ihrer Sitzung am 24./25.11.2015 dazu folgende </a:t>
            </a:r>
            <a:r>
              <a:rPr lang="de-DE" sz="1200" u="sng" kern="1200" dirty="0" smtClean="0">
                <a:solidFill>
                  <a:schemeClr val="tx1"/>
                </a:solidFill>
                <a:effectLst/>
                <a:latin typeface="+mn-lt"/>
                <a:ea typeface="+mn-ea"/>
                <a:cs typeface="+mn-cs"/>
              </a:rPr>
              <a:t>Erläuterungen</a:t>
            </a:r>
            <a:r>
              <a:rPr lang="de-DE" sz="1200" kern="1200" dirty="0" smtClean="0">
                <a:solidFill>
                  <a:schemeClr val="tx1"/>
                </a:solidFill>
                <a:effectLst/>
                <a:latin typeface="+mn-lt"/>
                <a:ea typeface="+mn-ea"/>
                <a:cs typeface="+mn-cs"/>
              </a:rPr>
              <a:t> beschlossen (diese sind noch nicht endgültig abgestimmt; sie werden ab Februar</a:t>
            </a:r>
            <a:r>
              <a:rPr lang="de-DE" sz="1200" kern="1200" baseline="0" dirty="0" smtClean="0">
                <a:solidFill>
                  <a:schemeClr val="tx1"/>
                </a:solidFill>
                <a:effectLst/>
                <a:latin typeface="+mn-lt"/>
                <a:ea typeface="+mn-ea"/>
                <a:cs typeface="+mn-cs"/>
              </a:rPr>
              <a:t> 2016 im Toolkit erscheinen)</a:t>
            </a:r>
            <a:r>
              <a:rPr lang="de-DE" sz="1200" kern="1200" dirty="0" smtClean="0">
                <a:solidFill>
                  <a:schemeClr val="tx1"/>
                </a:solidFill>
                <a:effectLst/>
                <a:latin typeface="+mn-lt"/>
                <a:ea typeface="+mn-ea"/>
                <a:cs typeface="+mn-cs"/>
              </a:rPr>
              <a:t>:</a:t>
            </a:r>
            <a:br>
              <a:rPr lang="de-DE" sz="1200" kern="1200" dirty="0" smtClean="0">
                <a:solidFill>
                  <a:schemeClr val="tx1"/>
                </a:solidFill>
                <a:effectLst/>
                <a:latin typeface="+mn-lt"/>
                <a:ea typeface="+mn-ea"/>
                <a:cs typeface="+mn-cs"/>
              </a:rPr>
            </a:br>
            <a:r>
              <a:rPr lang="de-DE" dirty="0" smtClean="0"/>
              <a:t>Ist bei einer Hochschulschrift weder ein kommerzieller Verlag noch eine verlegende Körperschaft genannt, so werden der Hochschulort </a:t>
            </a:r>
            <a:r>
              <a:rPr lang="de-DE" sz="1200" kern="1200" dirty="0" smtClean="0">
                <a:solidFill>
                  <a:schemeClr val="tx1"/>
                </a:solidFill>
                <a:effectLst/>
                <a:latin typeface="+mn-lt"/>
                <a:ea typeface="+mn-ea"/>
                <a:cs typeface="+mn-cs"/>
              </a:rPr>
              <a:t>oder die Hochschulorte</a:t>
            </a:r>
            <a:r>
              <a:rPr lang="de-DE" dirty="0" smtClean="0"/>
              <a:t> als Erscheinungsort bzw. -orte angegeben.</a:t>
            </a:r>
          </a:p>
          <a:p>
            <a:r>
              <a:rPr lang="de-DE" dirty="0" smtClean="0"/>
              <a:t>Ist bei einer Hochschulschrift weder ein kommerzieller Verlag noch eine verlegende Körperschaft genannt, so wird </a:t>
            </a:r>
            <a:r>
              <a:rPr lang="de-DE" sz="1200" b="1" kern="1200" dirty="0" smtClean="0">
                <a:solidFill>
                  <a:schemeClr val="tx1"/>
                </a:solidFill>
                <a:effectLst/>
                <a:latin typeface="+mn-lt"/>
                <a:ea typeface="+mn-ea"/>
                <a:cs typeface="+mn-cs"/>
              </a:rPr>
              <a:t>kein</a:t>
            </a:r>
            <a:r>
              <a:rPr lang="de-DE" dirty="0" smtClean="0"/>
              <a:t> Verlagsname angegeben.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1678865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BVB-KOBV-Notizen:</a:t>
            </a:r>
            <a:br>
              <a:rPr lang="de-DE" dirty="0" smtClean="0"/>
            </a:br>
            <a:r>
              <a:rPr lang="de-DE" dirty="0" smtClean="0"/>
              <a:t>Eine Beziehung zur Grad-verleihenden Institution wird im Normalfall nicht erfasst.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1001516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BVB/KOBV-Notizen:</a:t>
            </a:r>
            <a:br>
              <a:rPr lang="de-DE" dirty="0" smtClean="0"/>
            </a:br>
            <a:r>
              <a:rPr lang="de-DE" dirty="0" smtClean="0"/>
              <a:t>Hinweis</a:t>
            </a:r>
            <a:r>
              <a:rPr lang="de-DE" baseline="0" dirty="0" smtClean="0"/>
              <a:t> auf folgende Felder:</a:t>
            </a:r>
            <a:br>
              <a:rPr lang="de-DE" baseline="0" dirty="0" smtClean="0"/>
            </a:br>
            <a:r>
              <a:rPr lang="de-DE" baseline="0" dirty="0" smtClean="0"/>
              <a:t>051	wie bisher</a:t>
            </a:r>
          </a:p>
          <a:p>
            <a:r>
              <a:rPr lang="de-DE" baseline="0" dirty="0" smtClean="0"/>
              <a:t>064a	NEU: Auswahlliste mit STRG + F8; nach der Übernahme steht das Unterfeld $9 direkt hinter dem Begriff,</a:t>
            </a:r>
          </a:p>
          <a:p>
            <a:r>
              <a:rPr lang="de-DE" baseline="0" dirty="0" smtClean="0"/>
              <a:t>	beim Abspeichern wird es aber in eine eigene Zeile geschrieben</a:t>
            </a:r>
          </a:p>
          <a:p>
            <a:r>
              <a:rPr lang="de-DE" baseline="0" dirty="0" smtClean="0"/>
              <a:t>419   $a	</a:t>
            </a:r>
            <a:r>
              <a:rPr lang="de-DE" dirty="0" smtClean="0"/>
              <a:t>Ist bei einer Hochschulschrift weder ein kommerzieller Verlag noch eine verlegende Körperschaft genannt, so werden der Hochschulort </a:t>
            </a:r>
            <a:r>
              <a:rPr lang="de-DE" sz="1200" kern="1200" dirty="0" smtClean="0">
                <a:solidFill>
                  <a:schemeClr val="tx1"/>
                </a:solidFill>
                <a:effectLst/>
                <a:latin typeface="+mn-lt"/>
                <a:ea typeface="+mn-ea"/>
                <a:cs typeface="+mn-cs"/>
              </a:rPr>
              <a:t>oder die Hochschulorte</a:t>
            </a:r>
            <a:r>
              <a:rPr lang="de-DE" dirty="0" smtClean="0"/>
              <a:t> als 	Erscheinungsort bzw. -orte angegeben.</a:t>
            </a:r>
          </a:p>
          <a:p>
            <a:r>
              <a:rPr lang="de-DE" baseline="0" dirty="0" smtClean="0"/>
              <a:t>         $b	</a:t>
            </a:r>
            <a:r>
              <a:rPr lang="de-DE" dirty="0" smtClean="0"/>
              <a:t>Ist bei einer Hochschulschrift weder ein kommerzieller Verlag noch eine verlegende Körperschaft genannt, so wird </a:t>
            </a:r>
            <a:r>
              <a:rPr lang="de-DE" sz="1200" b="1" kern="1200" dirty="0" smtClean="0">
                <a:solidFill>
                  <a:schemeClr val="tx1"/>
                </a:solidFill>
                <a:effectLst/>
                <a:latin typeface="+mn-lt"/>
                <a:ea typeface="+mn-ea"/>
                <a:cs typeface="+mn-cs"/>
              </a:rPr>
              <a:t>kein</a:t>
            </a:r>
            <a:r>
              <a:rPr lang="de-DE" dirty="0" smtClean="0"/>
              <a:t> Verlagsname angegeben.</a:t>
            </a:r>
          </a:p>
          <a:p>
            <a:pPr marL="0" indent="0">
              <a:buNone/>
            </a:pPr>
            <a:r>
              <a:rPr lang="de-DE" baseline="0" dirty="0" smtClean="0"/>
              <a:t>520	NEU (Universität Leipzig ist die in der Informationsquelle vorliegende Form)</a:t>
            </a:r>
            <a:br>
              <a:rPr lang="de-DE" baseline="0" dirty="0" smtClean="0"/>
            </a:br>
            <a:r>
              <a:rPr lang="de-DE" baseline="0" dirty="0" smtClean="0"/>
              <a:t>	</a:t>
            </a:r>
            <a:r>
              <a:rPr lang="de-DE" sz="1200" kern="1200" dirty="0" smtClean="0">
                <a:solidFill>
                  <a:schemeClr val="tx1"/>
                </a:solidFill>
                <a:effectLst/>
                <a:latin typeface="+mn-lt"/>
                <a:ea typeface="+mn-ea"/>
                <a:cs typeface="+mn-cs"/>
              </a:rPr>
              <a:t>Wenn Feld 520 belegt ist wird automatisch in Feld 051 Position 1-3 mit „u“ UND Feld 064a mit „Hochschulschrift“ belegt.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1001516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3.03.02: Hochschulschriften | Stand: 10.04.2015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Titelzusätze</a:t>
            </a:r>
            <a:endParaRPr lang="de-DE" dirty="0"/>
          </a:p>
        </p:txBody>
      </p:sp>
      <p:sp>
        <p:nvSpPr>
          <p:cNvPr id="3" name="Textplatzhalter 2"/>
          <p:cNvSpPr>
            <a:spLocks noGrp="1"/>
          </p:cNvSpPr>
          <p:nvPr>
            <p:ph type="body" sz="quarter" idx="13"/>
          </p:nvPr>
        </p:nvSpPr>
        <p:spPr/>
        <p:txBody>
          <a:bodyPr wrap="square"/>
          <a:lstStyle/>
          <a:p>
            <a:endParaRPr lang="de-DE" smtClean="0"/>
          </a:p>
          <a:p>
            <a:r>
              <a:rPr lang="de-DE"/>
              <a:t>Titelzusätze bei echten Hochschulschriften, die aus festen, von der Hochschule vorgegebenen Wendungen bestehen, </a:t>
            </a:r>
            <a:r>
              <a:rPr lang="de-DE" smtClean="0"/>
              <a:t>müssen </a:t>
            </a:r>
            <a:r>
              <a:rPr lang="de-DE"/>
              <a:t>nicht erfasst werden</a:t>
            </a:r>
            <a:r>
              <a:rPr lang="de-DE" smtClean="0"/>
              <a:t>.</a:t>
            </a:r>
          </a:p>
          <a:p>
            <a:endParaRPr lang="de-DE"/>
          </a:p>
          <a:p>
            <a:r>
              <a:rPr lang="de-DE" smtClean="0"/>
              <a:t>Beispiel: </a:t>
            </a:r>
            <a:br>
              <a:rPr lang="de-DE" smtClean="0"/>
            </a:br>
            <a:r>
              <a:rPr lang="de-DE" smtClean="0"/>
              <a:t/>
            </a:r>
            <a:br>
              <a:rPr lang="de-DE" smtClean="0"/>
            </a:br>
            <a:r>
              <a:rPr lang="de-DE" smtClean="0"/>
              <a:t>„</a:t>
            </a:r>
            <a:r>
              <a:rPr lang="de-DE"/>
              <a:t>Inaugural-Dissertation zur Erlangung des Doktorgrades des Fachbereiches Humanmedizin der Johann Wolfgang Goethe Universität-Frankfurt am Main ...“</a:t>
            </a:r>
            <a:r>
              <a:rPr lang="de-DE" smtClean="0"/>
              <a:t> </a:t>
            </a:r>
            <a:endParaRPr lang="de-DE"/>
          </a:p>
          <a:p>
            <a:endParaRPr lang="de-DE"/>
          </a:p>
          <a:p>
            <a:endParaRPr lang="de-DE"/>
          </a:p>
          <a:p>
            <a:pPr lvl="0"/>
            <a:endParaRPr lang="de-DE"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2200243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Verantwortlichkeitsangabe</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a:t>Formulierung „vorgelegt von ...“ wird in der Verantwortlichkeitsangabe erfasst.</a:t>
            </a:r>
          </a:p>
          <a:p>
            <a:pPr marL="0" indent="0">
              <a:buNone/>
            </a:pPr>
            <a:endParaRPr lang="de-DE" dirty="0"/>
          </a:p>
          <a:p>
            <a:endParaRPr lang="de-DE" dirty="0" smtClean="0"/>
          </a:p>
          <a:p>
            <a:endParaRPr lang="de-DE" dirty="0" smtClean="0"/>
          </a:p>
          <a:p>
            <a:r>
              <a:rPr lang="de-DE" dirty="0" smtClean="0"/>
              <a:t>Veröffentlichungsangabe </a:t>
            </a:r>
            <a:r>
              <a:rPr lang="de-DE" dirty="0"/>
              <a:t>ist </a:t>
            </a:r>
            <a:r>
              <a:rPr lang="de-DE" dirty="0" smtClean="0"/>
              <a:t>verpflichtend</a:t>
            </a:r>
          </a:p>
          <a:p>
            <a:r>
              <a:rPr lang="de-DE" dirty="0" smtClean="0"/>
              <a:t>Erscheinungsort </a:t>
            </a:r>
            <a:r>
              <a:rPr lang="de-DE" dirty="0"/>
              <a:t>ist der </a:t>
            </a:r>
            <a:r>
              <a:rPr lang="de-DE" dirty="0" smtClean="0"/>
              <a:t>Hochschulort bzw. die Hochschulorte</a:t>
            </a:r>
          </a:p>
          <a:p>
            <a:r>
              <a:rPr lang="de-DE" dirty="0" smtClean="0"/>
              <a:t>Es wird </a:t>
            </a:r>
            <a:r>
              <a:rPr lang="de-DE" u="sng" dirty="0" smtClean="0"/>
              <a:t>kein</a:t>
            </a:r>
            <a:r>
              <a:rPr lang="de-DE" dirty="0" smtClean="0"/>
              <a:t> Verlagsname angegeben</a:t>
            </a:r>
          </a:p>
          <a:p>
            <a:endParaRPr lang="de-DE" dirty="0" smtClean="0"/>
          </a:p>
          <a:p>
            <a:endParaRPr lang="de-DE" dirty="0"/>
          </a:p>
          <a:p>
            <a:endParaRPr lang="de-DE" dirty="0" smtClean="0"/>
          </a:p>
          <a:p>
            <a:endParaRPr lang="de-DE" dirty="0"/>
          </a:p>
          <a:p>
            <a:endParaRPr lang="de-DE" dirty="0" smtClean="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
        <p:nvSpPr>
          <p:cNvPr id="7" name="Titel 1"/>
          <p:cNvSpPr txBox="1">
            <a:spLocks/>
          </p:cNvSpPr>
          <p:nvPr/>
        </p:nvSpPr>
        <p:spPr>
          <a:xfrm>
            <a:off x="233696" y="2564904"/>
            <a:ext cx="8892480" cy="6480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Erscheinungsvermerk </a:t>
            </a:r>
            <a:r>
              <a:rPr lang="de-DE" dirty="0"/>
              <a:t>bei echten </a:t>
            </a:r>
            <a:r>
              <a:rPr lang="de-DE" dirty="0" smtClean="0"/>
              <a:t>Hochschulschriften:</a:t>
            </a:r>
            <a:endParaRPr lang="de-DE" dirty="0"/>
          </a:p>
        </p:txBody>
      </p:sp>
    </p:spTree>
    <p:extLst>
      <p:ext uri="{BB962C8B-B14F-4D97-AF65-F5344CB8AC3E}">
        <p14:creationId xmlns:p14="http://schemas.microsoft.com/office/powerpoint/2010/main" val="22565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Art </a:t>
            </a:r>
            <a:r>
              <a:rPr lang="de-DE" dirty="0"/>
              <a:t>des </a:t>
            </a:r>
            <a:r>
              <a:rPr lang="de-DE" dirty="0" smtClean="0"/>
              <a:t>Inhalts</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Art </a:t>
            </a:r>
            <a:r>
              <a:rPr lang="de-DE" dirty="0"/>
              <a:t>des Inhalts (RDA 7.2</a:t>
            </a:r>
            <a:r>
              <a:rPr lang="de-DE" dirty="0" smtClean="0"/>
              <a:t>): „</a:t>
            </a:r>
            <a:r>
              <a:rPr lang="de-DE" dirty="0"/>
              <a:t>Hochschulschrift</a:t>
            </a:r>
            <a:r>
              <a:rPr lang="de-DE" dirty="0" smtClean="0"/>
              <a:t>“</a:t>
            </a:r>
            <a:endParaRPr lang="de-DE" dirty="0"/>
          </a:p>
          <a:p>
            <a:r>
              <a:rPr lang="de-DE" dirty="0" smtClean="0"/>
              <a:t>[</a:t>
            </a:r>
            <a:r>
              <a:rPr lang="de-DE" dirty="0"/>
              <a:t>Feld 064a, Auswahl über STRG + F8]</a:t>
            </a:r>
            <a:endParaRPr lang="de-DE" dirty="0" smtClean="0"/>
          </a:p>
          <a:p>
            <a:endParaRPr lang="de-DE" dirty="0" smtClean="0"/>
          </a:p>
          <a:p>
            <a:endParaRPr lang="de-DE" dirty="0"/>
          </a:p>
          <a:p>
            <a:endParaRPr lang="de-DE" dirty="0" smtClean="0"/>
          </a:p>
          <a:p>
            <a:r>
              <a:rPr lang="de-DE" dirty="0" smtClean="0"/>
              <a:t>Laut RDA </a:t>
            </a:r>
            <a:r>
              <a:rPr lang="de-DE" dirty="0"/>
              <a:t>19.3 (Sonstige Person, Familie oder Körperschaft, die mit einem Werk in Verbindung steht</a:t>
            </a:r>
            <a:r>
              <a:rPr lang="de-DE" dirty="0" smtClean="0"/>
              <a:t>) kann </a:t>
            </a:r>
            <a:r>
              <a:rPr lang="de-DE" dirty="0"/>
              <a:t>Beziehung zur Hochschule, die den akademischen Grad verliehen </a:t>
            </a:r>
            <a:r>
              <a:rPr lang="de-DE" dirty="0" smtClean="0"/>
              <a:t>hat, hergestellt werden</a:t>
            </a:r>
          </a:p>
          <a:p>
            <a:r>
              <a:rPr lang="de-DE" dirty="0" smtClean="0"/>
              <a:t>Beziehungskennzeichnung laut </a:t>
            </a:r>
            <a:r>
              <a:rPr lang="de-DE" dirty="0"/>
              <a:t>RDA </a:t>
            </a:r>
            <a:r>
              <a:rPr lang="de-DE" dirty="0" smtClean="0"/>
              <a:t>18.5/Anhang I: </a:t>
            </a:r>
            <a:r>
              <a:rPr lang="de-DE" dirty="0"/>
              <a:t>"Grad-verleihende Institution</a:t>
            </a:r>
            <a:r>
              <a:rPr lang="de-DE" dirty="0" smtClean="0"/>
              <a:t>"</a:t>
            </a:r>
            <a:endParaRPr lang="de-DE" dirty="0"/>
          </a:p>
          <a:p>
            <a:pPr marL="0" indent="0">
              <a:buNone/>
            </a:pPr>
            <a:endParaRPr lang="de-DE" dirty="0"/>
          </a:p>
          <a:p>
            <a:endParaRPr lang="de-DE" dirty="0" smtClean="0"/>
          </a:p>
          <a:p>
            <a:endParaRPr lang="de-DE" dirty="0"/>
          </a:p>
          <a:p>
            <a:endParaRPr lang="de-DE" dirty="0" smtClean="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
        <p:nvSpPr>
          <p:cNvPr id="7" name="Titel 1"/>
          <p:cNvSpPr txBox="1">
            <a:spLocks/>
          </p:cNvSpPr>
          <p:nvPr/>
        </p:nvSpPr>
        <p:spPr>
          <a:xfrm>
            <a:off x="250121" y="2420888"/>
            <a:ext cx="8892480" cy="6480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Beziehung </a:t>
            </a:r>
            <a:r>
              <a:rPr lang="de-DE" dirty="0"/>
              <a:t>zur Grad-verleihenden Institution</a:t>
            </a:r>
          </a:p>
        </p:txBody>
      </p:sp>
    </p:spTree>
    <p:extLst>
      <p:ext uri="{BB962C8B-B14F-4D97-AF65-F5344CB8AC3E}">
        <p14:creationId xmlns:p14="http://schemas.microsoft.com/office/powerpoint/2010/main" val="98870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Beispiel: reine Dissertation</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764704"/>
            <a:ext cx="8298507" cy="55293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29392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Beispiel: Dissertation, angereicherte Aufnahme</a:t>
            </a:r>
            <a:endParaRPr lang="de-DE" dirty="0"/>
          </a:p>
        </p:txBody>
      </p:sp>
      <p:sp>
        <p:nvSpPr>
          <p:cNvPr id="3" name="Textplatzhalter 2"/>
          <p:cNvSpPr>
            <a:spLocks noGrp="1"/>
          </p:cNvSpPr>
          <p:nvPr>
            <p:ph type="body" sz="quarter" idx="13"/>
          </p:nvPr>
        </p:nvSpPr>
        <p:spPr/>
        <p:txBody>
          <a:bodyPr wrap="square"/>
          <a:lstStyle/>
          <a:p>
            <a:endParaRPr lang="de-DE" dirty="0" smtClean="0"/>
          </a:p>
          <a:p>
            <a:pPr marL="0" indent="0">
              <a:buNone/>
            </a:pPr>
            <a:endParaRPr lang="de-DE" dirty="0"/>
          </a:p>
          <a:p>
            <a:endParaRPr lang="de-DE" dirty="0" smtClean="0"/>
          </a:p>
          <a:p>
            <a:endParaRPr lang="de-DE" dirty="0"/>
          </a:p>
          <a:p>
            <a:endParaRPr lang="de-DE" dirty="0" smtClean="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692696"/>
            <a:ext cx="7132032" cy="572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2397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dirty="0" smtClean="0"/>
              <a:t>Beispiel: Dissertation, Buchhandelsausgabe</a:t>
            </a:r>
            <a:endParaRPr lang="de-DE" dirty="0"/>
          </a:p>
        </p:txBody>
      </p:sp>
      <p:sp>
        <p:nvSpPr>
          <p:cNvPr id="3" name="Textplatzhalter 2"/>
          <p:cNvSpPr>
            <a:spLocks noGrp="1"/>
          </p:cNvSpPr>
          <p:nvPr>
            <p:ph type="body" sz="quarter" idx="13"/>
          </p:nvPr>
        </p:nvSpPr>
        <p:spPr/>
        <p:txBody>
          <a:bodyPr wrap="square"/>
          <a:lstStyle/>
          <a:p>
            <a:endParaRPr lang="de-DE" dirty="0" smtClean="0"/>
          </a:p>
          <a:p>
            <a:pPr marL="0" indent="0">
              <a:buNone/>
            </a:pPr>
            <a:endParaRPr lang="de-DE" dirty="0"/>
          </a:p>
          <a:p>
            <a:endParaRPr lang="de-DE" dirty="0" smtClean="0"/>
          </a:p>
          <a:p>
            <a:endParaRPr lang="de-DE" dirty="0"/>
          </a:p>
          <a:p>
            <a:endParaRPr lang="de-DE" dirty="0" smtClean="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92696"/>
            <a:ext cx="8136903" cy="5743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7890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mtClean="0"/>
              <a:t>Hochschulschriften</a:t>
            </a: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smtClean="0">
                <a:solidFill>
                  <a:schemeClr val="tx1"/>
                </a:solidFill>
                <a:latin typeface="Verdana" panose="020B0604030504040204" pitchFamily="34" charset="0"/>
                <a:ea typeface="Verdana" panose="020B0604030504040204" pitchFamily="34" charset="0"/>
                <a:cs typeface="Verdana" panose="020B0604030504040204" pitchFamily="34" charset="0"/>
              </a:rPr>
              <a:t>Modul 3</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3.03.02: Hochschulschriften | Stand: 10.04.2015 | CC BY-NC-SA</a:t>
            </a:r>
            <a:endParaRPr lang="de-DE" dirty="0"/>
          </a:p>
        </p:txBody>
      </p:sp>
      <p:sp>
        <p:nvSpPr>
          <p:cNvPr id="6" name="Rechteck 5"/>
          <p:cNvSpPr/>
          <p:nvPr/>
        </p:nvSpPr>
        <p:spPr>
          <a:xfrm>
            <a:off x="409343" y="1095601"/>
            <a:ext cx="2362457" cy="369332"/>
          </a:xfrm>
          <a:prstGeom prst="rect">
            <a:avLst/>
          </a:prstGeom>
        </p:spPr>
        <p:txBody>
          <a:bodyPr wrap="square">
            <a:spAutoFit/>
          </a:bodyPr>
          <a:lstStyle/>
          <a:p>
            <a:pPr marL="1588"/>
            <a:r>
              <a:rPr lang="de-DE" dirty="0" smtClean="0">
                <a:latin typeface="Verdana" panose="020B0604030504040204" pitchFamily="34" charset="0"/>
                <a:ea typeface="Verdana" panose="020B0604030504040204" pitchFamily="34" charset="0"/>
                <a:cs typeface="Verdana" panose="020B0604030504040204" pitchFamily="34" charset="0"/>
              </a:rPr>
              <a:t>B3Kat </a:t>
            </a:r>
            <a:r>
              <a:rPr lang="de-DE" dirty="0" smtClean="0">
                <a:latin typeface="Verdana" panose="020B0604030504040204" pitchFamily="34" charset="0"/>
                <a:ea typeface="Verdana" panose="020B0604030504040204" pitchFamily="34" charset="0"/>
                <a:cs typeface="Verdana" panose="020B0604030504040204" pitchFamily="34" charset="0"/>
              </a:rPr>
              <a:t>30</a:t>
            </a:r>
            <a:r>
              <a:rPr lang="de-DE" dirty="0" smtClean="0">
                <a:latin typeface="Verdana" panose="020B0604030504040204" pitchFamily="34" charset="0"/>
                <a:ea typeface="Verdana" panose="020B0604030504040204" pitchFamily="34" charset="0"/>
                <a:cs typeface="Verdana" panose="020B0604030504040204" pitchFamily="34" charset="0"/>
              </a:rPr>
              <a:t>.11.2015</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Grundsätzliches</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ein </a:t>
            </a:r>
            <a:r>
              <a:rPr lang="de-DE" dirty="0"/>
              <a:t>Werk, das zur </a:t>
            </a:r>
            <a:r>
              <a:rPr lang="de-DE" b="1" dirty="0"/>
              <a:t>Erlangung eines akademischen Grades</a:t>
            </a:r>
            <a:r>
              <a:rPr lang="de-DE" dirty="0"/>
              <a:t> präsentiert </a:t>
            </a:r>
            <a:r>
              <a:rPr lang="de-DE" dirty="0" smtClean="0"/>
              <a:t>wird</a:t>
            </a:r>
          </a:p>
          <a:p>
            <a:endParaRPr lang="de-DE" dirty="0" smtClean="0"/>
          </a:p>
          <a:p>
            <a:r>
              <a:rPr lang="de-DE" dirty="0" smtClean="0"/>
              <a:t>Angabe </a:t>
            </a:r>
            <a:r>
              <a:rPr lang="de-DE" dirty="0"/>
              <a:t>des Hochschulschriftenvermerks </a:t>
            </a:r>
            <a:r>
              <a:rPr lang="de-DE" dirty="0" smtClean="0"/>
              <a:t>durch </a:t>
            </a:r>
            <a:r>
              <a:rPr lang="de-DE" dirty="0"/>
              <a:t>die </a:t>
            </a:r>
            <a:r>
              <a:rPr lang="de-DE" dirty="0" smtClean="0"/>
              <a:t/>
            </a:r>
            <a:br>
              <a:rPr lang="de-DE" dirty="0" smtClean="0"/>
            </a:br>
            <a:r>
              <a:rPr lang="de-DE" dirty="0" smtClean="0"/>
              <a:t>RDA </a:t>
            </a:r>
            <a:r>
              <a:rPr lang="de-DE" dirty="0"/>
              <a:t>7.9 D-A-CH </a:t>
            </a:r>
            <a:r>
              <a:rPr lang="de-DE" dirty="0" smtClean="0"/>
              <a:t>geregelt</a:t>
            </a:r>
          </a:p>
          <a:p>
            <a:endParaRPr lang="de-DE" dirty="0"/>
          </a:p>
          <a:p>
            <a:r>
              <a:rPr lang="de-DE" dirty="0" smtClean="0"/>
              <a:t>in </a:t>
            </a:r>
            <a:r>
              <a:rPr lang="de-DE" dirty="0"/>
              <a:t>der deutschsprachigen </a:t>
            </a:r>
            <a:r>
              <a:rPr lang="de-DE" dirty="0" smtClean="0"/>
              <a:t>Praxis:</a:t>
            </a:r>
            <a:br>
              <a:rPr lang="de-DE" dirty="0" smtClean="0"/>
            </a:br>
            <a:r>
              <a:rPr lang="de-DE" dirty="0" smtClean="0"/>
              <a:t/>
            </a:r>
            <a:br>
              <a:rPr lang="de-DE" dirty="0" smtClean="0"/>
            </a:br>
            <a:r>
              <a:rPr lang="de-DE" dirty="0" smtClean="0"/>
              <a:t>Charakter </a:t>
            </a:r>
            <a:r>
              <a:rPr lang="de-DE" dirty="0"/>
              <a:t>der Hochschulschrift </a:t>
            </a:r>
            <a:r>
              <a:rPr lang="de-DE" dirty="0" smtClean="0"/>
              <a:t>anstelle </a:t>
            </a:r>
            <a:br>
              <a:rPr lang="de-DE" dirty="0" smtClean="0"/>
            </a:br>
            <a:r>
              <a:rPr lang="de-DE" dirty="0" smtClean="0"/>
              <a:t>des </a:t>
            </a:r>
            <a:r>
              <a:rPr lang="de-DE" dirty="0"/>
              <a:t>genauen akademischen Grads </a:t>
            </a: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712968" cy="508918"/>
          </a:xfrm>
        </p:spPr>
        <p:txBody>
          <a:bodyPr/>
          <a:lstStyle/>
          <a:p>
            <a:r>
              <a:rPr lang="de-DE" dirty="0" smtClean="0"/>
              <a:t>Hochschulschriftenvermerk = Standardelement</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als </a:t>
            </a:r>
            <a:r>
              <a:rPr lang="de-DE" dirty="0"/>
              <a:t>Zusatzelement erforderlich, wenn </a:t>
            </a:r>
            <a:r>
              <a:rPr lang="de-DE" dirty="0" smtClean="0"/>
              <a:t>zutreffend</a:t>
            </a:r>
          </a:p>
          <a:p>
            <a:endParaRPr lang="de-DE" dirty="0"/>
          </a:p>
          <a:p>
            <a:r>
              <a:rPr lang="de-DE" dirty="0"/>
              <a:t>Bei Alten Drucken </a:t>
            </a:r>
            <a:r>
              <a:rPr lang="de-DE" dirty="0" smtClean="0"/>
              <a:t>Verzicht auf den Hochschulschriftenvermerk möglich</a:t>
            </a:r>
            <a:br>
              <a:rPr lang="de-DE" dirty="0" smtClean="0"/>
            </a:br>
            <a:r>
              <a:rPr lang="de-DE" dirty="0" smtClean="0"/>
              <a:t>(insbesondere </a:t>
            </a:r>
            <a:r>
              <a:rPr lang="de-DE" dirty="0"/>
              <a:t>wenn keine Universität </a:t>
            </a:r>
            <a:r>
              <a:rPr lang="de-DE" dirty="0" smtClean="0"/>
              <a:t>oder </a:t>
            </a:r>
            <a:r>
              <a:rPr lang="de-DE" dirty="0"/>
              <a:t>Fakultät genannt </a:t>
            </a:r>
            <a:r>
              <a:rPr lang="de-DE" dirty="0" smtClean="0"/>
              <a:t>ist).</a:t>
            </a:r>
            <a:endParaRPr lang="de-DE" dirty="0"/>
          </a:p>
          <a:p>
            <a:endParaRPr lang="de-DE" dirty="0" smtClean="0"/>
          </a:p>
          <a:p>
            <a:endParaRPr lang="de-DE" dirty="0"/>
          </a:p>
          <a:p>
            <a:r>
              <a:rPr lang="de-DE" dirty="0" smtClean="0"/>
              <a:t>Informationen können aus </a:t>
            </a:r>
            <a:r>
              <a:rPr lang="de-DE" dirty="0"/>
              <a:t>einer beliebigen Quelle entnommen werden.</a:t>
            </a:r>
          </a:p>
          <a:p>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
        <p:nvSpPr>
          <p:cNvPr id="7" name="Titel 1"/>
          <p:cNvSpPr txBox="1">
            <a:spLocks/>
          </p:cNvSpPr>
          <p:nvPr/>
        </p:nvSpPr>
        <p:spPr>
          <a:xfrm>
            <a:off x="403920" y="3861048"/>
            <a:ext cx="8640960" cy="5089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smtClean="0"/>
              <a:t>Informationsquellen</a:t>
            </a:r>
            <a:endParaRPr lang="de-DE"/>
          </a:p>
        </p:txBody>
      </p:sp>
    </p:spTree>
    <p:extLst>
      <p:ext uri="{BB962C8B-B14F-4D97-AF65-F5344CB8AC3E}">
        <p14:creationId xmlns:p14="http://schemas.microsoft.com/office/powerpoint/2010/main" val="755386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Inhalt </a:t>
            </a:r>
            <a:r>
              <a:rPr lang="de-DE"/>
              <a:t>des </a:t>
            </a:r>
            <a:r>
              <a:rPr lang="de-DE" smtClean="0"/>
              <a:t>Hochschulschriftenvermerks</a:t>
            </a:r>
            <a:endParaRPr lang="de-DE" dirty="0"/>
          </a:p>
        </p:txBody>
      </p:sp>
      <p:sp>
        <p:nvSpPr>
          <p:cNvPr id="3" name="Textplatzhalter 2"/>
          <p:cNvSpPr>
            <a:spLocks noGrp="1"/>
          </p:cNvSpPr>
          <p:nvPr>
            <p:ph type="body" sz="quarter" idx="13"/>
          </p:nvPr>
        </p:nvSpPr>
        <p:spPr/>
        <p:txBody>
          <a:bodyPr wrap="square"/>
          <a:lstStyle/>
          <a:p>
            <a:pPr lvl="0"/>
            <a:r>
              <a:rPr lang="de-DE" b="1" dirty="0" smtClean="0"/>
              <a:t>Charakter </a:t>
            </a:r>
            <a:r>
              <a:rPr lang="de-DE" b="1" dirty="0"/>
              <a:t>der Hochschulschrift</a:t>
            </a:r>
            <a:r>
              <a:rPr lang="de-DE" dirty="0"/>
              <a:t> (wenn </a:t>
            </a:r>
            <a:r>
              <a:rPr lang="de-DE" dirty="0" smtClean="0"/>
              <a:t>aus </a:t>
            </a:r>
            <a:r>
              <a:rPr lang="de-DE" dirty="0"/>
              <a:t>der Vorlage zu </a:t>
            </a:r>
            <a:r>
              <a:rPr lang="de-DE" dirty="0" smtClean="0"/>
              <a:t>ermitteln) </a:t>
            </a:r>
          </a:p>
          <a:p>
            <a:pPr lvl="0"/>
            <a:r>
              <a:rPr lang="de-DE" b="1" dirty="0" smtClean="0"/>
              <a:t>Name </a:t>
            </a:r>
            <a:r>
              <a:rPr lang="de-DE" b="1" dirty="0"/>
              <a:t>der Institution </a:t>
            </a:r>
            <a:r>
              <a:rPr lang="de-DE" dirty="0"/>
              <a:t>oder (optional)</a:t>
            </a:r>
            <a:r>
              <a:rPr lang="de-DE" b="1" dirty="0"/>
              <a:t> der Fakultät</a:t>
            </a:r>
            <a:r>
              <a:rPr lang="de-DE" dirty="0"/>
              <a:t>, die den Grad verliehen hat </a:t>
            </a:r>
            <a:r>
              <a:rPr lang="de-DE" dirty="0" smtClean="0"/>
              <a:t/>
            </a:r>
            <a:br>
              <a:rPr lang="de-DE" dirty="0" smtClean="0"/>
            </a:br>
            <a:r>
              <a:rPr lang="de-DE" dirty="0" smtClean="0"/>
              <a:t>(in der Form der bevorzugten Informationsquelle) (RDA 7.9.3)</a:t>
            </a:r>
          </a:p>
          <a:p>
            <a:pPr lvl="0"/>
            <a:r>
              <a:rPr lang="de-DE" b="1" dirty="0" smtClean="0"/>
              <a:t>Jahr</a:t>
            </a:r>
            <a:r>
              <a:rPr lang="de-DE" dirty="0"/>
              <a:t>, in dem der Grad verliehen </a:t>
            </a:r>
            <a:r>
              <a:rPr lang="de-DE" dirty="0" smtClean="0"/>
              <a:t>wurde (RDA 7.9.4)</a:t>
            </a:r>
          </a:p>
          <a:p>
            <a:pPr lvl="0"/>
            <a:endParaRPr lang="de-DE" dirty="0"/>
          </a:p>
          <a:p>
            <a:r>
              <a:rPr lang="de-DE" dirty="0"/>
              <a:t>in der genannten </a:t>
            </a:r>
            <a:r>
              <a:rPr lang="de-DE" dirty="0" smtClean="0"/>
              <a:t>Reihenfolge</a:t>
            </a:r>
          </a:p>
          <a:p>
            <a:r>
              <a:rPr lang="de-DE" dirty="0" smtClean="0"/>
              <a:t>fehlende </a:t>
            </a:r>
            <a:r>
              <a:rPr lang="de-DE" dirty="0"/>
              <a:t>Angaben müssen nicht recherchiert </a:t>
            </a:r>
            <a:r>
              <a:rPr lang="de-DE" dirty="0" smtClean="0"/>
              <a:t>werden</a:t>
            </a:r>
          </a:p>
          <a:p>
            <a:r>
              <a:rPr lang="de-DE" dirty="0" smtClean="0"/>
              <a:t>Kein akademischer </a:t>
            </a:r>
            <a:r>
              <a:rPr lang="de-DE" dirty="0"/>
              <a:t>Grad (der Rang, der als Bestätigung für wissenschaftliche Leistungen verliehen wird) (RDA 7.9.2</a:t>
            </a:r>
            <a:r>
              <a:rPr lang="de-DE" dirty="0" smtClean="0"/>
              <a:t>)</a:t>
            </a:r>
            <a:endParaRPr lang="de-DE" dirty="0"/>
          </a:p>
          <a:p>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147834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Charakter der </a:t>
            </a:r>
            <a:r>
              <a:rPr lang="de-DE" smtClean="0"/>
              <a:t>Hochschulschrift</a:t>
            </a:r>
            <a:endParaRPr lang="de-DE" dirty="0"/>
          </a:p>
        </p:txBody>
      </p:sp>
      <p:sp>
        <p:nvSpPr>
          <p:cNvPr id="3" name="Textplatzhalter 2"/>
          <p:cNvSpPr>
            <a:spLocks noGrp="1"/>
          </p:cNvSpPr>
          <p:nvPr>
            <p:ph type="body" sz="quarter" idx="13"/>
          </p:nvPr>
        </p:nvSpPr>
        <p:spPr/>
        <p:txBody>
          <a:bodyPr wrap="square"/>
          <a:lstStyle/>
          <a:p>
            <a:r>
              <a:rPr lang="de-DE" dirty="0" smtClean="0"/>
              <a:t>in </a:t>
            </a:r>
            <a:r>
              <a:rPr lang="de-DE" dirty="0"/>
              <a:t>normierter Form aus </a:t>
            </a:r>
            <a:r>
              <a:rPr lang="de-DE" dirty="0" smtClean="0"/>
              <a:t>Begriffsliste erfasst</a:t>
            </a:r>
            <a:br>
              <a:rPr lang="de-DE" dirty="0" smtClean="0"/>
            </a:br>
            <a:r>
              <a:rPr lang="de-DE" dirty="0" smtClean="0"/>
              <a:t>[Feld 520 $b - Auswahl über STRG + F8]</a:t>
            </a:r>
          </a:p>
          <a:p>
            <a:pPr lvl="1"/>
            <a:r>
              <a:rPr lang="de-DE" dirty="0" smtClean="0"/>
              <a:t>Bachelorarbeit</a:t>
            </a:r>
          </a:p>
          <a:p>
            <a:pPr lvl="1"/>
            <a:r>
              <a:rPr lang="de-DE" dirty="0" smtClean="0"/>
              <a:t>Diplomarbeit</a:t>
            </a:r>
          </a:p>
          <a:p>
            <a:pPr lvl="1"/>
            <a:r>
              <a:rPr lang="de-DE" dirty="0" smtClean="0"/>
              <a:t>Dissertation</a:t>
            </a:r>
          </a:p>
          <a:p>
            <a:pPr lvl="1"/>
            <a:r>
              <a:rPr lang="de-DE" dirty="0" smtClean="0"/>
              <a:t>Habilitationsschrift</a:t>
            </a:r>
            <a:endParaRPr lang="de-DE" dirty="0"/>
          </a:p>
          <a:p>
            <a:pPr lvl="1"/>
            <a:r>
              <a:rPr lang="de-DE" dirty="0" err="1" smtClean="0"/>
              <a:t>Lizenziatsarbeit</a:t>
            </a:r>
            <a:endParaRPr lang="de-DE" dirty="0"/>
          </a:p>
          <a:p>
            <a:pPr lvl="1"/>
            <a:r>
              <a:rPr lang="de-DE" dirty="0" smtClean="0"/>
              <a:t>Magisterarbeit  </a:t>
            </a:r>
            <a:endParaRPr lang="de-DE" dirty="0"/>
          </a:p>
          <a:p>
            <a:pPr lvl="1"/>
            <a:r>
              <a:rPr lang="de-DE" dirty="0" smtClean="0"/>
              <a:t>Masterarbeit</a:t>
            </a:r>
            <a:br>
              <a:rPr lang="de-DE" dirty="0" smtClean="0"/>
            </a:br>
            <a:endParaRPr lang="de-DE" dirty="0"/>
          </a:p>
          <a:p>
            <a:r>
              <a:rPr lang="de-DE" dirty="0" smtClean="0"/>
              <a:t>Wenn kein passender Begriff in der Begriffsliste, dann ausnahmsweise den in </a:t>
            </a:r>
            <a:r>
              <a:rPr lang="de-DE" dirty="0"/>
              <a:t>der Informationsquelle vorliegenden </a:t>
            </a:r>
            <a:r>
              <a:rPr lang="de-DE" dirty="0" smtClean="0"/>
              <a:t>Begriff </a:t>
            </a:r>
            <a:r>
              <a:rPr lang="de-DE" dirty="0"/>
              <a:t>für den Charakter der </a:t>
            </a:r>
            <a:r>
              <a:rPr lang="de-DE" dirty="0" smtClean="0"/>
              <a:t>Hochschulschrift verwenden</a:t>
            </a:r>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256467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Jahr, </a:t>
            </a:r>
            <a:r>
              <a:rPr lang="de-DE"/>
              <a:t>in dem der Grad verliehen wurde</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wenn </a:t>
            </a:r>
            <a:r>
              <a:rPr lang="de-DE" dirty="0"/>
              <a:t>bekannt – vorrangig das Prüfungsjahr </a:t>
            </a:r>
            <a:endParaRPr lang="de-DE" dirty="0" smtClean="0"/>
          </a:p>
          <a:p>
            <a:r>
              <a:rPr lang="de-DE" dirty="0"/>
              <a:t>w</a:t>
            </a:r>
            <a:r>
              <a:rPr lang="de-DE" dirty="0" smtClean="0"/>
              <a:t>enn das Prüfungsjahr </a:t>
            </a:r>
            <a:r>
              <a:rPr lang="de-DE" dirty="0"/>
              <a:t>nicht bekannt, </a:t>
            </a:r>
            <a:r>
              <a:rPr lang="de-DE" dirty="0" smtClean="0"/>
              <a:t>ersatzweise </a:t>
            </a:r>
            <a:r>
              <a:rPr lang="de-DE" dirty="0"/>
              <a:t>das Jahr der Urkundenübergabe bzw. das Jahr, in dem die Arbeit von der Fakultät angenommen </a:t>
            </a:r>
            <a:r>
              <a:rPr lang="de-DE" dirty="0" smtClean="0"/>
              <a:t>wurde</a:t>
            </a:r>
          </a:p>
          <a:p>
            <a:r>
              <a:rPr lang="de-DE" dirty="0"/>
              <a:t>w</a:t>
            </a:r>
            <a:r>
              <a:rPr lang="de-DE" dirty="0" smtClean="0"/>
              <a:t>enn diese Angaben </a:t>
            </a:r>
            <a:r>
              <a:rPr lang="de-DE" dirty="0"/>
              <a:t>nicht zu </a:t>
            </a:r>
            <a:r>
              <a:rPr lang="de-DE" dirty="0" smtClean="0"/>
              <a:t>ermitteln sind, dann das </a:t>
            </a:r>
            <a:r>
              <a:rPr lang="de-DE" dirty="0"/>
              <a:t>Jahr, in dem die Arbeit eingereicht </a:t>
            </a:r>
            <a:r>
              <a:rPr lang="de-DE" dirty="0" smtClean="0"/>
              <a:t>wurde</a:t>
            </a:r>
            <a:br>
              <a:rPr lang="de-DE" dirty="0" smtClean="0"/>
            </a:br>
            <a:endParaRPr lang="de-DE" dirty="0" smtClean="0"/>
          </a:p>
          <a:p>
            <a:r>
              <a:rPr lang="de-DE" dirty="0" smtClean="0"/>
              <a:t>Sonderfall:</a:t>
            </a:r>
            <a:br>
              <a:rPr lang="de-DE" dirty="0" smtClean="0"/>
            </a:br>
            <a:r>
              <a:rPr lang="de-DE" dirty="0" smtClean="0"/>
              <a:t>Informationsquelle: „</a:t>
            </a:r>
            <a:r>
              <a:rPr lang="de-DE" dirty="0"/>
              <a:t>Wintersemester </a:t>
            </a:r>
            <a:r>
              <a:rPr lang="de-DE" dirty="0" smtClean="0"/>
              <a:t>2014/15“, dann Erfassung: „</a:t>
            </a:r>
            <a:r>
              <a:rPr lang="de-DE" dirty="0"/>
              <a:t>2014/2015“ </a:t>
            </a:r>
            <a:r>
              <a:rPr lang="de-DE" dirty="0" smtClean="0"/>
              <a:t/>
            </a:r>
            <a:br>
              <a:rPr lang="de-DE" dirty="0" smtClean="0"/>
            </a:br>
            <a:r>
              <a:rPr lang="de-DE" dirty="0" smtClean="0"/>
              <a:t>(</a:t>
            </a:r>
            <a:r>
              <a:rPr lang="de-DE" dirty="0" err="1"/>
              <a:t>RDA</a:t>
            </a:r>
            <a:r>
              <a:rPr lang="de-DE" dirty="0"/>
              <a:t> 1.8.4</a:t>
            </a:r>
            <a:r>
              <a:rPr lang="de-DE" dirty="0" smtClean="0"/>
              <a:t>)</a:t>
            </a:r>
            <a:endParaRPr lang="de-DE" dirty="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64954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792734073"/>
              </p:ext>
            </p:extLst>
          </p:nvPr>
        </p:nvGraphicFramePr>
        <p:xfrm>
          <a:off x="395536" y="1268760"/>
          <a:ext cx="8424935" cy="4032448"/>
        </p:xfrm>
        <a:graphic>
          <a:graphicData uri="http://schemas.openxmlformats.org/drawingml/2006/table">
            <a:tbl>
              <a:tblPr firstRow="1" bandRow="1">
                <a:tableStyleId>{5C22544A-7EE6-4342-B048-85BDC9FD1C3A}</a:tableStyleId>
              </a:tblPr>
              <a:tblGrid>
                <a:gridCol w="1068835"/>
                <a:gridCol w="1068835"/>
                <a:gridCol w="3080760"/>
                <a:gridCol w="3206505"/>
              </a:tblGrid>
              <a:tr h="64906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1273480">
                <a:tc rowSpan="3">
                  <a:txBody>
                    <a:bodyPr/>
                    <a:lstStyle/>
                    <a:p>
                      <a:pPr>
                        <a:lnSpc>
                          <a:spcPct val="100000"/>
                        </a:lnSpc>
                        <a:spcAft>
                          <a:spcPts val="600"/>
                        </a:spcAft>
                      </a:pPr>
                      <a:r>
                        <a:rPr lang="de-DE" sz="1800" b="1" dirty="0" smtClean="0">
                          <a:effectLst/>
                          <a:latin typeface="Verdana"/>
                          <a:ea typeface="Calibri"/>
                          <a:cs typeface="Times New Roman"/>
                        </a:rPr>
                        <a:t>520</a:t>
                      </a:r>
                      <a:endParaRPr lang="de-DE" sz="1800" b="1" dirty="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dirty="0">
                          <a:effectLst/>
                          <a:latin typeface="Verdana"/>
                          <a:ea typeface="Calibri"/>
                          <a:cs typeface="Times New Roman"/>
                        </a:rPr>
                        <a:t>7.9.2</a:t>
                      </a:r>
                      <a:endParaRPr lang="de-DE" sz="1800" dirty="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a:effectLst/>
                          <a:latin typeface="Verdana"/>
                          <a:ea typeface="Calibri"/>
                          <a:cs typeface="Times New Roman"/>
                        </a:rPr>
                        <a:t>Akademischer Grad </a:t>
                      </a:r>
                      <a:r>
                        <a:rPr lang="de-DE" sz="1800" b="1" smtClean="0">
                          <a:effectLst/>
                          <a:latin typeface="Verdana"/>
                          <a:ea typeface="Calibri"/>
                          <a:cs typeface="Times New Roman"/>
                        </a:rPr>
                        <a:t/>
                      </a:r>
                      <a:br>
                        <a:rPr lang="de-DE" sz="1800" b="1" smtClean="0">
                          <a:effectLst/>
                          <a:latin typeface="Verdana"/>
                          <a:ea typeface="Calibri"/>
                          <a:cs typeface="Times New Roman"/>
                        </a:rPr>
                      </a:br>
                      <a:r>
                        <a:rPr lang="de-DE" sz="1800" b="1" smtClean="0">
                          <a:effectLst/>
                          <a:latin typeface="Verdana"/>
                          <a:ea typeface="Calibri"/>
                          <a:cs typeface="Times New Roman"/>
                        </a:rPr>
                        <a:t>(</a:t>
                      </a:r>
                      <a:r>
                        <a:rPr lang="de-DE" sz="1800" b="1">
                          <a:effectLst/>
                          <a:latin typeface="Verdana"/>
                          <a:ea typeface="Calibri"/>
                          <a:cs typeface="Times New Roman"/>
                        </a:rPr>
                        <a:t>als Charakter der Hochschulschrift)</a:t>
                      </a:r>
                      <a:endParaRPr lang="de-DE" sz="180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dirty="0" smtClean="0">
                          <a:solidFill>
                            <a:srgbClr val="FF0000"/>
                          </a:solidFill>
                          <a:effectLst/>
                          <a:latin typeface="Verdana"/>
                          <a:ea typeface="Calibri"/>
                          <a:cs typeface="Times New Roman"/>
                        </a:rPr>
                        <a:t>$b</a:t>
                      </a:r>
                      <a:r>
                        <a:rPr lang="de-DE" sz="1800" dirty="0" smtClean="0">
                          <a:effectLst/>
                          <a:latin typeface="Verdana"/>
                          <a:ea typeface="Calibri"/>
                          <a:cs typeface="Times New Roman"/>
                        </a:rPr>
                        <a:t> Dissertation</a:t>
                      </a:r>
                      <a:endParaRPr lang="de-DE" sz="1800" dirty="0">
                        <a:effectLst/>
                        <a:latin typeface="Verdana"/>
                        <a:ea typeface="Calibri"/>
                        <a:cs typeface="Times New Roman"/>
                      </a:endParaRPr>
                    </a:p>
                  </a:txBody>
                  <a:tcPr marL="68580" marR="68580" marT="0" marB="0" anchor="ctr"/>
                </a:tc>
              </a:tr>
              <a:tr h="1054952">
                <a:tc vMerge="1">
                  <a:txBody>
                    <a:bodyPr/>
                    <a:lstStyle/>
                    <a:p>
                      <a:pPr>
                        <a:lnSpc>
                          <a:spcPct val="100000"/>
                        </a:lnSpc>
                        <a:spcAft>
                          <a:spcPts val="600"/>
                        </a:spcAft>
                      </a:pPr>
                      <a:endParaRPr lang="de-DE" sz="1800" dirty="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a:effectLst/>
                          <a:latin typeface="Verdana"/>
                          <a:ea typeface="Calibri"/>
                          <a:cs typeface="Times New Roman"/>
                        </a:rPr>
                        <a:t>7.9.3</a:t>
                      </a:r>
                      <a:endParaRPr lang="de-DE" sz="180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a:effectLst/>
                          <a:latin typeface="Verdana"/>
                          <a:ea typeface="Calibri"/>
                          <a:cs typeface="Times New Roman"/>
                        </a:rPr>
                        <a:t>Verleihende Institution oder Fakultät</a:t>
                      </a:r>
                      <a:endParaRPr lang="de-DE" sz="180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dirty="0" smtClean="0">
                          <a:solidFill>
                            <a:srgbClr val="FF0000"/>
                          </a:solidFill>
                          <a:effectLst/>
                          <a:latin typeface="Verdana"/>
                          <a:ea typeface="Calibri"/>
                          <a:cs typeface="Times New Roman"/>
                        </a:rPr>
                        <a:t>$c </a:t>
                      </a:r>
                      <a:r>
                        <a:rPr lang="de-DE" sz="1800" dirty="0" smtClean="0">
                          <a:solidFill>
                            <a:schemeClr val="tx1"/>
                          </a:solidFill>
                          <a:effectLst/>
                          <a:latin typeface="Verdana"/>
                          <a:ea typeface="Calibri"/>
                          <a:cs typeface="Times New Roman"/>
                        </a:rPr>
                        <a:t>Friedrich-Alexander-</a:t>
                      </a:r>
                      <a:r>
                        <a:rPr lang="de-DE" sz="1800" dirty="0" smtClean="0">
                          <a:effectLst/>
                          <a:latin typeface="Verdana"/>
                          <a:ea typeface="Calibri"/>
                          <a:cs typeface="Times New Roman"/>
                        </a:rPr>
                        <a:t>Universität Erlangen-Nürnberg</a:t>
                      </a:r>
                      <a:endParaRPr lang="de-DE" sz="1800" dirty="0">
                        <a:effectLst/>
                        <a:latin typeface="Verdana"/>
                        <a:ea typeface="Calibri"/>
                        <a:cs typeface="Times New Roman"/>
                      </a:endParaRPr>
                    </a:p>
                  </a:txBody>
                  <a:tcPr marL="68580" marR="68580" marT="0" marB="0" anchor="ctr"/>
                </a:tc>
              </a:tr>
              <a:tr h="1054952">
                <a:tc vMerge="1">
                  <a:txBody>
                    <a:bodyPr/>
                    <a:lstStyle/>
                    <a:p>
                      <a:pPr>
                        <a:lnSpc>
                          <a:spcPct val="100000"/>
                        </a:lnSpc>
                        <a:spcAft>
                          <a:spcPts val="600"/>
                        </a:spcAft>
                      </a:pPr>
                      <a:endParaRPr lang="de-DE" sz="1800" dirty="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a:solidFill>
                            <a:srgbClr val="000000"/>
                          </a:solidFill>
                          <a:effectLst/>
                          <a:latin typeface="Verdana"/>
                          <a:ea typeface="Times New Roman"/>
                          <a:cs typeface="Arial"/>
                        </a:rPr>
                        <a:t>7.9.4</a:t>
                      </a:r>
                      <a:endParaRPr lang="de-DE" sz="180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b="1">
                          <a:effectLst/>
                          <a:latin typeface="Verdana"/>
                          <a:ea typeface="Calibri"/>
                          <a:cs typeface="Times New Roman"/>
                        </a:rPr>
                        <a:t>Jahr, in dem der Grad verliehen wurde</a:t>
                      </a:r>
                      <a:endParaRPr lang="de-DE" sz="1800">
                        <a:effectLst/>
                        <a:latin typeface="Verdana"/>
                        <a:ea typeface="Calibri"/>
                        <a:cs typeface="Times New Roman"/>
                      </a:endParaRPr>
                    </a:p>
                  </a:txBody>
                  <a:tcPr marL="68580" marR="68580" marT="0" marB="0" anchor="ctr"/>
                </a:tc>
                <a:tc>
                  <a:txBody>
                    <a:bodyPr/>
                    <a:lstStyle/>
                    <a:p>
                      <a:pPr>
                        <a:lnSpc>
                          <a:spcPct val="100000"/>
                        </a:lnSpc>
                        <a:spcAft>
                          <a:spcPts val="600"/>
                        </a:spcAft>
                      </a:pPr>
                      <a:r>
                        <a:rPr lang="de-DE" sz="1800" dirty="0" smtClean="0">
                          <a:solidFill>
                            <a:srgbClr val="FF0000"/>
                          </a:solidFill>
                          <a:effectLst/>
                          <a:latin typeface="Verdana"/>
                          <a:ea typeface="Calibri"/>
                          <a:cs typeface="Times New Roman"/>
                        </a:rPr>
                        <a:t>$d </a:t>
                      </a:r>
                      <a:r>
                        <a:rPr lang="de-DE" sz="1800" dirty="0" smtClean="0">
                          <a:effectLst/>
                          <a:latin typeface="Verdana"/>
                          <a:ea typeface="Calibri"/>
                          <a:cs typeface="Times New Roman"/>
                        </a:rPr>
                        <a:t>2015</a:t>
                      </a:r>
                      <a:endParaRPr lang="de-DE" sz="1800" dirty="0">
                        <a:effectLst/>
                        <a:latin typeface="Verdana"/>
                        <a:ea typeface="Calibri"/>
                        <a:cs typeface="Times New Roman"/>
                      </a:endParaRPr>
                    </a:p>
                  </a:txBody>
                  <a:tcPr marL="68580" marR="68580" marT="0" marB="0" anchor="ctr"/>
                </a:tc>
              </a:tr>
            </a:tbl>
          </a:graphicData>
        </a:graphic>
      </p:graphicFrame>
      <p:sp>
        <p:nvSpPr>
          <p:cNvPr id="9" name="Titel 1"/>
          <p:cNvSpPr>
            <a:spLocks noGrp="1"/>
          </p:cNvSpPr>
          <p:nvPr>
            <p:ph type="title"/>
          </p:nvPr>
        </p:nvSpPr>
        <p:spPr>
          <a:xfrm>
            <a:off x="251520" y="183778"/>
            <a:ext cx="8640960" cy="508918"/>
          </a:xfrm>
        </p:spPr>
        <p:txBody>
          <a:bodyPr/>
          <a:lstStyle/>
          <a:p>
            <a:r>
              <a:rPr lang="de-DE"/>
              <a:t>Beispiel</a:t>
            </a:r>
          </a:p>
        </p:txBody>
      </p:sp>
      <p:sp>
        <p:nvSpPr>
          <p:cNvPr id="8"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4170301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892480" cy="508918"/>
          </a:xfrm>
        </p:spPr>
        <p:txBody>
          <a:bodyPr/>
          <a:lstStyle/>
          <a:p>
            <a:r>
              <a:rPr lang="de-DE" smtClean="0"/>
              <a:t>Hochschulschriftenvermerk </a:t>
            </a:r>
            <a:r>
              <a:rPr lang="de-DE"/>
              <a:t>bei </a:t>
            </a:r>
            <a:r>
              <a:rPr lang="de-DE" smtClean="0"/>
              <a:t>Verlagsausgaben</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Hochschulschriftenvermerk bei </a:t>
            </a:r>
            <a:r>
              <a:rPr lang="de-DE" dirty="0"/>
              <a:t>echten Hochschulschriften </a:t>
            </a:r>
            <a:r>
              <a:rPr lang="de-DE" u="sng" dirty="0" smtClean="0"/>
              <a:t>und</a:t>
            </a:r>
            <a:r>
              <a:rPr lang="de-DE" dirty="0" smtClean="0"/>
              <a:t> Verlagsausgaben</a:t>
            </a:r>
          </a:p>
          <a:p>
            <a:endParaRPr lang="de-DE" dirty="0" smtClean="0"/>
          </a:p>
          <a:p>
            <a:r>
              <a:rPr lang="de-DE" dirty="0" smtClean="0"/>
              <a:t>Wenn </a:t>
            </a:r>
            <a:r>
              <a:rPr lang="de-DE" dirty="0"/>
              <a:t>Angaben </a:t>
            </a:r>
            <a:r>
              <a:rPr lang="de-DE" dirty="0" smtClean="0"/>
              <a:t>in Informationsquelle </a:t>
            </a:r>
            <a:r>
              <a:rPr lang="de-DE" dirty="0"/>
              <a:t>nicht </a:t>
            </a:r>
            <a:r>
              <a:rPr lang="de-DE" dirty="0" smtClean="0"/>
              <a:t>vollständig, optional möglich einzelne </a:t>
            </a:r>
            <a:r>
              <a:rPr lang="de-DE" dirty="0"/>
              <a:t>Elemente </a:t>
            </a:r>
            <a:r>
              <a:rPr lang="de-DE" dirty="0" smtClean="0"/>
              <a:t>wegzulassen bzw</a:t>
            </a:r>
            <a:r>
              <a:rPr lang="de-DE" dirty="0"/>
              <a:t>. </a:t>
            </a:r>
            <a:r>
              <a:rPr lang="de-DE" dirty="0" smtClean="0"/>
              <a:t>Angaben </a:t>
            </a:r>
            <a:r>
              <a:rPr lang="de-DE" dirty="0"/>
              <a:t>von der Beschreibung der echten Hochschulschrift oder aus anderen Informationsquellen </a:t>
            </a:r>
            <a:r>
              <a:rPr lang="de-DE" dirty="0" smtClean="0"/>
              <a:t>zu übernehmen.</a:t>
            </a:r>
          </a:p>
          <a:p>
            <a:endParaRPr lang="de-DE" dirty="0"/>
          </a:p>
          <a:p>
            <a:r>
              <a:rPr lang="de-DE" dirty="0" smtClean="0"/>
              <a:t>Bisherige einleitende Wendungen </a:t>
            </a:r>
            <a:r>
              <a:rPr lang="de-DE" dirty="0"/>
              <a:t>„</a:t>
            </a:r>
            <a:r>
              <a:rPr lang="de-DE" dirty="0" err="1"/>
              <a:t>Zugl</a:t>
            </a:r>
            <a:r>
              <a:rPr lang="de-DE" dirty="0"/>
              <a:t>.“, „Teilw. </a:t>
            </a:r>
            <a:r>
              <a:rPr lang="de-DE" dirty="0" err="1"/>
              <a:t>zugl</a:t>
            </a:r>
            <a:r>
              <a:rPr lang="de-DE" dirty="0"/>
              <a:t>.“, „</a:t>
            </a:r>
            <a:r>
              <a:rPr lang="de-DE" dirty="0" err="1"/>
              <a:t>Vollst</a:t>
            </a:r>
            <a:r>
              <a:rPr lang="de-DE" dirty="0"/>
              <a:t>. </a:t>
            </a:r>
            <a:r>
              <a:rPr lang="de-DE" dirty="0" err="1"/>
              <a:t>zugl</a:t>
            </a:r>
            <a:r>
              <a:rPr lang="de-DE" dirty="0"/>
              <a:t>.“ </a:t>
            </a:r>
            <a:r>
              <a:rPr lang="de-DE" dirty="0" smtClean="0"/>
              <a:t>entfallen</a:t>
            </a:r>
            <a:endParaRPr lang="de-DE" dirty="0"/>
          </a:p>
          <a:p>
            <a:endParaRPr lang="de-DE" dirty="0"/>
          </a:p>
          <a:p>
            <a:endParaRPr lang="de-DE" dirty="0"/>
          </a:p>
          <a:p>
            <a:pPr lvl="0"/>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3.03.02: Hochschulschriften | Stand: 10.04.2015 | CC BY-NC-SA</a:t>
            </a:r>
            <a:endParaRPr lang="de-DE" dirty="0"/>
          </a:p>
        </p:txBody>
      </p:sp>
    </p:spTree>
    <p:extLst>
      <p:ext uri="{BB962C8B-B14F-4D97-AF65-F5344CB8AC3E}">
        <p14:creationId xmlns:p14="http://schemas.microsoft.com/office/powerpoint/2010/main" val="439592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723</Words>
  <Application>Microsoft Office PowerPoint</Application>
  <PresentationFormat>Bildschirmpräsentation (4:3)</PresentationFormat>
  <Paragraphs>202</Paragraphs>
  <Slides>15</Slides>
  <Notes>11</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Schulungsunterlagen der AG RDA</vt:lpstr>
      <vt:lpstr>Hochschulschriften</vt:lpstr>
      <vt:lpstr>Grundsätzliches</vt:lpstr>
      <vt:lpstr>Hochschulschriftenvermerk = Standardelement</vt:lpstr>
      <vt:lpstr>Inhalt des Hochschulschriftenvermerks</vt:lpstr>
      <vt:lpstr>Charakter der Hochschulschrift</vt:lpstr>
      <vt:lpstr>Jahr, in dem der Grad verliehen wurde</vt:lpstr>
      <vt:lpstr>Beispiel</vt:lpstr>
      <vt:lpstr>Hochschulschriftenvermerk bei Verlagsausgaben</vt:lpstr>
      <vt:lpstr>Titelzusätze</vt:lpstr>
      <vt:lpstr>Verantwortlichkeitsangabe</vt:lpstr>
      <vt:lpstr>Art des Inhalts</vt:lpstr>
      <vt:lpstr>Beispiel: reine Dissertation</vt:lpstr>
      <vt:lpstr>Beispiel: Dissertation, angereicherte Aufnahme</vt:lpstr>
      <vt:lpstr>Beispiel: Dissertation, Buchhandelsausgabe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Siegfried Weith</cp:lastModifiedBy>
  <cp:revision>64</cp:revision>
  <cp:lastPrinted>2015-09-07T11:21:58Z</cp:lastPrinted>
  <dcterms:created xsi:type="dcterms:W3CDTF">2014-02-18T07:01:40Z</dcterms:created>
  <dcterms:modified xsi:type="dcterms:W3CDTF">2015-11-30T10:11:00Z</dcterms:modified>
</cp:coreProperties>
</file>