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5" r:id="rId2"/>
    <p:sldId id="259" r:id="rId3"/>
    <p:sldId id="287" r:id="rId4"/>
    <p:sldId id="303" r:id="rId5"/>
    <p:sldId id="331" r:id="rId6"/>
    <p:sldId id="302" r:id="rId7"/>
    <p:sldId id="304" r:id="rId8"/>
    <p:sldId id="305" r:id="rId9"/>
    <p:sldId id="306" r:id="rId10"/>
    <p:sldId id="307" r:id="rId11"/>
    <p:sldId id="308" r:id="rId12"/>
    <p:sldId id="310" r:id="rId13"/>
    <p:sldId id="309" r:id="rId14"/>
    <p:sldId id="333" r:id="rId15"/>
    <p:sldId id="334" r:id="rId16"/>
    <p:sldId id="335" r:id="rId17"/>
    <p:sldId id="336" r:id="rId18"/>
    <p:sldId id="315" r:id="rId19"/>
    <p:sldId id="338" r:id="rId20"/>
    <p:sldId id="339" r:id="rId21"/>
    <p:sldId id="340" r:id="rId22"/>
    <p:sldId id="329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esenmülller" initials="H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83394" autoAdjust="0"/>
  </p:normalViewPr>
  <p:slideViewPr>
    <p:cSldViewPr>
      <p:cViewPr>
        <p:scale>
          <a:sx n="66" d="100"/>
          <a:sy n="66" d="100"/>
        </p:scale>
        <p:origin x="-2011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04.11.2015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04.11.2015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652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808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477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917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248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439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644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BVB/KOBV-Notiz:</a:t>
            </a:r>
            <a:b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Lösung in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Aleph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b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100b Klimt, Gustav	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(Künstler)“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104b Schiele, Egon	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(Künstler)“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108b Kokoschka, Oskar	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(Künstler)“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116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9328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6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77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BVB/KOBV-Notiz:</a:t>
            </a:r>
            <a:b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Bevorzugter Titel des Werks: „Werke“ nur, wenn es eine Zusammenstellung 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aller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Werke des Künstlers ist.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Außerdem auch noch:</a:t>
            </a:r>
            <a:b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de-DE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104b	Malraux, André	</a:t>
            </a:r>
            <a:r>
              <a:rPr lang="de-DE" sz="1200" b="1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wps</a:t>
            </a:r>
            <a:r>
              <a:rPr lang="de-DE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(Verfasser eines Vorworts)“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108b	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Patzies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Ursula	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(Übersetzer)“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112b	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Ruelle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Georges D.	</a:t>
            </a:r>
            <a:r>
              <a:rPr lang="de-DE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Beziehungskennzeichnung „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trl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(Übersetzer)“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36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BVB/KOBV-Notiz:</a:t>
            </a:r>
          </a:p>
          <a:p>
            <a:r>
              <a:rPr lang="de-DE" dirty="0" smtClean="0"/>
              <a:t>Zu den </a:t>
            </a:r>
            <a:r>
              <a:rPr lang="de-DE" u="sng" dirty="0" smtClean="0"/>
              <a:t>Ausstellungskatalogen</a:t>
            </a:r>
            <a:r>
              <a:rPr lang="de-DE" dirty="0" smtClean="0"/>
              <a:t> gibt es in den</a:t>
            </a:r>
            <a:r>
              <a:rPr lang="de-DE" baseline="0" dirty="0" smtClean="0"/>
              <a:t> Schulungsmaterialien der AG RDA </a:t>
            </a:r>
            <a:r>
              <a:rPr lang="de-DE" u="sng" baseline="0" dirty="0" smtClean="0"/>
              <a:t>ausführliche Informationen für das Selbststudium</a:t>
            </a:r>
            <a:r>
              <a:rPr lang="de-DE" baseline="0" dirty="0" smtClean="0"/>
              <a:t>.</a:t>
            </a:r>
          </a:p>
          <a:p>
            <a:r>
              <a:rPr lang="de-DE" u="sng" baseline="0" dirty="0" smtClean="0"/>
              <a:t>Hier</a:t>
            </a:r>
            <a:r>
              <a:rPr lang="de-DE" baseline="0" dirty="0" smtClean="0"/>
              <a:t> wird </a:t>
            </a:r>
            <a:r>
              <a:rPr lang="de-DE" u="sng" baseline="0" dirty="0" smtClean="0"/>
              <a:t>nur</a:t>
            </a:r>
            <a:r>
              <a:rPr lang="de-DE" baseline="0" dirty="0" smtClean="0"/>
              <a:t> das neue </a:t>
            </a:r>
            <a:r>
              <a:rPr lang="de-DE" b="0" u="sng" baseline="0" dirty="0" smtClean="0"/>
              <a:t>Feld 064a </a:t>
            </a:r>
            <a:r>
              <a:rPr lang="de-DE" baseline="0" dirty="0" smtClean="0"/>
              <a:t>mit den strukturierten Angaben zur Ausstellung vorgestellt.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„Ausstellungskatalog“ ist in der Kurzliste der obligatorischen</a:t>
            </a:r>
            <a:r>
              <a:rPr lang="de-DE" baseline="0" dirty="0" smtClean="0"/>
              <a:t> Formangaben, alle anderen Unterfelder sind fakultativ.</a:t>
            </a:r>
            <a:endParaRPr lang="de-DE" dirty="0" smtClean="0"/>
          </a:p>
          <a:p>
            <a:r>
              <a:rPr lang="de-DE" baseline="0" dirty="0" smtClean="0"/>
              <a:t>Die strukturierten Angaben zur Ausstellung wurden eingeführt, da nach RDA Titelzusätze nur dann erfasst werden, wenn sie auf der Titelseite stehen.</a:t>
            </a:r>
          </a:p>
          <a:p>
            <a:r>
              <a:rPr lang="de-DE" baseline="0" dirty="0" smtClean="0"/>
              <a:t>Angaben über Ort und Zeit einer Ausstellung finden sich aber öfter nur im Vorwort oder im </a:t>
            </a:r>
            <a:r>
              <a:rPr lang="de-DE" baseline="0" dirty="0" err="1" smtClean="0"/>
              <a:t>Kolophon</a:t>
            </a:r>
            <a:r>
              <a:rPr lang="de-DE" baseline="0" dirty="0" smtClean="0"/>
              <a:t>.</a:t>
            </a:r>
          </a:p>
          <a:p>
            <a:r>
              <a:rPr lang="de-DE" baseline="0" dirty="0" smtClean="0"/>
              <a:t>Deshalb können diese Angaben im Feld 064a erfasst werden.</a:t>
            </a:r>
          </a:p>
          <a:p>
            <a:r>
              <a:rPr lang="de-DE" dirty="0" smtClean="0"/>
              <a:t>Folgende Unterfelder sind zu erfassen (die Erklärung findet man in </a:t>
            </a:r>
            <a:r>
              <a:rPr lang="de-DE" dirty="0" err="1" smtClean="0"/>
              <a:t>Aleph</a:t>
            </a:r>
            <a:r>
              <a:rPr lang="de-DE" dirty="0" smtClean="0"/>
              <a:t> auch in der Feldhilfe):</a:t>
            </a:r>
          </a:p>
          <a:p>
            <a:r>
              <a:rPr lang="de-DE" dirty="0" smtClean="0"/>
              <a:t>$a  = Art des Inhalts bzw. Datenträgertyp bzw. musikalische Ausgabeform (nicht wiederholbar, obligatorisch)</a:t>
            </a:r>
          </a:p>
          <a:p>
            <a:r>
              <a:rPr lang="de-DE" dirty="0" smtClean="0"/>
              <a:t>         [Auswahl aus der GND strg+F3] - [Auswahl aus einer Liste strg+F8]</a:t>
            </a:r>
          </a:p>
          <a:p>
            <a:r>
              <a:rPr lang="de-DE" dirty="0" smtClean="0"/>
              <a:t>$x  = allgemeine Unterteilung (wiederholbar, fakultativ)</a:t>
            </a:r>
          </a:p>
          <a:p>
            <a:r>
              <a:rPr lang="de-DE" dirty="0" smtClean="0"/>
              <a:t>$y  = chronologische Unterteilung (wiederholbar, fakultativ)</a:t>
            </a:r>
          </a:p>
          <a:p>
            <a:r>
              <a:rPr lang="de-DE" dirty="0" smtClean="0"/>
              <a:t>$z  = geografische Unterteilung (wiederholbar, fakultativ)</a:t>
            </a:r>
          </a:p>
          <a:p>
            <a:r>
              <a:rPr lang="de-DE" dirty="0" smtClean="0"/>
              <a:t>$9  = GND-ID (nicht wiederholbar, fakultativ)</a:t>
            </a:r>
          </a:p>
          <a:p>
            <a:r>
              <a:rPr lang="de-DE" dirty="0" smtClean="0"/>
              <a:t>Alternativ können</a:t>
            </a:r>
            <a:r>
              <a:rPr lang="de-DE" baseline="0" dirty="0" smtClean="0"/>
              <a:t> die Angaben auch als Abweichender Titel erfasst werden.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69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BVB/KOBV-Notiz:</a:t>
            </a:r>
            <a:br>
              <a:rPr lang="de-DE" dirty="0" smtClean="0"/>
            </a:br>
            <a:r>
              <a:rPr lang="de-DE" dirty="0" smtClean="0"/>
              <a:t>Wenn Bild- und Textautoren ein Werk gemeinsam geschaffen haben sind sie alle geistige Schöpfer.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49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639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436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024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519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BVB/KOBV-Notiz:</a:t>
            </a:r>
            <a:br>
              <a:rPr lang="de-DE" dirty="0" smtClean="0"/>
            </a:br>
            <a:r>
              <a:rPr lang="de-DE" dirty="0" smtClean="0"/>
              <a:t>064a	„Bildband“ ist in der Kurzliste der obligatorischen</a:t>
            </a:r>
            <a:r>
              <a:rPr lang="de-DE" baseline="0" dirty="0" smtClean="0"/>
              <a:t> Formangaben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409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94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5A.06: Bildbände, Kunst- und Ausstellungsmaterialien | Stand: 13.05.2015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5A.06: Bildbände, Kunst- und Ausstellungsmaterialien | Stand: 13.05.2015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Kunstbände</a:t>
            </a:r>
            <a:r>
              <a:rPr lang="de-DE"/>
              <a:t> und Werke über </a:t>
            </a:r>
            <a:r>
              <a:rPr lang="de-DE" smtClean="0"/>
              <a:t>Künstler – 1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RDA: Begriff „Kunstband“ </a:t>
            </a:r>
            <a:r>
              <a:rPr lang="de-DE" sz="2400" dirty="0"/>
              <a:t>nicht definiert</a:t>
            </a:r>
            <a:endParaRPr lang="de-DE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Ressource, die in der Hauptsache aus Kunstwerken bzw. aus Re­produktionen oder Abbildungen von Kunstwerken eines oder mehrerer Künstler besteht und die nicht im Zusammenhang mit einer </a:t>
            </a:r>
            <a:r>
              <a:rPr lang="de-DE" sz="2400" dirty="0" smtClean="0"/>
              <a:t>Aus-stellung </a:t>
            </a:r>
            <a:r>
              <a:rPr lang="de-DE" sz="2400" dirty="0"/>
              <a:t>erschienen </a:t>
            </a:r>
            <a:r>
              <a:rPr lang="de-DE" sz="2400" dirty="0" smtClean="0"/>
              <a:t>ist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Kunstwerke </a:t>
            </a:r>
            <a:r>
              <a:rPr lang="de-DE" sz="2400" dirty="0"/>
              <a:t>bzw. Reproduktionen/Abbildungen </a:t>
            </a:r>
            <a:r>
              <a:rPr lang="de-DE" sz="2400" dirty="0" smtClean="0"/>
              <a:t>machen den </a:t>
            </a:r>
            <a:r>
              <a:rPr lang="de-DE" sz="2400" dirty="0"/>
              <a:t>Kern der Ressource </a:t>
            </a:r>
            <a:r>
              <a:rPr lang="de-DE" sz="2400" dirty="0" smtClean="0"/>
              <a:t>aus + etwaige </a:t>
            </a:r>
            <a:r>
              <a:rPr lang="de-DE" sz="2400" dirty="0"/>
              <a:t>weitere Elemente </a:t>
            </a:r>
            <a:r>
              <a:rPr lang="de-DE" sz="2400" dirty="0" smtClean="0"/>
              <a:t>sind als </a:t>
            </a:r>
            <a:r>
              <a:rPr lang="de-DE" sz="2400" dirty="0"/>
              <a:t>„Beiwerk“ dazu </a:t>
            </a:r>
            <a:r>
              <a:rPr lang="de-DE" sz="2400" dirty="0" smtClean="0"/>
              <a:t>aufzufassen (</a:t>
            </a:r>
            <a:r>
              <a:rPr lang="de-DE" sz="2400" dirty="0"/>
              <a:t>z</a:t>
            </a:r>
            <a:r>
              <a:rPr lang="de-DE" sz="2400" dirty="0" smtClean="0"/>
              <a:t>. B</a:t>
            </a:r>
            <a:r>
              <a:rPr lang="de-DE" sz="2400" dirty="0"/>
              <a:t>. einleitender Text</a:t>
            </a:r>
            <a:r>
              <a:rPr lang="de-DE" sz="2400" dirty="0" smtClean="0"/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„</a:t>
            </a:r>
            <a:r>
              <a:rPr lang="de-DE" sz="2400" dirty="0"/>
              <a:t>Kunstwerke</a:t>
            </a:r>
            <a:r>
              <a:rPr lang="de-DE" sz="2400" dirty="0" smtClean="0"/>
              <a:t>“: in </a:t>
            </a:r>
            <a:r>
              <a:rPr lang="de-DE" sz="2400" dirty="0"/>
              <a:t>einem breiten Sinn zu verstehen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(z. B</a:t>
            </a:r>
            <a:r>
              <a:rPr lang="de-DE" sz="2400" dirty="0"/>
              <a:t>. auch Abbildungen von Möbeln, sofern </a:t>
            </a:r>
            <a:r>
              <a:rPr lang="de-DE" sz="2400" dirty="0" smtClean="0"/>
              <a:t>diese </a:t>
            </a:r>
            <a:r>
              <a:rPr lang="de-DE" sz="2400" dirty="0"/>
              <a:t>ästhetische Objekte von einem gewissen </a:t>
            </a:r>
            <a:r>
              <a:rPr lang="de-DE" sz="2400" dirty="0" smtClean="0"/>
              <a:t>künstle-</a:t>
            </a:r>
            <a:r>
              <a:rPr lang="de-DE" sz="2400" dirty="0" err="1" smtClean="0"/>
              <a:t>rischen</a:t>
            </a:r>
            <a:r>
              <a:rPr lang="de-DE" sz="2400" dirty="0" smtClean="0"/>
              <a:t> Wert); auch Architektur fällt darunter</a:t>
            </a:r>
            <a:endParaRPr lang="de-DE" i="1" dirty="0" smtClean="0"/>
          </a:p>
          <a:p>
            <a:endParaRPr lang="de-DE" i="1" dirty="0"/>
          </a:p>
          <a:p>
            <a:endParaRPr lang="de-DE" i="1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40723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Kunstbände</a:t>
            </a:r>
            <a:r>
              <a:rPr lang="de-DE"/>
              <a:t> und Werke über </a:t>
            </a:r>
            <a:r>
              <a:rPr lang="de-DE" smtClean="0"/>
              <a:t>Künstler – 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Kunstbände </a:t>
            </a:r>
            <a:r>
              <a:rPr lang="de-DE" sz="2400" dirty="0" smtClean="0"/>
              <a:t>sind zugleich Bildbände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Regeln </a:t>
            </a:r>
            <a:r>
              <a:rPr lang="de-DE" sz="2400" dirty="0"/>
              <a:t>zum Inhaltstyp (RDA 6.9), zur Art des Inhalts (RDA 7.2) und zum illustrierenden Inhalt (RDA 7.15</a:t>
            </a:r>
            <a:r>
              <a:rPr lang="de-DE" sz="2400" dirty="0" smtClean="0"/>
              <a:t>) gelten daher analog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i="1" dirty="0"/>
          </a:p>
          <a:p>
            <a:endParaRPr lang="de-DE" i="1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81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Kunstbände und </a:t>
            </a:r>
            <a:r>
              <a:rPr lang="de-DE" b="1"/>
              <a:t>Werke über </a:t>
            </a:r>
            <a:r>
              <a:rPr lang="de-DE" b="1" smtClean="0"/>
              <a:t>Künstler </a:t>
            </a:r>
            <a:r>
              <a:rPr lang="de-DE" smtClean="0"/>
              <a:t>– 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Werke über einen oder mehrere Künstler sind keine Kunstbände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z. B. Biografien oder kunsthistorische Arbeiten (z. B. über das gesamte </a:t>
            </a:r>
            <a:r>
              <a:rPr lang="de-DE" sz="2400" dirty="0" err="1" smtClean="0"/>
              <a:t>Œuvre</a:t>
            </a:r>
            <a:r>
              <a:rPr lang="de-DE" sz="2400" dirty="0" smtClean="0"/>
              <a:t>, eine </a:t>
            </a:r>
            <a:r>
              <a:rPr lang="de-DE" sz="2400" dirty="0" err="1" smtClean="0"/>
              <a:t>Schaf­fensperiode</a:t>
            </a:r>
            <a:r>
              <a:rPr lang="de-DE" sz="2400" dirty="0" smtClean="0"/>
              <a:t> oder ein einzelnes Kunstwerk), aber auch Werk-verzeichnisse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</a:t>
            </a:r>
            <a:r>
              <a:rPr lang="de-DE" sz="2400" dirty="0" smtClean="0"/>
              <a:t>ext steht im Vorder­grund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zu seiner Veranschaulichung in der Regel zahlreiche Abbildungen von Kunst­werken des Künstlers bzw. der Künstler beigegeben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Erfassung der Abbildungen als </a:t>
            </a:r>
            <a:r>
              <a:rPr lang="de-DE" sz="2400" dirty="0"/>
              <a:t>illustrierender Inhalt (RDA </a:t>
            </a:r>
            <a:r>
              <a:rPr lang="de-DE" sz="2400" dirty="0" smtClean="0"/>
              <a:t>7.15)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Art </a:t>
            </a:r>
            <a:r>
              <a:rPr lang="de-DE" sz="2400" dirty="0"/>
              <a:t>des Inhalts (RDA </a:t>
            </a:r>
            <a:r>
              <a:rPr lang="de-DE" sz="2400" dirty="0" smtClean="0"/>
              <a:t>7.2): </a:t>
            </a:r>
            <a:r>
              <a:rPr lang="de-DE" sz="2400" dirty="0"/>
              <a:t>nicht „Bildband</a:t>
            </a:r>
            <a:r>
              <a:rPr lang="de-DE" sz="2400" dirty="0" smtClean="0"/>
              <a:t>“</a:t>
            </a:r>
            <a:endParaRPr lang="de-DE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i="1" dirty="0"/>
          </a:p>
          <a:p>
            <a:endParaRPr lang="de-DE" i="1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5820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Kunstbände und Werke über </a:t>
            </a:r>
            <a:r>
              <a:rPr lang="de-DE" smtClean="0"/>
              <a:t>Künstler – 4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Kunstbände </a:t>
            </a:r>
            <a:r>
              <a:rPr lang="de-DE" sz="2400" dirty="0" smtClean="0"/>
              <a:t>vs. Werke </a:t>
            </a:r>
            <a:r>
              <a:rPr lang="de-DE" sz="2400" dirty="0"/>
              <a:t>über einen oder mehrere </a:t>
            </a:r>
            <a:r>
              <a:rPr lang="de-DE" sz="2400" dirty="0" smtClean="0"/>
              <a:t>Künstler: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Entscheidung nicht nur anhand des Umfangs des Texts und Umfangs der Abbildungen in quantita­tiver Hinsicht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Handelt es sich um Abbil­dungen, die mit einem erläuternden Text versehen sind </a:t>
            </a:r>
            <a:r>
              <a:rPr lang="de-DE" sz="2400" dirty="0">
                <a:sym typeface="Wingdings"/>
              </a:rPr>
              <a:t> </a:t>
            </a:r>
            <a:r>
              <a:rPr lang="de-DE" sz="2400" dirty="0"/>
              <a:t>Kunstband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Handelt es sich um Text, der die Hauptsache ist und die Abbildungen unterstützen oder illustrieren nur den Gedankengang der Studie </a:t>
            </a:r>
            <a:r>
              <a:rPr lang="de-DE" sz="2400" dirty="0">
                <a:sym typeface="Wingdings"/>
              </a:rPr>
              <a:t> </a:t>
            </a:r>
            <a:r>
              <a:rPr lang="de-DE" sz="2400" dirty="0"/>
              <a:t>Werk über einen Künstler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Im Zweifelsfall: Kunstband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de-DE" sz="2400" i="1" dirty="0"/>
          </a:p>
          <a:p>
            <a:endParaRPr lang="de-DE" i="1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859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de-DE" dirty="0"/>
              <a:t>Manet : acht farbige Wiedergaben / mit einer Einführung von A. </a:t>
            </a:r>
            <a:r>
              <a:rPr lang="de-DE" dirty="0" err="1"/>
              <a:t>Tabarant</a:t>
            </a:r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6433"/>
              </p:ext>
            </p:extLst>
          </p:nvPr>
        </p:nvGraphicFramePr>
        <p:xfrm>
          <a:off x="467544" y="2244892"/>
          <a:ext cx="8424934" cy="253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Manet, Edouard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1832-1888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art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Künstler)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104b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Mitwirkender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Tabarant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, Adolphe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win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 der</a:t>
                      </a:r>
                      <a:r>
                        <a:rPr lang="de-DE" sz="1800" i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Einleitung)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b="1" dirty="0"/>
              <a:t>Kunstbände</a:t>
            </a:r>
            <a:r>
              <a:rPr lang="de-DE" dirty="0"/>
              <a:t> und Werke über </a:t>
            </a:r>
            <a:r>
              <a:rPr lang="de-DE" dirty="0" smtClean="0"/>
              <a:t>Künstler – 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1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de-DE" dirty="0"/>
              <a:t>Gasbehälter / Bernd &amp; Hilla </a:t>
            </a:r>
            <a:r>
              <a:rPr lang="de-DE" dirty="0" smtClean="0"/>
              <a:t>Becher</a:t>
            </a:r>
            <a:br>
              <a:rPr lang="de-DE" dirty="0" smtClean="0"/>
            </a:br>
            <a:r>
              <a:rPr lang="de-DE" i="1" dirty="0" smtClean="0"/>
              <a:t>(</a:t>
            </a:r>
            <a:r>
              <a:rPr lang="de-DE" i="1" dirty="0"/>
              <a:t>Bernd und Hilla Becher haben die Kunstwerke gemeinsam geschaffen.)</a:t>
            </a:r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91525"/>
              </p:ext>
            </p:extLst>
          </p:nvPr>
        </p:nvGraphicFramePr>
        <p:xfrm>
          <a:off x="467544" y="2244892"/>
          <a:ext cx="8424934" cy="253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Becher, Bernd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1931-2007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pht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Fotograf)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104a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Becher, Hilla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1934-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pht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Fotograf)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b="1" dirty="0"/>
              <a:t>Kunstbände</a:t>
            </a:r>
            <a:r>
              <a:rPr lang="de-DE" dirty="0"/>
              <a:t> und Werke über </a:t>
            </a:r>
            <a:r>
              <a:rPr lang="de-DE" dirty="0" smtClean="0"/>
              <a:t>Künstler – 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69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en-US" dirty="0"/>
              <a:t>The complete postcard art of Gilbert &amp; George / with an introduction by Michael</a:t>
            </a:r>
            <a:br>
              <a:rPr lang="en-US" dirty="0"/>
            </a:br>
            <a:r>
              <a:rPr lang="en-US" dirty="0" err="1"/>
              <a:t>Bracewell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/>
              <a:t>(Das Künstlerpaar Gilbert </a:t>
            </a:r>
            <a:r>
              <a:rPr lang="de-DE" i="1" dirty="0" err="1"/>
              <a:t>Prousch</a:t>
            </a:r>
            <a:r>
              <a:rPr lang="de-DE" i="1" dirty="0"/>
              <a:t> und George </a:t>
            </a:r>
            <a:r>
              <a:rPr lang="de-DE" i="1" dirty="0" err="1"/>
              <a:t>Passmore</a:t>
            </a:r>
            <a:r>
              <a:rPr lang="de-DE" i="1" dirty="0"/>
              <a:t> gilt als Körperschaft.)</a:t>
            </a:r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69491"/>
              </p:ext>
            </p:extLst>
          </p:nvPr>
        </p:nvGraphicFramePr>
        <p:xfrm>
          <a:off x="467544" y="3068960"/>
          <a:ext cx="8424934" cy="273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Gilbert &amp; George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art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(Künstler)</a:t>
                      </a:r>
                      <a:endParaRPr lang="de-DE" sz="1800" i="1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100b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Mitwirkender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Bracewell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, Michael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1958-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win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(Verfasser der Einleitung)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b="1" dirty="0"/>
              <a:t>Kunstbände</a:t>
            </a:r>
            <a:r>
              <a:rPr lang="de-DE" dirty="0"/>
              <a:t> und Werke über </a:t>
            </a:r>
            <a:r>
              <a:rPr lang="de-DE" dirty="0" smtClean="0"/>
              <a:t>Künstler – 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0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>
              <a:spcAft>
                <a:spcPts val="600"/>
              </a:spcAft>
            </a:pPr>
            <a:r>
              <a:rPr lang="de-DE" dirty="0" smtClean="0"/>
              <a:t>Beispiel: </a:t>
            </a:r>
            <a:r>
              <a:rPr lang="de-DE" dirty="0"/>
              <a:t>Klimt - Schiele - Kokoschka : Expressionismus in </a:t>
            </a:r>
            <a:r>
              <a:rPr lang="de-DE" dirty="0" smtClean="0"/>
              <a:t>Österreich</a:t>
            </a:r>
            <a:br>
              <a:rPr lang="de-DE" dirty="0" smtClean="0"/>
            </a:br>
            <a:r>
              <a:rPr lang="de-DE" i="1" dirty="0" smtClean="0"/>
              <a:t>(</a:t>
            </a:r>
            <a:r>
              <a:rPr lang="de-DE" i="1" dirty="0"/>
              <a:t>Der Band enthält überwiegend Abbildungen von Gemälden der drei Künstler; diese ha­ben nicht zusammengearbeitet</a:t>
            </a:r>
            <a:r>
              <a:rPr lang="de-DE" i="1" dirty="0" smtClean="0"/>
              <a:t>.)</a:t>
            </a:r>
          </a:p>
          <a:p>
            <a:r>
              <a:rPr lang="de-DE" dirty="0"/>
              <a:t>Die drei Personen sind zwar nur geistige Schöpfer der Teilwerke, dennoch können zu ihnen aus pragmatischen Gründen direkte Beziehungen mit der </a:t>
            </a:r>
            <a:r>
              <a:rPr lang="de-DE" dirty="0" err="1"/>
              <a:t>Beziehungskennzeich­nung</a:t>
            </a:r>
            <a:r>
              <a:rPr lang="de-DE" dirty="0"/>
              <a:t> „Künstler“ erfasst </a:t>
            </a:r>
            <a:r>
              <a:rPr lang="de-DE" dirty="0" smtClean="0"/>
              <a:t>werden</a:t>
            </a:r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b="1" dirty="0"/>
              <a:t>Kunstbände</a:t>
            </a:r>
            <a:r>
              <a:rPr lang="de-DE" dirty="0"/>
              <a:t> und Werke über </a:t>
            </a:r>
            <a:r>
              <a:rPr lang="de-DE" dirty="0" smtClean="0"/>
              <a:t>Künstler – 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93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Kunstbände und </a:t>
            </a:r>
            <a:r>
              <a:rPr lang="de-DE" b="1" dirty="0"/>
              <a:t>Werke über </a:t>
            </a:r>
            <a:r>
              <a:rPr lang="de-DE" b="1" dirty="0" smtClean="0"/>
              <a:t>Künstler </a:t>
            </a:r>
            <a:r>
              <a:rPr lang="de-DE" dirty="0" smtClean="0"/>
              <a:t>– 9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Geistiger Schöpfer und weitere Beteiligte bei </a:t>
            </a:r>
            <a:r>
              <a:rPr lang="de-DE" sz="2400" dirty="0" smtClean="0"/>
              <a:t>Werken über Künstler:</a:t>
            </a:r>
            <a:endParaRPr lang="de-DE" sz="2400" dirty="0"/>
          </a:p>
          <a:p>
            <a:pPr marL="742950" lvl="2" indent="-342900">
              <a:buFont typeface="Symbol" panose="05050102010706020507" pitchFamily="18" charset="2"/>
              <a:buChar char="-"/>
            </a:pPr>
            <a:r>
              <a:rPr lang="de-DE" sz="2000" dirty="0" smtClean="0"/>
              <a:t>Es </a:t>
            </a:r>
            <a:r>
              <a:rPr lang="de-DE" sz="2000" dirty="0"/>
              <a:t>gelten die normalen Regeln RDA 19.2.1.1</a:t>
            </a:r>
          </a:p>
          <a:p>
            <a:pPr marL="742950" lvl="2" indent="-342900">
              <a:buFont typeface="Symbol" panose="05050102010706020507" pitchFamily="18" charset="2"/>
              <a:buChar char="-"/>
            </a:pPr>
            <a:r>
              <a:rPr lang="de-DE" sz="2000" dirty="0" smtClean="0"/>
              <a:t>Geistiger Schöpfer: </a:t>
            </a:r>
            <a:r>
              <a:rPr lang="de-DE" sz="2000" dirty="0"/>
              <a:t>Verfasser der biografischen, </a:t>
            </a:r>
            <a:r>
              <a:rPr lang="de-DE" sz="2000" dirty="0" smtClean="0"/>
              <a:t>kunst-historischen </a:t>
            </a:r>
            <a:r>
              <a:rPr lang="de-DE" sz="2000" dirty="0"/>
              <a:t>etc. </a:t>
            </a:r>
            <a:r>
              <a:rPr lang="de-DE" sz="2000" dirty="0" smtClean="0"/>
              <a:t>Arbeit; Beziehungskennzeichnung: </a:t>
            </a:r>
            <a:r>
              <a:rPr lang="de-DE" sz="2000" dirty="0"/>
              <a:t>„Verfasser</a:t>
            </a:r>
            <a:r>
              <a:rPr lang="de-DE" sz="2000" dirty="0" smtClean="0"/>
              <a:t>“) </a:t>
            </a:r>
            <a:r>
              <a:rPr lang="de-DE" sz="2000" dirty="0"/>
              <a:t>bzw.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die </a:t>
            </a:r>
            <a:r>
              <a:rPr lang="de-DE" sz="2000" dirty="0"/>
              <a:t>Person, die ein Werkverzeichnis erar­beitet </a:t>
            </a:r>
            <a:r>
              <a:rPr lang="de-DE" sz="2000" dirty="0" smtClean="0"/>
              <a:t>hat; Beziehungskennzeichnung: </a:t>
            </a:r>
            <a:r>
              <a:rPr lang="de-DE" sz="2000" dirty="0"/>
              <a:t>„Zusammenstellender</a:t>
            </a:r>
            <a:r>
              <a:rPr lang="de-DE" sz="2000" dirty="0" smtClean="0"/>
              <a:t>“</a:t>
            </a:r>
            <a:endParaRPr lang="de-DE" sz="2000" dirty="0"/>
          </a:p>
          <a:p>
            <a:pPr marL="742950" lvl="2" indent="-342900">
              <a:buFont typeface="Symbol" panose="05050102010706020507" pitchFamily="18" charset="2"/>
              <a:buChar char="-"/>
            </a:pPr>
            <a:r>
              <a:rPr lang="de-DE" sz="2000" dirty="0" smtClean="0"/>
              <a:t>Geistige Schöpfer bei Werk, </a:t>
            </a:r>
            <a:r>
              <a:rPr lang="de-DE" sz="2000" dirty="0"/>
              <a:t>gemeinsam von mehreren Personen </a:t>
            </a:r>
            <a:r>
              <a:rPr lang="de-DE" sz="2000" dirty="0" smtClean="0"/>
              <a:t>geschaffen: alle Verfasser </a:t>
            </a:r>
            <a:r>
              <a:rPr lang="de-DE" sz="2000" dirty="0"/>
              <a:t>bzw. </a:t>
            </a:r>
            <a:r>
              <a:rPr lang="de-DE" sz="2000" dirty="0" smtClean="0"/>
              <a:t>Zusammen-stellenden</a:t>
            </a:r>
          </a:p>
          <a:p>
            <a:pPr lvl="1">
              <a:spcAft>
                <a:spcPts val="600"/>
              </a:spcAft>
            </a:pPr>
            <a:r>
              <a:rPr lang="de-DE" dirty="0" smtClean="0"/>
              <a:t>Abbildungen </a:t>
            </a:r>
            <a:r>
              <a:rPr lang="de-DE" dirty="0"/>
              <a:t>von Kunstwerken </a:t>
            </a:r>
            <a:r>
              <a:rPr lang="de-DE" dirty="0" smtClean="0"/>
              <a:t>enthalten: Künstler </a:t>
            </a:r>
            <a:r>
              <a:rPr lang="de-DE" dirty="0"/>
              <a:t>bzw. die Künstler möglich </a:t>
            </a:r>
            <a:r>
              <a:rPr lang="de-DE" dirty="0" smtClean="0"/>
              <a:t>als Mitwirkender </a:t>
            </a:r>
            <a:r>
              <a:rPr lang="de-DE" dirty="0"/>
              <a:t>(RDA </a:t>
            </a:r>
            <a:r>
              <a:rPr lang="de-DE" dirty="0" smtClean="0"/>
              <a:t>20.2); Beziehungskennzeichnung: „</a:t>
            </a:r>
            <a:r>
              <a:rPr lang="de-DE" dirty="0"/>
              <a:t>Illustrator“ oder „Mitwirkender“ (z</a:t>
            </a:r>
            <a:r>
              <a:rPr lang="de-DE" dirty="0" smtClean="0"/>
              <a:t>. B</a:t>
            </a:r>
            <a:r>
              <a:rPr lang="de-DE" dirty="0"/>
              <a:t>. bei einem Bildhauer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1353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de-DE" dirty="0"/>
              <a:t>Der Engelsgruß von Veit Stoß in St. Lorenz, Nürnberg / Vera </a:t>
            </a:r>
            <a:r>
              <a:rPr lang="de-DE" dirty="0" err="1"/>
              <a:t>Ostermayer</a:t>
            </a:r>
            <a:r>
              <a:rPr lang="de-DE" dirty="0"/>
              <a:t>, Thomas </a:t>
            </a:r>
            <a:r>
              <a:rPr lang="de-DE" dirty="0" smtClean="0"/>
              <a:t>Bach­mann</a:t>
            </a:r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439249"/>
              </p:ext>
            </p:extLst>
          </p:nvPr>
        </p:nvGraphicFramePr>
        <p:xfrm>
          <a:off x="467544" y="2132856"/>
          <a:ext cx="8424934" cy="359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Ostermayer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, Vera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1956-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104a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Bachmann,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Thomas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108b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Mitwirkender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Stoß,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Veit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1448-1533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ctb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(Mitwirkender</a:t>
                      </a:r>
                      <a:r>
                        <a:rPr lang="de-DE" sz="1800" i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)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/>
              <a:t>Kunstbände und </a:t>
            </a:r>
            <a:r>
              <a:rPr lang="de-DE" b="1" dirty="0"/>
              <a:t>Werke über </a:t>
            </a:r>
            <a:r>
              <a:rPr lang="de-DE" b="1" dirty="0" smtClean="0"/>
              <a:t>Künstler </a:t>
            </a:r>
            <a:r>
              <a:rPr lang="de-DE" dirty="0" smtClean="0"/>
              <a:t>– 10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66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/>
              <a:t>Bildbände, Kunst- und </a:t>
            </a:r>
            <a:r>
              <a:rPr lang="de-DE" smtClean="0"/>
              <a:t>Ausstellungsmaterialien</a:t>
            </a:r>
            <a:br>
              <a:rPr lang="de-DE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5A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</a:t>
            </a:r>
            <a:r>
              <a:rPr lang="de-DE" sz="800" dirty="0"/>
              <a:t>, Kunst- und </a:t>
            </a:r>
            <a:r>
              <a:rPr lang="de-DE" sz="800" dirty="0" smtClean="0"/>
              <a:t>Ausstellungsmaterialien | Stand: 13.05.2015 | CC BY-NC-SA</a:t>
            </a:r>
            <a:endParaRPr lang="de-DE" sz="800" dirty="0"/>
          </a:p>
        </p:txBody>
      </p:sp>
      <p:sp>
        <p:nvSpPr>
          <p:cNvPr id="7" name="Rechteck 6"/>
          <p:cNvSpPr/>
          <p:nvPr/>
        </p:nvSpPr>
        <p:spPr>
          <a:xfrm>
            <a:off x="409343" y="1095601"/>
            <a:ext cx="2362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 </a:t>
            </a:r>
            <a:r>
              <a:rPr lang="de-DE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04.11.2015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de-DE" dirty="0"/>
              <a:t>Leonardo da Vinci 1452-1519 : das zeichnerische Werk / Johannes Nathan, Frank</a:t>
            </a:r>
            <a:br>
              <a:rPr lang="de-DE" dirty="0"/>
            </a:br>
            <a:r>
              <a:rPr lang="de-DE" dirty="0" smtClean="0"/>
              <a:t>Zöllner </a:t>
            </a:r>
            <a:r>
              <a:rPr lang="de-DE" i="1" dirty="0" smtClean="0"/>
              <a:t>(Es handelt sich um ein Werkverzeichnis.)</a:t>
            </a:r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06489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155872"/>
              </p:ext>
            </p:extLst>
          </p:nvPr>
        </p:nvGraphicFramePr>
        <p:xfrm>
          <a:off x="467544" y="2276872"/>
          <a:ext cx="8424934" cy="37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Nathan, Johannes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com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(Zusammenstellender)</a:t>
                      </a:r>
                      <a:endParaRPr lang="de-DE" sz="1800" i="1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104a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Zöllner, Frank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1956-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com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(Zusammenstellender)</a:t>
                      </a:r>
                      <a:endParaRPr lang="de-DE" sz="1800" i="1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108b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20.2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Mitwirkender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Leonardo, da Vinci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1452-1519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ill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(Illustrator)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/>
              <a:t>Kunstbände und </a:t>
            </a:r>
            <a:r>
              <a:rPr lang="de-DE" b="1" dirty="0"/>
              <a:t>Werke über </a:t>
            </a:r>
            <a:r>
              <a:rPr lang="de-DE" b="1" dirty="0" smtClean="0"/>
              <a:t>Künstler </a:t>
            </a:r>
            <a:r>
              <a:rPr lang="de-DE" dirty="0" smtClean="0"/>
              <a:t>– 11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31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</a:t>
            </a:r>
            <a:r>
              <a:rPr lang="de-DE" dirty="0"/>
              <a:t>Die Keramiken und Skulpturen von Chagall / Vorwort von André Malraux ; deutsche </a:t>
            </a:r>
            <a:r>
              <a:rPr lang="de-DE" dirty="0" smtClean="0"/>
              <a:t>Über-setzung </a:t>
            </a:r>
            <a:r>
              <a:rPr lang="de-DE" dirty="0"/>
              <a:t>von Ursula </a:t>
            </a:r>
            <a:r>
              <a:rPr lang="de-DE" dirty="0" err="1"/>
              <a:t>Patzies</a:t>
            </a:r>
            <a:r>
              <a:rPr lang="de-DE" dirty="0"/>
              <a:t> und Georges D. </a:t>
            </a:r>
            <a:r>
              <a:rPr lang="de-DE" dirty="0" err="1" smtClean="0"/>
              <a:t>Ruelle</a:t>
            </a:r>
            <a:endParaRPr lang="de-DE" dirty="0" smtClean="0"/>
          </a:p>
          <a:p>
            <a:pPr marL="0" indent="0">
              <a:buNone/>
            </a:pPr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758676"/>
              </p:ext>
            </p:extLst>
          </p:nvPr>
        </p:nvGraphicFramePr>
        <p:xfrm>
          <a:off x="467544" y="2348880"/>
          <a:ext cx="8424934" cy="339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331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2.3.2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Haupttitel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&lt;&lt;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Die</a:t>
                      </a: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&gt;&gt;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Keramiken und Skulpturen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von Chagall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303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6.2.2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Bevorzugter</a:t>
                      </a:r>
                      <a:r>
                        <a:rPr lang="de-DE" sz="1800" b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Titel des Werks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$t &lt;&lt;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Les</a:t>
                      </a: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&gt;&gt;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céramiques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et </a:t>
                      </a:r>
                      <a:r>
                        <a:rPr lang="de-DE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sculptures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de Chagall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Chagall, Marc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1887-1985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art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Künstler)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b="1" dirty="0"/>
              <a:t>Kunstbände</a:t>
            </a:r>
            <a:r>
              <a:rPr lang="de-DE" dirty="0"/>
              <a:t> und Werke über </a:t>
            </a:r>
            <a:r>
              <a:rPr lang="de-DE" dirty="0" smtClean="0"/>
              <a:t>Künstler – 12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39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Ausstellungskataloge usw.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b="1" dirty="0"/>
              <a:t>Strukturierte Angaben zur </a:t>
            </a:r>
            <a:r>
              <a:rPr lang="de-DE" b="1" dirty="0" smtClean="0"/>
              <a:t>Ausstellung</a:t>
            </a:r>
            <a:endParaRPr lang="de-DE" dirty="0"/>
          </a:p>
          <a:p>
            <a:r>
              <a:rPr lang="de-DE" dirty="0" smtClean="0"/>
              <a:t>Beispiel: </a:t>
            </a:r>
            <a:r>
              <a:rPr lang="de-DE" dirty="0"/>
              <a:t>Ralf </a:t>
            </a:r>
            <a:r>
              <a:rPr lang="de-DE" dirty="0" err="1"/>
              <a:t>Cavael</a:t>
            </a:r>
            <a:r>
              <a:rPr lang="de-DE" dirty="0"/>
              <a:t> : mit dem Kosmos in Berührung : ein Ausstellungsprojekt der Galerie </a:t>
            </a:r>
            <a:r>
              <a:rPr lang="de-DE" dirty="0" err="1"/>
              <a:t>Maul­berger</a:t>
            </a:r>
            <a:r>
              <a:rPr lang="de-DE" dirty="0"/>
              <a:t> München, 8. Februar-2. März 2013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38996"/>
              </p:ext>
            </p:extLst>
          </p:nvPr>
        </p:nvGraphicFramePr>
        <p:xfrm>
          <a:off x="323528" y="2780928"/>
          <a:ext cx="8568952" cy="2152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51720"/>
                <a:gridCol w="2704664"/>
                <a:gridCol w="4176464"/>
              </a:tblGrid>
              <a:tr h="4758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1527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064a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7.2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Art des Inhalts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Ausstellungskatalog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$9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GND-ID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$x</a:t>
                      </a:r>
                      <a:r>
                        <a:rPr lang="de-DE" sz="1800" baseline="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Galerie </a:t>
                      </a: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Maulberger (München)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$y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08.02.2013-02.03.2013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$z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München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8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Bildbände - 1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RDA: </a:t>
            </a:r>
            <a:r>
              <a:rPr lang="de-DE" sz="2400" dirty="0"/>
              <a:t>Begriff </a:t>
            </a:r>
            <a:r>
              <a:rPr lang="de-DE" sz="2400" dirty="0" smtClean="0"/>
              <a:t>„Bildband</a:t>
            </a:r>
            <a:r>
              <a:rPr lang="de-DE" sz="2400" dirty="0"/>
              <a:t>“ nicht definiert</a:t>
            </a:r>
          </a:p>
          <a:p>
            <a:r>
              <a:rPr lang="de-DE" dirty="0" smtClean="0"/>
              <a:t>Ressource </a:t>
            </a:r>
            <a:r>
              <a:rPr lang="de-DE" dirty="0"/>
              <a:t>(gedrucktes Buch, PDF-Dokument, </a:t>
            </a:r>
            <a:r>
              <a:rPr lang="de-DE" dirty="0" smtClean="0"/>
              <a:t>Website </a:t>
            </a:r>
            <a:r>
              <a:rPr lang="de-DE" dirty="0"/>
              <a:t>etc.), die zu einem wesentlichen Teil (mindestens 40 %) aus Abbildungen besteht und bei der die Abbildungen nicht nur zur Illustration des Texts </a:t>
            </a:r>
            <a:r>
              <a:rPr lang="de-DE" dirty="0" smtClean="0"/>
              <a:t>dienen</a:t>
            </a:r>
          </a:p>
          <a:p>
            <a:pPr lvl="1"/>
            <a:r>
              <a:rPr lang="de-DE" dirty="0" smtClean="0"/>
              <a:t>auch: Bilderbücher </a:t>
            </a:r>
            <a:r>
              <a:rPr lang="de-DE" dirty="0"/>
              <a:t>und </a:t>
            </a:r>
            <a:r>
              <a:rPr lang="de-DE" dirty="0" smtClean="0"/>
              <a:t>Comics</a:t>
            </a:r>
          </a:p>
          <a:p>
            <a:r>
              <a:rPr lang="de-DE" dirty="0"/>
              <a:t>Keine Sonderregeln für geistige Schöpfer von </a:t>
            </a:r>
            <a:r>
              <a:rPr lang="de-DE" dirty="0" smtClean="0"/>
              <a:t>Bildbänden, es </a:t>
            </a:r>
            <a:r>
              <a:rPr lang="de-DE" dirty="0"/>
              <a:t>gelten die normalen </a:t>
            </a:r>
            <a:r>
              <a:rPr lang="de-DE" dirty="0" smtClean="0"/>
              <a:t>Regeln </a:t>
            </a:r>
            <a:r>
              <a:rPr lang="de-DE" dirty="0"/>
              <a:t>RDA 19.2.1.1</a:t>
            </a:r>
          </a:p>
          <a:p>
            <a:r>
              <a:rPr lang="de-DE" dirty="0" smtClean="0"/>
              <a:t>Geistige </a:t>
            </a:r>
            <a:r>
              <a:rPr lang="de-DE" dirty="0"/>
              <a:t>Schöpfer: Bild- und Textautoren</a:t>
            </a:r>
          </a:p>
          <a:p>
            <a:r>
              <a:rPr lang="de-DE" dirty="0" err="1" smtClean="0"/>
              <a:t>Beziehungs­kennzeichnungen</a:t>
            </a:r>
            <a:endParaRPr lang="de-DE" dirty="0"/>
          </a:p>
          <a:p>
            <a:pPr lvl="1"/>
            <a:r>
              <a:rPr lang="de-DE" dirty="0"/>
              <a:t>Bildautoren – je nach Situation – „Fotograf“ oder „Künstler“</a:t>
            </a:r>
          </a:p>
          <a:p>
            <a:pPr lvl="1"/>
            <a:r>
              <a:rPr lang="de-DE" dirty="0"/>
              <a:t>Textautoren – „Verfasser“</a:t>
            </a:r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Bildbände - 2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Die </a:t>
            </a:r>
            <a:r>
              <a:rPr lang="de-DE" dirty="0"/>
              <a:t>kleine Raupe Nimmersatt / Eric </a:t>
            </a:r>
            <a:r>
              <a:rPr lang="de-DE" dirty="0" smtClean="0"/>
              <a:t>Carle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i="1" dirty="0" smtClean="0"/>
              <a:t>Eric </a:t>
            </a:r>
            <a:r>
              <a:rPr lang="de-DE" i="1" dirty="0"/>
              <a:t>Carle ist sowohl für den Text als auch für die </a:t>
            </a:r>
            <a:r>
              <a:rPr lang="de-DE" i="1" dirty="0" smtClean="0"/>
              <a:t>gezeichneten Bilder verantwortlich.)</a:t>
            </a:r>
            <a:br>
              <a:rPr lang="de-DE" i="1" dirty="0" smtClean="0"/>
            </a:br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489762"/>
              </p:ext>
            </p:extLst>
          </p:nvPr>
        </p:nvGraphicFramePr>
        <p:xfrm>
          <a:off x="467544" y="2852936"/>
          <a:ext cx="8424934" cy="2033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Carle</a:t>
                      </a: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Eric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1929-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art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Künstler)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44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Bildbände - 3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Beispiel: Nürnberg im Luftbild : eine Topographie in 90 Bildern / Luftbilder von Eugen Christmeier ; Texte von Hartmut Beck und Theo Friedrich</a:t>
            </a:r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07159"/>
              </p:ext>
            </p:extLst>
          </p:nvPr>
        </p:nvGraphicFramePr>
        <p:xfrm>
          <a:off x="467544" y="2244892"/>
          <a:ext cx="8424934" cy="359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Christmeier</a:t>
                      </a:r>
                      <a:r>
                        <a:rPr lang="de-DE" sz="1800" kern="120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, Eugen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1923-2001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pht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Fotograf)</a:t>
                      </a:r>
                      <a:endParaRPr lang="de-DE" sz="1800" i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104a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Beck,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Hartmut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</a:t>
                      </a:r>
                      <a:r>
                        <a:rPr lang="de-DE" sz="1800" baseline="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 1940-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 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108a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</a:t>
                      </a:r>
                      <a:r>
                        <a:rPr lang="de-DE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Friedrich, Theo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7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Bildbände – 4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b="1" dirty="0" smtClean="0"/>
              <a:t>Nicht zu verwechseln </a:t>
            </a:r>
            <a:r>
              <a:rPr lang="de-DE" sz="2400" b="1" dirty="0"/>
              <a:t>mit illustriertem </a:t>
            </a:r>
            <a:r>
              <a:rPr lang="de-DE" sz="2400" b="1" dirty="0" smtClean="0"/>
              <a:t>Text!</a:t>
            </a:r>
            <a:endParaRPr lang="de-DE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Text </a:t>
            </a:r>
            <a:r>
              <a:rPr lang="de-DE" sz="2400" dirty="0"/>
              <a:t>= Hauptsache, Abbildungen nur Ergänzung </a:t>
            </a:r>
            <a:r>
              <a:rPr lang="de-DE" sz="2400" dirty="0" smtClean="0"/>
              <a:t>dazu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auch </a:t>
            </a:r>
            <a:r>
              <a:rPr lang="de-DE" sz="2400" dirty="0"/>
              <a:t>wenn hoher Bildanteil, trotzdem nur zur Illustration des Texts und nicht gleiche Bedeutung wie der </a:t>
            </a:r>
            <a:r>
              <a:rPr lang="de-DE" sz="2400" dirty="0" smtClean="0"/>
              <a:t>Text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Beispiele hierfür: </a:t>
            </a:r>
            <a:r>
              <a:rPr lang="de-DE" sz="2400" dirty="0"/>
              <a:t>Kochbücher und </a:t>
            </a:r>
            <a:r>
              <a:rPr lang="de-DE" sz="2400" dirty="0" smtClean="0"/>
              <a:t>Reiseführer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F</a:t>
            </a:r>
            <a:r>
              <a:rPr lang="de-DE" sz="2400" dirty="0" smtClean="0"/>
              <a:t>otografen</a:t>
            </a:r>
            <a:r>
              <a:rPr lang="de-DE" sz="2400" dirty="0"/>
              <a:t>, Zeichner </a:t>
            </a:r>
            <a:r>
              <a:rPr lang="de-DE" sz="2400" dirty="0" smtClean="0"/>
              <a:t>usw. </a:t>
            </a:r>
            <a:r>
              <a:rPr lang="de-DE" sz="2400" dirty="0"/>
              <a:t>nicht als geistige </a:t>
            </a:r>
            <a:r>
              <a:rPr lang="de-DE" sz="2400" dirty="0" smtClean="0"/>
              <a:t>Schöpfer zu behandeln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ggf</a:t>
            </a:r>
            <a:r>
              <a:rPr lang="de-DE" sz="2400" dirty="0"/>
              <a:t>. als Mitwirkende </a:t>
            </a:r>
            <a:r>
              <a:rPr lang="de-DE" sz="2400" dirty="0" smtClean="0"/>
              <a:t>erfassen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Beziehungskennzeichnung: </a:t>
            </a:r>
            <a:r>
              <a:rPr lang="de-DE" sz="2400" dirty="0"/>
              <a:t>„Illustrator</a:t>
            </a:r>
            <a:r>
              <a:rPr lang="de-DE" sz="2400" dirty="0" smtClean="0"/>
              <a:t>“</a:t>
            </a:r>
            <a:endParaRPr lang="de-DE" sz="2400" i="1" dirty="0"/>
          </a:p>
          <a:p>
            <a:endParaRPr lang="de-DE" i="1" dirty="0"/>
          </a:p>
          <a:p>
            <a:endParaRPr lang="de-DE" i="1" dirty="0"/>
          </a:p>
          <a:p>
            <a:endParaRPr lang="de-DE" i="1" dirty="0"/>
          </a:p>
          <a:p>
            <a:endParaRPr lang="de-DE" i="1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0502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Bildbände – 5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dirty="0" smtClean="0"/>
              <a:t>Beispiel für illustrierten Text: </a:t>
            </a:r>
            <a:br>
              <a:rPr lang="de-DE" dirty="0" smtClean="0"/>
            </a:br>
            <a:r>
              <a:rPr lang="de-DE" dirty="0" smtClean="0"/>
              <a:t>Türkei </a:t>
            </a:r>
            <a:r>
              <a:rPr lang="de-DE" dirty="0"/>
              <a:t>Südküste / von Erica </a:t>
            </a:r>
            <a:r>
              <a:rPr lang="de-DE" dirty="0" smtClean="0"/>
              <a:t>Wünsche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(</a:t>
            </a:r>
            <a:r>
              <a:rPr lang="de-DE" i="1" dirty="0" smtClean="0"/>
              <a:t>Fotografen </a:t>
            </a:r>
            <a:r>
              <a:rPr lang="de-DE" i="1" dirty="0"/>
              <a:t>sind nur im Bildnachweis genannt. Trotz relativ hohem Bildanteil ist hier der Text die </a:t>
            </a:r>
            <a:r>
              <a:rPr lang="de-DE" i="1" dirty="0" smtClean="0"/>
              <a:t>Haupt-sache</a:t>
            </a:r>
            <a:r>
              <a:rPr lang="de-DE" i="1" dirty="0"/>
              <a:t>; es handelt sich also nicht um einen Bildband, sondern um einen illustrierten Text</a:t>
            </a:r>
            <a:r>
              <a:rPr lang="de-DE" i="1" dirty="0" smtClean="0"/>
              <a:t>.)</a:t>
            </a:r>
            <a:endParaRPr lang="de-DE" dirty="0"/>
          </a:p>
          <a:p>
            <a:endParaRPr lang="de-DE" i="1" dirty="0" smtClean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endParaRPr lang="de-DE" i="1" dirty="0" smtClean="0"/>
          </a:p>
          <a:p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180515"/>
              </p:ext>
            </p:extLst>
          </p:nvPr>
        </p:nvGraphicFramePr>
        <p:xfrm>
          <a:off x="395536" y="3861048"/>
          <a:ext cx="8424934" cy="1484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166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100</a:t>
                      </a:r>
                      <a:endParaRPr lang="de-DE" sz="1800" b="1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19.2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b="1">
                          <a:effectLst/>
                          <a:latin typeface="Verdana"/>
                          <a:ea typeface="Calibri"/>
                          <a:cs typeface="Times New Roman"/>
                        </a:rPr>
                        <a:t>Geistiger Schöpfer</a:t>
                      </a:r>
                      <a:endParaRPr lang="de-DE" sz="180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$a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Wünsche</a:t>
                      </a:r>
                      <a:r>
                        <a:rPr lang="de-DE" sz="1800" dirty="0">
                          <a:effectLst/>
                          <a:latin typeface="Verdana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Erica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$d </a:t>
                      </a:r>
                      <a:r>
                        <a:rPr lang="de-DE" sz="1800" dirty="0" smtClean="0">
                          <a:effectLst/>
                          <a:latin typeface="Verdana"/>
                          <a:ea typeface="Calibri"/>
                          <a:cs typeface="Times New Roman"/>
                        </a:rPr>
                        <a:t>1929-</a:t>
                      </a: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$4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aut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Verfasser)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18.5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Verdana"/>
                          <a:ea typeface="Calibri"/>
                          <a:cs typeface="Times New Roman"/>
                        </a:rPr>
                        <a:t>Beziehungskennzeich­nung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800" dirty="0"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9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Bildbände – 6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b="1" dirty="0"/>
              <a:t>Inhaltstyp (RDA 6.9</a:t>
            </a:r>
            <a:r>
              <a:rPr lang="de-DE" b="1" dirty="0" smtClean="0"/>
              <a:t>)   =   Feld 060</a:t>
            </a:r>
          </a:p>
          <a:p>
            <a:r>
              <a:rPr lang="de-DE" dirty="0" smtClean="0"/>
              <a:t>Inhaltstyp für Bildbände: „unbewegtes </a:t>
            </a:r>
            <a:r>
              <a:rPr lang="de-DE" dirty="0"/>
              <a:t>Bild“ </a:t>
            </a:r>
            <a:endParaRPr lang="de-DE" dirty="0" smtClean="0"/>
          </a:p>
          <a:p>
            <a:r>
              <a:rPr lang="de-DE" dirty="0" smtClean="0"/>
              <a:t>Wenn außer Bildern </a:t>
            </a:r>
            <a:r>
              <a:rPr lang="de-DE" dirty="0"/>
              <a:t>auch </a:t>
            </a:r>
            <a:r>
              <a:rPr lang="de-DE" dirty="0" smtClean="0"/>
              <a:t>Text </a:t>
            </a:r>
            <a:r>
              <a:rPr lang="de-DE" dirty="0"/>
              <a:t>in nennenswertem </a:t>
            </a:r>
            <a:r>
              <a:rPr lang="de-DE" dirty="0" smtClean="0"/>
              <a:t>Umfang: weiterer </a:t>
            </a:r>
            <a:r>
              <a:rPr lang="de-DE" dirty="0"/>
              <a:t>Inhaltstyp „Text</a:t>
            </a:r>
            <a:r>
              <a:rPr lang="de-DE" dirty="0" smtClean="0"/>
              <a:t>“</a:t>
            </a:r>
          </a:p>
          <a:p>
            <a:endParaRPr lang="de-DE" i="1" dirty="0"/>
          </a:p>
          <a:p>
            <a:r>
              <a:rPr lang="de-DE" b="1" dirty="0" smtClean="0"/>
              <a:t>Art </a:t>
            </a:r>
            <a:r>
              <a:rPr lang="de-DE" b="1" dirty="0"/>
              <a:t>des Inhalts (RDA 7.2</a:t>
            </a:r>
            <a:r>
              <a:rPr lang="de-DE" b="1" dirty="0" smtClean="0"/>
              <a:t>)   =   = Feld 064a</a:t>
            </a:r>
            <a:endParaRPr lang="de-DE" b="1" dirty="0"/>
          </a:p>
          <a:p>
            <a:r>
              <a:rPr lang="de-DE" dirty="0" smtClean="0"/>
              <a:t>Art </a:t>
            </a:r>
            <a:r>
              <a:rPr lang="de-DE" dirty="0"/>
              <a:t>des </a:t>
            </a:r>
            <a:r>
              <a:rPr lang="de-DE" dirty="0" smtClean="0"/>
              <a:t>Inhalts: „Bildband</a:t>
            </a:r>
            <a:r>
              <a:rPr lang="de-DE" dirty="0"/>
              <a:t>“ </a:t>
            </a:r>
            <a:endParaRPr lang="de-DE" dirty="0" smtClean="0"/>
          </a:p>
          <a:p>
            <a:r>
              <a:rPr lang="de-DE" dirty="0" smtClean="0"/>
              <a:t>Wenn passender speziellerer </a:t>
            </a:r>
            <a:r>
              <a:rPr lang="de-DE" dirty="0"/>
              <a:t>Begriff </a:t>
            </a:r>
            <a:r>
              <a:rPr lang="de-DE" dirty="0" smtClean="0"/>
              <a:t>in der </a:t>
            </a:r>
            <a:r>
              <a:rPr lang="de-DE" dirty="0" err="1" smtClean="0"/>
              <a:t>erwei-terten</a:t>
            </a:r>
            <a:r>
              <a:rPr lang="de-DE" dirty="0" smtClean="0"/>
              <a:t> </a:t>
            </a:r>
            <a:r>
              <a:rPr lang="de-DE" dirty="0"/>
              <a:t>Liste (RDA 7.2.1.3 D-A-CH</a:t>
            </a:r>
            <a:r>
              <a:rPr lang="de-DE" dirty="0" smtClean="0"/>
              <a:t>), dann nur diesen verwenden</a:t>
            </a:r>
          </a:p>
          <a:p>
            <a:pPr lvl="1"/>
            <a:r>
              <a:rPr lang="de-DE" dirty="0" smtClean="0"/>
              <a:t>z. B.: </a:t>
            </a:r>
            <a:r>
              <a:rPr lang="de-DE" dirty="0"/>
              <a:t>„Bilder­buch“, „Comic“ oder „</a:t>
            </a:r>
            <a:r>
              <a:rPr lang="de-DE" dirty="0" smtClean="0"/>
              <a:t>Ausstellungskatalog</a:t>
            </a:r>
            <a:endParaRPr lang="de-DE" dirty="0"/>
          </a:p>
          <a:p>
            <a:r>
              <a:rPr lang="de-DE" dirty="0" smtClean="0"/>
              <a:t>Hinweis: bei illustriertem </a:t>
            </a:r>
            <a:r>
              <a:rPr lang="de-DE" dirty="0"/>
              <a:t>Text </a:t>
            </a:r>
            <a:r>
              <a:rPr lang="de-DE" dirty="0" smtClean="0"/>
              <a:t>nicht </a:t>
            </a:r>
            <a:r>
              <a:rPr lang="de-DE" dirty="0"/>
              <a:t>„Bildband</a:t>
            </a:r>
            <a:r>
              <a:rPr lang="de-DE" dirty="0" smtClean="0"/>
              <a:t>“ (auch </a:t>
            </a:r>
            <a:r>
              <a:rPr lang="de-DE" dirty="0"/>
              <a:t>wenn </a:t>
            </a:r>
            <a:r>
              <a:rPr lang="de-DE" dirty="0" smtClean="0"/>
              <a:t>hoher Bildanteil)!</a:t>
            </a:r>
            <a:endParaRPr lang="de-DE" i="1" dirty="0" smtClean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5760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9073008" cy="508918"/>
          </a:xfrm>
        </p:spPr>
        <p:txBody>
          <a:bodyPr/>
          <a:lstStyle/>
          <a:p>
            <a:r>
              <a:rPr lang="de-DE" dirty="0"/>
              <a:t>Bildbände – 7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de-DE" b="1" dirty="0"/>
              <a:t>Illustrierender Inhalt (RDA 7.15</a:t>
            </a:r>
            <a:r>
              <a:rPr lang="de-DE" b="1" dirty="0" smtClean="0"/>
              <a:t>)   =   Feld 434</a:t>
            </a:r>
            <a:endParaRPr lang="de-DE" b="1" dirty="0"/>
          </a:p>
          <a:p>
            <a:r>
              <a:rPr lang="de-DE" dirty="0" smtClean="0"/>
              <a:t>nur wenn Illu­strationen Ergänzung </a:t>
            </a:r>
            <a:r>
              <a:rPr lang="de-DE" dirty="0"/>
              <a:t>des primären Inhalts (typischerweise Text) </a:t>
            </a:r>
            <a:r>
              <a:rPr lang="de-DE" dirty="0" smtClean="0"/>
              <a:t>darstellen</a:t>
            </a:r>
          </a:p>
          <a:p>
            <a:r>
              <a:rPr lang="de-DE" dirty="0" smtClean="0"/>
              <a:t>nicht </a:t>
            </a:r>
            <a:r>
              <a:rPr lang="de-DE" dirty="0"/>
              <a:t>wenn </a:t>
            </a:r>
            <a:r>
              <a:rPr lang="de-DE" dirty="0" smtClean="0"/>
              <a:t>Abbildungen </a:t>
            </a:r>
            <a:r>
              <a:rPr lang="de-DE" dirty="0"/>
              <a:t>selbst </a:t>
            </a:r>
            <a:r>
              <a:rPr lang="de-DE" dirty="0" smtClean="0"/>
              <a:t>wesentlicher </a:t>
            </a:r>
            <a:r>
              <a:rPr lang="de-DE" dirty="0"/>
              <a:t>Inhalt der </a:t>
            </a:r>
            <a:r>
              <a:rPr lang="de-DE" dirty="0" smtClean="0"/>
              <a:t>Ressource sind (mindestens </a:t>
            </a:r>
            <a:r>
              <a:rPr lang="de-DE" dirty="0"/>
              <a:t>ebenso </a:t>
            </a:r>
            <a:r>
              <a:rPr lang="de-DE" dirty="0" smtClean="0"/>
              <a:t>hohe </a:t>
            </a:r>
            <a:r>
              <a:rPr lang="de-DE" dirty="0"/>
              <a:t>Bedeutung </a:t>
            </a:r>
            <a:r>
              <a:rPr lang="de-DE" dirty="0" smtClean="0"/>
              <a:t>wie </a:t>
            </a:r>
            <a:r>
              <a:rPr lang="de-DE" dirty="0"/>
              <a:t>der </a:t>
            </a:r>
            <a:r>
              <a:rPr lang="de-DE" dirty="0" smtClean="0"/>
              <a:t>Text)</a:t>
            </a:r>
          </a:p>
          <a:p>
            <a:r>
              <a:rPr lang="de-DE" dirty="0" smtClean="0"/>
              <a:t>Daher </a:t>
            </a:r>
            <a:r>
              <a:rPr lang="de-DE" dirty="0"/>
              <a:t>nicht verwendet, um </a:t>
            </a:r>
            <a:r>
              <a:rPr lang="de-DE" dirty="0" smtClean="0"/>
              <a:t>Abbildungen </a:t>
            </a:r>
            <a:r>
              <a:rPr lang="de-DE" dirty="0"/>
              <a:t>anzugeben, die den Bildband ausmachen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/>
              <a:t>RDA 7.15.1.3 D-A-CH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Aber: wenn </a:t>
            </a:r>
            <a:r>
              <a:rPr lang="de-DE" dirty="0"/>
              <a:t>zusätzlich zu den Abbildungen, die den Bildband </a:t>
            </a:r>
            <a:r>
              <a:rPr lang="de-DE" dirty="0" smtClean="0"/>
              <a:t>ausma­chen, </a:t>
            </a:r>
            <a:r>
              <a:rPr lang="de-DE" dirty="0"/>
              <a:t>noch Illustrationen </a:t>
            </a:r>
            <a:r>
              <a:rPr lang="de-DE" dirty="0" smtClean="0"/>
              <a:t>ergänzen-den </a:t>
            </a:r>
            <a:r>
              <a:rPr lang="de-DE" dirty="0"/>
              <a:t>Charakters </a:t>
            </a:r>
            <a:r>
              <a:rPr lang="de-DE" dirty="0" smtClean="0"/>
              <a:t>enthalten sind </a:t>
            </a:r>
            <a:r>
              <a:rPr lang="de-DE" dirty="0"/>
              <a:t>(z. B. Karten oder </a:t>
            </a:r>
            <a:r>
              <a:rPr lang="de-DE" dirty="0" err="1"/>
              <a:t>Noten­beispiele</a:t>
            </a:r>
            <a:r>
              <a:rPr lang="de-DE" dirty="0" smtClean="0"/>
              <a:t>) </a:t>
            </a:r>
            <a:r>
              <a:rPr lang="de-DE" dirty="0" smtClean="0">
                <a:sym typeface="Wingdings"/>
              </a:rPr>
              <a:t></a:t>
            </a:r>
            <a:r>
              <a:rPr lang="de-DE" dirty="0" smtClean="0"/>
              <a:t> diese </a:t>
            </a:r>
            <a:r>
              <a:rPr lang="de-DE" dirty="0"/>
              <a:t>als </a:t>
            </a:r>
            <a:r>
              <a:rPr lang="de-DE" dirty="0" smtClean="0"/>
              <a:t>illustrierenden </a:t>
            </a:r>
            <a:r>
              <a:rPr lang="de-DE" dirty="0"/>
              <a:t>Inhalt </a:t>
            </a:r>
            <a:r>
              <a:rPr lang="de-DE" dirty="0" smtClean="0"/>
              <a:t>angeben</a:t>
            </a:r>
            <a:endParaRPr lang="de-DE" dirty="0"/>
          </a:p>
          <a:p>
            <a:endParaRPr lang="de-DE" i="1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107504" y="6381328"/>
            <a:ext cx="8424936" cy="365125"/>
          </a:xfrm>
        </p:spPr>
        <p:txBody>
          <a:bodyPr/>
          <a:lstStyle/>
          <a:p>
            <a:r>
              <a:rPr lang="de-DE" sz="800" dirty="0" smtClean="0"/>
              <a:t>AG RDA Schulungsunterlagen – Modul 5A.06: Bildbände, Kunst- und Ausstellungsmaterialien | Stand: 13.05.2015 | CC BY-NC-SA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55379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1981</Words>
  <Application>Microsoft Office PowerPoint</Application>
  <PresentationFormat>Bildschirmpräsentation (4:3)</PresentationFormat>
  <Paragraphs>440</Paragraphs>
  <Slides>22</Slides>
  <Notes>22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</vt:lpstr>
      <vt:lpstr>Schulungsunterlagen der AG RDA</vt:lpstr>
      <vt:lpstr>Bildbände, Kunst- und Ausstellungsmaterialien </vt:lpstr>
      <vt:lpstr>Bildbände - 1</vt:lpstr>
      <vt:lpstr>Bildbände - 2</vt:lpstr>
      <vt:lpstr>Bildbände - 3</vt:lpstr>
      <vt:lpstr>Bildbände – 4</vt:lpstr>
      <vt:lpstr>Bildbände – 5</vt:lpstr>
      <vt:lpstr>Bildbände – 6</vt:lpstr>
      <vt:lpstr>Bildbände – 7</vt:lpstr>
      <vt:lpstr>Kunstbände und Werke über Künstler – 1</vt:lpstr>
      <vt:lpstr>Kunstbände und Werke über Künstler – 2</vt:lpstr>
      <vt:lpstr>Kunstbände und Werke über Künstler – 3</vt:lpstr>
      <vt:lpstr>Kunstbände und Werke über Künstler – 4</vt:lpstr>
      <vt:lpstr>Kunstbände und Werke über Künstler – 5</vt:lpstr>
      <vt:lpstr>Kunstbände und Werke über Künstler – 6</vt:lpstr>
      <vt:lpstr>Kunstbände und Werke über Künstler – 7</vt:lpstr>
      <vt:lpstr>Kunstbände und Werke über Künstler – 8</vt:lpstr>
      <vt:lpstr>Kunstbände und Werke über Künstler – 9</vt:lpstr>
      <vt:lpstr>Kunstbände und Werke über Künstler – 10</vt:lpstr>
      <vt:lpstr>Kunstbände und Werke über Künstler – 11</vt:lpstr>
      <vt:lpstr>Kunstbände und Werke über Künstler – 12</vt:lpstr>
      <vt:lpstr>Ausstellungskataloge usw.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Siegfried Weith</cp:lastModifiedBy>
  <cp:revision>113</cp:revision>
  <dcterms:created xsi:type="dcterms:W3CDTF">2014-02-18T07:01:40Z</dcterms:created>
  <dcterms:modified xsi:type="dcterms:W3CDTF">2015-11-04T15:35:11Z</dcterms:modified>
</cp:coreProperties>
</file>