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95"/>
  </p:notesMasterIdLst>
  <p:handoutMasterIdLst>
    <p:handoutMasterId r:id="rId96"/>
  </p:handoutMasterIdLst>
  <p:sldIdLst>
    <p:sldId id="343" r:id="rId2"/>
    <p:sldId id="598" r:id="rId3"/>
    <p:sldId id="668" r:id="rId4"/>
    <p:sldId id="669" r:id="rId5"/>
    <p:sldId id="670" r:id="rId6"/>
    <p:sldId id="671" r:id="rId7"/>
    <p:sldId id="359" r:id="rId8"/>
    <p:sldId id="468" r:id="rId9"/>
    <p:sldId id="532" r:id="rId10"/>
    <p:sldId id="373" r:id="rId11"/>
    <p:sldId id="626" r:id="rId12"/>
    <p:sldId id="541" r:id="rId13"/>
    <p:sldId id="627" r:id="rId14"/>
    <p:sldId id="628" r:id="rId15"/>
    <p:sldId id="631" r:id="rId16"/>
    <p:sldId id="632" r:id="rId17"/>
    <p:sldId id="630" r:id="rId18"/>
    <p:sldId id="629" r:id="rId19"/>
    <p:sldId id="633" r:id="rId20"/>
    <p:sldId id="634" r:id="rId21"/>
    <p:sldId id="635" r:id="rId22"/>
    <p:sldId id="636" r:id="rId23"/>
    <p:sldId id="625" r:id="rId24"/>
    <p:sldId id="659" r:id="rId25"/>
    <p:sldId id="617" r:id="rId26"/>
    <p:sldId id="639" r:id="rId27"/>
    <p:sldId id="638" r:id="rId28"/>
    <p:sldId id="640" r:id="rId29"/>
    <p:sldId id="641" r:id="rId30"/>
    <p:sldId id="642" r:id="rId31"/>
    <p:sldId id="643" r:id="rId32"/>
    <p:sldId id="644" r:id="rId33"/>
    <p:sldId id="645" r:id="rId34"/>
    <p:sldId id="646" r:id="rId35"/>
    <p:sldId id="647" r:id="rId36"/>
    <p:sldId id="648" r:id="rId37"/>
    <p:sldId id="404" r:id="rId38"/>
    <p:sldId id="405" r:id="rId39"/>
    <p:sldId id="557" r:id="rId40"/>
    <p:sldId id="607" r:id="rId41"/>
    <p:sldId id="498" r:id="rId42"/>
    <p:sldId id="499" r:id="rId43"/>
    <p:sldId id="500" r:id="rId44"/>
    <p:sldId id="502" r:id="rId45"/>
    <p:sldId id="503" r:id="rId46"/>
    <p:sldId id="504" r:id="rId47"/>
    <p:sldId id="505" r:id="rId48"/>
    <p:sldId id="665" r:id="rId49"/>
    <p:sldId id="666" r:id="rId50"/>
    <p:sldId id="650" r:id="rId51"/>
    <p:sldId id="651" r:id="rId52"/>
    <p:sldId id="419" r:id="rId53"/>
    <p:sldId id="652" r:id="rId54"/>
    <p:sldId id="653" r:id="rId55"/>
    <p:sldId id="560" r:id="rId56"/>
    <p:sldId id="561" r:id="rId57"/>
    <p:sldId id="562" r:id="rId58"/>
    <p:sldId id="563" r:id="rId59"/>
    <p:sldId id="566" r:id="rId60"/>
    <p:sldId id="568" r:id="rId61"/>
    <p:sldId id="569" r:id="rId62"/>
    <p:sldId id="570" r:id="rId63"/>
    <p:sldId id="571" r:id="rId64"/>
    <p:sldId id="572" r:id="rId65"/>
    <p:sldId id="573" r:id="rId66"/>
    <p:sldId id="574" r:id="rId67"/>
    <p:sldId id="579" r:id="rId68"/>
    <p:sldId id="580" r:id="rId69"/>
    <p:sldId id="581" r:id="rId70"/>
    <p:sldId id="604" r:id="rId71"/>
    <p:sldId id="582" r:id="rId72"/>
    <p:sldId id="583" r:id="rId73"/>
    <p:sldId id="584" r:id="rId74"/>
    <p:sldId id="585" r:id="rId75"/>
    <p:sldId id="586" r:id="rId76"/>
    <p:sldId id="587" r:id="rId77"/>
    <p:sldId id="588" r:id="rId78"/>
    <p:sldId id="589" r:id="rId79"/>
    <p:sldId id="654" r:id="rId80"/>
    <p:sldId id="655" r:id="rId81"/>
    <p:sldId id="656" r:id="rId82"/>
    <p:sldId id="658" r:id="rId83"/>
    <p:sldId id="657" r:id="rId84"/>
    <p:sldId id="590" r:id="rId85"/>
    <p:sldId id="591" r:id="rId86"/>
    <p:sldId id="624" r:id="rId87"/>
    <p:sldId id="663" r:id="rId88"/>
    <p:sldId id="592" r:id="rId89"/>
    <p:sldId id="593" r:id="rId90"/>
    <p:sldId id="536" r:id="rId91"/>
    <p:sldId id="537" r:id="rId92"/>
    <p:sldId id="602" r:id="rId93"/>
    <p:sldId id="672" r:id="rId94"/>
  </p:sldIdLst>
  <p:sldSz cx="9144000" cy="6858000" type="screen4x3"/>
  <p:notesSz cx="4584700" cy="6845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5">
          <p15:clr>
            <a:srgbClr val="A4A3A4"/>
          </p15:clr>
        </p15:guide>
        <p15:guide id="2" pos="2142">
          <p15:clr>
            <a:srgbClr val="A4A3A4"/>
          </p15:clr>
        </p15:guide>
        <p15:guide id="3" orient="horz"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ga" initials="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0968" autoAdjust="0"/>
  </p:normalViewPr>
  <p:slideViewPr>
    <p:cSldViewPr>
      <p:cViewPr>
        <p:scale>
          <a:sx n="80" d="100"/>
          <a:sy n="80" d="100"/>
        </p:scale>
        <p:origin x="-354" y="-258"/>
      </p:cViewPr>
      <p:guideLst>
        <p:guide orient="horz" pos="2160"/>
        <p:guide pos="2880"/>
      </p:guideLst>
    </p:cSldViewPr>
  </p:slideViewPr>
  <p:outlineViewPr>
    <p:cViewPr>
      <p:scale>
        <a:sx n="25" d="100"/>
        <a:sy n="25" d="100"/>
      </p:scale>
      <p:origin x="0" y="48470"/>
    </p:cViewPr>
  </p:outlineViewPr>
  <p:notesTextViewPr>
    <p:cViewPr>
      <p:scale>
        <a:sx n="1" d="1"/>
        <a:sy n="1" d="1"/>
      </p:scale>
      <p:origin x="0" y="0"/>
    </p:cViewPr>
  </p:notesTextViewPr>
  <p:sorterViewPr>
    <p:cViewPr>
      <p:scale>
        <a:sx n="100" d="100"/>
        <a:sy n="100" d="100"/>
      </p:scale>
      <p:origin x="0" y="20947"/>
    </p:cViewPr>
  </p:sorterViewPr>
  <p:notesViewPr>
    <p:cSldViewPr>
      <p:cViewPr>
        <p:scale>
          <a:sx n="110" d="100"/>
          <a:sy n="110" d="100"/>
        </p:scale>
        <p:origin x="-672" y="-58"/>
      </p:cViewPr>
      <p:guideLst>
        <p:guide orient="horz" pos="2141"/>
        <p:guide orient="horz" pos="2156"/>
        <p:guide pos="14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1986703" cy="342264"/>
          </a:xfrm>
          <a:prstGeom prst="rect">
            <a:avLst/>
          </a:prstGeom>
        </p:spPr>
        <p:txBody>
          <a:bodyPr vert="horz" lIns="62490" tIns="31245" rIns="62490" bIns="31245" rtlCol="0"/>
          <a:lstStyle>
            <a:lvl1pPr algn="l">
              <a:defRPr sz="800"/>
            </a:lvl1pPr>
          </a:lstStyle>
          <a:p>
            <a:endParaRPr lang="de-DE" dirty="0"/>
          </a:p>
        </p:txBody>
      </p:sp>
      <p:sp>
        <p:nvSpPr>
          <p:cNvPr id="3" name="Datumsplatzhalter 2"/>
          <p:cNvSpPr>
            <a:spLocks noGrp="1"/>
          </p:cNvSpPr>
          <p:nvPr>
            <p:ph type="dt" sz="quarter" idx="1"/>
          </p:nvPr>
        </p:nvSpPr>
        <p:spPr>
          <a:xfrm>
            <a:off x="2596938" y="2"/>
            <a:ext cx="1986703" cy="342264"/>
          </a:xfrm>
          <a:prstGeom prst="rect">
            <a:avLst/>
          </a:prstGeom>
        </p:spPr>
        <p:txBody>
          <a:bodyPr vert="horz" lIns="62490" tIns="31245" rIns="62490" bIns="31245" rtlCol="0"/>
          <a:lstStyle>
            <a:lvl1pPr algn="r">
              <a:defRPr sz="800"/>
            </a:lvl1pPr>
          </a:lstStyle>
          <a:p>
            <a:fld id="{4AC937E4-8306-4256-98BE-2853E1A1DDAD}" type="datetimeFigureOut">
              <a:rPr lang="de-DE" smtClean="0"/>
              <a:pPr/>
              <a:t>01.03.2016</a:t>
            </a:fld>
            <a:endParaRPr lang="de-DE" dirty="0"/>
          </a:p>
        </p:txBody>
      </p:sp>
      <p:sp>
        <p:nvSpPr>
          <p:cNvPr id="4" name="Fußzeilenplatzhalter 3"/>
          <p:cNvSpPr>
            <a:spLocks noGrp="1"/>
          </p:cNvSpPr>
          <p:nvPr>
            <p:ph type="ftr" sz="quarter" idx="2"/>
          </p:nvPr>
        </p:nvSpPr>
        <p:spPr>
          <a:xfrm>
            <a:off x="2" y="6501849"/>
            <a:ext cx="1986703" cy="342264"/>
          </a:xfrm>
          <a:prstGeom prst="rect">
            <a:avLst/>
          </a:prstGeom>
        </p:spPr>
        <p:txBody>
          <a:bodyPr vert="horz" lIns="62490" tIns="31245" rIns="62490" bIns="31245" rtlCol="0" anchor="b"/>
          <a:lstStyle>
            <a:lvl1pPr algn="l">
              <a:defRPr sz="800"/>
            </a:lvl1pPr>
          </a:lstStyle>
          <a:p>
            <a:endParaRPr lang="de-DE" dirty="0"/>
          </a:p>
        </p:txBody>
      </p:sp>
      <p:sp>
        <p:nvSpPr>
          <p:cNvPr id="5" name="Foliennummernplatzhalter 4"/>
          <p:cNvSpPr>
            <a:spLocks noGrp="1"/>
          </p:cNvSpPr>
          <p:nvPr>
            <p:ph type="sldNum" sz="quarter" idx="3"/>
          </p:nvPr>
        </p:nvSpPr>
        <p:spPr>
          <a:xfrm>
            <a:off x="2596938" y="6501849"/>
            <a:ext cx="1986703" cy="342264"/>
          </a:xfrm>
          <a:prstGeom prst="rect">
            <a:avLst/>
          </a:prstGeom>
        </p:spPr>
        <p:txBody>
          <a:bodyPr vert="horz" lIns="62490" tIns="31245" rIns="62490" bIns="31245" rtlCol="0" anchor="b"/>
          <a:lstStyle>
            <a:lvl1pPr algn="r">
              <a:defRPr sz="800"/>
            </a:lvl1pPr>
          </a:lstStyle>
          <a:p>
            <a:fld id="{69DCA550-704A-4CEF-B7C9-46B62E56443F}" type="slidenum">
              <a:rPr lang="de-DE" smtClean="0"/>
              <a:pPr/>
              <a:t>‹Nr.›</a:t>
            </a:fld>
            <a:endParaRPr lang="de-DE" dirty="0"/>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1986703" cy="342264"/>
          </a:xfrm>
          <a:prstGeom prst="rect">
            <a:avLst/>
          </a:prstGeom>
        </p:spPr>
        <p:txBody>
          <a:bodyPr vert="horz" lIns="62490" tIns="31245" rIns="62490" bIns="31245" rtlCol="0"/>
          <a:lstStyle>
            <a:lvl1pPr algn="l">
              <a:defRPr sz="800"/>
            </a:lvl1pPr>
          </a:lstStyle>
          <a:p>
            <a:endParaRPr lang="de-DE" dirty="0"/>
          </a:p>
        </p:txBody>
      </p:sp>
      <p:sp>
        <p:nvSpPr>
          <p:cNvPr id="3" name="Datumsplatzhalter 2"/>
          <p:cNvSpPr>
            <a:spLocks noGrp="1"/>
          </p:cNvSpPr>
          <p:nvPr>
            <p:ph type="dt" idx="1"/>
          </p:nvPr>
        </p:nvSpPr>
        <p:spPr>
          <a:xfrm>
            <a:off x="2596938" y="2"/>
            <a:ext cx="1986703" cy="342264"/>
          </a:xfrm>
          <a:prstGeom prst="rect">
            <a:avLst/>
          </a:prstGeom>
        </p:spPr>
        <p:txBody>
          <a:bodyPr vert="horz" lIns="62490" tIns="31245" rIns="62490" bIns="31245" rtlCol="0"/>
          <a:lstStyle>
            <a:lvl1pPr algn="r">
              <a:defRPr sz="800"/>
            </a:lvl1pPr>
          </a:lstStyle>
          <a:p>
            <a:fld id="{F5EDB1F4-BB4F-44BD-AC26-B758B395BD23}" type="datetimeFigureOut">
              <a:rPr lang="de-DE" smtClean="0"/>
              <a:pPr/>
              <a:t>01.03.2016</a:t>
            </a:fld>
            <a:endParaRPr lang="de-DE" dirty="0"/>
          </a:p>
        </p:txBody>
      </p:sp>
      <p:sp>
        <p:nvSpPr>
          <p:cNvPr id="4" name="Folienbildplatzhalter 3"/>
          <p:cNvSpPr>
            <a:spLocks noGrp="1" noRot="1" noChangeAspect="1"/>
          </p:cNvSpPr>
          <p:nvPr>
            <p:ph type="sldImg" idx="2"/>
          </p:nvPr>
        </p:nvSpPr>
        <p:spPr>
          <a:xfrm>
            <a:off x="581025" y="512763"/>
            <a:ext cx="3422650" cy="2568575"/>
          </a:xfrm>
          <a:prstGeom prst="rect">
            <a:avLst/>
          </a:prstGeom>
          <a:noFill/>
          <a:ln w="12700">
            <a:solidFill>
              <a:prstClr val="black"/>
            </a:solidFill>
          </a:ln>
        </p:spPr>
        <p:txBody>
          <a:bodyPr vert="horz" lIns="62490" tIns="31245" rIns="62490" bIns="31245" rtlCol="0" anchor="ctr"/>
          <a:lstStyle/>
          <a:p>
            <a:endParaRPr lang="de-DE" dirty="0"/>
          </a:p>
        </p:txBody>
      </p:sp>
      <p:sp>
        <p:nvSpPr>
          <p:cNvPr id="5" name="Notizenplatzhalter 4"/>
          <p:cNvSpPr>
            <a:spLocks noGrp="1"/>
          </p:cNvSpPr>
          <p:nvPr>
            <p:ph type="body" sz="quarter" idx="3"/>
          </p:nvPr>
        </p:nvSpPr>
        <p:spPr>
          <a:xfrm>
            <a:off x="458470" y="3251519"/>
            <a:ext cx="3667760" cy="3080386"/>
          </a:xfrm>
          <a:prstGeom prst="rect">
            <a:avLst/>
          </a:prstGeom>
        </p:spPr>
        <p:txBody>
          <a:bodyPr vert="horz" lIns="62490" tIns="31245" rIns="62490" bIns="3124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6501849"/>
            <a:ext cx="1986703" cy="342264"/>
          </a:xfrm>
          <a:prstGeom prst="rect">
            <a:avLst/>
          </a:prstGeom>
        </p:spPr>
        <p:txBody>
          <a:bodyPr vert="horz" lIns="62490" tIns="31245" rIns="62490" bIns="31245" rtlCol="0" anchor="b"/>
          <a:lstStyle>
            <a:lvl1pPr algn="l">
              <a:defRPr sz="800"/>
            </a:lvl1pPr>
          </a:lstStyle>
          <a:p>
            <a:endParaRPr lang="de-DE" dirty="0"/>
          </a:p>
        </p:txBody>
      </p:sp>
      <p:sp>
        <p:nvSpPr>
          <p:cNvPr id="7" name="Foliennummernplatzhalter 6"/>
          <p:cNvSpPr>
            <a:spLocks noGrp="1"/>
          </p:cNvSpPr>
          <p:nvPr>
            <p:ph type="sldNum" sz="quarter" idx="5"/>
          </p:nvPr>
        </p:nvSpPr>
        <p:spPr>
          <a:xfrm>
            <a:off x="2596938" y="6501849"/>
            <a:ext cx="1986703" cy="342264"/>
          </a:xfrm>
          <a:prstGeom prst="rect">
            <a:avLst/>
          </a:prstGeom>
        </p:spPr>
        <p:txBody>
          <a:bodyPr vert="horz" lIns="62490" tIns="31245" rIns="62490" bIns="31245" rtlCol="0" anchor="b"/>
          <a:lstStyle>
            <a:lvl1pPr algn="r">
              <a:defRPr sz="800"/>
            </a:lvl1pPr>
          </a:lstStyle>
          <a:p>
            <a:fld id="{5F9F8FF6-6F64-48B5-AF7B-675846B3447E}" type="slidenum">
              <a:rPr lang="de-DE" smtClean="0"/>
              <a:pPr/>
              <a:t>‹Nr.›</a:t>
            </a:fld>
            <a:endParaRPr lang="de-DE" dirty="0"/>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smtClean="0"/>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800">
                <a:solidFill>
                  <a:schemeClr val="tx1"/>
                </a:solidFill>
                <a:latin typeface="Calibri" pitchFamily="34" charset="0"/>
              </a:defRPr>
            </a:lvl1pPr>
            <a:lvl2pPr marL="507732" indent="-195282" eaLnBrk="0" hangingPunct="0">
              <a:spcBef>
                <a:spcPct val="30000"/>
              </a:spcBef>
              <a:defRPr sz="800">
                <a:solidFill>
                  <a:schemeClr val="tx1"/>
                </a:solidFill>
                <a:latin typeface="Calibri" pitchFamily="34" charset="0"/>
              </a:defRPr>
            </a:lvl2pPr>
            <a:lvl3pPr marL="781126" indent="-156225" eaLnBrk="0" hangingPunct="0">
              <a:spcBef>
                <a:spcPct val="30000"/>
              </a:spcBef>
              <a:defRPr sz="800">
                <a:solidFill>
                  <a:schemeClr val="tx1"/>
                </a:solidFill>
                <a:latin typeface="Calibri" pitchFamily="34" charset="0"/>
              </a:defRPr>
            </a:lvl3pPr>
            <a:lvl4pPr marL="1093577" indent="-156225" eaLnBrk="0" hangingPunct="0">
              <a:spcBef>
                <a:spcPct val="30000"/>
              </a:spcBef>
              <a:defRPr sz="800">
                <a:solidFill>
                  <a:schemeClr val="tx1"/>
                </a:solidFill>
                <a:latin typeface="Calibri" pitchFamily="34" charset="0"/>
              </a:defRPr>
            </a:lvl4pPr>
            <a:lvl5pPr marL="1406027" indent="-156225" eaLnBrk="0" hangingPunct="0">
              <a:spcBef>
                <a:spcPct val="30000"/>
              </a:spcBef>
              <a:defRPr sz="800">
                <a:solidFill>
                  <a:schemeClr val="tx1"/>
                </a:solidFill>
                <a:latin typeface="Calibri" pitchFamily="34" charset="0"/>
              </a:defRPr>
            </a:lvl5pPr>
            <a:lvl6pPr marL="1718478" indent="-156225" eaLnBrk="0" fontAlgn="base" hangingPunct="0">
              <a:spcBef>
                <a:spcPct val="30000"/>
              </a:spcBef>
              <a:spcAft>
                <a:spcPct val="0"/>
              </a:spcAft>
              <a:defRPr sz="800">
                <a:solidFill>
                  <a:schemeClr val="tx1"/>
                </a:solidFill>
                <a:latin typeface="Calibri" pitchFamily="34" charset="0"/>
              </a:defRPr>
            </a:lvl6pPr>
            <a:lvl7pPr marL="2030928" indent="-156225" eaLnBrk="0" fontAlgn="base" hangingPunct="0">
              <a:spcBef>
                <a:spcPct val="30000"/>
              </a:spcBef>
              <a:spcAft>
                <a:spcPct val="0"/>
              </a:spcAft>
              <a:defRPr sz="800">
                <a:solidFill>
                  <a:schemeClr val="tx1"/>
                </a:solidFill>
                <a:latin typeface="Calibri" pitchFamily="34" charset="0"/>
              </a:defRPr>
            </a:lvl7pPr>
            <a:lvl8pPr marL="2343379" indent="-156225" eaLnBrk="0" fontAlgn="base" hangingPunct="0">
              <a:spcBef>
                <a:spcPct val="30000"/>
              </a:spcBef>
              <a:spcAft>
                <a:spcPct val="0"/>
              </a:spcAft>
              <a:defRPr sz="800">
                <a:solidFill>
                  <a:schemeClr val="tx1"/>
                </a:solidFill>
                <a:latin typeface="Calibri" pitchFamily="34" charset="0"/>
              </a:defRPr>
            </a:lvl8pPr>
            <a:lvl9pPr marL="2655829" indent="-156225" eaLnBrk="0" fontAlgn="base" hangingPunct="0">
              <a:spcBef>
                <a:spcPct val="30000"/>
              </a:spcBef>
              <a:spcAft>
                <a:spcPct val="0"/>
              </a:spcAft>
              <a:defRPr sz="8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352933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405161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72397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393715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4901">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3669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18510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133829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1422445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3210279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dirty="0"/>
          </a:p>
        </p:txBody>
      </p:sp>
    </p:spTree>
    <p:extLst>
      <p:ext uri="{BB962C8B-B14F-4D97-AF65-F5344CB8AC3E}">
        <p14:creationId xmlns:p14="http://schemas.microsoft.com/office/powerpoint/2010/main" val="40298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i="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3928083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altLang="de-DE" sz="800" dirty="0">
                <a:latin typeface="Verdana" panose="020B0604030504040204" pitchFamily="34" charset="0"/>
                <a:ea typeface="Verdana" panose="020B0604030504040204" pitchFamily="34" charset="0"/>
                <a:cs typeface="Verdana" panose="020B0604030504040204" pitchFamily="34" charset="0"/>
              </a:rPr>
              <a:t>Merkmal der Expression (Modul 1)</a:t>
            </a:r>
          </a:p>
          <a:p>
            <a:endParaRPr lang="de-DE" altLang="de-DE" sz="800" dirty="0">
              <a:latin typeface="Verdana" panose="020B0604030504040204" pitchFamily="34" charset="0"/>
              <a:ea typeface="Verdana" panose="020B0604030504040204" pitchFamily="34" charset="0"/>
              <a:cs typeface="Verdana" panose="020B0604030504040204" pitchFamily="34" charset="0"/>
            </a:endParaRPr>
          </a:p>
          <a:p>
            <a:endParaRPr lang="de-DE" altLang="de-DE" sz="800" i="1" dirty="0">
              <a:latin typeface="Verdana" panose="020B0604030504040204" pitchFamily="34" charset="0"/>
              <a:ea typeface="Verdana" panose="020B0604030504040204" pitchFamily="34" charset="0"/>
              <a:cs typeface="Verdana" panose="020B0604030504040204" pitchFamily="34" charset="0"/>
            </a:endParaRPr>
          </a:p>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142883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323552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dirty="0"/>
          </a:p>
        </p:txBody>
      </p:sp>
    </p:spTree>
    <p:extLst>
      <p:ext uri="{BB962C8B-B14F-4D97-AF65-F5344CB8AC3E}">
        <p14:creationId xmlns:p14="http://schemas.microsoft.com/office/powerpoint/2010/main" val="3175243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818494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ltLang="de-DE" sz="800"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132790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1726331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ltLang="de-DE" sz="800" dirty="0"/>
          </a:p>
        </p:txBody>
      </p:sp>
      <p:sp>
        <p:nvSpPr>
          <p:cNvPr id="4" name="Foliennummernplatzhalter 3"/>
          <p:cNvSpPr>
            <a:spLocks noGrp="1"/>
          </p:cNvSpPr>
          <p:nvPr>
            <p:ph type="sldNum" sz="quarter" idx="10"/>
          </p:nvPr>
        </p:nvSpPr>
        <p:spPr/>
        <p:txBody>
          <a:bodyPr/>
          <a:lstStyle/>
          <a:p>
            <a:fld id="{5F9F8FF6-6F64-48B5-AF7B-675846B3447E}" type="slidenum">
              <a:rPr lang="de-DE" smtClean="0">
                <a:solidFill>
                  <a:prstClr val="black"/>
                </a:solidFill>
              </a:rPr>
              <a:pPr/>
              <a:t>34</a:t>
            </a:fld>
            <a:endParaRPr lang="de-DE">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ltLang="de-DE" sz="800"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ltLang="de-DE" sz="800"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39</a:t>
            </a:fld>
            <a:endParaRPr lang="de-DE"/>
          </a:p>
        </p:txBody>
      </p:sp>
    </p:spTree>
    <p:extLst>
      <p:ext uri="{BB962C8B-B14F-4D97-AF65-F5344CB8AC3E}">
        <p14:creationId xmlns:p14="http://schemas.microsoft.com/office/powerpoint/2010/main" val="22721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dirty="0"/>
          </a:p>
        </p:txBody>
      </p:sp>
    </p:spTree>
    <p:extLst>
      <p:ext uri="{BB962C8B-B14F-4D97-AF65-F5344CB8AC3E}">
        <p14:creationId xmlns:p14="http://schemas.microsoft.com/office/powerpoint/2010/main" val="719093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40</a:t>
            </a:fld>
            <a:endParaRPr lang="de-DE"/>
          </a:p>
        </p:txBody>
      </p:sp>
    </p:spTree>
    <p:extLst>
      <p:ext uri="{BB962C8B-B14F-4D97-AF65-F5344CB8AC3E}">
        <p14:creationId xmlns:p14="http://schemas.microsoft.com/office/powerpoint/2010/main" val="2115425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44</a:t>
            </a:fld>
            <a:endParaRPr lang="de-DE"/>
          </a:p>
        </p:txBody>
      </p:sp>
    </p:spTree>
    <p:extLst>
      <p:ext uri="{BB962C8B-B14F-4D97-AF65-F5344CB8AC3E}">
        <p14:creationId xmlns:p14="http://schemas.microsoft.com/office/powerpoint/2010/main" val="3928083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46</a:t>
            </a:fld>
            <a:endParaRPr lang="de-DE"/>
          </a:p>
        </p:txBody>
      </p:sp>
    </p:spTree>
    <p:extLst>
      <p:ext uri="{BB962C8B-B14F-4D97-AF65-F5344CB8AC3E}">
        <p14:creationId xmlns:p14="http://schemas.microsoft.com/office/powerpoint/2010/main" val="475929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F9F8FF6-6F64-48B5-AF7B-675846B3447E}" type="slidenum">
              <a:rPr lang="de-DE" smtClean="0"/>
              <a:pPr/>
              <a:t>48</a:t>
            </a:fld>
            <a:endParaRPr lang="de-DE"/>
          </a:p>
        </p:txBody>
      </p:sp>
    </p:spTree>
    <p:extLst>
      <p:ext uri="{BB962C8B-B14F-4D97-AF65-F5344CB8AC3E}">
        <p14:creationId xmlns:p14="http://schemas.microsoft.com/office/powerpoint/2010/main" val="2345218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latin typeface="Verdana" panose="020B0604030504040204" pitchFamily="34" charset="0"/>
              <a:ea typeface="Verdana" panose="020B0604030504040204" pitchFamily="34" charset="0"/>
              <a:cs typeface="Verdana" panose="020B0604030504040204" pitchFamily="34" charset="0"/>
            </a:endParaRPr>
          </a:p>
          <a:p>
            <a:pPr defTabSz="624901">
              <a:defRPr/>
            </a:pPr>
            <a:r>
              <a:rPr lang="de-DE" dirty="0" smtClean="0">
                <a:latin typeface="Verdana" panose="020B0604030504040204" pitchFamily="34" charset="0"/>
                <a:ea typeface="Verdana" panose="020B0604030504040204" pitchFamily="34" charset="0"/>
                <a:cs typeface="Verdana" panose="020B0604030504040204" pitchFamily="34" charset="0"/>
              </a:rPr>
              <a:t>Dazu RDA 2.3.4.2 D-A-CH:</a:t>
            </a:r>
            <a:r>
              <a:rPr lang="de-DE" baseline="0" dirty="0" smtClean="0">
                <a:latin typeface="Verdana" panose="020B0604030504040204" pitchFamily="34" charset="0"/>
                <a:ea typeface="Verdana" panose="020B0604030504040204" pitchFamily="34" charset="0"/>
                <a:cs typeface="Verdana" panose="020B0604030504040204" pitchFamily="34" charset="0"/>
              </a:rPr>
              <a:t> </a:t>
            </a:r>
          </a:p>
          <a:p>
            <a:pPr marL="117169" indent="-117169" defTabSz="624901">
              <a:buFont typeface="Arial" panose="020B0604020202020204" pitchFamily="34" charset="0"/>
              <a:buChar char="•"/>
              <a:defRPr/>
            </a:pPr>
            <a:endParaRPr lang="de-DE" i="1" baseline="0" dirty="0" smtClean="0">
              <a:latin typeface="Verdana" panose="020B0604030504040204" pitchFamily="34" charset="0"/>
              <a:ea typeface="Verdana" panose="020B0604030504040204" pitchFamily="34" charset="0"/>
              <a:cs typeface="Verdana" panose="020B0604030504040204" pitchFamily="34" charset="0"/>
            </a:endParaRPr>
          </a:p>
          <a:p>
            <a:pPr marL="117169" indent="-117169" defTabSz="624901">
              <a:buFont typeface="Arial" panose="020B0604020202020204" pitchFamily="34" charset="0"/>
              <a:buChar char="•"/>
              <a:defRPr/>
            </a:pPr>
            <a:r>
              <a:rPr lang="de-DE" i="1" dirty="0" smtClean="0">
                <a:latin typeface="Verdana" panose="020B0604030504040204" pitchFamily="34" charset="0"/>
                <a:ea typeface="Verdana" panose="020B0604030504040204" pitchFamily="34" charset="0"/>
                <a:cs typeface="Verdana" panose="020B0604030504040204" pitchFamily="34" charset="0"/>
              </a:rPr>
              <a:t>Angaben, die den Charakter eines Titelzusatzes haben und die nicht in derselben Informationsquelle wie der Haupttitel erscheinen, können Sie entweder als abweichenden Titel (RDA 2.3.6) oder in einer Anmerkung zum Titel (RDA 2.17.2) erfassen, wenn Sie die Information für wichtig halten. Es liegt in Ihrem Ermessen, für welche der beiden Erfassungsmethoden Sie sich entscheiden.</a:t>
            </a:r>
          </a:p>
          <a:p>
            <a:pPr marL="117169" indent="-117169" defTabSz="624901">
              <a:buFont typeface="Arial" panose="020B0604020202020204" pitchFamily="34" charset="0"/>
              <a:buChar char="•"/>
              <a:defRPr/>
            </a:pPr>
            <a:endParaRPr lang="de-DE" i="1" dirty="0" smtClean="0">
              <a:latin typeface="Verdana" panose="020B0604030504040204" pitchFamily="34" charset="0"/>
              <a:ea typeface="Verdana" panose="020B0604030504040204" pitchFamily="34" charset="0"/>
              <a:cs typeface="Verdana" panose="020B0604030504040204" pitchFamily="34" charset="0"/>
            </a:endParaRPr>
          </a:p>
          <a:p>
            <a:pPr defTabSz="624901">
              <a:defRPr/>
            </a:pPr>
            <a:r>
              <a:rPr lang="de-DE" dirty="0" smtClean="0">
                <a:latin typeface="Verdana" panose="020B0604030504040204" pitchFamily="34" charset="0"/>
                <a:ea typeface="Verdana" panose="020B0604030504040204" pitchFamily="34" charset="0"/>
                <a:cs typeface="Verdana" panose="020B0604030504040204" pitchFamily="34" charset="0"/>
              </a:rPr>
              <a:t>RDA 1.7.3, RDA 1.7.3 D-A-CH:</a:t>
            </a:r>
          </a:p>
          <a:p>
            <a:pPr marL="117169" indent="-117169" defTabSz="624901">
              <a:buFont typeface="Arial" panose="020B0604020202020204" pitchFamily="34" charset="0"/>
              <a:buChar char="•"/>
              <a:defRPr/>
            </a:pPr>
            <a:endParaRPr lang="de-DE" i="1" dirty="0" smtClean="0">
              <a:latin typeface="Verdana" panose="020B0604030504040204" pitchFamily="34" charset="0"/>
              <a:ea typeface="Verdana" panose="020B0604030504040204" pitchFamily="34" charset="0"/>
              <a:cs typeface="Verdana" panose="020B0604030504040204" pitchFamily="34" charset="0"/>
            </a:endParaRPr>
          </a:p>
          <a:p>
            <a:pPr marL="117169" indent="-117169" defTabSz="624901">
              <a:buFont typeface="Arial" panose="020B0604020202020204" pitchFamily="34" charset="0"/>
              <a:buChar char="•"/>
              <a:defRPr/>
            </a:pPr>
            <a:r>
              <a:rPr lang="de-DE" i="1" dirty="0" smtClean="0">
                <a:latin typeface="Verdana" panose="020B0604030504040204" pitchFamily="34" charset="0"/>
                <a:ea typeface="Verdana" panose="020B0604030504040204" pitchFamily="34" charset="0"/>
                <a:cs typeface="Verdana" panose="020B0604030504040204" pitchFamily="34" charset="0"/>
              </a:rPr>
              <a:t>Fügen Sie Zeichensetzung hinzu, wenn es aus Gründen der Klarheit notwendig ist</a:t>
            </a:r>
            <a:r>
              <a:rPr lang="de-DE" i="0" dirty="0" smtClean="0">
                <a:latin typeface="Verdana" panose="020B0604030504040204" pitchFamily="34" charset="0"/>
                <a:ea typeface="Verdana" panose="020B0604030504040204" pitchFamily="34" charset="0"/>
                <a:cs typeface="Verdana" panose="020B0604030504040204" pitchFamily="34" charset="0"/>
              </a:rPr>
              <a:t>.</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17169" indent="-117169" defTabSz="624901">
              <a:buFont typeface="Arial" panose="020B0604020202020204" pitchFamily="34" charset="0"/>
              <a:buChar char="•"/>
              <a:defRPr/>
            </a:pPr>
            <a:endParaRPr lang="de-DE" i="1" dirty="0" smtClean="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endParaRPr lang="de-DE"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dirty="0"/>
          </a:p>
        </p:txBody>
      </p:sp>
    </p:spTree>
    <p:extLst>
      <p:ext uri="{BB962C8B-B14F-4D97-AF65-F5344CB8AC3E}">
        <p14:creationId xmlns:p14="http://schemas.microsoft.com/office/powerpoint/2010/main" val="2504530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50</a:t>
            </a:fld>
            <a:endParaRPr lang="de-DE"/>
          </a:p>
        </p:txBody>
      </p:sp>
    </p:spTree>
    <p:extLst>
      <p:ext uri="{BB962C8B-B14F-4D97-AF65-F5344CB8AC3E}">
        <p14:creationId xmlns:p14="http://schemas.microsoft.com/office/powerpoint/2010/main" val="278562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51</a:t>
            </a:fld>
            <a:endParaRPr lang="de-DE"/>
          </a:p>
        </p:txBody>
      </p:sp>
    </p:spTree>
    <p:extLst>
      <p:ext uri="{BB962C8B-B14F-4D97-AF65-F5344CB8AC3E}">
        <p14:creationId xmlns:p14="http://schemas.microsoft.com/office/powerpoint/2010/main" val="373774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17169" indent="-117169">
              <a:buFont typeface="Arial" panose="020B0604020202020204" pitchFamily="34" charset="0"/>
              <a:buChar char="•"/>
            </a:pP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53</a:t>
            </a:fld>
            <a:endParaRPr lang="de-DE"/>
          </a:p>
        </p:txBody>
      </p:sp>
    </p:spTree>
    <p:extLst>
      <p:ext uri="{BB962C8B-B14F-4D97-AF65-F5344CB8AC3E}">
        <p14:creationId xmlns:p14="http://schemas.microsoft.com/office/powerpoint/2010/main" val="1505444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Beispiel</a:t>
            </a:r>
            <a:r>
              <a:rPr lang="de-DE" baseline="0" dirty="0" smtClean="0"/>
              <a:t> für Datenübernahme aus DNB. Die Koordinaten aus der </a:t>
            </a:r>
            <a:r>
              <a:rPr lang="de-DE" baseline="0" dirty="0" err="1" smtClean="0"/>
              <a:t>Klokan</a:t>
            </a:r>
            <a:r>
              <a:rPr lang="de-DE" baseline="0" dirty="0" smtClean="0"/>
              <a:t> </a:t>
            </a:r>
            <a:r>
              <a:rPr lang="de-DE" baseline="0" dirty="0" err="1" smtClean="0"/>
              <a:t>Bounding</a:t>
            </a:r>
            <a:r>
              <a:rPr lang="de-DE" baseline="0" dirty="0" smtClean="0"/>
              <a:t> Box werden ohne Blanks dargestellt. Ob beide Varianten verwendet werden können ist noch unklar. 16.02.16</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54</a:t>
            </a:fld>
            <a:endParaRPr lang="de-DE"/>
          </a:p>
        </p:txBody>
      </p:sp>
    </p:spTree>
    <p:extLst>
      <p:ext uri="{BB962C8B-B14F-4D97-AF65-F5344CB8AC3E}">
        <p14:creationId xmlns:p14="http://schemas.microsoft.com/office/powerpoint/2010/main" val="2497225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55</a:t>
            </a:fld>
            <a:endParaRPr lang="de-DE"/>
          </a:p>
        </p:txBody>
      </p:sp>
    </p:spTree>
    <p:extLst>
      <p:ext uri="{BB962C8B-B14F-4D97-AF65-F5344CB8AC3E}">
        <p14:creationId xmlns:p14="http://schemas.microsoft.com/office/powerpoint/2010/main" val="1849202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56</a:t>
            </a:fld>
            <a:endParaRPr lang="de-DE"/>
          </a:p>
        </p:txBody>
      </p:sp>
    </p:spTree>
    <p:extLst>
      <p:ext uri="{BB962C8B-B14F-4D97-AF65-F5344CB8AC3E}">
        <p14:creationId xmlns:p14="http://schemas.microsoft.com/office/powerpoint/2010/main" val="3955124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57</a:t>
            </a:fld>
            <a:endParaRPr lang="de-DE"/>
          </a:p>
        </p:txBody>
      </p:sp>
    </p:spTree>
    <p:extLst>
      <p:ext uri="{BB962C8B-B14F-4D97-AF65-F5344CB8AC3E}">
        <p14:creationId xmlns:p14="http://schemas.microsoft.com/office/powerpoint/2010/main" val="1492369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58</a:t>
            </a:fld>
            <a:endParaRPr lang="de-DE"/>
          </a:p>
        </p:txBody>
      </p:sp>
    </p:spTree>
    <p:extLst>
      <p:ext uri="{BB962C8B-B14F-4D97-AF65-F5344CB8AC3E}">
        <p14:creationId xmlns:p14="http://schemas.microsoft.com/office/powerpoint/2010/main" val="11389082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59</a:t>
            </a:fld>
            <a:endParaRPr lang="de-DE"/>
          </a:p>
        </p:txBody>
      </p:sp>
    </p:spTree>
    <p:extLst>
      <p:ext uri="{BB962C8B-B14F-4D97-AF65-F5344CB8AC3E}">
        <p14:creationId xmlns:p14="http://schemas.microsoft.com/office/powerpoint/2010/main" val="90186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dirty="0"/>
          </a:p>
        </p:txBody>
      </p:sp>
    </p:spTree>
    <p:extLst>
      <p:ext uri="{BB962C8B-B14F-4D97-AF65-F5344CB8AC3E}">
        <p14:creationId xmlns:p14="http://schemas.microsoft.com/office/powerpoint/2010/main" val="1598223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60</a:t>
            </a:fld>
            <a:endParaRPr lang="de-DE"/>
          </a:p>
        </p:txBody>
      </p:sp>
    </p:spTree>
    <p:extLst>
      <p:ext uri="{BB962C8B-B14F-4D97-AF65-F5344CB8AC3E}">
        <p14:creationId xmlns:p14="http://schemas.microsoft.com/office/powerpoint/2010/main" val="4178062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61</a:t>
            </a:fld>
            <a:endParaRPr lang="de-DE"/>
          </a:p>
        </p:txBody>
      </p:sp>
    </p:spTree>
    <p:extLst>
      <p:ext uri="{BB962C8B-B14F-4D97-AF65-F5344CB8AC3E}">
        <p14:creationId xmlns:p14="http://schemas.microsoft.com/office/powerpoint/2010/main" val="3819894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62</a:t>
            </a:fld>
            <a:endParaRPr lang="de-DE"/>
          </a:p>
        </p:txBody>
      </p:sp>
    </p:spTree>
    <p:extLst>
      <p:ext uri="{BB962C8B-B14F-4D97-AF65-F5344CB8AC3E}">
        <p14:creationId xmlns:p14="http://schemas.microsoft.com/office/powerpoint/2010/main" val="3172471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63</a:t>
            </a:fld>
            <a:endParaRPr lang="de-DE"/>
          </a:p>
        </p:txBody>
      </p:sp>
    </p:spTree>
    <p:extLst>
      <p:ext uri="{BB962C8B-B14F-4D97-AF65-F5344CB8AC3E}">
        <p14:creationId xmlns:p14="http://schemas.microsoft.com/office/powerpoint/2010/main" val="2153850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64</a:t>
            </a:fld>
            <a:endParaRPr lang="de-DE"/>
          </a:p>
        </p:txBody>
      </p:sp>
    </p:spTree>
    <p:extLst>
      <p:ext uri="{BB962C8B-B14F-4D97-AF65-F5344CB8AC3E}">
        <p14:creationId xmlns:p14="http://schemas.microsoft.com/office/powerpoint/2010/main" val="29493114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65</a:t>
            </a:fld>
            <a:endParaRPr lang="de-DE"/>
          </a:p>
        </p:txBody>
      </p:sp>
    </p:spTree>
    <p:extLst>
      <p:ext uri="{BB962C8B-B14F-4D97-AF65-F5344CB8AC3E}">
        <p14:creationId xmlns:p14="http://schemas.microsoft.com/office/powerpoint/2010/main" val="4077306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66</a:t>
            </a:fld>
            <a:endParaRPr lang="de-DE"/>
          </a:p>
        </p:txBody>
      </p:sp>
    </p:spTree>
    <p:extLst>
      <p:ext uri="{BB962C8B-B14F-4D97-AF65-F5344CB8AC3E}">
        <p14:creationId xmlns:p14="http://schemas.microsoft.com/office/powerpoint/2010/main" val="29466345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67</a:t>
            </a:fld>
            <a:endParaRPr lang="de-DE"/>
          </a:p>
        </p:txBody>
      </p:sp>
    </p:spTree>
    <p:extLst>
      <p:ext uri="{BB962C8B-B14F-4D97-AF65-F5344CB8AC3E}">
        <p14:creationId xmlns:p14="http://schemas.microsoft.com/office/powerpoint/2010/main" val="38426926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68</a:t>
            </a:fld>
            <a:endParaRPr lang="de-DE"/>
          </a:p>
        </p:txBody>
      </p:sp>
    </p:spTree>
    <p:extLst>
      <p:ext uri="{BB962C8B-B14F-4D97-AF65-F5344CB8AC3E}">
        <p14:creationId xmlns:p14="http://schemas.microsoft.com/office/powerpoint/2010/main" val="14596690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Gilt für Altkarten.</a:t>
            </a:r>
            <a:r>
              <a:rPr lang="de-DE" baseline="0" dirty="0" smtClean="0"/>
              <a:t> Bei modernen Karten </a:t>
            </a:r>
            <a:r>
              <a:rPr lang="de-DE" sz="800" dirty="0"/>
              <a:t>die Maße von bis zu 4 gleichwertigen Karten auf 1 Blatt als Sets aufführen, bei mehr als 4 wird nur die größte Karte ausgemessen und der Rest mit "oder kleiner" beschrieben. Bei mehreren gleichgroßen Karten auf 1 Blatt: Einleitende Wendung zu den Maßen: "je" (analog zu </a:t>
            </a:r>
            <a:r>
              <a:rPr lang="de-DE" sz="800" dirty="0" err="1"/>
              <a:t>LoC</a:t>
            </a:r>
            <a:r>
              <a:rPr lang="de-DE" sz="800" dirty="0"/>
              <a:t>: "</a:t>
            </a:r>
            <a:r>
              <a:rPr lang="de-DE" sz="800" dirty="0" err="1"/>
              <a:t>each</a:t>
            </a:r>
            <a:r>
              <a:rPr lang="de-DE" sz="800" dirty="0"/>
              <a: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69</a:t>
            </a:fld>
            <a:endParaRPr lang="de-DE"/>
          </a:p>
        </p:txBody>
      </p:sp>
    </p:spTree>
    <p:extLst>
      <p:ext uri="{BB962C8B-B14F-4D97-AF65-F5344CB8AC3E}">
        <p14:creationId xmlns:p14="http://schemas.microsoft.com/office/powerpoint/2010/main" val="57041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70</a:t>
            </a:fld>
            <a:endParaRPr lang="de-DE"/>
          </a:p>
        </p:txBody>
      </p:sp>
    </p:spTree>
    <p:extLst>
      <p:ext uri="{BB962C8B-B14F-4D97-AF65-F5344CB8AC3E}">
        <p14:creationId xmlns:p14="http://schemas.microsoft.com/office/powerpoint/2010/main" val="19510182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71</a:t>
            </a:fld>
            <a:endParaRPr lang="de-DE"/>
          </a:p>
        </p:txBody>
      </p:sp>
    </p:spTree>
    <p:extLst>
      <p:ext uri="{BB962C8B-B14F-4D97-AF65-F5344CB8AC3E}">
        <p14:creationId xmlns:p14="http://schemas.microsoft.com/office/powerpoint/2010/main" val="2340601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72</a:t>
            </a:fld>
            <a:endParaRPr lang="de-DE"/>
          </a:p>
        </p:txBody>
      </p:sp>
    </p:spTree>
    <p:extLst>
      <p:ext uri="{BB962C8B-B14F-4D97-AF65-F5344CB8AC3E}">
        <p14:creationId xmlns:p14="http://schemas.microsoft.com/office/powerpoint/2010/main" val="1951018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pPr marL="117169" indent="-117169" defTabSz="624901">
              <a:buFont typeface="Arial" panose="020B0604020202020204" pitchFamily="34" charset="0"/>
              <a:buChar char="•"/>
              <a:defRPr/>
            </a:pPr>
            <a:r>
              <a:rPr lang="de-DE" dirty="0" smtClean="0">
                <a:latin typeface="Verdana" panose="020B0604030504040204" pitchFamily="34" charset="0"/>
                <a:ea typeface="Verdana" panose="020B0604030504040204" pitchFamily="34" charset="0"/>
                <a:cs typeface="Verdana" panose="020B0604030504040204" pitchFamily="34" charset="0"/>
              </a:rPr>
              <a:t>Als Merkmal für die Identifizierung von Altkarten in Anmerkung angeben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73</a:t>
            </a:fld>
            <a:endParaRPr lang="de-DE"/>
          </a:p>
        </p:txBody>
      </p:sp>
    </p:spTree>
    <p:extLst>
      <p:ext uri="{BB962C8B-B14F-4D97-AF65-F5344CB8AC3E}">
        <p14:creationId xmlns:p14="http://schemas.microsoft.com/office/powerpoint/2010/main" val="31833227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74</a:t>
            </a:fld>
            <a:endParaRPr lang="de-DE"/>
          </a:p>
        </p:txBody>
      </p:sp>
    </p:spTree>
    <p:extLst>
      <p:ext uri="{BB962C8B-B14F-4D97-AF65-F5344CB8AC3E}">
        <p14:creationId xmlns:p14="http://schemas.microsoft.com/office/powerpoint/2010/main" val="353006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75</a:t>
            </a:fld>
            <a:endParaRPr lang="de-DE"/>
          </a:p>
        </p:txBody>
      </p:sp>
    </p:spTree>
    <p:extLst>
      <p:ext uri="{BB962C8B-B14F-4D97-AF65-F5344CB8AC3E}">
        <p14:creationId xmlns:p14="http://schemas.microsoft.com/office/powerpoint/2010/main" val="15890373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76</a:t>
            </a:fld>
            <a:endParaRPr lang="de-DE"/>
          </a:p>
        </p:txBody>
      </p:sp>
    </p:spTree>
    <p:extLst>
      <p:ext uri="{BB962C8B-B14F-4D97-AF65-F5344CB8AC3E}">
        <p14:creationId xmlns:p14="http://schemas.microsoft.com/office/powerpoint/2010/main" val="29145126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77</a:t>
            </a:fld>
            <a:endParaRPr lang="de-DE"/>
          </a:p>
        </p:txBody>
      </p:sp>
    </p:spTree>
    <p:extLst>
      <p:ext uri="{BB962C8B-B14F-4D97-AF65-F5344CB8AC3E}">
        <p14:creationId xmlns:p14="http://schemas.microsoft.com/office/powerpoint/2010/main" val="13144259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78</a:t>
            </a:fld>
            <a:endParaRPr lang="de-DE"/>
          </a:p>
        </p:txBody>
      </p:sp>
    </p:spTree>
    <p:extLst>
      <p:ext uri="{BB962C8B-B14F-4D97-AF65-F5344CB8AC3E}">
        <p14:creationId xmlns:p14="http://schemas.microsoft.com/office/powerpoint/2010/main" val="36972684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624901">
              <a:defRPr/>
            </a:pPr>
            <a:r>
              <a:rPr lang="de-DE" dirty="0" smtClean="0"/>
              <a:t>Protokoll 17. Sitzung der AG RDA,</a:t>
            </a:r>
            <a:r>
              <a:rPr lang="de-DE" baseline="0" dirty="0" smtClean="0"/>
              <a:t> </a:t>
            </a:r>
            <a:r>
              <a:rPr lang="de-DE" dirty="0" smtClean="0"/>
              <a:t>RDA 3.9.2.3 D-A-CH</a:t>
            </a:r>
          </a:p>
          <a:p>
            <a:endParaRPr lang="de-DE" dirty="0" smtClean="0"/>
          </a:p>
          <a:p>
            <a:r>
              <a:rPr lang="de-DE" dirty="0" smtClean="0"/>
              <a:t>ERL: Erfassen Sie die</a:t>
            </a:r>
            <a:r>
              <a:rPr lang="de-DE" baseline="0" dirty="0" smtClean="0"/>
              <a:t> Entstehungsmethode einer handgezeichneten Ressource mit dem Terminus "Handzeichnung".</a:t>
            </a:r>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79</a:t>
            </a:fld>
            <a:endParaRPr lang="de-DE"/>
          </a:p>
        </p:txBody>
      </p:sp>
    </p:spTree>
    <p:extLst>
      <p:ext uri="{BB962C8B-B14F-4D97-AF65-F5344CB8AC3E}">
        <p14:creationId xmlns:p14="http://schemas.microsoft.com/office/powerpoint/2010/main" val="339905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r>
              <a:rPr lang="de-DE" altLang="de-DE" sz="800" dirty="0">
                <a:latin typeface="Verdana" panose="020B0604030504040204" pitchFamily="34" charset="0"/>
                <a:ea typeface="Verdana" panose="020B0604030504040204" pitchFamily="34" charset="0"/>
                <a:cs typeface="Verdana" panose="020B0604030504040204" pitchFamily="34" charset="0"/>
              </a:rPr>
              <a:t>Zu den bevorzugten Informationsquellen:</a:t>
            </a:r>
          </a:p>
          <a:p>
            <a:endParaRPr lang="de-DE" altLang="de-DE" sz="800" dirty="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r>
              <a:rPr lang="de-DE" altLang="de-DE" sz="800" dirty="0">
                <a:latin typeface="Verdana" panose="020B0604030504040204" pitchFamily="34" charset="0"/>
                <a:ea typeface="Verdana" panose="020B0604030504040204" pitchFamily="34" charset="0"/>
                <a:cs typeface="Verdana" panose="020B0604030504040204" pitchFamily="34" charset="0"/>
              </a:rPr>
              <a:t>Für Atlanten und Kartenwerke mit separaten Titelblättern wird die Grundregel angewandt, d.h. die Titelseite, das Titelblatt oder die Titelkarte sind die bevorzugten Informationsquellen.</a:t>
            </a:r>
            <a:endParaRPr lang="de-DE" altLang="de-DE" sz="800" strike="sngStrike" dirty="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endParaRPr lang="de-DE" altLang="de-DE" sz="800" dirty="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r>
              <a:rPr lang="de-DE" altLang="de-DE" sz="800" dirty="0">
                <a:latin typeface="Verdana" panose="020B0604030504040204" pitchFamily="34" charset="0"/>
                <a:ea typeface="Verdana" panose="020B0604030504040204" pitchFamily="34" charset="0"/>
                <a:cs typeface="Verdana" panose="020B0604030504040204" pitchFamily="34" charset="0"/>
              </a:rPr>
              <a:t>Da RDA die Einzelkarten nicht ausdrücklich benennt, wird in einer Anwendungsregel festgelegt, dass die Ressource selbst als bevorzugte Informationsquelle gilt.</a:t>
            </a:r>
          </a:p>
          <a:p>
            <a:pPr marL="117169" indent="-117169">
              <a:buFont typeface="Arial" panose="020B0604020202020204" pitchFamily="34" charset="0"/>
              <a:buChar char="•"/>
            </a:pPr>
            <a:endParaRPr lang="de-DE" altLang="de-DE" sz="800" dirty="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r>
              <a:rPr lang="de-DE" altLang="de-DE" sz="800" dirty="0">
                <a:latin typeface="Verdana" panose="020B0604030504040204" pitchFamily="34" charset="0"/>
                <a:ea typeface="Verdana" panose="020B0604030504040204" pitchFamily="34" charset="0"/>
                <a:cs typeface="Verdana" panose="020B0604030504040204" pitchFamily="34" charset="0"/>
              </a:rPr>
              <a:t>Auch Angaben aus Behältnis oder Begleitmaterial können ersatzweise verwendet werden. (Also keine Änderungen gegenüber RAK-Karten!)</a:t>
            </a:r>
            <a:endParaRPr lang="de-CH" altLang="de-DE" sz="800"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u="sng" dirty="0" smtClean="0">
                <a:latin typeface="Verdana" panose="020B0604030504040204" pitchFamily="34" charset="0"/>
                <a:ea typeface="Verdana" panose="020B0604030504040204" pitchFamily="34" charset="0"/>
                <a:cs typeface="Verdana" panose="020B0604030504040204" pitchFamily="34" charset="0"/>
              </a:rPr>
              <a:t>back </a:t>
            </a:r>
            <a:r>
              <a:rPr lang="de-DE" u="sng" dirty="0" err="1" smtClean="0">
                <a:latin typeface="Verdana" panose="020B0604030504040204" pitchFamily="34" charset="0"/>
                <a:ea typeface="Verdana" panose="020B0604030504040204" pitchFamily="34" charset="0"/>
                <a:cs typeface="Verdana" panose="020B0604030504040204" pitchFamily="34" charset="0"/>
              </a:rPr>
              <a:t>to</a:t>
            </a:r>
            <a:r>
              <a:rPr lang="de-DE" u="sng" dirty="0" smtClean="0">
                <a:latin typeface="Verdana" panose="020B0604030504040204" pitchFamily="34" charset="0"/>
                <a:ea typeface="Verdana" panose="020B0604030504040204" pitchFamily="34" charset="0"/>
                <a:cs typeface="Verdana" panose="020B0604030504040204" pitchFamily="34" charset="0"/>
              </a:rPr>
              <a:t> back</a:t>
            </a:r>
          </a:p>
          <a:p>
            <a:endParaRPr lang="de-DE" u="sng" dirty="0" smtClean="0">
              <a:latin typeface="Verdana" panose="020B0604030504040204" pitchFamily="34" charset="0"/>
              <a:ea typeface="Verdana" panose="020B0604030504040204" pitchFamily="34" charset="0"/>
              <a:cs typeface="Verdana" panose="020B0604030504040204" pitchFamily="34" charset="0"/>
            </a:endParaRPr>
          </a:p>
          <a:p>
            <a:pPr marL="117169" indent="-117169">
              <a:buFont typeface="Arial" panose="020B0604020202020204" pitchFamily="34" charset="0"/>
              <a:buChar char="•"/>
            </a:pPr>
            <a:r>
              <a:rPr lang="de-DE" dirty="0" smtClean="0">
                <a:latin typeface="Verdana" panose="020B0604030504040204" pitchFamily="34" charset="0"/>
                <a:ea typeface="Verdana" panose="020B0604030504040204" pitchFamily="34" charset="0"/>
                <a:cs typeface="Verdana" panose="020B0604030504040204" pitchFamily="34" charset="0"/>
              </a:rPr>
              <a:t>Für die Abgrenzung von Karten, die in Ländern wie Kanada bilingual produziert werden: Dieselbe Karte auf Vorder- und Rückseite eines Blattes in einer anderen Sprache gedruckt. Sehr spezieller Fall, mit "back </a:t>
            </a:r>
            <a:r>
              <a:rPr lang="de-DE" dirty="0" err="1" smtClean="0">
                <a:latin typeface="Verdana" panose="020B0604030504040204" pitchFamily="34" charset="0"/>
                <a:ea typeface="Verdana" panose="020B0604030504040204" pitchFamily="34" charset="0"/>
                <a:cs typeface="Verdana" panose="020B0604030504040204" pitchFamily="34" charset="0"/>
              </a:rPr>
              <a:t>to</a:t>
            </a:r>
            <a:r>
              <a:rPr lang="de-DE" dirty="0" smtClean="0">
                <a:latin typeface="Verdana" panose="020B0604030504040204" pitchFamily="34" charset="0"/>
                <a:ea typeface="Verdana" panose="020B0604030504040204" pitchFamily="34" charset="0"/>
                <a:cs typeface="Verdana" panose="020B0604030504040204" pitchFamily="34" charset="0"/>
              </a:rPr>
              <a:t> back" als neuem Begriff </a:t>
            </a:r>
            <a:r>
              <a:rPr lang="de-DE" dirty="0" err="1" smtClean="0">
                <a:latin typeface="Verdana" panose="020B0604030504040204" pitchFamily="34" charset="0"/>
                <a:ea typeface="Verdana" panose="020B0604030504040204" pitchFamily="34" charset="0"/>
                <a:cs typeface="Verdana" panose="020B0604030504040204" pitchFamily="34" charset="0"/>
              </a:rPr>
              <a:t>unübersetzt</a:t>
            </a:r>
            <a:r>
              <a:rPr lang="de-DE" dirty="0" smtClean="0">
                <a:latin typeface="Verdana" panose="020B0604030504040204" pitchFamily="34" charset="0"/>
                <a:ea typeface="Verdana" panose="020B0604030504040204" pitchFamily="34" charset="0"/>
                <a:cs typeface="Verdana" panose="020B0604030504040204" pitchFamily="34" charset="0"/>
              </a:rPr>
              <a:t> im Dt. übernehmen.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80</a:t>
            </a:fld>
            <a:endParaRPr lang="de-DE"/>
          </a:p>
        </p:txBody>
      </p:sp>
    </p:spTree>
    <p:extLst>
      <p:ext uri="{BB962C8B-B14F-4D97-AF65-F5344CB8AC3E}">
        <p14:creationId xmlns:p14="http://schemas.microsoft.com/office/powerpoint/2010/main" val="9189772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81</a:t>
            </a:fld>
            <a:endParaRPr lang="de-DE"/>
          </a:p>
        </p:txBody>
      </p:sp>
    </p:spTree>
    <p:extLst>
      <p:ext uri="{BB962C8B-B14F-4D97-AF65-F5344CB8AC3E}">
        <p14:creationId xmlns:p14="http://schemas.microsoft.com/office/powerpoint/2010/main" val="16142678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82</a:t>
            </a:fld>
            <a:endParaRPr lang="de-DE"/>
          </a:p>
        </p:txBody>
      </p:sp>
    </p:spTree>
    <p:extLst>
      <p:ext uri="{BB962C8B-B14F-4D97-AF65-F5344CB8AC3E}">
        <p14:creationId xmlns:p14="http://schemas.microsoft.com/office/powerpoint/2010/main" val="36991478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83</a:t>
            </a:fld>
            <a:endParaRPr lang="de-DE"/>
          </a:p>
        </p:txBody>
      </p:sp>
    </p:spTree>
    <p:extLst>
      <p:ext uri="{BB962C8B-B14F-4D97-AF65-F5344CB8AC3E}">
        <p14:creationId xmlns:p14="http://schemas.microsoft.com/office/powerpoint/2010/main" val="38372353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84</a:t>
            </a:fld>
            <a:endParaRPr lang="de-DE"/>
          </a:p>
        </p:txBody>
      </p:sp>
    </p:spTree>
    <p:extLst>
      <p:ext uri="{BB962C8B-B14F-4D97-AF65-F5344CB8AC3E}">
        <p14:creationId xmlns:p14="http://schemas.microsoft.com/office/powerpoint/2010/main" val="29030388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85</a:t>
            </a:fld>
            <a:endParaRPr lang="de-DE"/>
          </a:p>
        </p:txBody>
      </p:sp>
    </p:spTree>
    <p:extLst>
      <p:ext uri="{BB962C8B-B14F-4D97-AF65-F5344CB8AC3E}">
        <p14:creationId xmlns:p14="http://schemas.microsoft.com/office/powerpoint/2010/main" val="17941036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86</a:t>
            </a:fld>
            <a:endParaRPr lang="de-DE"/>
          </a:p>
        </p:txBody>
      </p:sp>
    </p:spTree>
    <p:extLst>
      <p:ext uri="{BB962C8B-B14F-4D97-AF65-F5344CB8AC3E}">
        <p14:creationId xmlns:p14="http://schemas.microsoft.com/office/powerpoint/2010/main" val="17941036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87</a:t>
            </a:fld>
            <a:endParaRPr lang="de-DE"/>
          </a:p>
        </p:txBody>
      </p:sp>
    </p:spTree>
    <p:extLst>
      <p:ext uri="{BB962C8B-B14F-4D97-AF65-F5344CB8AC3E}">
        <p14:creationId xmlns:p14="http://schemas.microsoft.com/office/powerpoint/2010/main" val="17941036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88</a:t>
            </a:fld>
            <a:endParaRPr lang="de-DE"/>
          </a:p>
        </p:txBody>
      </p:sp>
    </p:spTree>
    <p:extLst>
      <p:ext uri="{BB962C8B-B14F-4D97-AF65-F5344CB8AC3E}">
        <p14:creationId xmlns:p14="http://schemas.microsoft.com/office/powerpoint/2010/main" val="2557403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89</a:t>
            </a:fld>
            <a:endParaRPr lang="de-DE"/>
          </a:p>
        </p:txBody>
      </p:sp>
    </p:spTree>
    <p:extLst>
      <p:ext uri="{BB962C8B-B14F-4D97-AF65-F5344CB8AC3E}">
        <p14:creationId xmlns:p14="http://schemas.microsoft.com/office/powerpoint/2010/main" val="293326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dirty="0"/>
          </a:p>
        </p:txBody>
      </p:sp>
    </p:spTree>
    <p:extLst>
      <p:ext uri="{BB962C8B-B14F-4D97-AF65-F5344CB8AC3E}">
        <p14:creationId xmlns:p14="http://schemas.microsoft.com/office/powerpoint/2010/main" val="33678518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pPr marL="117169" indent="-117169">
              <a:buFont typeface="Arial" panose="020B0604020202020204" pitchFamily="34" charset="0"/>
              <a:buChar char="•"/>
            </a:pPr>
            <a:r>
              <a:rPr lang="de-DE" i="0" dirty="0" smtClean="0"/>
              <a:t>Nebenkarten ergänzen oder erläutern eine Hauptkarte im kleineren Format auf demselben Kartenblatt. Sie können innerhalb oder außerhalb des Kartenrahmens im gleichen oder in einem anderen Maßstab vorliegen</a:t>
            </a:r>
            <a:endParaRPr lang="de-DE" i="0" dirty="0">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90</a:t>
            </a:fld>
            <a:endParaRPr lang="de-DE"/>
          </a:p>
        </p:txBody>
      </p:sp>
    </p:spTree>
    <p:extLst>
      <p:ext uri="{BB962C8B-B14F-4D97-AF65-F5344CB8AC3E}">
        <p14:creationId xmlns:p14="http://schemas.microsoft.com/office/powerpoint/2010/main" val="10828115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91</a:t>
            </a:fld>
            <a:endParaRPr lang="de-DE"/>
          </a:p>
        </p:txBody>
      </p:sp>
    </p:spTree>
    <p:extLst>
      <p:ext uri="{BB962C8B-B14F-4D97-AF65-F5344CB8AC3E}">
        <p14:creationId xmlns:p14="http://schemas.microsoft.com/office/powerpoint/2010/main" val="17365007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92</a:t>
            </a:fld>
            <a:endParaRPr lang="de-DE" dirty="0"/>
          </a:p>
        </p:txBody>
      </p:sp>
    </p:spTree>
    <p:extLst>
      <p:ext uri="{BB962C8B-B14F-4D97-AF65-F5344CB8AC3E}">
        <p14:creationId xmlns:p14="http://schemas.microsoft.com/office/powerpoint/2010/main" val="7560888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93</a:t>
            </a:fld>
            <a:endParaRPr lang="de-DE" dirty="0"/>
          </a:p>
        </p:txBody>
      </p:sp>
    </p:spTree>
    <p:extLst>
      <p:ext uri="{BB962C8B-B14F-4D97-AF65-F5344CB8AC3E}">
        <p14:creationId xmlns:p14="http://schemas.microsoft.com/office/powerpoint/2010/main" val="331475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6K: Karten | Aleph | Stand: 23.02.2016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dirty="0"/>
          </a:p>
        </p:txBody>
      </p:sp>
    </p:spTree>
    <p:extLst>
      <p:ext uri="{BB962C8B-B14F-4D97-AF65-F5344CB8AC3E}">
        <p14:creationId xmlns:p14="http://schemas.microsoft.com/office/powerpoint/2010/main" val="366779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7" name="Foliennummernplatzhalter 6"/>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9" name="Foliennummernplatzhalter 8"/>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5" name="Foliennummernplatzhalter 4"/>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4" name="Foliennummernplatzhalter 3"/>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7" name="Foliennummernplatzhalter 6"/>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r>
              <a:rPr lang="de-DE" smtClean="0"/>
              <a:t>AG RDA Schulungsunterlagen – Modul 6K: Karten | Aleph | Stand: 23.02.2016 | CC BY-NC-SA</a:t>
            </a:r>
            <a:endParaRPr lang="de-DE" dirty="0"/>
          </a:p>
        </p:txBody>
      </p:sp>
      <p:sp>
        <p:nvSpPr>
          <p:cNvPr id="7" name="Foliennummernplatzhalter 6"/>
          <p:cNvSpPr>
            <a:spLocks noGrp="1"/>
          </p:cNvSpPr>
          <p:nvPr>
            <p:ph type="sldNum" sz="quarter" idx="12"/>
          </p:nvPr>
        </p:nvSpPr>
        <p:spPr/>
        <p:txBody>
          <a:bodyPr/>
          <a:lstStyle/>
          <a:p>
            <a:fld id="{A406235E-0B58-4252-AA2B-68829E55BF06}"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AG RDA Schulungsunterlagen – Modul 6K: Karten | Aleph | Stand: 23.02.2016 | CC BY-NC-SA</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6235E-0B58-4252-AA2B-68829E55BF06}"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2C1175_tit.jp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ikar.staatsbibliothek-berlin.de/werkzeugkasten/beispielsammlung/2C1175_imp.jpg"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N7281_1_ausschnitt.jpg"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M20888_3_tit2.jpg"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X35920A.jpg"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L16982.jpg" TargetMode="External"/><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L17258_N.jpg"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hyperlink" Target="http://ikar.staatsbibliothek-berlin.de/werkzeugkasten/beispielsammlung/kartL17258_S.jpg" TargetMode="External"/><Relationship Id="rId4" Type="http://schemas.openxmlformats.org/officeDocument/2006/relationships/image" Target="../media/image2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GfE_3_110.jpghttp:/ikar.staatsbibliothek-berlin.de/werkzeugkasten/beispielsammlung/kart34532.jpg" TargetMode="External"/><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L16982.jpg" TargetMode="External"/><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72.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L17258_N.jpg"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hyperlink" Target="http://ikar.staatsbibliothek-berlin.de/werkzeugkasten/beispielsammlung/kartL17258_S.jpg" TargetMode="External"/><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P3690.jpg"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74.xml.rels><?xml version="1.0" encoding="UTF-8" standalone="yes"?>
<Relationships xmlns="http://schemas.openxmlformats.org/package/2006/relationships"><Relationship Id="rId3" Type="http://schemas.openxmlformats.org/officeDocument/2006/relationships/hyperlink" Target="http://ikar.staatsbibliothek-berlin.de/werkzeugkasten/beispielsammlung/kartA206_N.jpg"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dirty="0">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3" name="Fußzeilenplatzhalter 2"/>
          <p:cNvSpPr>
            <a:spLocks noGrp="1"/>
          </p:cNvSpPr>
          <p:nvPr>
            <p:ph type="ftr" sz="quarter" idx="14"/>
          </p:nvPr>
        </p:nvSpPr>
        <p:spPr/>
        <p:txBody>
          <a:bodyPr/>
          <a:lstStyle/>
          <a:p>
            <a:r>
              <a:rPr lang="de-DE" smtClean="0"/>
              <a:t>AG RDA Schulungsunterlagen – Modul 6K: Karten | Aleph | Stand: 23.02.2016 | CC BY-NC-SA</a:t>
            </a:r>
            <a:endParaRPr lang="de-DE" dirty="0"/>
          </a:p>
        </p:txBody>
      </p:sp>
      <p:sp>
        <p:nvSpPr>
          <p:cNvPr id="4" name="Foliennummernplatzhalter 3"/>
          <p:cNvSpPr>
            <a:spLocks noGrp="1"/>
          </p:cNvSpPr>
          <p:nvPr>
            <p:ph type="sldNum" sz="quarter" idx="4"/>
          </p:nvPr>
        </p:nvSpPr>
        <p:spPr/>
        <p:txBody>
          <a:bodyPr/>
          <a:lstStyle/>
          <a:p>
            <a:fld id="{8A6690F1-7CA1-4166-A522-500460961984}" type="slidenum">
              <a:rPr lang="de-DE" smtClean="0"/>
              <a:pPr/>
              <a:t>1</a:t>
            </a:fld>
            <a:endParaRPr lang="de-DE" dirty="0"/>
          </a:p>
        </p:txBody>
      </p:sp>
    </p:spTree>
    <p:extLst>
      <p:ext uri="{BB962C8B-B14F-4D97-AF65-F5344CB8AC3E}">
        <p14:creationId xmlns:p14="http://schemas.microsoft.com/office/powerpoint/2010/main" val="159397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640960" cy="79208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Textplatzhalter 2"/>
          <p:cNvSpPr>
            <a:spLocks noGrp="1"/>
          </p:cNvSpPr>
          <p:nvPr>
            <p:ph type="body" sz="quarter" idx="13"/>
          </p:nvPr>
        </p:nvSpPr>
        <p:spPr>
          <a:xfrm>
            <a:off x="251520" y="836712"/>
            <a:ext cx="8640960" cy="5328592"/>
          </a:xfrm>
        </p:spPr>
        <p:txBody>
          <a:bodyPr wrap="square"/>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Wird </a:t>
            </a:r>
            <a:r>
              <a:rPr lang="de-DE" sz="2400" dirty="0">
                <a:latin typeface="Verdana" panose="020B0604030504040204" pitchFamily="34" charset="0"/>
                <a:ea typeface="Verdana" panose="020B0604030504040204" pitchFamily="34" charset="0"/>
                <a:cs typeface="Verdana" panose="020B0604030504040204" pitchFamily="34" charset="0"/>
              </a:rPr>
              <a:t>auch </a:t>
            </a:r>
            <a:r>
              <a:rPr lang="de-DE" sz="2400" dirty="0" smtClean="0">
                <a:latin typeface="Verdana" panose="020B0604030504040204" pitchFamily="34" charset="0"/>
                <a:ea typeface="Verdana" panose="020B0604030504040204" pitchFamily="34" charset="0"/>
                <a:cs typeface="Verdana" panose="020B0604030504040204" pitchFamily="34" charset="0"/>
              </a:rPr>
              <a:t>bei kartografischen Ressourcen</a:t>
            </a:r>
            <a:r>
              <a:rPr lang="de-DE"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2400" dirty="0" smtClean="0">
                <a:latin typeface="Verdana" panose="020B0604030504040204" pitchFamily="34" charset="0"/>
                <a:ea typeface="Verdana" panose="020B0604030504040204" pitchFamily="34" charset="0"/>
                <a:cs typeface="Verdana" panose="020B0604030504040204" pitchFamily="34" charset="0"/>
              </a:rPr>
              <a:t>nach </a:t>
            </a:r>
            <a:r>
              <a:rPr lang="de-DE" sz="2400" dirty="0">
                <a:latin typeface="Verdana" panose="020B0604030504040204" pitchFamily="34" charset="0"/>
                <a:ea typeface="Verdana" panose="020B0604030504040204" pitchFamily="34" charset="0"/>
                <a:cs typeface="Verdana" panose="020B0604030504040204" pitchFamily="34" charset="0"/>
              </a:rPr>
              <a:t>den allgemeinen Regeln </a:t>
            </a:r>
            <a:r>
              <a:rPr lang="de-DE" sz="2400" dirty="0" smtClean="0">
                <a:latin typeface="Verdana" panose="020B0604030504040204" pitchFamily="34" charset="0"/>
                <a:ea typeface="Verdana" panose="020B0604030504040204" pitchFamily="34" charset="0"/>
                <a:cs typeface="Verdana" panose="020B0604030504040204" pitchFamily="34" charset="0"/>
              </a:rPr>
              <a:t>in RDA bestimmt (</a:t>
            </a:r>
            <a:r>
              <a:rPr lang="de-DE" sz="2400" dirty="0">
                <a:latin typeface="Verdana" panose="020B0604030504040204" pitchFamily="34" charset="0"/>
                <a:ea typeface="Verdana" panose="020B0604030504040204" pitchFamily="34" charset="0"/>
                <a:cs typeface="Verdana" panose="020B0604030504040204" pitchFamily="34" charset="0"/>
              </a:rPr>
              <a:t>Modul 3.3.03</a:t>
            </a:r>
            <a:r>
              <a:rPr 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latin typeface="Verdana" panose="020B0604030504040204" pitchFamily="34" charset="0"/>
                <a:ea typeface="Verdana" panose="020B0604030504040204" pitchFamily="34" charset="0"/>
                <a:cs typeface="Verdana" panose="020B0604030504040204" pitchFamily="34" charset="0"/>
              </a:rPr>
              <a:pPr/>
              <a:t>10</a:t>
            </a:fld>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3178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892480" cy="796950"/>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a:t>
            </a:r>
            <a:r>
              <a:rPr lang="de-DE" dirty="0">
                <a:latin typeface="Verdana" panose="020B0604030504040204" pitchFamily="34" charset="0"/>
                <a:ea typeface="Verdana" panose="020B0604030504040204" pitchFamily="34" charset="0"/>
                <a:cs typeface="Verdana" panose="020B0604030504040204" pitchFamily="34" charset="0"/>
              </a:rPr>
              <a:t>Schöpfer </a:t>
            </a:r>
            <a:r>
              <a:rPr lang="de-DE" dirty="0" smtClean="0">
                <a:latin typeface="Verdana" panose="020B0604030504040204" pitchFamily="34" charset="0"/>
                <a:ea typeface="Verdana" panose="020B0604030504040204" pitchFamily="34" charset="0"/>
                <a:cs typeface="Verdana" panose="020B0604030504040204" pitchFamily="34" charset="0"/>
              </a:rPr>
              <a:t>&amp; Beziehungskennzeichnung</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dirty="0"/>
          </a:p>
        </p:txBody>
      </p:sp>
      <p:sp>
        <p:nvSpPr>
          <p:cNvPr id="6" name="Textplatzhalter 5"/>
          <p:cNvSpPr>
            <a:spLocks noGrp="1"/>
          </p:cNvSpPr>
          <p:nvPr>
            <p:ph type="body" sz="quarter" idx="13"/>
          </p:nvPr>
        </p:nvSpPr>
        <p:spPr>
          <a:xfrm>
            <a:off x="251520" y="1340768"/>
            <a:ext cx="8568952" cy="5040560"/>
          </a:xfrm>
        </p:spPr>
        <p:txBody>
          <a:bodyPr/>
          <a:lstStyle/>
          <a:p>
            <a:pPr marL="457200"/>
            <a:r>
              <a:rPr lang="de-DE" sz="2400" dirty="0" smtClean="0">
                <a:latin typeface="Verdana" panose="020B0604030504040204" pitchFamily="34" charset="0"/>
                <a:ea typeface="Verdana" panose="020B0604030504040204" pitchFamily="34" charset="0"/>
                <a:cs typeface="Verdana" panose="020B0604030504040204" pitchFamily="34" charset="0"/>
              </a:rPr>
              <a:t>Anwendung der </a:t>
            </a:r>
            <a:r>
              <a:rPr lang="de-DE" sz="2400" dirty="0">
                <a:latin typeface="Verdana" panose="020B0604030504040204" pitchFamily="34" charset="0"/>
                <a:ea typeface="Verdana" panose="020B0604030504040204" pitchFamily="34" charset="0"/>
                <a:cs typeface="Verdana" panose="020B0604030504040204" pitchFamily="34" charset="0"/>
              </a:rPr>
              <a:t>allgemeinen </a:t>
            </a:r>
            <a:r>
              <a:rPr lang="de-DE" sz="2400" dirty="0" smtClean="0">
                <a:latin typeface="Verdana" panose="020B0604030504040204" pitchFamily="34" charset="0"/>
                <a:ea typeface="Verdana" panose="020B0604030504040204" pitchFamily="34" charset="0"/>
                <a:cs typeface="Verdana" panose="020B0604030504040204" pitchFamily="34" charset="0"/>
              </a:rPr>
              <a:t>Regeln </a:t>
            </a:r>
            <a:r>
              <a:rPr lang="de-DE" sz="2400" dirty="0">
                <a:latin typeface="Verdana" panose="020B0604030504040204" pitchFamily="34" charset="0"/>
                <a:ea typeface="Verdana" panose="020B0604030504040204" pitchFamily="34" charset="0"/>
                <a:cs typeface="Verdana" panose="020B0604030504040204" pitchFamily="34" charset="0"/>
              </a:rPr>
              <a:t>(RDA 19.2)</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57200"/>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a:r>
              <a:rPr lang="de-DE" sz="2400" dirty="0">
                <a:latin typeface="Verdana" panose="020B0604030504040204" pitchFamily="34" charset="0"/>
                <a:ea typeface="Verdana" panose="020B0604030504040204" pitchFamily="34" charset="0"/>
                <a:cs typeface="Verdana" panose="020B0604030504040204" pitchFamily="34" charset="0"/>
              </a:rPr>
              <a:t>Person, Familie oder Körperschaft, die für die Schaffung einer Karte, eines Atlas, eines Globus oder einer anderen kartografischen Ressource verantwortlich ist (RDA Anhang I.2.1)</a:t>
            </a:r>
          </a:p>
          <a:p>
            <a:pPr marL="457200"/>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a:r>
              <a:rPr lang="de-DE" sz="2400" dirty="0" smtClean="0">
                <a:latin typeface="Verdana" panose="020B0604030504040204" pitchFamily="34" charset="0"/>
                <a:ea typeface="Verdana" panose="020B0604030504040204" pitchFamily="34" charset="0"/>
                <a:cs typeface="Verdana" panose="020B0604030504040204" pitchFamily="34" charset="0"/>
              </a:rPr>
              <a:t>Bei </a:t>
            </a:r>
            <a:r>
              <a:rPr lang="de-DE" sz="2400" dirty="0">
                <a:latin typeface="Verdana" panose="020B0604030504040204" pitchFamily="34" charset="0"/>
                <a:ea typeface="Verdana" panose="020B0604030504040204" pitchFamily="34" charset="0"/>
                <a:cs typeface="Verdana" panose="020B0604030504040204" pitchFamily="34" charset="0"/>
              </a:rPr>
              <a:t>thematischen Karten </a:t>
            </a:r>
            <a:r>
              <a:rPr lang="de-DE" sz="2400" dirty="0" smtClean="0">
                <a:latin typeface="Verdana" panose="020B0604030504040204" pitchFamily="34" charset="0"/>
                <a:ea typeface="Verdana" panose="020B0604030504040204" pitchFamily="34" charset="0"/>
                <a:cs typeface="Verdana" panose="020B0604030504040204" pitchFamily="34" charset="0"/>
              </a:rPr>
              <a:t>tendenziell </a:t>
            </a:r>
            <a:r>
              <a:rPr lang="de-DE" sz="2400" dirty="0">
                <a:latin typeface="Verdana" panose="020B0604030504040204" pitchFamily="34" charset="0"/>
                <a:ea typeface="Verdana" panose="020B0604030504040204" pitchFamily="34" charset="0"/>
                <a:cs typeface="Verdana" panose="020B0604030504040204" pitchFamily="34" charset="0"/>
              </a:rPr>
              <a:t>der für das Thema verantwortliche Beitragende als geistiger </a:t>
            </a:r>
            <a:r>
              <a:rPr lang="de-DE" sz="2400" dirty="0" smtClean="0">
                <a:latin typeface="Verdana" panose="020B0604030504040204" pitchFamily="34" charset="0"/>
                <a:ea typeface="Verdana" panose="020B0604030504040204" pitchFamily="34" charset="0"/>
                <a:cs typeface="Verdana" panose="020B0604030504040204" pitchFamily="34" charset="0"/>
              </a:rPr>
              <a:t>Schöpfer</a:t>
            </a:r>
          </a:p>
          <a:p>
            <a:pPr marL="457200"/>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a:r>
              <a:rPr lang="de-DE" sz="2400" dirty="0" smtClean="0">
                <a:latin typeface="Verdana" panose="020B0604030504040204" pitchFamily="34" charset="0"/>
                <a:ea typeface="Verdana" panose="020B0604030504040204" pitchFamily="34" charset="0"/>
                <a:cs typeface="Verdana" panose="020B0604030504040204" pitchFamily="34" charset="0"/>
              </a:rPr>
              <a:t>Beziehungskennzeichnung ist „Kartograf“</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977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dirty="0"/>
          </a:p>
        </p:txBody>
      </p:sp>
      <p:sp>
        <p:nvSpPr>
          <p:cNvPr id="7" name="Titel 1"/>
          <p:cNvSpPr>
            <a:spLocks noGrp="1"/>
          </p:cNvSpPr>
          <p:nvPr>
            <p:ph type="title"/>
          </p:nvPr>
        </p:nvSpPr>
        <p:spPr>
          <a:xfrm>
            <a:off x="251520" y="255786"/>
            <a:ext cx="8892480" cy="862678"/>
          </a:xfrm>
        </p:spPr>
        <p:txBody>
          <a:bodyPr>
            <a:noAutofit/>
          </a:bodyPr>
          <a:lstStyle/>
          <a:p>
            <a:r>
              <a:rPr lang="de-DE" dirty="0" smtClean="0">
                <a:latin typeface="Verdana" pitchFamily="34" charset="0"/>
                <a:ea typeface="Verdana" pitchFamily="34" charset="0"/>
                <a:cs typeface="Verdana" pitchFamily="34" charset="0"/>
              </a:rPr>
              <a:t>Geistiger Schöpfer &amp; Beziehungskennzeichnung | Beispiele</a:t>
            </a:r>
            <a:endParaRPr lang="de-DE" dirty="0">
              <a:latin typeface="Verdana" pitchFamily="34" charset="0"/>
              <a:ea typeface="Verdana" pitchFamily="34" charset="0"/>
              <a:cs typeface="Verdana"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296581843"/>
              </p:ext>
            </p:extLst>
          </p:nvPr>
        </p:nvGraphicFramePr>
        <p:xfrm>
          <a:off x="252355" y="4858181"/>
          <a:ext cx="8352928" cy="1341120"/>
        </p:xfrm>
        <a:graphic>
          <a:graphicData uri="http://schemas.openxmlformats.org/drawingml/2006/table">
            <a:tbl>
              <a:tblPr firstRow="1" bandRow="1">
                <a:tableStyleId>{5C22544A-7EE6-4342-B048-85BDC9FD1C3A}</a:tableStyleId>
              </a:tblPr>
              <a:tblGrid>
                <a:gridCol w="1001505"/>
                <a:gridCol w="1078544">
                  <a:extLst>
                    <a:ext uri="{9D8B030D-6E8A-4147-A177-3AD203B41FA5}">
                      <a16:colId xmlns:a16="http://schemas.microsoft.com/office/drawing/2014/main" xmlns="" val="20000"/>
                    </a:ext>
                  </a:extLst>
                </a:gridCol>
                <a:gridCol w="3294879">
                  <a:extLst>
                    <a:ext uri="{9D8B030D-6E8A-4147-A177-3AD203B41FA5}">
                      <a16:colId xmlns:a16="http://schemas.microsoft.com/office/drawing/2014/main" xmlns="" val="20001"/>
                    </a:ext>
                  </a:extLst>
                </a:gridCol>
                <a:gridCol w="2978000">
                  <a:extLst>
                    <a:ext uri="{9D8B030D-6E8A-4147-A177-3AD203B41FA5}">
                      <a16:colId xmlns:a16="http://schemas.microsoft.com/office/drawing/2014/main" xmlns="" val="20003"/>
                    </a:ext>
                  </a:extLst>
                </a:gridCol>
              </a:tblGrid>
              <a:tr h="324098">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506126">
                <a:tc rowSpan="2">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200</a:t>
                      </a:r>
                    </a:p>
                  </a:txBody>
                  <a:tcP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19.2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kern="1200" dirty="0" smtClean="0">
                          <a:solidFill>
                            <a:srgbClr val="FF0000"/>
                          </a:solidFill>
                          <a:latin typeface="Verdana" pitchFamily="34" charset="0"/>
                          <a:ea typeface="Verdana" pitchFamily="34" charset="0"/>
                          <a:cs typeface="Verdana" pitchFamily="34" charset="0"/>
                        </a:rPr>
                        <a:t>$k </a:t>
                      </a:r>
                      <a:r>
                        <a:rPr lang="en-US" sz="1600" b="0" kern="1200" dirty="0" err="1" smtClean="0">
                          <a:solidFill>
                            <a:schemeClr val="dk1"/>
                          </a:solidFill>
                          <a:latin typeface="Verdana" pitchFamily="34" charset="0"/>
                          <a:ea typeface="Verdana" pitchFamily="34" charset="0"/>
                          <a:cs typeface="Verdana" pitchFamily="34" charset="0"/>
                        </a:rPr>
                        <a:t>Deutscher</a:t>
                      </a:r>
                      <a:r>
                        <a:rPr lang="en-US" sz="1600" b="0" kern="1200" dirty="0" smtClean="0">
                          <a:solidFill>
                            <a:schemeClr val="dk1"/>
                          </a:solidFill>
                          <a:latin typeface="Verdana" pitchFamily="34" charset="0"/>
                          <a:ea typeface="Verdana" pitchFamily="34" charset="0"/>
                          <a:cs typeface="Verdana" pitchFamily="34" charset="0"/>
                        </a:rPr>
                        <a:t> </a:t>
                      </a:r>
                      <a:r>
                        <a:rPr lang="en-US" sz="1600" b="0" kern="1200" dirty="0" err="1" smtClean="0">
                          <a:solidFill>
                            <a:schemeClr val="dk1"/>
                          </a:solidFill>
                          <a:latin typeface="Verdana" pitchFamily="34" charset="0"/>
                          <a:ea typeface="Verdana" pitchFamily="34" charset="0"/>
                          <a:cs typeface="Verdana" pitchFamily="34" charset="0"/>
                        </a:rPr>
                        <a:t>Alpenverein</a:t>
                      </a:r>
                      <a:r>
                        <a:rPr lang="en-US" sz="1600" b="0" kern="1200" dirty="0" smtClean="0">
                          <a:solidFill>
                            <a:schemeClr val="dk1"/>
                          </a:solidFill>
                          <a:latin typeface="Verdana" pitchFamily="34" charset="0"/>
                          <a:ea typeface="Verdana" pitchFamily="34" charset="0"/>
                          <a:cs typeface="Verdana" pitchFamily="34" charset="0"/>
                        </a:rPr>
                        <a:t/>
                      </a:r>
                      <a:br>
                        <a:rPr lang="en-US" sz="1600" b="0" kern="1200" dirty="0" smtClean="0">
                          <a:solidFill>
                            <a:schemeClr val="dk1"/>
                          </a:solidFill>
                          <a:latin typeface="Verdana" pitchFamily="34" charset="0"/>
                          <a:ea typeface="Verdana" pitchFamily="34" charset="0"/>
                          <a:cs typeface="Verdana" pitchFamily="34" charset="0"/>
                        </a:rPr>
                      </a:br>
                      <a:r>
                        <a:rPr lang="en-US" sz="1600" b="1" kern="1200" dirty="0" smtClean="0">
                          <a:solidFill>
                            <a:srgbClr val="FF0000"/>
                          </a:solidFill>
                          <a:latin typeface="Verdana" pitchFamily="34" charset="0"/>
                          <a:ea typeface="Verdana" pitchFamily="34" charset="0"/>
                          <a:cs typeface="Verdana" pitchFamily="34" charset="0"/>
                        </a:rPr>
                        <a:t>$9</a:t>
                      </a:r>
                      <a:r>
                        <a:rPr lang="en-US" sz="1600" b="0" kern="1200" dirty="0" smtClean="0">
                          <a:solidFill>
                            <a:srgbClr val="FF0000"/>
                          </a:solidFill>
                          <a:latin typeface="Verdana" pitchFamily="34" charset="0"/>
                          <a:ea typeface="Verdana" pitchFamily="34" charset="0"/>
                          <a:cs typeface="Verdana" pitchFamily="34" charset="0"/>
                        </a:rPr>
                        <a:t> </a:t>
                      </a:r>
                      <a:r>
                        <a:rPr lang="en-US" sz="1600" b="0" i="1" kern="1200" dirty="0" smtClean="0">
                          <a:solidFill>
                            <a:schemeClr val="dk1"/>
                          </a:solidFill>
                          <a:latin typeface="Verdana" pitchFamily="34" charset="0"/>
                          <a:ea typeface="Verdana" pitchFamily="34" charset="0"/>
                          <a:cs typeface="Verdana" pitchFamily="34" charset="0"/>
                        </a:rPr>
                        <a:t>GND-ID</a:t>
                      </a:r>
                    </a:p>
                    <a:p>
                      <a:pPr marL="0" marR="0" indent="0" algn="l" defTabSz="914400" rtl="0" eaLnBrk="1" fontAlgn="auto" latinLnBrk="0" hangingPunct="1">
                        <a:lnSpc>
                          <a:spcPct val="100000"/>
                        </a:lnSpc>
                        <a:spcBef>
                          <a:spcPts val="600"/>
                        </a:spcBef>
                        <a:spcAft>
                          <a:spcPts val="600"/>
                        </a:spcAft>
                        <a:buClrTx/>
                        <a:buSzTx/>
                        <a:buFontTx/>
                        <a:buNone/>
                        <a:tabLst/>
                        <a:defRPr/>
                      </a:pPr>
                      <a:r>
                        <a:rPr lang="en-US" sz="1600" b="0" kern="1200" dirty="0" smtClean="0">
                          <a:solidFill>
                            <a:srgbClr val="FF0000"/>
                          </a:solidFill>
                          <a:latin typeface="Verdana" pitchFamily="34" charset="0"/>
                          <a:ea typeface="Verdana" pitchFamily="34" charset="0"/>
                          <a:cs typeface="Verdana" pitchFamily="34" charset="0"/>
                        </a:rPr>
                        <a:t>$4 </a:t>
                      </a:r>
                      <a:r>
                        <a:rPr lang="en-US" sz="1600" b="0" kern="1200" dirty="0" err="1" smtClean="0">
                          <a:solidFill>
                            <a:schemeClr val="dk1"/>
                          </a:solidFill>
                          <a:latin typeface="Verdana" pitchFamily="34" charset="0"/>
                          <a:ea typeface="Verdana" pitchFamily="34" charset="0"/>
                          <a:cs typeface="Verdana" pitchFamily="34" charset="0"/>
                        </a:rPr>
                        <a:t>ctg</a:t>
                      </a:r>
                      <a:r>
                        <a:rPr lang="en-US" sz="1600" b="0" kern="1200" dirty="0" smtClean="0">
                          <a:solidFill>
                            <a:schemeClr val="dk1"/>
                          </a:solidFill>
                          <a:latin typeface="Verdana" pitchFamily="34" charset="0"/>
                          <a:ea typeface="Verdana" pitchFamily="34" charset="0"/>
                          <a:cs typeface="Verdana" pitchFamily="34" charset="0"/>
                        </a:rPr>
                        <a:t> </a:t>
                      </a:r>
                      <a:r>
                        <a:rPr lang="en-US" sz="1600" b="0" kern="1200" dirty="0" smtClean="0">
                          <a:solidFill>
                            <a:schemeClr val="bg1">
                              <a:lumMod val="50000"/>
                            </a:schemeClr>
                          </a:solidFill>
                          <a:latin typeface="Verdana" pitchFamily="34" charset="0"/>
                          <a:ea typeface="Verdana" pitchFamily="34" charset="0"/>
                          <a:cs typeface="Verdana" pitchFamily="34" charset="0"/>
                        </a:rPr>
                        <a:t>[</a:t>
                      </a:r>
                      <a:r>
                        <a:rPr lang="en-US" sz="1600" b="0" kern="1200" dirty="0" err="1" smtClean="0">
                          <a:solidFill>
                            <a:schemeClr val="bg1">
                              <a:lumMod val="50000"/>
                            </a:schemeClr>
                          </a:solidFill>
                          <a:latin typeface="Verdana" pitchFamily="34" charset="0"/>
                          <a:ea typeface="Verdana" pitchFamily="34" charset="0"/>
                          <a:cs typeface="Verdana" pitchFamily="34" charset="0"/>
                        </a:rPr>
                        <a:t>Kartograf</a:t>
                      </a:r>
                      <a:r>
                        <a:rPr lang="en-US" sz="1600" b="0" kern="1200" dirty="0" smtClean="0">
                          <a:solidFill>
                            <a:schemeClr val="bg1">
                              <a:lumMod val="50000"/>
                            </a:schemeClr>
                          </a:solidFill>
                          <a:latin typeface="Verdana" pitchFamily="34" charset="0"/>
                          <a:ea typeface="Verdana" pitchFamily="34" charset="0"/>
                          <a:cs typeface="Verdana" pitchFamily="34" charset="0"/>
                        </a:rPr>
                        <a:t>]</a:t>
                      </a:r>
                      <a:endParaRPr lang="de-DE" sz="1600" b="0" dirty="0">
                        <a:solidFill>
                          <a:schemeClr val="tx1"/>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1"/>
                  </a:ext>
                </a:extLst>
              </a:tr>
              <a:tr h="443487">
                <a:tc vMerge="1">
                  <a:txBody>
                    <a:bodyPr/>
                    <a:lstStyle/>
                    <a:p>
                      <a:pPr>
                        <a:lnSpc>
                          <a:spcPts val="1600"/>
                        </a:lnSpc>
                        <a:spcBef>
                          <a:spcPts val="600"/>
                        </a:spcBef>
                        <a:spcAft>
                          <a:spcPts val="600"/>
                        </a:spcAft>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de-DE" sz="1600" b="0"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xmlns="" val="10002"/>
                  </a:ext>
                </a:extLst>
              </a:tr>
            </a:tbl>
          </a:graphicData>
        </a:graphic>
      </p:graphicFrame>
      <p:sp>
        <p:nvSpPr>
          <p:cNvPr id="6" name="Textfeld 5"/>
          <p:cNvSpPr txBox="1"/>
          <p:nvPr/>
        </p:nvSpPr>
        <p:spPr>
          <a:xfrm>
            <a:off x="251520" y="3873822"/>
            <a:ext cx="8712968" cy="923330"/>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Alpenvereinskarte Bayerische Alpen : Wegmarkierung und Skirouten / </a:t>
            </a:r>
            <a:r>
              <a:rPr lang="de-DE" dirty="0">
                <a:latin typeface="Verdana" panose="020B0604030504040204" pitchFamily="34" charset="0"/>
                <a:ea typeface="Verdana" panose="020B0604030504040204" pitchFamily="34" charset="0"/>
                <a:cs typeface="Verdana" panose="020B0604030504040204" pitchFamily="34" charset="0"/>
              </a:rPr>
              <a:t>Landesamt für Vermessung und Geoinformation </a:t>
            </a:r>
            <a:r>
              <a:rPr lang="de-DE" dirty="0" smtClean="0">
                <a:latin typeface="Verdana" panose="020B0604030504040204" pitchFamily="34" charset="0"/>
                <a:ea typeface="Verdana" panose="020B0604030504040204" pitchFamily="34" charset="0"/>
                <a:cs typeface="Verdana" panose="020B0604030504040204" pitchFamily="34" charset="0"/>
              </a:rPr>
              <a:t>Bayern, Deutscher Alpenverein. – 1:25 000. – [München] : Deutscher Alpenverein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9" name="Textplatzhalter 2"/>
          <p:cNvSpPr>
            <a:spLocks noGrp="1"/>
          </p:cNvSpPr>
          <p:nvPr>
            <p:ph type="body" sz="quarter" idx="13"/>
          </p:nvPr>
        </p:nvSpPr>
        <p:spPr>
          <a:xfrm>
            <a:off x="251520" y="1440934"/>
            <a:ext cx="8892480" cy="691922"/>
          </a:xfrm>
        </p:spPr>
        <p:txBody>
          <a:bodyPr wrap="square"/>
          <a:lstStyle/>
          <a:p>
            <a:pPr marL="0" indent="0">
              <a:buNone/>
            </a:pPr>
            <a:r>
              <a:rPr lang="fr-FR" sz="1800" dirty="0" smtClean="0">
                <a:latin typeface="Verdana" panose="020B0604030504040204" pitchFamily="34" charset="0"/>
                <a:ea typeface="Verdana" panose="020B0604030504040204" pitchFamily="34" charset="0"/>
                <a:cs typeface="Verdana" panose="020B0604030504040204" pitchFamily="34" charset="0"/>
              </a:rPr>
              <a:t>Les </a:t>
            </a:r>
            <a:r>
              <a:rPr lang="fr-FR" sz="1800" dirty="0">
                <a:latin typeface="Verdana" panose="020B0604030504040204" pitchFamily="34" charset="0"/>
                <a:ea typeface="Verdana" panose="020B0604030504040204" pitchFamily="34" charset="0"/>
                <a:cs typeface="Verdana" panose="020B0604030504040204" pitchFamily="34" charset="0"/>
              </a:rPr>
              <a:t>frontières </a:t>
            </a:r>
            <a:r>
              <a:rPr lang="fr-FR" sz="1800" dirty="0" smtClean="0">
                <a:latin typeface="Verdana" panose="020B0604030504040204" pitchFamily="34" charset="0"/>
                <a:ea typeface="Verdana" panose="020B0604030504040204" pitchFamily="34" charset="0"/>
                <a:cs typeface="Verdana" panose="020B0604030504040204" pitchFamily="34" charset="0"/>
              </a:rPr>
              <a:t>européennes </a:t>
            </a:r>
            <a:r>
              <a:rPr lang="fr-FR" sz="1800" dirty="0">
                <a:latin typeface="Verdana" panose="020B0604030504040204" pitchFamily="34" charset="0"/>
                <a:ea typeface="Verdana" panose="020B0604030504040204" pitchFamily="34" charset="0"/>
                <a:cs typeface="Verdana" panose="020B0604030504040204" pitchFamily="34" charset="0"/>
              </a:rPr>
              <a:t>de 1900 à </a:t>
            </a:r>
            <a:r>
              <a:rPr lang="fr-FR" sz="1800" dirty="0" smtClean="0">
                <a:latin typeface="Verdana" panose="020B0604030504040204" pitchFamily="34" charset="0"/>
                <a:ea typeface="Verdana" panose="020B0604030504040204" pitchFamily="34" charset="0"/>
                <a:cs typeface="Verdana" panose="020B0604030504040204" pitchFamily="34" charset="0"/>
              </a:rPr>
              <a:t>1975 : histoire territoriale de l’Europe : atlas / Aldo Dami. – </a:t>
            </a:r>
            <a:r>
              <a:rPr lang="de-DE" sz="1800" dirty="0" smtClean="0">
                <a:latin typeface="Verdana" panose="020B0604030504040204" pitchFamily="34" charset="0"/>
                <a:ea typeface="Verdana" panose="020B0604030504040204" pitchFamily="34" charset="0"/>
                <a:cs typeface="Verdana" panose="020B0604030504040204" pitchFamily="34" charset="0"/>
              </a:rPr>
              <a:t>Genève : </a:t>
            </a:r>
            <a:r>
              <a:rPr lang="de-DE" sz="1800" dirty="0" err="1" smtClean="0">
                <a:latin typeface="Verdana" panose="020B0604030504040204" pitchFamily="34" charset="0"/>
                <a:ea typeface="Verdana" panose="020B0604030504040204" pitchFamily="34" charset="0"/>
                <a:cs typeface="Verdana" panose="020B0604030504040204" pitchFamily="34" charset="0"/>
              </a:rPr>
              <a:t>Édition</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err="1">
                <a:latin typeface="Verdana" panose="020B0604030504040204" pitchFamily="34" charset="0"/>
                <a:ea typeface="Verdana" panose="020B0604030504040204" pitchFamily="34" charset="0"/>
                <a:cs typeface="Verdana" panose="020B0604030504040204" pitchFamily="34" charset="0"/>
              </a:rPr>
              <a:t>Médicine</a:t>
            </a:r>
            <a:r>
              <a:rPr lang="de-DE" sz="1800" dirty="0">
                <a:latin typeface="Verdana" panose="020B0604030504040204" pitchFamily="34" charset="0"/>
                <a:ea typeface="Verdana" panose="020B0604030504040204" pitchFamily="34" charset="0"/>
                <a:cs typeface="Verdana" panose="020B0604030504040204" pitchFamily="34" charset="0"/>
              </a:rPr>
              <a:t> et </a:t>
            </a:r>
            <a:r>
              <a:rPr lang="de-DE" sz="1800" dirty="0" err="1">
                <a:latin typeface="Verdana" panose="020B0604030504040204" pitchFamily="34" charset="0"/>
                <a:ea typeface="Verdana" panose="020B0604030504040204" pitchFamily="34" charset="0"/>
                <a:cs typeface="Verdana" panose="020B0604030504040204" pitchFamily="34" charset="0"/>
              </a:rPr>
              <a:t>Hygiène</a:t>
            </a:r>
            <a:r>
              <a:rPr lang="fr-FR" sz="1800" dirty="0" smtClean="0">
                <a:latin typeface="Verdana" panose="020B0604030504040204" pitchFamily="34" charset="0"/>
                <a:ea typeface="Verdana" panose="020B0604030504040204" pitchFamily="34" charset="0"/>
                <a:cs typeface="Verdana" panose="020B0604030504040204" pitchFamily="34" charset="0"/>
              </a:rPr>
              <a:t>  </a:t>
            </a:r>
            <a:endParaRPr lang="de-DE"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490865648"/>
              </p:ext>
            </p:extLst>
          </p:nvPr>
        </p:nvGraphicFramePr>
        <p:xfrm>
          <a:off x="323528" y="2204864"/>
          <a:ext cx="8052238" cy="1193800"/>
        </p:xfrm>
        <a:graphic>
          <a:graphicData uri="http://schemas.openxmlformats.org/drawingml/2006/table">
            <a:tbl>
              <a:tblPr firstRow="1" bandRow="1">
                <a:tableStyleId>{5C22544A-7EE6-4342-B048-85BDC9FD1C3A}</a:tableStyleId>
              </a:tblPr>
              <a:tblGrid>
                <a:gridCol w="1038766"/>
                <a:gridCol w="1000293">
                  <a:extLst>
                    <a:ext uri="{9D8B030D-6E8A-4147-A177-3AD203B41FA5}">
                      <a16:colId xmlns:a16="http://schemas.microsoft.com/office/drawing/2014/main" xmlns="" val="2197163217"/>
                    </a:ext>
                  </a:extLst>
                </a:gridCol>
                <a:gridCol w="3217525">
                  <a:extLst>
                    <a:ext uri="{9D8B030D-6E8A-4147-A177-3AD203B41FA5}">
                      <a16:colId xmlns:a16="http://schemas.microsoft.com/office/drawing/2014/main" xmlns="" val="2039151353"/>
                    </a:ext>
                  </a:extLst>
                </a:gridCol>
                <a:gridCol w="2795654">
                  <a:extLst>
                    <a:ext uri="{9D8B030D-6E8A-4147-A177-3AD203B41FA5}">
                      <a16:colId xmlns:a16="http://schemas.microsoft.com/office/drawing/2014/main" xmlns="" val="2179218206"/>
                    </a:ext>
                  </a:extLst>
                </a:gridCol>
              </a:tblGrid>
              <a:tr h="355456">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995136768"/>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100</a:t>
                      </a: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19.2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Geistiger Schöpfer</a:t>
                      </a:r>
                    </a:p>
                  </a:txBody>
                  <a:tcPr/>
                </a:tc>
                <a:tc rowSpan="2">
                  <a:txBody>
                    <a:bodyPr/>
                    <a:lstStyle/>
                    <a:p>
                      <a:r>
                        <a:rPr lang="de-DE" sz="16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6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6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Dami</a:t>
                      </a:r>
                      <a:r>
                        <a:rPr lang="de-DE" sz="16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Aldo</a:t>
                      </a:r>
                      <a:br>
                        <a:rPr lang="de-DE" sz="16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br>
                      <a:r>
                        <a:rPr lang="de-DE" sz="1600" b="1" i="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600" i="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600" i="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GND-ID</a:t>
                      </a:r>
                      <a:endParaRPr lang="de-DE"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r>
                        <a:rPr lang="en-US" sz="1600" b="0" kern="1200" dirty="0" smtClean="0">
                          <a:solidFill>
                            <a:srgbClr val="FF0000"/>
                          </a:solidFill>
                          <a:latin typeface="Verdana" pitchFamily="34" charset="0"/>
                          <a:ea typeface="Verdana" pitchFamily="34" charset="0"/>
                          <a:cs typeface="Verdana" pitchFamily="34" charset="0"/>
                        </a:rPr>
                        <a:t>$4 </a:t>
                      </a:r>
                      <a:r>
                        <a:rPr lang="en-US" sz="1600" b="0" kern="1200" dirty="0" err="1" smtClean="0">
                          <a:solidFill>
                            <a:schemeClr val="dk1"/>
                          </a:solidFill>
                          <a:latin typeface="Verdana" pitchFamily="34" charset="0"/>
                          <a:ea typeface="Verdana" pitchFamily="34" charset="0"/>
                          <a:cs typeface="Verdana" pitchFamily="34" charset="0"/>
                        </a:rPr>
                        <a:t>ctg</a:t>
                      </a:r>
                      <a:r>
                        <a:rPr lang="en-US" sz="1600" b="0" kern="1200" dirty="0" smtClean="0">
                          <a:solidFill>
                            <a:schemeClr val="dk1"/>
                          </a:solidFill>
                          <a:latin typeface="Verdana" pitchFamily="34" charset="0"/>
                          <a:ea typeface="Verdana" pitchFamily="34" charset="0"/>
                          <a:cs typeface="Verdana" pitchFamily="34" charset="0"/>
                        </a:rPr>
                        <a:t> </a:t>
                      </a:r>
                      <a:r>
                        <a:rPr lang="en-US" sz="1600" b="0" kern="1200" dirty="0" smtClean="0">
                          <a:solidFill>
                            <a:schemeClr val="bg1">
                              <a:lumMod val="50000"/>
                            </a:schemeClr>
                          </a:solidFill>
                          <a:latin typeface="Verdana" pitchFamily="34" charset="0"/>
                          <a:ea typeface="Verdana" pitchFamily="34" charset="0"/>
                          <a:cs typeface="Verdana" pitchFamily="34" charset="0"/>
                        </a:rPr>
                        <a:t>[</a:t>
                      </a:r>
                      <a:r>
                        <a:rPr lang="en-US" sz="1600" b="0" kern="1200" dirty="0" err="1" smtClean="0">
                          <a:solidFill>
                            <a:schemeClr val="bg1">
                              <a:lumMod val="50000"/>
                            </a:schemeClr>
                          </a:solidFill>
                          <a:latin typeface="Verdana" pitchFamily="34" charset="0"/>
                          <a:ea typeface="Verdana" pitchFamily="34" charset="0"/>
                          <a:cs typeface="Verdana" pitchFamily="34" charset="0"/>
                        </a:rPr>
                        <a:t>Kartograf</a:t>
                      </a:r>
                      <a:r>
                        <a:rPr lang="en-US" sz="1600" b="0" kern="1200" dirty="0" smtClean="0">
                          <a:solidFill>
                            <a:schemeClr val="bg1">
                              <a:lumMod val="50000"/>
                            </a:schemeClr>
                          </a:solidFill>
                          <a:latin typeface="Verdana" pitchFamily="34" charset="0"/>
                          <a:ea typeface="Verdana" pitchFamily="34" charset="0"/>
                          <a:cs typeface="Verdana" pitchFamily="34" charset="0"/>
                        </a:rPr>
                        <a:t>]</a:t>
                      </a:r>
                      <a:endParaRPr lang="de-DE" sz="1600" kern="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79020282"/>
                  </a:ext>
                </a:extLst>
              </a:tr>
              <a:tr h="457200">
                <a:tc vMerge="1">
                  <a:txBody>
                    <a:bodyPr/>
                    <a:lstStyle/>
                    <a:p>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sz="1600" kern="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299742077"/>
                  </a:ext>
                </a:extLst>
              </a:tr>
            </a:tbl>
          </a:graphicData>
        </a:graphic>
      </p:graphicFrame>
    </p:spTree>
    <p:extLst>
      <p:ext uri="{BB962C8B-B14F-4D97-AF65-F5344CB8AC3E}">
        <p14:creationId xmlns:p14="http://schemas.microsoft.com/office/powerpoint/2010/main" val="376829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a:p>
        </p:txBody>
      </p:sp>
      <p:sp>
        <p:nvSpPr>
          <p:cNvPr id="8" name="Titel 1"/>
          <p:cNvSpPr>
            <a:spLocks noGrp="1"/>
          </p:cNvSpPr>
          <p:nvPr>
            <p:ph type="title"/>
          </p:nvPr>
        </p:nvSpPr>
        <p:spPr>
          <a:xfrm>
            <a:off x="250032" y="86677"/>
            <a:ext cx="8893968" cy="822043"/>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Schöpfer &amp; Beziehungskennzeichnung | Beispiel </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9" name="Textplatzhalter 2"/>
          <p:cNvSpPr txBox="1">
            <a:spLocks/>
          </p:cNvSpPr>
          <p:nvPr/>
        </p:nvSpPr>
        <p:spPr>
          <a:xfrm>
            <a:off x="3197459" y="3961958"/>
            <a:ext cx="5831452" cy="2346066"/>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None/>
            </a:pPr>
            <a:r>
              <a:rPr lang="de-DE" sz="2000" dirty="0" smtClean="0">
                <a:latin typeface="Verdana" panose="020B0604030504040204" pitchFamily="34" charset="0"/>
                <a:ea typeface="Verdana" panose="020B0604030504040204" pitchFamily="34" charset="0"/>
                <a:cs typeface="Verdana" panose="020B0604030504040204" pitchFamily="34" charset="0"/>
              </a:rPr>
              <a:t>	</a:t>
            </a:r>
            <a:endParaRPr lang="de-DE" sz="2000" dirty="0">
              <a:latin typeface="Verdana" pitchFamily="34" charset="0"/>
              <a:ea typeface="Verdana" pitchFamily="34" charset="0"/>
              <a:cs typeface="Verdana" pitchFamily="34" charset="0"/>
            </a:endParaRPr>
          </a:p>
        </p:txBody>
      </p:sp>
      <p:sp>
        <p:nvSpPr>
          <p:cNvPr id="2" name="Textfeld 1"/>
          <p:cNvSpPr txBox="1"/>
          <p:nvPr/>
        </p:nvSpPr>
        <p:spPr>
          <a:xfrm>
            <a:off x="3169057" y="1412776"/>
            <a:ext cx="5695022" cy="2062103"/>
          </a:xfrm>
          <a:prstGeom prst="rect">
            <a:avLst/>
          </a:prstGeom>
          <a:noFill/>
          <a:ln w="28575">
            <a:solidFill>
              <a:schemeClr val="accent1"/>
            </a:solidFill>
          </a:ln>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Geologische Karte des Oberpfälzer Waldes 1:150 000</a:t>
            </a: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Bearbeitet von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Zpracovali</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dirty="0" err="1">
                <a:latin typeface="Verdana" panose="020B0604030504040204" pitchFamily="34" charset="0"/>
                <a:ea typeface="Verdana" panose="020B0604030504040204" pitchFamily="34" charset="0"/>
                <a:cs typeface="Verdana" panose="020B0604030504040204" pitchFamily="34" charset="0"/>
              </a:rPr>
              <a:t>Edited</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by</a:t>
            </a:r>
            <a:r>
              <a:rPr lang="de-DE" sz="1600" dirty="0">
                <a:latin typeface="Verdana" panose="020B0604030504040204" pitchFamily="34" charset="0"/>
                <a:ea typeface="Verdana" panose="020B0604030504040204" pitchFamily="34" charset="0"/>
                <a:cs typeface="Verdana" panose="020B0604030504040204" pitchFamily="34" charset="0"/>
              </a:rPr>
              <a:t> Elena </a:t>
            </a:r>
            <a:r>
              <a:rPr lang="de-DE" sz="1600" dirty="0" err="1">
                <a:latin typeface="Verdana" panose="020B0604030504040204" pitchFamily="34" charset="0"/>
                <a:ea typeface="Verdana" panose="020B0604030504040204" pitchFamily="34" charset="0"/>
                <a:cs typeface="Verdana" panose="020B0604030504040204" pitchFamily="34" charset="0"/>
              </a:rPr>
              <a:t>Galadí</a:t>
            </a:r>
            <a:r>
              <a:rPr lang="de-DE" sz="1600" dirty="0">
                <a:latin typeface="Verdana" panose="020B0604030504040204" pitchFamily="34" charset="0"/>
                <a:ea typeface="Verdana" panose="020B0604030504040204" pitchFamily="34" charset="0"/>
                <a:cs typeface="Verdana" panose="020B0604030504040204" pitchFamily="34" charset="0"/>
              </a:rPr>
              <a:t>-Enríquez, Ernst Krömer, Georg Loth, Thomas </a:t>
            </a:r>
            <a:r>
              <a:rPr lang="de-DE" sz="1600" dirty="0" err="1">
                <a:latin typeface="Verdana" panose="020B0604030504040204" pitchFamily="34" charset="0"/>
                <a:ea typeface="Verdana" panose="020B0604030504040204" pitchFamily="34" charset="0"/>
                <a:cs typeface="Verdana" panose="020B0604030504040204" pitchFamily="34" charset="0"/>
              </a:rPr>
              <a:t>Pürner</a:t>
            </a:r>
            <a:r>
              <a:rPr lang="de-DE" sz="1600" dirty="0">
                <a:latin typeface="Verdana" panose="020B0604030504040204" pitchFamily="34" charset="0"/>
                <a:ea typeface="Verdana" panose="020B0604030504040204" pitchFamily="34" charset="0"/>
                <a:cs typeface="Verdana" panose="020B0604030504040204" pitchFamily="34" charset="0"/>
              </a:rPr>
              <a:t>, Gabriele Raum, Ulrich </a:t>
            </a:r>
            <a:r>
              <a:rPr lang="de-DE" sz="1600" dirty="0" err="1">
                <a:latin typeface="Verdana" panose="020B0604030504040204" pitchFamily="34" charset="0"/>
                <a:ea typeface="Verdana" panose="020B0604030504040204" pitchFamily="34" charset="0"/>
                <a:cs typeface="Verdana" panose="020B0604030504040204" pitchFamily="34" charset="0"/>
              </a:rPr>
              <a:t>Teipel</a:t>
            </a:r>
            <a:r>
              <a:rPr lang="de-DE" sz="1600" dirty="0">
                <a:latin typeface="Verdana" panose="020B0604030504040204" pitchFamily="34" charset="0"/>
                <a:ea typeface="Verdana" panose="020B0604030504040204" pitchFamily="34" charset="0"/>
                <a:cs typeface="Verdana" panose="020B0604030504040204" pitchFamily="34" charset="0"/>
              </a:rPr>
              <a:t> und Johann </a:t>
            </a:r>
            <a:r>
              <a:rPr lang="de-DE" sz="1600" dirty="0" smtClean="0">
                <a:latin typeface="Verdana" panose="020B0604030504040204" pitchFamily="34" charset="0"/>
                <a:ea typeface="Verdana" panose="020B0604030504040204" pitchFamily="34" charset="0"/>
                <a:cs typeface="Verdana" panose="020B0604030504040204" pitchFamily="34" charset="0"/>
              </a:rPr>
              <a:t>Rohrmüller</a:t>
            </a: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Herausgegeben vom Bayerischen Landesamt für Umwelt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052736"/>
            <a:ext cx="2186013" cy="3600400"/>
          </a:xfrm>
          <a:prstGeom prst="rect">
            <a:avLst/>
          </a:prstGeom>
        </p:spPr>
      </p:pic>
      <p:sp>
        <p:nvSpPr>
          <p:cNvPr id="3" name="Rechteck 2"/>
          <p:cNvSpPr/>
          <p:nvPr/>
        </p:nvSpPr>
        <p:spPr>
          <a:xfrm>
            <a:off x="3139572" y="971436"/>
            <a:ext cx="2440540" cy="369332"/>
          </a:xfrm>
          <a:prstGeom prst="rect">
            <a:avLst/>
          </a:prstGeom>
        </p:spPr>
        <p:txBody>
          <a:bodyPr wrap="none">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Auf der Innenseite: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p:cNvSpPr txBox="1"/>
          <p:nvPr/>
        </p:nvSpPr>
        <p:spPr>
          <a:xfrm>
            <a:off x="3131840" y="3645024"/>
            <a:ext cx="3803432"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Auf der Rückseite: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eck 5"/>
          <p:cNvSpPr/>
          <p:nvPr/>
        </p:nvSpPr>
        <p:spPr>
          <a:xfrm>
            <a:off x="3168062" y="4062790"/>
            <a:ext cx="4572290" cy="584775"/>
          </a:xfrm>
          <a:prstGeom prst="rect">
            <a:avLst/>
          </a:prstGeom>
          <a:ln w="28575">
            <a:solidFill>
              <a:schemeClr val="accent1"/>
            </a:solidFill>
          </a:ln>
        </p:spPr>
        <p:txBody>
          <a:bodyPr wrap="square">
            <a:spAutoFit/>
          </a:bodyPr>
          <a:lstStyle/>
          <a:p>
            <a:r>
              <a:rPr lang="de-DE" sz="1600" dirty="0">
                <a:latin typeface="Verdana" panose="020B0604030504040204" pitchFamily="34" charset="0"/>
                <a:ea typeface="Verdana" panose="020B0604030504040204" pitchFamily="34" charset="0"/>
                <a:cs typeface="Verdana" panose="020B0604030504040204" pitchFamily="34" charset="0"/>
              </a:rPr>
              <a:t>Digitale Kartographie: E. </a:t>
            </a:r>
            <a:r>
              <a:rPr lang="de-DE" sz="1600" dirty="0" err="1">
                <a:latin typeface="Verdana" panose="020B0604030504040204" pitchFamily="34" charset="0"/>
                <a:ea typeface="Verdana" panose="020B0604030504040204" pitchFamily="34" charset="0"/>
                <a:cs typeface="Verdana" panose="020B0604030504040204" pitchFamily="34" charset="0"/>
              </a:rPr>
              <a:t>Graßmann</a:t>
            </a:r>
            <a:r>
              <a:rPr lang="de-DE" sz="1600" dirty="0">
                <a:latin typeface="Verdana" panose="020B0604030504040204" pitchFamily="34" charset="0"/>
                <a:ea typeface="Verdana" panose="020B0604030504040204" pitchFamily="34" charset="0"/>
                <a:cs typeface="Verdana" panose="020B0604030504040204" pitchFamily="34" charset="0"/>
              </a:rPr>
              <a:t>, T. Richtmann</a:t>
            </a:r>
          </a:p>
        </p:txBody>
      </p:sp>
      <p:graphicFrame>
        <p:nvGraphicFramePr>
          <p:cNvPr id="14" name="Tabelle 13"/>
          <p:cNvGraphicFramePr>
            <a:graphicFrameLocks noGrp="1"/>
          </p:cNvGraphicFramePr>
          <p:nvPr>
            <p:extLst>
              <p:ext uri="{D42A27DB-BD31-4B8C-83A1-F6EECF244321}">
                <p14:modId xmlns:p14="http://schemas.microsoft.com/office/powerpoint/2010/main" val="963464070"/>
              </p:ext>
            </p:extLst>
          </p:nvPr>
        </p:nvGraphicFramePr>
        <p:xfrm>
          <a:off x="395535" y="4821768"/>
          <a:ext cx="8352929" cy="1590040"/>
        </p:xfrm>
        <a:graphic>
          <a:graphicData uri="http://schemas.openxmlformats.org/drawingml/2006/table">
            <a:tbl>
              <a:tblPr firstRow="1" bandRow="1">
                <a:tableStyleId>{5C22544A-7EE6-4342-B048-85BDC9FD1C3A}</a:tableStyleId>
              </a:tblPr>
              <a:tblGrid>
                <a:gridCol w="936105"/>
                <a:gridCol w="864096">
                  <a:extLst>
                    <a:ext uri="{9D8B030D-6E8A-4147-A177-3AD203B41FA5}">
                      <a16:colId xmlns:a16="http://schemas.microsoft.com/office/drawing/2014/main" xmlns="" val="4199753258"/>
                    </a:ext>
                  </a:extLst>
                </a:gridCol>
                <a:gridCol w="3240360">
                  <a:extLst>
                    <a:ext uri="{9D8B030D-6E8A-4147-A177-3AD203B41FA5}">
                      <a16:colId xmlns:a16="http://schemas.microsoft.com/office/drawing/2014/main" xmlns="" val="498800370"/>
                    </a:ext>
                  </a:extLst>
                </a:gridCol>
                <a:gridCol w="3312368">
                  <a:extLst>
                    <a:ext uri="{9D8B030D-6E8A-4147-A177-3AD203B41FA5}">
                      <a16:colId xmlns:a16="http://schemas.microsoft.com/office/drawing/2014/main" xmlns="" val="4041721660"/>
                    </a:ext>
                  </a:extLst>
                </a:gridCol>
              </a:tblGrid>
              <a:tr h="370840">
                <a:tc>
                  <a:txBody>
                    <a:bodyPr/>
                    <a:lstStyle/>
                    <a:p>
                      <a:r>
                        <a:rPr lang="de-DE" sz="16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RDA</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468286603"/>
                  </a:ext>
                </a:extLst>
              </a:tr>
              <a:tr h="370840">
                <a:tc rowSpan="2">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100</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19.2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i="0" kern="1200" dirty="0" smtClean="0">
                          <a:solidFill>
                            <a:srgbClr val="FF0000"/>
                          </a:solidFill>
                          <a:latin typeface="Verdana" pitchFamily="34" charset="0"/>
                          <a:ea typeface="Verdana" pitchFamily="34" charset="0"/>
                          <a:cs typeface="Verdana" pitchFamily="34" charset="0"/>
                        </a:rPr>
                        <a:t>$p</a:t>
                      </a:r>
                      <a:r>
                        <a:rPr lang="en-US" sz="1600" b="0" kern="1200" dirty="0" smtClean="0">
                          <a:solidFill>
                            <a:srgbClr val="FF0000"/>
                          </a:solidFill>
                          <a:latin typeface="Verdana" pitchFamily="34" charset="0"/>
                          <a:ea typeface="Verdana" pitchFamily="34" charset="0"/>
                          <a:cs typeface="Verdana" pitchFamily="34" charset="0"/>
                        </a:rPr>
                        <a:t> </a:t>
                      </a:r>
                      <a:r>
                        <a:rPr lang="en-US" sz="1600" b="0" kern="1200" dirty="0" err="1" smtClean="0">
                          <a:solidFill>
                            <a:schemeClr val="dk1"/>
                          </a:solidFill>
                          <a:latin typeface="Verdana" pitchFamily="34" charset="0"/>
                          <a:ea typeface="Verdana" pitchFamily="34" charset="0"/>
                          <a:cs typeface="Verdana" pitchFamily="34" charset="0"/>
                        </a:rPr>
                        <a:t>Galadí-Enríquez</a:t>
                      </a:r>
                      <a:r>
                        <a:rPr lang="en-US" sz="1600" b="0" kern="1200" dirty="0" smtClean="0">
                          <a:solidFill>
                            <a:schemeClr val="dk1"/>
                          </a:solidFill>
                          <a:latin typeface="Verdana" pitchFamily="34" charset="0"/>
                          <a:ea typeface="Verdana" pitchFamily="34" charset="0"/>
                          <a:cs typeface="Verdana" pitchFamily="34" charset="0"/>
                        </a:rPr>
                        <a:t>, Elena</a:t>
                      </a:r>
                      <a:br>
                        <a:rPr lang="en-US" sz="1600" b="0" kern="1200" dirty="0" smtClean="0">
                          <a:solidFill>
                            <a:schemeClr val="dk1"/>
                          </a:solidFill>
                          <a:latin typeface="Verdana" pitchFamily="34" charset="0"/>
                          <a:ea typeface="Verdana" pitchFamily="34" charset="0"/>
                          <a:cs typeface="Verdana" pitchFamily="34" charset="0"/>
                        </a:rPr>
                      </a:br>
                      <a:r>
                        <a:rPr lang="en-US" sz="1600" b="1" kern="1200" dirty="0" smtClean="0">
                          <a:solidFill>
                            <a:srgbClr val="FF0000"/>
                          </a:solidFill>
                          <a:latin typeface="Verdana" pitchFamily="34" charset="0"/>
                          <a:ea typeface="Verdana" pitchFamily="34" charset="0"/>
                          <a:cs typeface="Verdana" pitchFamily="34" charset="0"/>
                        </a:rPr>
                        <a:t>$d</a:t>
                      </a:r>
                      <a:r>
                        <a:rPr lang="en-US" sz="1600" b="1" i="0" kern="1200" dirty="0" smtClean="0">
                          <a:solidFill>
                            <a:srgbClr val="FF0000"/>
                          </a:solidFill>
                          <a:latin typeface="Verdana" pitchFamily="34" charset="0"/>
                          <a:ea typeface="Verdana" pitchFamily="34" charset="0"/>
                          <a:cs typeface="Verdana" pitchFamily="34" charset="0"/>
                        </a:rPr>
                        <a:t> </a:t>
                      </a:r>
                      <a:r>
                        <a:rPr lang="es-ES" sz="1600" i="0" dirty="0" smtClean="0">
                          <a:latin typeface="Verdana" panose="020B0604030504040204" pitchFamily="34" charset="0"/>
                          <a:ea typeface="Verdana" panose="020B0604030504040204" pitchFamily="34" charset="0"/>
                          <a:cs typeface="Verdana" panose="020B0604030504040204" pitchFamily="34" charset="0"/>
                        </a:rPr>
                        <a:t>1977- </a:t>
                      </a:r>
                      <a:r>
                        <a:rPr lang="es-ES" sz="1600" i="1" dirty="0" smtClean="0">
                          <a:latin typeface="Verdana" panose="020B0604030504040204" pitchFamily="34" charset="0"/>
                          <a:ea typeface="Verdana" panose="020B0604030504040204" pitchFamily="34" charset="0"/>
                          <a:cs typeface="Verdana" panose="020B0604030504040204" pitchFamily="34" charset="0"/>
                        </a:rPr>
                        <a:t/>
                      </a:r>
                      <a:br>
                        <a:rPr lang="es-ES" sz="1600" i="1" dirty="0" smtClean="0">
                          <a:latin typeface="Verdana" panose="020B0604030504040204" pitchFamily="34" charset="0"/>
                          <a:ea typeface="Verdana" panose="020B0604030504040204" pitchFamily="34" charset="0"/>
                          <a:cs typeface="Verdana" panose="020B0604030504040204" pitchFamily="34" charset="0"/>
                        </a:rPr>
                      </a:br>
                      <a:r>
                        <a:rPr lang="es-ES"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US" sz="1600" b="1" kern="1200" dirty="0" smtClean="0">
                          <a:solidFill>
                            <a:srgbClr val="FF0000"/>
                          </a:solidFill>
                          <a:latin typeface="Verdana" pitchFamily="34" charset="0"/>
                          <a:ea typeface="Verdana" pitchFamily="34" charset="0"/>
                          <a:cs typeface="Verdana" pitchFamily="34" charset="0"/>
                        </a:rPr>
                        <a:t>9 </a:t>
                      </a:r>
                      <a:r>
                        <a:rPr lang="en-US" sz="1600" b="0" i="1" kern="1200" dirty="0" smtClean="0">
                          <a:solidFill>
                            <a:schemeClr val="dk1"/>
                          </a:solidFill>
                          <a:latin typeface="Verdana" pitchFamily="34" charset="0"/>
                          <a:ea typeface="Verdana" pitchFamily="34" charset="0"/>
                          <a:cs typeface="Verdana" pitchFamily="34" charset="0"/>
                        </a:rPr>
                        <a:t>GND-ID</a:t>
                      </a:r>
                    </a:p>
                    <a:p>
                      <a:pPr marL="0" marR="0" indent="0" algn="l" defTabSz="914400" rtl="0" eaLnBrk="1" fontAlgn="auto" latinLnBrk="0" hangingPunct="1">
                        <a:lnSpc>
                          <a:spcPct val="100000"/>
                        </a:lnSpc>
                        <a:spcBef>
                          <a:spcPts val="600"/>
                        </a:spcBef>
                        <a:spcAft>
                          <a:spcPts val="600"/>
                        </a:spcAft>
                        <a:buClrTx/>
                        <a:buSzTx/>
                        <a:buFontTx/>
                        <a:buNone/>
                        <a:tabLst/>
                        <a:defRPr/>
                      </a:pP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de-DE" sz="1600" dirty="0" err="1" smtClean="0">
                          <a:latin typeface="Verdana" panose="020B0604030504040204" pitchFamily="34" charset="0"/>
                          <a:ea typeface="Verdana" panose="020B0604030504040204" pitchFamily="34" charset="0"/>
                          <a:cs typeface="Verdana" panose="020B0604030504040204" pitchFamily="34" charset="0"/>
                        </a:rPr>
                        <a:t>ctg</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012784560"/>
                  </a:ext>
                </a:extLst>
              </a:tr>
              <a:tr h="490344">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18.5</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346954937"/>
                  </a:ext>
                </a:extLst>
              </a:tr>
            </a:tbl>
          </a:graphicData>
        </a:graphic>
      </p:graphicFrame>
    </p:spTree>
    <p:extLst>
      <p:ext uri="{BB962C8B-B14F-4D97-AF65-F5344CB8AC3E}">
        <p14:creationId xmlns:p14="http://schemas.microsoft.com/office/powerpoint/2010/main" val="175240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14</a:t>
            </a:fld>
            <a:endParaRPr lang="de-DE"/>
          </a:p>
        </p:txBody>
      </p:sp>
      <p:sp>
        <p:nvSpPr>
          <p:cNvPr id="7" name="Titel 1"/>
          <p:cNvSpPr>
            <a:spLocks noGrp="1"/>
          </p:cNvSpPr>
          <p:nvPr>
            <p:ph type="title"/>
          </p:nvPr>
        </p:nvSpPr>
        <p:spPr>
          <a:xfrm>
            <a:off x="251520" y="255786"/>
            <a:ext cx="8892480" cy="72494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a:t>
            </a:r>
            <a:r>
              <a:rPr lang="de-DE" dirty="0">
                <a:latin typeface="Verdana" panose="020B0604030504040204" pitchFamily="34" charset="0"/>
                <a:ea typeface="Verdana" panose="020B0604030504040204" pitchFamily="34" charset="0"/>
                <a:cs typeface="Verdana" panose="020B0604030504040204" pitchFamily="34" charset="0"/>
              </a:rPr>
              <a:t>Schöpfer &amp; </a:t>
            </a:r>
            <a:r>
              <a:rPr lang="de-DE" dirty="0" smtClean="0">
                <a:latin typeface="Verdana" panose="020B0604030504040204" pitchFamily="34" charset="0"/>
                <a:ea typeface="Verdana" panose="020B0604030504040204" pitchFamily="34" charset="0"/>
                <a:cs typeface="Verdana" panose="020B0604030504040204" pitchFamily="34" charset="0"/>
              </a:rPr>
              <a:t>Beziehungskennzeichnung | Sonderfall Verlag</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9" name="Textplatzhalter 8"/>
          <p:cNvSpPr>
            <a:spLocks noGrp="1"/>
          </p:cNvSpPr>
          <p:nvPr>
            <p:ph type="body" sz="quarter" idx="13"/>
          </p:nvPr>
        </p:nvSpPr>
        <p:spPr>
          <a:xfrm>
            <a:off x="251520" y="1500039"/>
            <a:ext cx="8640960" cy="4953297"/>
          </a:xfrm>
        </p:spPr>
        <p:txBody>
          <a:bodyPr/>
          <a:lstStyle/>
          <a:p>
            <a:pPr marL="400050"/>
            <a:r>
              <a:rPr lang="de-DE" sz="2400" dirty="0">
                <a:latin typeface="Verdana" panose="020B0604030504040204" pitchFamily="34" charset="0"/>
                <a:ea typeface="Verdana" panose="020B0604030504040204" pitchFamily="34" charset="0"/>
                <a:cs typeface="Verdana" panose="020B0604030504040204" pitchFamily="34" charset="0"/>
              </a:rPr>
              <a:t>Verlag als geistiger Schöpfer, wenn</a:t>
            </a:r>
            <a:r>
              <a:rPr lang="de-CH" altLang="de-DE" sz="2400" dirty="0">
                <a:latin typeface="Verdana" panose="020B0604030504040204" pitchFamily="34" charset="0"/>
                <a:ea typeface="Verdana" panose="020B0604030504040204" pitchFamily="34" charset="0"/>
                <a:cs typeface="Verdana" panose="020B0604030504040204" pitchFamily="34" charset="0"/>
              </a:rPr>
              <a:t> für Kartografie verantwortlich, nicht nur für Veröffentlichung oder Vertrieb (RDA 19.2.1.1.1 Punkt f)</a:t>
            </a:r>
          </a:p>
          <a:p>
            <a:pPr marL="400050"/>
            <a:endParaRPr lang="de-CH" altLang="de-DE" sz="2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CH" altLang="de-DE" sz="2400" dirty="0">
                <a:latin typeface="Verdana" panose="020B0604030504040204" pitchFamily="34" charset="0"/>
                <a:ea typeface="Verdana" panose="020B0604030504040204" pitchFamily="34" charset="0"/>
                <a:cs typeface="Verdana" panose="020B0604030504040204" pitchFamily="34" charset="0"/>
              </a:rPr>
              <a:t>Entscheidung nach formalen Kriterien, wenn Anteil an der Schaffung der Ressource nicht erkennbar:</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a:latin typeface="Verdana" panose="020B0604030504040204" pitchFamily="34" charset="0"/>
                <a:ea typeface="Verdana" panose="020B0604030504040204" pitchFamily="34" charset="0"/>
                <a:cs typeface="Verdana" panose="020B0604030504040204" pitchFamily="34" charset="0"/>
              </a:rPr>
              <a:t>Zusätzlich genannte Person und/oder Körperschaft auf die Kriterien eines geistigen Schöpfers überprüfen</a:t>
            </a:r>
          </a:p>
          <a:p>
            <a:pPr lvl="1">
              <a:buFont typeface="Symbol" panose="05050102010706020507" pitchFamily="18" charset="2"/>
              <a:buChar char="-"/>
              <a:defRPr/>
            </a:pP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a:latin typeface="Verdana" panose="020B0604030504040204" pitchFamily="34" charset="0"/>
                <a:ea typeface="Verdana" panose="020B0604030504040204" pitchFamily="34" charset="0"/>
                <a:cs typeface="Verdana" panose="020B0604030504040204" pitchFamily="34" charset="0"/>
              </a:rPr>
              <a:t>Ohne Prüfung in anderen Quellen für Verlag eine Beziehung anlegen, wenn in der Ressource keine Hinweise auf anderen geistigen Schöpfer</a:t>
            </a:r>
            <a:r>
              <a:rPr lang="de-DE" sz="2400" dirty="0">
                <a:latin typeface="Verdana" panose="020B0604030504040204" pitchFamily="34" charset="0"/>
                <a:ea typeface="Verdana" panose="020B0604030504040204" pitchFamily="34" charset="0"/>
                <a:cs typeface="Verdana" panose="020B0604030504040204" pitchFamily="34" charset="0"/>
              </a:rPr>
              <a:t> </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Tree>
    <p:extLst>
      <p:ext uri="{BB962C8B-B14F-4D97-AF65-F5344CB8AC3E}">
        <p14:creationId xmlns:p14="http://schemas.microsoft.com/office/powerpoint/2010/main" val="13786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a:p>
        </p:txBody>
      </p:sp>
      <p:sp>
        <p:nvSpPr>
          <p:cNvPr id="7" name="Titel 1"/>
          <p:cNvSpPr>
            <a:spLocks noGrp="1"/>
          </p:cNvSpPr>
          <p:nvPr>
            <p:ph type="title"/>
          </p:nvPr>
        </p:nvSpPr>
        <p:spPr>
          <a:xfrm>
            <a:off x="251520" y="327794"/>
            <a:ext cx="8892480" cy="72494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Schöpfer | Sonderfall Verlag | </a:t>
            </a:r>
            <a:r>
              <a:rPr lang="de-DE" dirty="0">
                <a:latin typeface="Verdana" panose="020B0604030504040204" pitchFamily="34" charset="0"/>
                <a:ea typeface="Verdana" panose="020B0604030504040204" pitchFamily="34" charset="0"/>
                <a:cs typeface="Verdana" panose="020B0604030504040204" pitchFamily="34" charset="0"/>
              </a:rPr>
              <a:t>B</a:t>
            </a:r>
            <a:r>
              <a:rPr lang="de-DE" dirty="0" smtClean="0">
                <a:latin typeface="Verdana" panose="020B0604030504040204" pitchFamily="34" charset="0"/>
                <a:ea typeface="Verdana" panose="020B0604030504040204" pitchFamily="34" charset="0"/>
                <a:cs typeface="Verdana" panose="020B0604030504040204" pitchFamily="34" charset="0"/>
              </a:rPr>
              <a:t>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6" name="Grafik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14017"/>
            <a:ext cx="2952328" cy="4551287"/>
          </a:xfrm>
          <a:prstGeom prst="rect">
            <a:avLst/>
          </a:prstGeom>
          <a:solidFill>
            <a:srgbClr val="000000"/>
          </a:solidFill>
          <a:ln>
            <a:solidFill>
              <a:srgbClr val="000000"/>
            </a:solidFill>
          </a:ln>
        </p:spPr>
      </p:pic>
      <p:sp>
        <p:nvSpPr>
          <p:cNvPr id="8" name="Textfeld 7"/>
          <p:cNvSpPr txBox="1"/>
          <p:nvPr/>
        </p:nvSpPr>
        <p:spPr>
          <a:xfrm>
            <a:off x="3995936" y="4139788"/>
            <a:ext cx="3979540"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Auf der </a:t>
            </a:r>
            <a:r>
              <a:rPr lang="de-DE" dirty="0" smtClean="0">
                <a:latin typeface="Verdana" panose="020B0604030504040204" pitchFamily="34" charset="0"/>
                <a:ea typeface="Verdana" panose="020B0604030504040204" pitchFamily="34" charset="0"/>
                <a:cs typeface="Verdana" panose="020B0604030504040204" pitchFamily="34" charset="0"/>
                <a:hlinkClick r:id="rId5"/>
              </a:rPr>
              <a:t>Rückseite</a:t>
            </a:r>
            <a:r>
              <a:rPr lang="de-DE" dirty="0" smtClean="0">
                <a:latin typeface="Verdana" panose="020B0604030504040204" pitchFamily="34" charset="0"/>
                <a:ea typeface="Verdana" panose="020B0604030504040204" pitchFamily="34" charset="0"/>
                <a:cs typeface="Verdana" panose="020B0604030504040204" pitchFamily="34" charset="0"/>
              </a:rPr>
              <a:t> der Titelseite: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feld 9"/>
          <p:cNvSpPr txBox="1"/>
          <p:nvPr/>
        </p:nvSpPr>
        <p:spPr>
          <a:xfrm>
            <a:off x="3995936" y="5003884"/>
            <a:ext cx="4752528" cy="369332"/>
          </a:xfrm>
          <a:prstGeom prst="rect">
            <a:avLst/>
          </a:prstGeom>
          <a:noFill/>
          <a:ln>
            <a:solidFill>
              <a:schemeClr val="tx1"/>
            </a:solidFill>
          </a:ln>
        </p:spPr>
        <p:txBody>
          <a:bodyPr wrap="square" rtlCol="0">
            <a:spAutoFit/>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Maps</a:t>
            </a:r>
            <a:r>
              <a:rPr lang="de-DE" dirty="0" smtClean="0">
                <a:latin typeface="Verdana" panose="020B0604030504040204" pitchFamily="34" charset="0"/>
                <a:ea typeface="Verdana" panose="020B0604030504040204" pitchFamily="34" charset="0"/>
                <a:cs typeface="Verdana" panose="020B0604030504040204" pitchFamily="34" charset="0"/>
              </a:rPr>
              <a:t> © Collins Bartholomew Ltd. 2003</a:t>
            </a:r>
          </a:p>
        </p:txBody>
      </p:sp>
    </p:spTree>
    <p:extLst>
      <p:ext uri="{BB962C8B-B14F-4D97-AF65-F5344CB8AC3E}">
        <p14:creationId xmlns:p14="http://schemas.microsoft.com/office/powerpoint/2010/main" val="917553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a:p>
        </p:txBody>
      </p:sp>
      <p:sp>
        <p:nvSpPr>
          <p:cNvPr id="12" name="Titel 1"/>
          <p:cNvSpPr>
            <a:spLocks noGrp="1"/>
          </p:cNvSpPr>
          <p:nvPr>
            <p:ph type="title"/>
          </p:nvPr>
        </p:nvSpPr>
        <p:spPr>
          <a:xfrm>
            <a:off x="251520" y="162755"/>
            <a:ext cx="8784976" cy="961989"/>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a:t>
            </a:r>
            <a:r>
              <a:rPr lang="de-DE" dirty="0">
                <a:latin typeface="Verdana" panose="020B0604030504040204" pitchFamily="34" charset="0"/>
                <a:ea typeface="Verdana" panose="020B0604030504040204" pitchFamily="34" charset="0"/>
                <a:cs typeface="Verdana" panose="020B0604030504040204" pitchFamily="34" charset="0"/>
              </a:rPr>
              <a:t>Schöpfer </a:t>
            </a:r>
            <a:r>
              <a:rPr lang="de-DE" dirty="0" smtClean="0">
                <a:latin typeface="Verdana" panose="020B0604030504040204" pitchFamily="34" charset="0"/>
                <a:ea typeface="Verdana" panose="020B0604030504040204" pitchFamily="34" charset="0"/>
                <a:cs typeface="Verdana" panose="020B0604030504040204" pitchFamily="34" charset="0"/>
              </a:rPr>
              <a:t>| Sonderfall Verlag | Beispiel</a:t>
            </a:r>
            <a:endParaRPr lang="de-DE"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433252770"/>
              </p:ext>
            </p:extLst>
          </p:nvPr>
        </p:nvGraphicFramePr>
        <p:xfrm>
          <a:off x="395536" y="1526768"/>
          <a:ext cx="8424936" cy="4312920"/>
        </p:xfrm>
        <a:graphic>
          <a:graphicData uri="http://schemas.openxmlformats.org/drawingml/2006/table">
            <a:tbl>
              <a:tblPr firstRow="1" bandRow="1">
                <a:tableStyleId>{5C22544A-7EE6-4342-B048-85BDC9FD1C3A}</a:tableStyleId>
              </a:tblPr>
              <a:tblGrid>
                <a:gridCol w="1008112"/>
                <a:gridCol w="936104">
                  <a:extLst>
                    <a:ext uri="{9D8B030D-6E8A-4147-A177-3AD203B41FA5}">
                      <a16:colId xmlns="" xmlns:a16="http://schemas.microsoft.com/office/drawing/2014/main" val="1190815933"/>
                    </a:ext>
                  </a:extLst>
                </a:gridCol>
                <a:gridCol w="2376264">
                  <a:extLst>
                    <a:ext uri="{9D8B030D-6E8A-4147-A177-3AD203B41FA5}">
                      <a16:colId xmlns="" xmlns:a16="http://schemas.microsoft.com/office/drawing/2014/main" val="1916629726"/>
                    </a:ext>
                  </a:extLst>
                </a:gridCol>
                <a:gridCol w="4104456">
                  <a:extLst>
                    <a:ext uri="{9D8B030D-6E8A-4147-A177-3AD203B41FA5}">
                      <a16:colId xmlns="" xmlns:a16="http://schemas.microsoft.com/office/drawing/2014/main" val="485302558"/>
                    </a:ext>
                  </a:extLst>
                </a:gridCol>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552617609"/>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&lt;&lt;</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a:t>
                      </a:r>
                      <a:r>
                        <a:rPr lang="en-US"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Times comprehensive atlas of the world</a:t>
                      </a: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2977315357"/>
                  </a:ext>
                </a:extLst>
              </a:tr>
              <a:tr h="370840">
                <a:tc rowSpan="2">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419</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2.8.2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Erscheinungsort</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b="0" dirty="0" smtClean="0">
                          <a:latin typeface="Verdana" panose="020B0604030504040204" pitchFamily="34" charset="0"/>
                          <a:ea typeface="Verdana" panose="020B0604030504040204" pitchFamily="34" charset="0"/>
                          <a:cs typeface="Verdana" panose="020B0604030504040204" pitchFamily="34" charset="0"/>
                        </a:rPr>
                        <a:t>London</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a:t>
                      </a:r>
                      <a:r>
                        <a:rPr lang="de-DE" sz="1800" dirty="0" smtClean="0">
                          <a:latin typeface="Verdana" panose="020B0604030504040204" pitchFamily="34" charset="0"/>
                          <a:ea typeface="Verdana" panose="020B0604030504040204" pitchFamily="34" charset="0"/>
                          <a:cs typeface="Verdana" panose="020B0604030504040204" pitchFamily="34" charset="0"/>
                        </a:rPr>
                        <a:t>imes Books</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872723465"/>
                  </a:ext>
                </a:extLst>
              </a:tr>
              <a:tr h="370840">
                <a:tc vMerge="1">
                  <a:txBody>
                    <a:bodyPr/>
                    <a:lstStyle/>
                    <a:p>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2.8.4</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Verlagsname</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354366548"/>
                  </a:ext>
                </a:extLst>
              </a:tr>
              <a:tr h="370840">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501</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2.17</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Anmerkung zur Manifestation</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"Maps © Collins Bartholomew Ltd." – Rückseite der Titelseite</a:t>
                      </a: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4"/>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433</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3.4</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Umfang</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1 Atlas (1 Band (verschiedene Seitenzählungen))</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5"/>
                  </a:ext>
                </a:extLst>
              </a:tr>
              <a:tr h="370840">
                <a:tc rowSpan="2">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200</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19.2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sz="1800" b="1"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b="0" i="0" dirty="0" smtClean="0">
                          <a:latin typeface="Verdana" panose="020B0604030504040204" pitchFamily="34" charset="0"/>
                          <a:ea typeface="Verdana" panose="020B0604030504040204" pitchFamily="34" charset="0"/>
                          <a:cs typeface="Verdana" panose="020B0604030504040204" pitchFamily="34" charset="0"/>
                        </a:rPr>
                        <a:t>Collins Bartholomew Ltd</a:t>
                      </a:r>
                    </a:p>
                    <a:p>
                      <a:pPr marL="0" marR="0" indent="0" algn="l" defTabSz="914400" rtl="0" eaLnBrk="1" fontAlgn="auto" latinLnBrk="0" hangingPunct="1">
                        <a:lnSpc>
                          <a:spcPct val="100000"/>
                        </a:lnSpc>
                        <a:spcBef>
                          <a:spcPts val="0"/>
                        </a:spcBef>
                        <a:spcAft>
                          <a:spcPts val="0"/>
                        </a:spcAft>
                        <a:buClrTx/>
                        <a:buSzTx/>
                        <a:buFontTx/>
                        <a:buNone/>
                        <a:tabLst/>
                        <a:defRPr/>
                      </a:pPr>
                      <a:r>
                        <a:rPr lang="de-DE" sz="1800" b="1"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 </a:t>
                      </a:r>
                      <a:r>
                        <a:rPr lang="de-DE" sz="1800" i="1" dirty="0" smtClean="0">
                          <a:latin typeface="Verdana" panose="020B0604030504040204" pitchFamily="34" charset="0"/>
                          <a:ea typeface="Verdana" panose="020B0604030504040204" pitchFamily="34" charset="0"/>
                          <a:cs typeface="Verdana" panose="020B0604030504040204" pitchFamily="34" charset="0"/>
                        </a:rPr>
                        <a:t>GND-ID </a:t>
                      </a: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de-DE" sz="1800" dirty="0" err="1" smtClean="0">
                          <a:latin typeface="Verdana" panose="020B0604030504040204" pitchFamily="34" charset="0"/>
                          <a:ea typeface="Verdana" panose="020B0604030504040204" pitchFamily="34" charset="0"/>
                          <a:cs typeface="Verdana" panose="020B0604030504040204" pitchFamily="34" charset="0"/>
                        </a:rPr>
                        <a:t>ctg</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6"/>
                  </a:ext>
                </a:extLst>
              </a:tr>
              <a:tr h="370840">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18.5</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3027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17</a:t>
            </a:fld>
            <a:endParaRPr lang="de-DE"/>
          </a:p>
        </p:txBody>
      </p:sp>
      <p:sp>
        <p:nvSpPr>
          <p:cNvPr id="10" name="Textplatzhalter 2"/>
          <p:cNvSpPr>
            <a:spLocks noGrp="1"/>
          </p:cNvSpPr>
          <p:nvPr>
            <p:ph type="body" sz="quarter" idx="13"/>
          </p:nvPr>
        </p:nvSpPr>
        <p:spPr>
          <a:xfrm>
            <a:off x="225410" y="1345411"/>
            <a:ext cx="8811086" cy="1003469"/>
          </a:xfrm>
        </p:spPr>
        <p:txBody>
          <a:bodyPr wrap="square"/>
          <a:lstStyle/>
          <a:p>
            <a:pPr marL="0" indent="0">
              <a:buNone/>
            </a:pPr>
            <a:r>
              <a:rPr lang="de-DE" sz="2000" dirty="0" smtClean="0">
                <a:latin typeface="Verdana" panose="020B0604030504040204" pitchFamily="34" charset="0"/>
                <a:ea typeface="Verdana" panose="020B0604030504040204" pitchFamily="34" charset="0"/>
                <a:cs typeface="Verdana" panose="020B0604030504040204" pitchFamily="34" charset="0"/>
              </a:rPr>
              <a:t>Merke: Wird </a:t>
            </a:r>
            <a:r>
              <a:rPr lang="de-DE" sz="2000" dirty="0">
                <a:latin typeface="Verdana" panose="020B0604030504040204" pitchFamily="34" charset="0"/>
                <a:ea typeface="Verdana" panose="020B0604030504040204" pitchFamily="34" charset="0"/>
                <a:cs typeface="Verdana" panose="020B0604030504040204" pitchFamily="34" charset="0"/>
              </a:rPr>
              <a:t>für einen kartografischen Verlag eine Beziehung angelegt, wiederholen Sie diesen in der Verantwortlichkeitsangabe nicht, wenn Sie ihn als Verlagsnamen </a:t>
            </a:r>
            <a:r>
              <a:rPr lang="de-DE" sz="2000" dirty="0" smtClean="0">
                <a:latin typeface="Verdana" panose="020B0604030504040204" pitchFamily="34" charset="0"/>
                <a:ea typeface="Verdana" panose="020B0604030504040204" pitchFamily="34" charset="0"/>
                <a:cs typeface="Verdana" panose="020B0604030504040204" pitchFamily="34" charset="0"/>
              </a:rPr>
              <a:t>erfassen.</a:t>
            </a:r>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itel 1"/>
          <p:cNvSpPr>
            <a:spLocks noGrp="1"/>
          </p:cNvSpPr>
          <p:nvPr>
            <p:ph type="title"/>
          </p:nvPr>
        </p:nvSpPr>
        <p:spPr>
          <a:xfrm>
            <a:off x="251520" y="162755"/>
            <a:ext cx="8435280" cy="961989"/>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Geistiger </a:t>
            </a:r>
            <a:r>
              <a:rPr lang="de-DE" dirty="0">
                <a:latin typeface="Verdana" panose="020B0604030504040204" pitchFamily="34" charset="0"/>
                <a:ea typeface="Verdana" panose="020B0604030504040204" pitchFamily="34" charset="0"/>
                <a:cs typeface="Verdana" panose="020B0604030504040204" pitchFamily="34" charset="0"/>
              </a:rPr>
              <a:t>Schöpfer </a:t>
            </a:r>
            <a:r>
              <a:rPr lang="de-DE" dirty="0" smtClean="0">
                <a:latin typeface="Verdana" panose="020B0604030504040204" pitchFamily="34" charset="0"/>
                <a:ea typeface="Verdana" panose="020B0604030504040204" pitchFamily="34" charset="0"/>
                <a:cs typeface="Verdana" panose="020B0604030504040204" pitchFamily="34" charset="0"/>
              </a:rPr>
              <a:t>| Sonderfall Verlag | Verantwortlichkeitsangabe</a:t>
            </a:r>
            <a:endParaRPr lang="de-DE"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5181706"/>
              </p:ext>
            </p:extLst>
          </p:nvPr>
        </p:nvGraphicFramePr>
        <p:xfrm>
          <a:off x="395536" y="2636912"/>
          <a:ext cx="8424936" cy="3484880"/>
        </p:xfrm>
        <a:graphic>
          <a:graphicData uri="http://schemas.openxmlformats.org/drawingml/2006/table">
            <a:tbl>
              <a:tblPr firstRow="1" bandRow="1">
                <a:tableStyleId>{5C22544A-7EE6-4342-B048-85BDC9FD1C3A}</a:tableStyleId>
              </a:tblPr>
              <a:tblGrid>
                <a:gridCol w="936104"/>
                <a:gridCol w="864096">
                  <a:extLst>
                    <a:ext uri="{9D8B030D-6E8A-4147-A177-3AD203B41FA5}">
                      <a16:colId xmlns:a16="http://schemas.microsoft.com/office/drawing/2014/main" xmlns="" val="1190815933"/>
                    </a:ext>
                  </a:extLst>
                </a:gridCol>
                <a:gridCol w="3240360">
                  <a:extLst>
                    <a:ext uri="{9D8B030D-6E8A-4147-A177-3AD203B41FA5}">
                      <a16:colId xmlns:a16="http://schemas.microsoft.com/office/drawing/2014/main" xmlns="" val="1916629726"/>
                    </a:ext>
                  </a:extLst>
                </a:gridCol>
                <a:gridCol w="3384376">
                  <a:extLst>
                    <a:ext uri="{9D8B030D-6E8A-4147-A177-3AD203B41FA5}">
                      <a16:colId xmlns:a16="http://schemas.microsoft.com/office/drawing/2014/main" xmlns="" val="485302558"/>
                    </a:ext>
                  </a:extLst>
                </a:gridCol>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552617609"/>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Freizeitkarte Kreis Roth und Stadtkreis Schwabach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977315357"/>
                  </a:ext>
                </a:extLst>
              </a:tr>
              <a:tr h="370840">
                <a:tc rowSpan="2">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419</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2.8.2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Erscheinungsort</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Fellbach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872723465"/>
                  </a:ext>
                </a:extLst>
              </a:tr>
              <a:tr h="457200">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2.8.4</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Verlagsname</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b="1" baseline="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Städte-Verlag E. v. Wagner &amp; J. </a:t>
                      </a:r>
                      <a:r>
                        <a:rPr lang="de-DE" sz="1800" dirty="0" err="1" smtClean="0">
                          <a:latin typeface="Verdana" panose="020B0604030504040204" pitchFamily="34" charset="0"/>
                          <a:ea typeface="Verdana" panose="020B0604030504040204" pitchFamily="34" charset="0"/>
                          <a:cs typeface="Verdana" panose="020B0604030504040204" pitchFamily="34" charset="0"/>
                        </a:rPr>
                        <a:t>Mitterhuber</a:t>
                      </a:r>
                      <a:r>
                        <a:rPr lang="de-DE" sz="1800" dirty="0" smtClean="0">
                          <a:latin typeface="Verdana" panose="020B0604030504040204" pitchFamily="34" charset="0"/>
                          <a:ea typeface="Verdana" panose="020B0604030504040204" pitchFamily="34" charset="0"/>
                          <a:cs typeface="Verdana" panose="020B0604030504040204" pitchFamily="34" charset="0"/>
                        </a:rPr>
                        <a:t> GmbH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354366548"/>
                  </a:ext>
                </a:extLst>
              </a:tr>
              <a:tr h="457200">
                <a:tc rowSpan="2">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200</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19.2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sz="1800"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i="0" dirty="0" smtClean="0">
                          <a:latin typeface="Verdana" panose="020B0604030504040204" pitchFamily="34" charset="0"/>
                          <a:ea typeface="Verdana" panose="020B0604030504040204" pitchFamily="34" charset="0"/>
                          <a:cs typeface="Verdana" panose="020B0604030504040204" pitchFamily="34" charset="0"/>
                        </a:rPr>
                        <a:t>Städte-Verlag E. von Wagner und J. </a:t>
                      </a:r>
                      <a:r>
                        <a:rPr lang="de-DE" sz="1800" i="0" dirty="0" err="1" smtClean="0">
                          <a:latin typeface="Verdana" panose="020B0604030504040204" pitchFamily="34" charset="0"/>
                          <a:ea typeface="Verdana" panose="020B0604030504040204" pitchFamily="34" charset="0"/>
                          <a:cs typeface="Verdana" panose="020B0604030504040204" pitchFamily="34" charset="0"/>
                        </a:rPr>
                        <a:t>Mitterhuber</a:t>
                      </a:r>
                      <a:r>
                        <a:rPr lang="de-DE" sz="1800" i="0" dirty="0" smtClean="0">
                          <a:latin typeface="Verdana" panose="020B0604030504040204" pitchFamily="34" charset="0"/>
                          <a:ea typeface="Verdana" panose="020B0604030504040204" pitchFamily="34" charset="0"/>
                          <a:cs typeface="Verdana" panose="020B0604030504040204" pitchFamily="34" charset="0"/>
                        </a:rPr>
                        <a:t/>
                      </a:r>
                      <a:br>
                        <a:rPr lang="de-DE" sz="1800" i="0" dirty="0" smtClean="0">
                          <a:latin typeface="Verdana" panose="020B0604030504040204" pitchFamily="34" charset="0"/>
                          <a:ea typeface="Verdana" panose="020B0604030504040204" pitchFamily="34" charset="0"/>
                          <a:cs typeface="Verdana" panose="020B0604030504040204" pitchFamily="34" charset="0"/>
                        </a:rPr>
                      </a:br>
                      <a:r>
                        <a:rPr lang="de-DE" sz="1800" b="1" i="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 </a:t>
                      </a:r>
                      <a:r>
                        <a:rPr lang="de-DE" sz="1800" i="1" dirty="0" smtClean="0">
                          <a:latin typeface="Verdana" panose="020B0604030504040204" pitchFamily="34" charset="0"/>
                          <a:ea typeface="Verdana" panose="020B0604030504040204" pitchFamily="34" charset="0"/>
                          <a:cs typeface="Verdana" panose="020B0604030504040204" pitchFamily="34" charset="0"/>
                        </a:rPr>
                        <a:t>GND-ID </a:t>
                      </a:r>
                      <a:endParaRPr lang="de-DE" sz="18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de-DE" sz="1800" dirty="0" err="1" smtClean="0">
                          <a:latin typeface="Verdana" panose="020B0604030504040204" pitchFamily="34" charset="0"/>
                          <a:ea typeface="Verdana" panose="020B0604030504040204" pitchFamily="34" charset="0"/>
                          <a:cs typeface="Verdana" panose="020B0604030504040204" pitchFamily="34" charset="0"/>
                        </a:rPr>
                        <a:t>ctg</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a:t>
                      </a:r>
                    </a:p>
                  </a:txBody>
                  <a:tcPr/>
                </a:tc>
              </a:tr>
              <a:tr h="457200">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18.5</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27223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a:p>
        </p:txBody>
      </p:sp>
      <p:sp>
        <p:nvSpPr>
          <p:cNvPr id="8" name="Titel 1"/>
          <p:cNvSpPr>
            <a:spLocks noGrp="1"/>
          </p:cNvSpPr>
          <p:nvPr>
            <p:ph type="title"/>
          </p:nvPr>
        </p:nvSpPr>
        <p:spPr>
          <a:xfrm>
            <a:off x="251520" y="260648"/>
            <a:ext cx="8892480" cy="720080"/>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Geistiger Schöpfer &amp; Beziehungskennzeichnung | Sonderfall Verlag | Beispiel</a:t>
            </a:r>
            <a:br>
              <a:rPr lang="de-DE" dirty="0" smtClean="0">
                <a:latin typeface="Verdana" panose="020B0604030504040204" pitchFamily="34" charset="0"/>
                <a:ea typeface="Verdana" panose="020B0604030504040204" pitchFamily="34" charset="0"/>
                <a:cs typeface="Verdana" panose="020B0604030504040204" pitchFamily="34" charset="0"/>
              </a:rPr>
            </a:b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2249469864"/>
              </p:ext>
            </p:extLst>
          </p:nvPr>
        </p:nvGraphicFramePr>
        <p:xfrm>
          <a:off x="323529" y="3140968"/>
          <a:ext cx="8280919" cy="1833880"/>
        </p:xfrm>
        <a:graphic>
          <a:graphicData uri="http://schemas.openxmlformats.org/drawingml/2006/table">
            <a:tbl>
              <a:tblPr firstRow="1" bandRow="1">
                <a:tableStyleId>{5C22544A-7EE6-4342-B048-85BDC9FD1C3A}</a:tableStyleId>
              </a:tblPr>
              <a:tblGrid>
                <a:gridCol w="936103"/>
                <a:gridCol w="792088">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200</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Geistiger Schöpfer</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$k</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Kartographische Kommunale Verlagsgesellschaft mbH</a:t>
                      </a:r>
                      <a:r>
                        <a:rPr lang="en-US"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r>
                      <a:br>
                        <a:rPr lang="en-US"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en-US" sz="1800" b="1"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$9</a:t>
                      </a:r>
                      <a:r>
                        <a:rPr lang="en-US" sz="1800" b="1" i="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en-US" sz="1800" b="0" i="1"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GND-</a:t>
                      </a:r>
                      <a:r>
                        <a:rPr lang="de-DE" sz="1800" i="1" baseline="0" dirty="0" smtClean="0">
                          <a:latin typeface="Verdana" pitchFamily="34" charset="0"/>
                          <a:ea typeface="Verdana" pitchFamily="34" charset="0"/>
                          <a:cs typeface="Verdana" pitchFamily="34" charset="0"/>
                        </a:rPr>
                        <a:t>ID</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de-DE" sz="18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ctg</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a:t>
                      </a:r>
                      <a:endParaRPr lang="de-DE" sz="1800" kern="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1092200">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sz="1800" kern="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
        <p:nvSpPr>
          <p:cNvPr id="2" name="Textfeld 1"/>
          <p:cNvSpPr txBox="1"/>
          <p:nvPr/>
        </p:nvSpPr>
        <p:spPr>
          <a:xfrm>
            <a:off x="251520" y="1519624"/>
            <a:ext cx="8568952" cy="1200329"/>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Wanderkarte mit Stadtplan Mühlhausen : Detailkarte mit </a:t>
            </a:r>
            <a:r>
              <a:rPr lang="de-DE" dirty="0">
                <a:latin typeface="Verdana" panose="020B0604030504040204" pitchFamily="34" charset="0"/>
                <a:ea typeface="Verdana" panose="020B0604030504040204" pitchFamily="34" charset="0"/>
                <a:cs typeface="Verdana" panose="020B0604030504040204" pitchFamily="34" charset="0"/>
              </a:rPr>
              <a:t>Mühlhäuser </a:t>
            </a:r>
            <a:r>
              <a:rPr lang="de-DE" dirty="0" smtClean="0">
                <a:latin typeface="Verdana" panose="020B0604030504040204" pitchFamily="34" charset="0"/>
                <a:ea typeface="Verdana" panose="020B0604030504040204" pitchFamily="34" charset="0"/>
                <a:cs typeface="Verdana" panose="020B0604030504040204" pitchFamily="34" charset="0"/>
              </a:rPr>
              <a:t>Stadtwald, Innenstadtplan, Sehenswürdigkeiten und Ausflugsziele, UTM-Gitter für GPS-Nutzung. – 2. Ausgabe. – 1:12 500. – Nordhausen : Kartographische Kommunale Verlagsgesellschaft mbH  </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8879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19</a:t>
            </a:fld>
            <a:endParaRPr lang="de-DE"/>
          </a:p>
        </p:txBody>
      </p:sp>
      <p:sp>
        <p:nvSpPr>
          <p:cNvPr id="10" name="Textplatzhalter 2"/>
          <p:cNvSpPr>
            <a:spLocks noGrp="1"/>
          </p:cNvSpPr>
          <p:nvPr>
            <p:ph type="body" sz="quarter" idx="13"/>
          </p:nvPr>
        </p:nvSpPr>
        <p:spPr>
          <a:xfrm>
            <a:off x="251520" y="1556791"/>
            <a:ext cx="8784976" cy="3744417"/>
          </a:xfrm>
        </p:spPr>
        <p:txBody>
          <a:bodyPr wrap="square"/>
          <a:lstStyle/>
          <a:p>
            <a:r>
              <a:rPr lang="de-DE" sz="2400" dirty="0" smtClean="0">
                <a:latin typeface="Verdana" panose="020B0604030504040204" pitchFamily="34" charset="0"/>
                <a:ea typeface="Verdana" panose="020B0604030504040204" pitchFamily="34" charset="0"/>
                <a:cs typeface="Verdana" panose="020B0604030504040204" pitchFamily="34" charset="0"/>
              </a:rPr>
              <a:t>Beziehungen </a:t>
            </a:r>
            <a:r>
              <a:rPr lang="de-DE" sz="2400" dirty="0">
                <a:latin typeface="Verdana" panose="020B0604030504040204" pitchFamily="34" charset="0"/>
                <a:ea typeface="Verdana" panose="020B0604030504040204" pitchFamily="34" charset="0"/>
                <a:cs typeface="Verdana" panose="020B0604030504040204" pitchFamily="34" charset="0"/>
              </a:rPr>
              <a:t>zu sonstigen Personen, </a:t>
            </a:r>
            <a:r>
              <a:rPr lang="de-DE" sz="2400" dirty="0" smtClean="0">
                <a:latin typeface="Verdana" panose="020B0604030504040204" pitchFamily="34" charset="0"/>
                <a:ea typeface="Verdana" panose="020B0604030504040204" pitchFamily="34" charset="0"/>
                <a:cs typeface="Verdana" panose="020B0604030504040204" pitchFamily="34" charset="0"/>
              </a:rPr>
              <a:t>Familien oder Körperschaften </a:t>
            </a:r>
            <a:r>
              <a:rPr lang="de-DE" sz="2400" dirty="0">
                <a:latin typeface="Verdana" panose="020B0604030504040204" pitchFamily="34" charset="0"/>
                <a:ea typeface="Verdana" panose="020B0604030504040204" pitchFamily="34" charset="0"/>
                <a:cs typeface="Verdana" panose="020B0604030504040204" pitchFamily="34" charset="0"/>
              </a:rPr>
              <a:t>auf Werkebene sowie </a:t>
            </a:r>
            <a:r>
              <a:rPr lang="de-DE" sz="2400" dirty="0" smtClean="0">
                <a:latin typeface="Verdana" panose="020B0604030504040204" pitchFamily="34" charset="0"/>
                <a:ea typeface="Verdana" panose="020B0604030504040204" pitchFamily="34" charset="0"/>
                <a:cs typeface="Verdana" panose="020B0604030504040204" pitchFamily="34" charset="0"/>
              </a:rPr>
              <a:t>Mitwirkenden auf Expressionsebene entsprechend den </a:t>
            </a:r>
            <a:r>
              <a:rPr lang="de-DE" sz="2400" dirty="0">
                <a:latin typeface="Verdana" panose="020B0604030504040204" pitchFamily="34" charset="0"/>
                <a:ea typeface="Verdana" panose="020B0604030504040204" pitchFamily="34" charset="0"/>
                <a:cs typeface="Verdana" panose="020B0604030504040204" pitchFamily="34" charset="0"/>
              </a:rPr>
              <a:t>allgemeinen Regeln </a:t>
            </a:r>
            <a:r>
              <a:rPr lang="de-DE" sz="2400" dirty="0" smtClean="0">
                <a:latin typeface="Verdana" panose="020B0604030504040204" pitchFamily="34" charset="0"/>
                <a:ea typeface="Verdana" panose="020B0604030504040204" pitchFamily="34" charset="0"/>
                <a:cs typeface="Verdana" panose="020B0604030504040204" pitchFamily="34" charset="0"/>
              </a:rPr>
              <a:t>auch </a:t>
            </a:r>
            <a:r>
              <a:rPr lang="de-DE" sz="2400" dirty="0">
                <a:latin typeface="Verdana" panose="020B0604030504040204" pitchFamily="34" charset="0"/>
                <a:ea typeface="Verdana" panose="020B0604030504040204" pitchFamily="34" charset="0"/>
                <a:cs typeface="Verdana" panose="020B0604030504040204" pitchFamily="34" charset="0"/>
              </a:rPr>
              <a:t>bei </a:t>
            </a:r>
            <a:r>
              <a:rPr lang="de-DE" sz="2400" dirty="0" smtClean="0">
                <a:latin typeface="Verdana" panose="020B0604030504040204" pitchFamily="34" charset="0"/>
                <a:ea typeface="Verdana" panose="020B0604030504040204" pitchFamily="34" charset="0"/>
                <a:cs typeface="Verdana" panose="020B0604030504040204" pitchFamily="34" charset="0"/>
              </a:rPr>
              <a:t>Karten erfassen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Beziehungskennzeichnung </a:t>
            </a:r>
            <a:r>
              <a:rPr lang="de-DE" sz="2400" dirty="0">
                <a:latin typeface="Verdana" panose="020B0604030504040204" pitchFamily="34" charset="0"/>
                <a:ea typeface="Verdana" panose="020B0604030504040204" pitchFamily="34" charset="0"/>
                <a:cs typeface="Verdana" panose="020B0604030504040204" pitchFamily="34" charset="0"/>
              </a:rPr>
              <a:t>gemäß RDA Anhang </a:t>
            </a:r>
            <a:r>
              <a:rPr lang="de-DE" sz="2400" dirty="0" smtClean="0">
                <a:latin typeface="Verdana" panose="020B0604030504040204" pitchFamily="34" charset="0"/>
                <a:ea typeface="Verdana" panose="020B0604030504040204" pitchFamily="34" charset="0"/>
                <a:cs typeface="Verdana" panose="020B0604030504040204" pitchFamily="34" charset="0"/>
              </a:rPr>
              <a:t>I.2.2 bzw. RDA Anhang I.3.1 empfohlen</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itel 1"/>
          <p:cNvSpPr>
            <a:spLocks noGrp="1"/>
          </p:cNvSpPr>
          <p:nvPr>
            <p:ph type="title"/>
          </p:nvPr>
        </p:nvSpPr>
        <p:spPr>
          <a:xfrm>
            <a:off x="251520" y="183778"/>
            <a:ext cx="8435280" cy="940966"/>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Sonstige, Mitwirkende &amp; Beziehungs-kennzeichnung</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2012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276872"/>
            <a:ext cx="8229600" cy="1431032"/>
          </a:xfrm>
        </p:spPr>
        <p:txBody>
          <a:bodyPr>
            <a:normAutofit/>
          </a:bodyPr>
          <a:lstStyle/>
          <a:p>
            <a:pPr algn="ctr"/>
            <a:r>
              <a:rPr lang="de-DE" sz="3100" dirty="0" smtClean="0">
                <a:latin typeface="Verdana" pitchFamily="34" charset="0"/>
                <a:ea typeface="Verdana" pitchFamily="34" charset="0"/>
                <a:cs typeface="Verdana" pitchFamily="34" charset="0"/>
              </a:rPr>
              <a:t>Kartografische Ressourcen</a:t>
            </a:r>
            <a:endParaRPr lang="de-DE" sz="2800" dirty="0">
              <a:latin typeface="Verdana" pitchFamily="34" charset="0"/>
              <a:ea typeface="Verdana" pitchFamily="34" charset="0"/>
              <a:cs typeface="Verdana" pitchFamily="34" charset="0"/>
            </a:endParaRPr>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6K</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smtClean="0"/>
              <a:t>AG RDA Schulungsunterlagen – Modul 6K: Karten | Aleph | Stand: 23.02.2016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a:t>
            </a:fld>
            <a:endParaRPr lang="de-DE" dirty="0"/>
          </a:p>
        </p:txBody>
      </p:sp>
    </p:spTree>
    <p:extLst>
      <p:ext uri="{BB962C8B-B14F-4D97-AF65-F5344CB8AC3E}">
        <p14:creationId xmlns:p14="http://schemas.microsoft.com/office/powerpoint/2010/main" val="3088376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a:p>
        </p:txBody>
      </p:sp>
      <p:sp>
        <p:nvSpPr>
          <p:cNvPr id="7" name="Titel 1"/>
          <p:cNvSpPr>
            <a:spLocks noGrp="1"/>
          </p:cNvSpPr>
          <p:nvPr>
            <p:ph type="title"/>
          </p:nvPr>
        </p:nvSpPr>
        <p:spPr>
          <a:xfrm>
            <a:off x="251520" y="183778"/>
            <a:ext cx="8640960" cy="72494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Sonstige Körperschaft | Beispiel</a:t>
            </a:r>
            <a:endParaRPr lang="de-DE" dirty="0">
              <a:solidFill>
                <a:srgbClr val="FF0000"/>
              </a:solidFill>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10510" y="1179441"/>
            <a:ext cx="9119014" cy="1241447"/>
          </a:xfrm>
        </p:spPr>
        <p:txBody>
          <a:bodyPr/>
          <a:lstStyle/>
          <a:p>
            <a:r>
              <a:rPr lang="de-DE" sz="2400" dirty="0">
                <a:latin typeface="Verdana" panose="020B0604030504040204" pitchFamily="34" charset="0"/>
                <a:ea typeface="Verdana" panose="020B0604030504040204" pitchFamily="34" charset="0"/>
                <a:cs typeface="Verdana" panose="020B0604030504040204" pitchFamily="34" charset="0"/>
              </a:rPr>
              <a:t>Beziehung als „Herausgebendes Organ“ sinnvoll </a:t>
            </a:r>
            <a:r>
              <a:rPr lang="de-DE" sz="2400" dirty="0" smtClean="0">
                <a:latin typeface="Verdana" panose="020B0604030504040204" pitchFamily="34" charset="0"/>
                <a:ea typeface="Verdana" panose="020B0604030504040204" pitchFamily="34" charset="0"/>
                <a:cs typeface="Verdana" panose="020B0604030504040204" pitchFamily="34" charset="0"/>
              </a:rPr>
              <a:t>für eine Körperschaft, von der ein Werk stammt, die aber nicht geistiger Schöpfer ist (RDA </a:t>
            </a:r>
            <a:r>
              <a:rPr lang="de-DE" sz="2400" dirty="0">
                <a:latin typeface="Verdana" panose="020B0604030504040204" pitchFamily="34" charset="0"/>
                <a:ea typeface="Verdana" panose="020B0604030504040204" pitchFamily="34" charset="0"/>
                <a:cs typeface="Verdana" panose="020B0604030504040204" pitchFamily="34" charset="0"/>
              </a:rPr>
              <a:t>19.3.1.3 D-A-CH</a:t>
            </a:r>
            <a:r>
              <a:rPr lang="de-DE" sz="2400" dirty="0" smtClean="0">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2" name="Tabelle 1"/>
          <p:cNvGraphicFramePr>
            <a:graphicFrameLocks noGrp="1"/>
          </p:cNvGraphicFramePr>
          <p:nvPr>
            <p:extLst>
              <p:ext uri="{D42A27DB-BD31-4B8C-83A1-F6EECF244321}">
                <p14:modId xmlns:p14="http://schemas.microsoft.com/office/powerpoint/2010/main" val="2007447092"/>
              </p:ext>
            </p:extLst>
          </p:nvPr>
        </p:nvGraphicFramePr>
        <p:xfrm>
          <a:off x="323528" y="4293096"/>
          <a:ext cx="8352928" cy="1981200"/>
        </p:xfrm>
        <a:graphic>
          <a:graphicData uri="http://schemas.openxmlformats.org/drawingml/2006/table">
            <a:tbl>
              <a:tblPr firstRow="1" bandRow="1">
                <a:tableStyleId>{5C22544A-7EE6-4342-B048-85BDC9FD1C3A}</a:tableStyleId>
              </a:tblPr>
              <a:tblGrid>
                <a:gridCol w="1008112"/>
                <a:gridCol w="1008112">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3744416">
                  <a:extLst>
                    <a:ext uri="{9D8B030D-6E8A-4147-A177-3AD203B41FA5}">
                      <a16:colId xmlns:a16="http://schemas.microsoft.com/office/drawing/2014/main" xmlns="" val="20003"/>
                    </a:ext>
                  </a:extLst>
                </a:gridCol>
              </a:tblGrid>
              <a:tr h="0">
                <a:tc>
                  <a:txBody>
                    <a:bodyPr/>
                    <a:lstStyle/>
                    <a:p>
                      <a:r>
                        <a:rPr lang="de-DE" sz="18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RDA</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rowSpan="2">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latin typeface="Verdana" panose="020B0604030504040204" pitchFamily="34" charset="0"/>
                          <a:ea typeface="Verdana" panose="020B0604030504040204" pitchFamily="34" charset="0"/>
                          <a:cs typeface="Verdana" panose="020B0604030504040204" pitchFamily="34" charset="0"/>
                        </a:rPr>
                        <a:t>200b</a:t>
                      </a: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19.3</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Sonstige Körperschaft</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kern="1200" dirty="0" smtClean="0">
                          <a:solidFill>
                            <a:srgbClr val="FF0000"/>
                          </a:solidFill>
                          <a:latin typeface="Verdana" pitchFamily="34" charset="0"/>
                          <a:ea typeface="Verdana" pitchFamily="34" charset="0"/>
                          <a:cs typeface="Verdana" pitchFamily="34" charset="0"/>
                        </a:rPr>
                        <a:t>$k</a:t>
                      </a:r>
                      <a:r>
                        <a:rPr lang="en-US" sz="1800" b="0" kern="1200" dirty="0" smtClean="0">
                          <a:solidFill>
                            <a:srgbClr val="FF0000"/>
                          </a:solidFill>
                          <a:latin typeface="Verdana" pitchFamily="34" charset="0"/>
                          <a:ea typeface="Verdana" pitchFamily="34" charset="0"/>
                          <a:cs typeface="Verdana" pitchFamily="34" charset="0"/>
                        </a:rPr>
                        <a:t> </a:t>
                      </a:r>
                      <a:r>
                        <a:rPr lang="en-US" sz="1800" b="0" kern="1200" dirty="0" err="1" smtClean="0">
                          <a:solidFill>
                            <a:schemeClr val="dk1"/>
                          </a:solidFill>
                          <a:latin typeface="Verdana" pitchFamily="34" charset="0"/>
                          <a:ea typeface="Verdana" pitchFamily="34" charset="0"/>
                          <a:cs typeface="Verdana" pitchFamily="34" charset="0"/>
                        </a:rPr>
                        <a:t>Bayerisches</a:t>
                      </a:r>
                      <a:r>
                        <a:rPr lang="en-US" sz="1800" b="0" kern="1200" dirty="0" smtClean="0">
                          <a:solidFill>
                            <a:schemeClr val="dk1"/>
                          </a:solidFill>
                          <a:latin typeface="Verdana" pitchFamily="34" charset="0"/>
                          <a:ea typeface="Verdana" pitchFamily="34" charset="0"/>
                          <a:cs typeface="Verdana" pitchFamily="34" charset="0"/>
                        </a:rPr>
                        <a:t> </a:t>
                      </a:r>
                      <a:r>
                        <a:rPr lang="en-US" sz="1800" b="0" kern="1200" dirty="0" err="1" smtClean="0">
                          <a:solidFill>
                            <a:schemeClr val="dk1"/>
                          </a:solidFill>
                          <a:latin typeface="Verdana" pitchFamily="34" charset="0"/>
                          <a:ea typeface="Verdana" pitchFamily="34" charset="0"/>
                          <a:cs typeface="Verdana" pitchFamily="34" charset="0"/>
                        </a:rPr>
                        <a:t>Landesamt</a:t>
                      </a:r>
                      <a:r>
                        <a:rPr lang="en-US" sz="1800" b="0" kern="1200" dirty="0" smtClean="0">
                          <a:solidFill>
                            <a:schemeClr val="dk1"/>
                          </a:solidFill>
                          <a:latin typeface="Verdana" pitchFamily="34" charset="0"/>
                          <a:ea typeface="Verdana" pitchFamily="34" charset="0"/>
                          <a:cs typeface="Verdana" pitchFamily="34" charset="0"/>
                        </a:rPr>
                        <a:t> </a:t>
                      </a:r>
                      <a:r>
                        <a:rPr lang="en-US" sz="1800" b="0" kern="1200" dirty="0" err="1" smtClean="0">
                          <a:solidFill>
                            <a:schemeClr val="dk1"/>
                          </a:solidFill>
                          <a:latin typeface="Verdana" pitchFamily="34" charset="0"/>
                          <a:ea typeface="Verdana" pitchFamily="34" charset="0"/>
                          <a:cs typeface="Verdana" pitchFamily="34" charset="0"/>
                        </a:rPr>
                        <a:t>für</a:t>
                      </a:r>
                      <a:r>
                        <a:rPr lang="en-US" sz="1800" b="0" kern="1200" dirty="0" smtClean="0">
                          <a:solidFill>
                            <a:schemeClr val="dk1"/>
                          </a:solidFill>
                          <a:latin typeface="Verdana" pitchFamily="34" charset="0"/>
                          <a:ea typeface="Verdana" pitchFamily="34" charset="0"/>
                          <a:cs typeface="Verdana" pitchFamily="34" charset="0"/>
                        </a:rPr>
                        <a:t> Umwelt</a:t>
                      </a:r>
                      <a:br>
                        <a:rPr lang="en-US" sz="1800" b="0" kern="1200" dirty="0" smtClean="0">
                          <a:solidFill>
                            <a:schemeClr val="dk1"/>
                          </a:solidFill>
                          <a:latin typeface="Verdana" pitchFamily="34" charset="0"/>
                          <a:ea typeface="Verdana" pitchFamily="34" charset="0"/>
                          <a:cs typeface="Verdana" pitchFamily="34" charset="0"/>
                        </a:rPr>
                      </a:br>
                      <a:r>
                        <a:rPr lang="en-US" sz="1800" b="1" kern="1200" dirty="0" smtClean="0">
                          <a:solidFill>
                            <a:srgbClr val="FF0000"/>
                          </a:solidFill>
                          <a:latin typeface="Verdana" pitchFamily="34" charset="0"/>
                          <a:ea typeface="Verdana" pitchFamily="34" charset="0"/>
                          <a:cs typeface="Verdana" pitchFamily="34" charset="0"/>
                        </a:rPr>
                        <a:t>$9</a:t>
                      </a:r>
                      <a:r>
                        <a:rPr lang="en-US" sz="1800" b="0" kern="1200" dirty="0" smtClean="0">
                          <a:solidFill>
                            <a:srgbClr val="FF0000"/>
                          </a:solidFill>
                          <a:latin typeface="Verdana" pitchFamily="34" charset="0"/>
                          <a:ea typeface="Verdana" pitchFamily="34" charset="0"/>
                          <a:cs typeface="Verdana" pitchFamily="34" charset="0"/>
                        </a:rPr>
                        <a:t> </a:t>
                      </a:r>
                      <a:r>
                        <a:rPr lang="en-US" sz="1800" b="0" i="1" kern="1200" dirty="0" smtClean="0">
                          <a:solidFill>
                            <a:schemeClr val="dk1"/>
                          </a:solidFill>
                          <a:latin typeface="Verdana" pitchFamily="34" charset="0"/>
                          <a:ea typeface="Verdana" pitchFamily="34" charset="0"/>
                          <a:cs typeface="Verdana" pitchFamily="34" charset="0"/>
                        </a:rPr>
                        <a:t>GND-ID</a:t>
                      </a:r>
                      <a:endParaRPr lang="de-DE" sz="1800" b="0" dirty="0">
                        <a:solidFill>
                          <a:schemeClr val="tx1"/>
                        </a:solidFill>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$4 </a:t>
                      </a:r>
                      <a:r>
                        <a:rPr lang="de-DE" sz="1800" b="0" dirty="0" err="1" smtClean="0">
                          <a:solidFill>
                            <a:schemeClr val="tx1"/>
                          </a:solidFill>
                          <a:latin typeface="Verdana" pitchFamily="34" charset="0"/>
                          <a:ea typeface="Verdana" pitchFamily="34" charset="0"/>
                          <a:cs typeface="Verdana" pitchFamily="34" charset="0"/>
                        </a:rPr>
                        <a:t>isb</a:t>
                      </a:r>
                      <a:r>
                        <a:rPr lang="de-DE" sz="1800" b="0" dirty="0" smtClean="0">
                          <a:solidFill>
                            <a:schemeClr val="tx1"/>
                          </a:solidFill>
                          <a:latin typeface="Verdana" pitchFamily="34" charset="0"/>
                          <a:ea typeface="Verdana" pitchFamily="34" charset="0"/>
                          <a:cs typeface="Verdana" pitchFamily="34" charset="0"/>
                        </a:rPr>
                        <a:t> </a:t>
                      </a:r>
                      <a:r>
                        <a:rPr lang="de-DE" sz="1800" b="0" dirty="0" smtClean="0">
                          <a:solidFill>
                            <a:schemeClr val="bg1">
                              <a:lumMod val="50000"/>
                            </a:schemeClr>
                          </a:solidFill>
                          <a:latin typeface="Verdana" pitchFamily="34" charset="0"/>
                          <a:ea typeface="Verdana" pitchFamily="34" charset="0"/>
                          <a:cs typeface="Verdana" pitchFamily="34" charset="0"/>
                        </a:rPr>
                        <a:t>[Herausgebendes Organ]</a:t>
                      </a:r>
                      <a:endParaRPr lang="de-DE" sz="1800" b="0" dirty="0">
                        <a:solidFill>
                          <a:schemeClr val="bg1">
                            <a:lumMod val="50000"/>
                          </a:schemeClr>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1"/>
                  </a:ext>
                </a:extLst>
              </a:tr>
              <a:tr h="586968">
                <a:tc vMerge="1">
                  <a:txBody>
                    <a:bodyPr/>
                    <a:lstStyle/>
                    <a:p>
                      <a:pPr>
                        <a:lnSpc>
                          <a:spcPts val="1600"/>
                        </a:lnSpc>
                        <a:spcBef>
                          <a:spcPts val="600"/>
                        </a:spcBef>
                        <a:spcAft>
                          <a:spcPts val="600"/>
                        </a:spcAft>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18.5</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de-DE" sz="1800" b="0" dirty="0">
                        <a:solidFill>
                          <a:schemeClr val="bg1">
                            <a:lumMod val="50000"/>
                          </a:schemeClr>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2"/>
                  </a:ext>
                </a:extLst>
              </a:tr>
            </a:tbl>
          </a:graphicData>
        </a:graphic>
      </p:graphicFrame>
      <p:sp>
        <p:nvSpPr>
          <p:cNvPr id="6" name="Textfeld 5"/>
          <p:cNvSpPr txBox="1"/>
          <p:nvPr/>
        </p:nvSpPr>
        <p:spPr>
          <a:xfrm>
            <a:off x="323528" y="2708920"/>
            <a:ext cx="8784976" cy="1477328"/>
          </a:xfrm>
          <a:prstGeom prst="rect">
            <a:avLst/>
          </a:prstGeom>
          <a:noFill/>
        </p:spPr>
        <p:txBody>
          <a:bodyPr wrap="square" rtlCol="0">
            <a:spAutoFit/>
          </a:bodyPr>
          <a:lstStyle/>
          <a:p>
            <a:r>
              <a:rPr lang="de-DE" dirty="0" smtClean="0">
                <a:latin typeface="Verdana" pitchFamily="34" charset="0"/>
                <a:ea typeface="Verdana" pitchFamily="34" charset="0"/>
                <a:cs typeface="Verdana" pitchFamily="34" charset="0"/>
              </a:rPr>
              <a:t>Geologische </a:t>
            </a:r>
            <a:r>
              <a:rPr lang="de-DE" dirty="0">
                <a:latin typeface="Verdana" pitchFamily="34" charset="0"/>
                <a:ea typeface="Verdana" pitchFamily="34" charset="0"/>
                <a:cs typeface="Verdana" pitchFamily="34" charset="0"/>
              </a:rPr>
              <a:t>Karte des Oberpfälzer Waldes 1:150 </a:t>
            </a:r>
            <a:r>
              <a:rPr lang="de-DE" dirty="0" smtClean="0">
                <a:latin typeface="Verdana" pitchFamily="34" charset="0"/>
                <a:ea typeface="Verdana" pitchFamily="34" charset="0"/>
                <a:cs typeface="Verdana" pitchFamily="34" charset="0"/>
              </a:rPr>
              <a:t>000 / bearbeitet </a:t>
            </a:r>
            <a:r>
              <a:rPr lang="de-DE" dirty="0">
                <a:latin typeface="Verdana" pitchFamily="34" charset="0"/>
                <a:ea typeface="Verdana" pitchFamily="34" charset="0"/>
                <a:cs typeface="Verdana" pitchFamily="34" charset="0"/>
              </a:rPr>
              <a:t>von – </a:t>
            </a:r>
            <a:r>
              <a:rPr lang="de-DE" dirty="0" err="1">
                <a:latin typeface="Verdana" pitchFamily="34" charset="0"/>
                <a:ea typeface="Verdana" pitchFamily="34" charset="0"/>
                <a:cs typeface="Verdana" pitchFamily="34" charset="0"/>
              </a:rPr>
              <a:t>zpracovali</a:t>
            </a:r>
            <a:r>
              <a:rPr lang="de-DE" dirty="0">
                <a:latin typeface="Verdana" pitchFamily="34" charset="0"/>
                <a:ea typeface="Verdana" pitchFamily="34" charset="0"/>
                <a:cs typeface="Verdana" pitchFamily="34" charset="0"/>
              </a:rPr>
              <a:t> – </a:t>
            </a:r>
            <a:r>
              <a:rPr lang="de-DE" dirty="0" err="1">
                <a:latin typeface="Verdana" pitchFamily="34" charset="0"/>
                <a:ea typeface="Verdana" pitchFamily="34" charset="0"/>
                <a:cs typeface="Verdana" pitchFamily="34" charset="0"/>
              </a:rPr>
              <a:t>edited</a:t>
            </a:r>
            <a:r>
              <a:rPr lang="de-DE" dirty="0">
                <a:latin typeface="Verdana" pitchFamily="34" charset="0"/>
                <a:ea typeface="Verdana" pitchFamily="34" charset="0"/>
                <a:cs typeface="Verdana" pitchFamily="34" charset="0"/>
              </a:rPr>
              <a:t> </a:t>
            </a:r>
            <a:r>
              <a:rPr lang="de-DE" dirty="0" err="1">
                <a:latin typeface="Verdana" pitchFamily="34" charset="0"/>
                <a:ea typeface="Verdana" pitchFamily="34" charset="0"/>
                <a:cs typeface="Verdana" pitchFamily="34" charset="0"/>
              </a:rPr>
              <a:t>by</a:t>
            </a:r>
            <a:r>
              <a:rPr lang="de-DE" dirty="0">
                <a:latin typeface="Verdana" pitchFamily="34" charset="0"/>
                <a:ea typeface="Verdana" pitchFamily="34" charset="0"/>
                <a:cs typeface="Verdana" pitchFamily="34" charset="0"/>
              </a:rPr>
              <a:t> Elena </a:t>
            </a:r>
            <a:r>
              <a:rPr lang="en-US" dirty="0" err="1">
                <a:solidFill>
                  <a:schemeClr val="dk1"/>
                </a:solidFill>
                <a:latin typeface="Verdana" pitchFamily="34" charset="0"/>
                <a:ea typeface="Verdana" pitchFamily="34" charset="0"/>
                <a:cs typeface="Verdana" pitchFamily="34" charset="0"/>
              </a:rPr>
              <a:t>Galadí-Enríquez</a:t>
            </a:r>
            <a:r>
              <a:rPr lang="en-US" dirty="0">
                <a:latin typeface="Verdana" pitchFamily="34" charset="0"/>
                <a:ea typeface="Verdana" pitchFamily="34" charset="0"/>
                <a:cs typeface="Verdana" pitchFamily="34" charset="0"/>
              </a:rPr>
              <a:t>, </a:t>
            </a:r>
            <a:r>
              <a:rPr lang="de-DE" dirty="0">
                <a:latin typeface="Verdana" panose="020B0604030504040204" pitchFamily="34" charset="0"/>
                <a:ea typeface="Verdana" panose="020B0604030504040204" pitchFamily="34" charset="0"/>
                <a:cs typeface="Verdana" panose="020B0604030504040204" pitchFamily="34" charset="0"/>
              </a:rPr>
              <a:t>Ernst </a:t>
            </a:r>
            <a:r>
              <a:rPr lang="de-DE" dirty="0" err="1">
                <a:latin typeface="Verdana" panose="020B0604030504040204" pitchFamily="34" charset="0"/>
                <a:ea typeface="Verdana" panose="020B0604030504040204" pitchFamily="34" charset="0"/>
                <a:cs typeface="Verdana" panose="020B0604030504040204" pitchFamily="34" charset="0"/>
              </a:rPr>
              <a:t>Kroemer</a:t>
            </a:r>
            <a:r>
              <a:rPr lang="de-DE" dirty="0">
                <a:latin typeface="Verdana" panose="020B0604030504040204" pitchFamily="34" charset="0"/>
                <a:ea typeface="Verdana" panose="020B0604030504040204" pitchFamily="34" charset="0"/>
                <a:cs typeface="Verdana" panose="020B0604030504040204" pitchFamily="34" charset="0"/>
              </a:rPr>
              <a:t>, Georg Loth, Thomas </a:t>
            </a:r>
            <a:r>
              <a:rPr lang="de-DE" dirty="0" err="1">
                <a:latin typeface="Verdana" panose="020B0604030504040204" pitchFamily="34" charset="0"/>
                <a:ea typeface="Verdana" panose="020B0604030504040204" pitchFamily="34" charset="0"/>
                <a:cs typeface="Verdana" panose="020B0604030504040204" pitchFamily="34" charset="0"/>
              </a:rPr>
              <a:t>Pürner</a:t>
            </a:r>
            <a:r>
              <a:rPr lang="de-DE" dirty="0">
                <a:latin typeface="Verdana" panose="020B0604030504040204" pitchFamily="34" charset="0"/>
                <a:ea typeface="Verdana" panose="020B0604030504040204" pitchFamily="34" charset="0"/>
                <a:cs typeface="Verdana" panose="020B0604030504040204" pitchFamily="34" charset="0"/>
              </a:rPr>
              <a:t>, Gabriele Raum, Ulrich </a:t>
            </a:r>
            <a:r>
              <a:rPr lang="de-DE" dirty="0" err="1">
                <a:latin typeface="Verdana" panose="020B0604030504040204" pitchFamily="34" charset="0"/>
                <a:ea typeface="Verdana" panose="020B0604030504040204" pitchFamily="34" charset="0"/>
                <a:cs typeface="Verdana" panose="020B0604030504040204" pitchFamily="34" charset="0"/>
              </a:rPr>
              <a:t>Teipel</a:t>
            </a:r>
            <a:r>
              <a:rPr lang="de-DE" dirty="0">
                <a:latin typeface="Verdana" panose="020B0604030504040204" pitchFamily="34" charset="0"/>
                <a:ea typeface="Verdana" panose="020B0604030504040204" pitchFamily="34" charset="0"/>
                <a:cs typeface="Verdana" panose="020B0604030504040204" pitchFamily="34" charset="0"/>
              </a:rPr>
              <a:t> und Johann Rohrmüller ; herausgegeben vom Bayerischen Landesamt für Umwelt ; digitale Kartographie: E. </a:t>
            </a:r>
            <a:r>
              <a:rPr lang="de-DE" dirty="0" err="1">
                <a:latin typeface="Verdana" panose="020B0604030504040204" pitchFamily="34" charset="0"/>
                <a:ea typeface="Verdana" panose="020B0604030504040204" pitchFamily="34" charset="0"/>
                <a:cs typeface="Verdana" panose="020B0604030504040204" pitchFamily="34" charset="0"/>
              </a:rPr>
              <a:t>Graßmann</a:t>
            </a:r>
            <a:r>
              <a:rPr lang="de-DE" dirty="0">
                <a:latin typeface="Verdana" panose="020B0604030504040204" pitchFamily="34" charset="0"/>
                <a:ea typeface="Verdana" panose="020B0604030504040204" pitchFamily="34" charset="0"/>
                <a:cs typeface="Verdana" panose="020B0604030504040204" pitchFamily="34" charset="0"/>
              </a:rPr>
              <a:t>, T. </a:t>
            </a:r>
            <a:r>
              <a:rPr lang="de-DE" dirty="0" smtClean="0">
                <a:latin typeface="Verdana" panose="020B0604030504040204" pitchFamily="34" charset="0"/>
                <a:ea typeface="Verdana" panose="020B0604030504040204" pitchFamily="34" charset="0"/>
                <a:cs typeface="Verdana" panose="020B0604030504040204" pitchFamily="34" charset="0"/>
              </a:rPr>
              <a:t>Richtmann</a:t>
            </a:r>
            <a:endParaRPr lang="de-DE" dirty="0"/>
          </a:p>
        </p:txBody>
      </p:sp>
    </p:spTree>
    <p:extLst>
      <p:ext uri="{BB962C8B-B14F-4D97-AF65-F5344CB8AC3E}">
        <p14:creationId xmlns:p14="http://schemas.microsoft.com/office/powerpoint/2010/main" val="10837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dirty="0"/>
          </a:p>
        </p:txBody>
      </p:sp>
      <p:sp>
        <p:nvSpPr>
          <p:cNvPr id="7" name="Titel 1"/>
          <p:cNvSpPr>
            <a:spLocks noGrp="1"/>
          </p:cNvSpPr>
          <p:nvPr>
            <p:ph type="title"/>
          </p:nvPr>
        </p:nvSpPr>
        <p:spPr>
          <a:xfrm>
            <a:off x="251520" y="183778"/>
            <a:ext cx="8640960" cy="72494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Mitwirkende Personen | Beispiel</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1124744"/>
            <a:ext cx="8424936" cy="2592288"/>
          </a:xfrm>
        </p:spPr>
        <p:txBody>
          <a:bodyPr/>
          <a:lstStyle/>
          <a:p>
            <a:pPr marL="285750" lvl="1">
              <a:buFont typeface="Arial" panose="020B0604020202020204" pitchFamily="34" charset="0"/>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Erfassung der Beziehung zu mitwirkenden </a:t>
            </a:r>
            <a:r>
              <a:rPr lang="de-DE" sz="2400" dirty="0">
                <a:latin typeface="Verdana" panose="020B0604030504040204" pitchFamily="34" charset="0"/>
                <a:ea typeface="Verdana" panose="020B0604030504040204" pitchFamily="34" charset="0"/>
                <a:cs typeface="Verdana" panose="020B0604030504040204" pitchFamily="34" charset="0"/>
              </a:rPr>
              <a:t>Personen </a:t>
            </a:r>
            <a:r>
              <a:rPr lang="de-DE" sz="2400" dirty="0" smtClean="0">
                <a:latin typeface="Verdana" panose="020B0604030504040204" pitchFamily="34" charset="0"/>
                <a:ea typeface="Verdana" panose="020B0604030504040204" pitchFamily="34" charset="0"/>
                <a:cs typeface="Verdana" panose="020B0604030504040204" pitchFamily="34" charset="0"/>
              </a:rPr>
              <a:t>oder Körperschaften, wenn sie zur Realisierung der Ressource einen bedeutenden Teil beigetragen haben</a:t>
            </a:r>
          </a:p>
          <a:p>
            <a:pPr marL="285750" lvl="1">
              <a:buFont typeface="Arial" panose="020B0604020202020204" pitchFamily="34" charset="0"/>
              <a:buChar char="•"/>
            </a:pPr>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marL="285750" lvl="1">
              <a:buFont typeface="Arial" panose="020B0604020202020204" pitchFamily="34" charset="0"/>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Entscheidung im Ermessen der Katalogisierenden (RDA </a:t>
            </a:r>
            <a:r>
              <a:rPr lang="de-DE" sz="2400" dirty="0">
                <a:latin typeface="Verdana" panose="020B0604030504040204" pitchFamily="34" charset="0"/>
                <a:ea typeface="Verdana" panose="020B0604030504040204" pitchFamily="34" charset="0"/>
                <a:cs typeface="Verdana" panose="020B0604030504040204" pitchFamily="34" charset="0"/>
              </a:rPr>
              <a:t>20.2.1.3 </a:t>
            </a:r>
            <a:r>
              <a:rPr lang="de-DE" sz="2400" dirty="0" smtClean="0">
                <a:latin typeface="Verdana" panose="020B0604030504040204" pitchFamily="34" charset="0"/>
                <a:ea typeface="Verdana" panose="020B0604030504040204" pitchFamily="34" charset="0"/>
                <a:cs typeface="Verdana" panose="020B0604030504040204" pitchFamily="34" charset="0"/>
              </a:rPr>
              <a:t>D-A-CH)</a:t>
            </a:r>
          </a:p>
        </p:txBody>
      </p:sp>
      <p:graphicFrame>
        <p:nvGraphicFramePr>
          <p:cNvPr id="2" name="Tabelle 1"/>
          <p:cNvGraphicFramePr>
            <a:graphicFrameLocks noGrp="1"/>
          </p:cNvGraphicFramePr>
          <p:nvPr>
            <p:extLst>
              <p:ext uri="{D42A27DB-BD31-4B8C-83A1-F6EECF244321}">
                <p14:modId xmlns:p14="http://schemas.microsoft.com/office/powerpoint/2010/main" val="1520543513"/>
              </p:ext>
            </p:extLst>
          </p:nvPr>
        </p:nvGraphicFramePr>
        <p:xfrm>
          <a:off x="323528" y="3933056"/>
          <a:ext cx="8280920" cy="2097870"/>
        </p:xfrm>
        <a:graphic>
          <a:graphicData uri="http://schemas.openxmlformats.org/drawingml/2006/table">
            <a:tbl>
              <a:tblPr firstRow="1" bandRow="1">
                <a:tableStyleId>{5C22544A-7EE6-4342-B048-85BDC9FD1C3A}</a:tableStyleId>
              </a:tblPr>
              <a:tblGrid>
                <a:gridCol w="1080120"/>
                <a:gridCol w="1008112">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gridCol w="3744416">
                  <a:extLst>
                    <a:ext uri="{9D8B030D-6E8A-4147-A177-3AD203B41FA5}">
                      <a16:colId xmlns:a16="http://schemas.microsoft.com/office/drawing/2014/main" xmlns="" val="20003"/>
                    </a:ext>
                  </a:extLst>
                </a:gridCol>
              </a:tblGrid>
              <a:tr h="363171">
                <a:tc>
                  <a:txBody>
                    <a:bodyPr/>
                    <a:lstStyle/>
                    <a:p>
                      <a:r>
                        <a:rPr lang="de-DE" sz="18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RDA</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68215">
                <a:tc rowSpan="2">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latin typeface="Verdana" panose="020B0604030504040204" pitchFamily="34" charset="0"/>
                          <a:ea typeface="Verdana" panose="020B0604030504040204" pitchFamily="34" charset="0"/>
                          <a:cs typeface="Verdana" panose="020B0604030504040204" pitchFamily="34" charset="0"/>
                        </a:rPr>
                        <a:t>100b</a:t>
                      </a: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20.2</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Mitwirkender</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1" dirty="0" smtClean="0">
                          <a:solidFill>
                            <a:srgbClr val="FF0000"/>
                          </a:solidFill>
                          <a:latin typeface="Verdana" pitchFamily="34" charset="0"/>
                          <a:ea typeface="Verdana" pitchFamily="34" charset="0"/>
                          <a:cs typeface="Verdana" pitchFamily="34" charset="0"/>
                        </a:rPr>
                        <a:t>$p </a:t>
                      </a:r>
                      <a:r>
                        <a:rPr lang="de-DE" sz="1800" b="0" dirty="0" err="1" smtClean="0">
                          <a:latin typeface="Verdana" pitchFamily="34" charset="0"/>
                          <a:ea typeface="Verdana" pitchFamily="34" charset="0"/>
                          <a:cs typeface="Verdana" pitchFamily="34" charset="0"/>
                        </a:rPr>
                        <a:t>Graßmann</a:t>
                      </a:r>
                      <a:r>
                        <a:rPr lang="de-DE" sz="1800" b="0" dirty="0" smtClean="0">
                          <a:latin typeface="Verdana" pitchFamily="34" charset="0"/>
                          <a:ea typeface="Verdana" pitchFamily="34" charset="0"/>
                          <a:cs typeface="Verdana" pitchFamily="34" charset="0"/>
                        </a:rPr>
                        <a:t>, E.</a:t>
                      </a:r>
                    </a:p>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$4 </a:t>
                      </a:r>
                      <a:r>
                        <a:rPr lang="de-DE" sz="1800" b="0" dirty="0" err="1" smtClean="0">
                          <a:latin typeface="Verdana" pitchFamily="34" charset="0"/>
                          <a:ea typeface="Verdana" pitchFamily="34" charset="0"/>
                          <a:cs typeface="Verdana" pitchFamily="34" charset="0"/>
                        </a:rPr>
                        <a:t>ctg</a:t>
                      </a:r>
                      <a:r>
                        <a:rPr lang="de-DE" sz="1800" b="0" dirty="0" smtClean="0">
                          <a:latin typeface="Verdana" pitchFamily="34" charset="0"/>
                          <a:ea typeface="Verdana" pitchFamily="34" charset="0"/>
                          <a:cs typeface="Verdana" pitchFamily="34" charset="0"/>
                        </a:rPr>
                        <a:t> </a:t>
                      </a:r>
                      <a:r>
                        <a:rPr lang="de-DE" sz="1800" b="0" dirty="0" smtClean="0">
                          <a:solidFill>
                            <a:schemeClr val="bg1">
                              <a:lumMod val="50000"/>
                            </a:schemeClr>
                          </a:solidFill>
                          <a:latin typeface="Verdana" pitchFamily="34" charset="0"/>
                          <a:ea typeface="Verdana" pitchFamily="34" charset="0"/>
                          <a:cs typeface="Verdana" pitchFamily="34" charset="0"/>
                        </a:rPr>
                        <a:t>[Kartograf]</a:t>
                      </a:r>
                    </a:p>
                  </a:txBody>
                  <a:tcPr anchor="ctr"/>
                </a:tc>
                <a:extLst>
                  <a:ext uri="{0D108BD9-81ED-4DB2-BD59-A6C34878D82A}">
                    <a16:rowId xmlns:a16="http://schemas.microsoft.com/office/drawing/2014/main" xmlns="" val="10001"/>
                  </a:ext>
                </a:extLst>
              </a:tr>
              <a:tr h="494316">
                <a:tc vMerge="1">
                  <a:txBody>
                    <a:bodyPr/>
                    <a:lstStyle/>
                    <a:p>
                      <a:pPr>
                        <a:lnSpc>
                          <a:spcPts val="1600"/>
                        </a:lnSpc>
                        <a:spcBef>
                          <a:spcPts val="600"/>
                        </a:spcBef>
                        <a:spcAft>
                          <a:spcPts val="600"/>
                        </a:spcAft>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18.5</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de-DE" sz="1800" b="0" dirty="0" smtClean="0">
                        <a:solidFill>
                          <a:schemeClr val="bg1">
                            <a:lumMod val="50000"/>
                          </a:schemeClr>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xmlns="" val="10002"/>
                  </a:ext>
                </a:extLst>
              </a:tr>
              <a:tr h="368215">
                <a:tc rowSpan="2">
                  <a:txBody>
                    <a:bodyPr/>
                    <a:lstStyle/>
                    <a:p>
                      <a:pPr marL="0" marR="0" indent="0" algn="l" defTabSz="914400" rtl="0" eaLnBrk="1" fontAlgn="auto" latinLnBrk="0" hangingPunct="1">
                        <a:lnSpc>
                          <a:spcPts val="1600"/>
                        </a:lnSpc>
                        <a:spcBef>
                          <a:spcPts val="600"/>
                        </a:spcBef>
                        <a:spcAft>
                          <a:spcPts val="600"/>
                        </a:spcAft>
                        <a:buClrTx/>
                        <a:buSzTx/>
                        <a:buFontTx/>
                        <a:buNone/>
                        <a:tabLst/>
                        <a:defRPr/>
                      </a:pPr>
                      <a:r>
                        <a:rPr lang="de-DE" sz="1800" b="0" dirty="0" smtClean="0">
                          <a:latin typeface="Verdana" panose="020B0604030504040204" pitchFamily="34" charset="0"/>
                          <a:ea typeface="Verdana" panose="020B0604030504040204" pitchFamily="34" charset="0"/>
                          <a:cs typeface="Verdana" panose="020B0604030504040204" pitchFamily="34" charset="0"/>
                        </a:rPr>
                        <a:t>104b</a:t>
                      </a:r>
                    </a:p>
                  </a:txBody>
                  <a:tcP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20.2</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Mitwirkender</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row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s-E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es-ES" sz="1800" b="0" dirty="0" smtClean="0">
                          <a:latin typeface="Verdana" panose="020B0604030504040204" pitchFamily="34" charset="0"/>
                          <a:ea typeface="Verdana" panose="020B0604030504040204" pitchFamily="34" charset="0"/>
                          <a:cs typeface="Verdana" panose="020B0604030504040204" pitchFamily="34" charset="0"/>
                        </a:rPr>
                        <a:t> Richtmann, T.</a:t>
                      </a:r>
                      <a:endParaRPr lang="de-DE" sz="1800" b="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de-DE" sz="1800" b="0" dirty="0" smtClean="0">
                          <a:solidFill>
                            <a:srgbClr val="FF0000"/>
                          </a:solidFill>
                          <a:latin typeface="Verdana" pitchFamily="34" charset="0"/>
                          <a:ea typeface="Verdana" pitchFamily="34" charset="0"/>
                          <a:cs typeface="Verdana" pitchFamily="34" charset="0"/>
                        </a:rPr>
                        <a:t>$4</a:t>
                      </a:r>
                      <a:r>
                        <a:rPr lang="de-DE" sz="1800" b="0" dirty="0" smtClean="0">
                          <a:latin typeface="Verdana" pitchFamily="34" charset="0"/>
                          <a:ea typeface="Verdana" pitchFamily="34" charset="0"/>
                          <a:cs typeface="Verdana" pitchFamily="34" charset="0"/>
                        </a:rPr>
                        <a:t> </a:t>
                      </a:r>
                      <a:r>
                        <a:rPr lang="de-DE" sz="1800" b="0" dirty="0" err="1" smtClean="0">
                          <a:latin typeface="Verdana" pitchFamily="34" charset="0"/>
                          <a:ea typeface="Verdana" pitchFamily="34" charset="0"/>
                          <a:cs typeface="Verdana" pitchFamily="34" charset="0"/>
                        </a:rPr>
                        <a:t>ctg</a:t>
                      </a:r>
                      <a:r>
                        <a:rPr lang="de-DE" sz="1800" b="0" dirty="0" smtClean="0">
                          <a:latin typeface="Verdana" pitchFamily="34" charset="0"/>
                          <a:ea typeface="Verdana" pitchFamily="34" charset="0"/>
                          <a:cs typeface="Verdana" pitchFamily="34" charset="0"/>
                        </a:rPr>
                        <a:t> </a:t>
                      </a:r>
                      <a:r>
                        <a:rPr lang="de-DE" sz="1800" b="0" dirty="0" smtClean="0">
                          <a:solidFill>
                            <a:schemeClr val="bg1">
                              <a:lumMod val="50000"/>
                            </a:schemeClr>
                          </a:solidFill>
                          <a:latin typeface="Verdana" pitchFamily="34" charset="0"/>
                          <a:ea typeface="Verdana" pitchFamily="34" charset="0"/>
                          <a:cs typeface="Verdana" pitchFamily="34" charset="0"/>
                        </a:rPr>
                        <a:t>[Kartograf]</a:t>
                      </a:r>
                    </a:p>
                  </a:txBody>
                  <a:tcPr anchor="ctr"/>
                </a:tc>
                <a:extLst>
                  <a:ext uri="{0D108BD9-81ED-4DB2-BD59-A6C34878D82A}">
                    <a16:rowId xmlns:a16="http://schemas.microsoft.com/office/drawing/2014/main" xmlns="" val="10003"/>
                  </a:ext>
                </a:extLst>
              </a:tr>
              <a:tr h="494316">
                <a:tc vMerge="1">
                  <a:txBody>
                    <a:bodyPr/>
                    <a:lstStyle/>
                    <a:p>
                      <a:pPr marL="0" marR="0" indent="0" algn="l" defTabSz="914400" rtl="0" eaLnBrk="1" fontAlgn="auto" latinLnBrk="0" hangingPunct="1">
                        <a:lnSpc>
                          <a:spcPts val="1600"/>
                        </a:lnSpc>
                        <a:spcBef>
                          <a:spcPts val="600"/>
                        </a:spcBef>
                        <a:spcAft>
                          <a:spcPts val="600"/>
                        </a:spcAft>
                        <a:buClrTx/>
                        <a:buSzTx/>
                        <a:buFontTx/>
                        <a:buNone/>
                        <a:tabLst/>
                        <a:defRPr/>
                      </a:pP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18.5</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sz="18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nchor="ctr"/>
                </a:tc>
                <a:tc v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de-DE" sz="1800" b="0" dirty="0" smtClean="0">
                        <a:solidFill>
                          <a:schemeClr val="bg1">
                            <a:lumMod val="50000"/>
                          </a:schemeClr>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2761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22</a:t>
            </a:fld>
            <a:endParaRPr lang="de-DE"/>
          </a:p>
        </p:txBody>
      </p:sp>
      <p:sp>
        <p:nvSpPr>
          <p:cNvPr id="7" name="Titel 1"/>
          <p:cNvSpPr>
            <a:spLocks noGrp="1"/>
          </p:cNvSpPr>
          <p:nvPr>
            <p:ph type="title"/>
          </p:nvPr>
        </p:nvSpPr>
        <p:spPr>
          <a:xfrm>
            <a:off x="251520" y="183778"/>
            <a:ext cx="8640960" cy="652934"/>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Hersteller, Verlag &amp; Beziehungskennzeichnung</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395536" y="1196752"/>
            <a:ext cx="8640960" cy="5112568"/>
          </a:xfrm>
        </p:spPr>
        <p:txBody>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Auf </a:t>
            </a:r>
            <a:r>
              <a:rPr lang="de-DE" sz="2400" dirty="0">
                <a:latin typeface="Verdana" panose="020B0604030504040204" pitchFamily="34" charset="0"/>
                <a:ea typeface="Verdana" panose="020B0604030504040204" pitchFamily="34" charset="0"/>
                <a:cs typeface="Verdana" panose="020B0604030504040204" pitchFamily="34" charset="0"/>
              </a:rPr>
              <a:t>Manifestationsebene Beziehungen zu Herstellern </a:t>
            </a:r>
            <a:r>
              <a:rPr lang="de-DE" sz="2400" dirty="0" smtClean="0">
                <a:latin typeface="Verdana" panose="020B0604030504040204" pitchFamily="34" charset="0"/>
                <a:ea typeface="Verdana" panose="020B0604030504040204" pitchFamily="34" charset="0"/>
                <a:cs typeface="Verdana" panose="020B0604030504040204" pitchFamily="34" charset="0"/>
              </a:rPr>
              <a:t>und Verlagen (RDA 21.6)</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Beziehungskennzeichnung für Hersteller (RDA Anhang I.4.1):</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lvl="1"/>
            <a:r>
              <a:rPr lang="de-DE" sz="2000" dirty="0">
                <a:latin typeface="Verdana" panose="020B0604030504040204" pitchFamily="34" charset="0"/>
                <a:ea typeface="Verdana" panose="020B0604030504040204" pitchFamily="34" charset="0"/>
                <a:cs typeface="Verdana" panose="020B0604030504040204" pitchFamily="34" charset="0"/>
              </a:rPr>
              <a:t>Druckformhersteller (z. B. eines Holzschnitts)</a:t>
            </a:r>
          </a:p>
          <a:p>
            <a:pPr lvl="1"/>
            <a:r>
              <a:rPr lang="de-DE" sz="2000" dirty="0" smtClean="0">
                <a:latin typeface="Verdana" panose="020B0604030504040204" pitchFamily="34" charset="0"/>
                <a:ea typeface="Verdana" panose="020B0604030504040204" pitchFamily="34" charset="0"/>
                <a:cs typeface="Verdana" panose="020B0604030504040204" pitchFamily="34" charset="0"/>
              </a:rPr>
              <a:t>Lithograf</a:t>
            </a:r>
          </a:p>
          <a:p>
            <a:pPr lvl="1"/>
            <a:r>
              <a:rPr lang="de-DE" sz="2000" dirty="0" smtClean="0">
                <a:latin typeface="Verdana" panose="020B0604030504040204" pitchFamily="34" charset="0"/>
                <a:ea typeface="Verdana" panose="020B0604030504040204" pitchFamily="34" charset="0"/>
                <a:cs typeface="Verdana" panose="020B0604030504040204" pitchFamily="34" charset="0"/>
              </a:rPr>
              <a:t>Radierer</a:t>
            </a:r>
          </a:p>
          <a:p>
            <a:pPr lvl="1"/>
            <a:r>
              <a:rPr lang="de-DE" sz="2000" dirty="0" smtClean="0">
                <a:latin typeface="Verdana" panose="020B0604030504040204" pitchFamily="34" charset="0"/>
                <a:ea typeface="Verdana" panose="020B0604030504040204" pitchFamily="34" charset="0"/>
                <a:cs typeface="Verdana" panose="020B0604030504040204" pitchFamily="34" charset="0"/>
              </a:rPr>
              <a:t>Stecher</a:t>
            </a:r>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Beziehungskennzeichnung </a:t>
            </a:r>
            <a:r>
              <a:rPr lang="de-DE" sz="2400" dirty="0">
                <a:latin typeface="Verdana" panose="020B0604030504040204" pitchFamily="34" charset="0"/>
                <a:ea typeface="Verdana" panose="020B0604030504040204" pitchFamily="34" charset="0"/>
                <a:cs typeface="Verdana" panose="020B0604030504040204" pitchFamily="34" charset="0"/>
              </a:rPr>
              <a:t>für </a:t>
            </a:r>
            <a:r>
              <a:rPr lang="de-DE" sz="2400" dirty="0" smtClean="0">
                <a:latin typeface="Verdana" panose="020B0604030504040204" pitchFamily="34" charset="0"/>
                <a:ea typeface="Verdana" panose="020B0604030504040204" pitchFamily="34" charset="0"/>
                <a:cs typeface="Verdana" panose="020B0604030504040204" pitchFamily="34" charset="0"/>
              </a:rPr>
              <a:t>Verlag:</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1000" dirty="0">
              <a:latin typeface="Verdana" panose="020B0604030504040204" pitchFamily="34" charset="0"/>
              <a:ea typeface="Verdana" panose="020B0604030504040204" pitchFamily="34" charset="0"/>
              <a:cs typeface="Verdana" panose="020B0604030504040204" pitchFamily="34" charset="0"/>
            </a:endParaRPr>
          </a:p>
          <a:p>
            <a:pPr lvl="1"/>
            <a:r>
              <a:rPr lang="de-DE" sz="2000" dirty="0" smtClean="0">
                <a:latin typeface="Verdana" panose="020B0604030504040204" pitchFamily="34" charset="0"/>
                <a:ea typeface="Verdana" panose="020B0604030504040204" pitchFamily="34" charset="0"/>
                <a:cs typeface="Verdana" panose="020B0604030504040204" pitchFamily="34" charset="0"/>
              </a:rPr>
              <a:t>Verlag</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1929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a:p>
        </p:txBody>
      </p:sp>
      <p:sp>
        <p:nvSpPr>
          <p:cNvPr id="7" name="Titel 1"/>
          <p:cNvSpPr>
            <a:spLocks noGrp="1"/>
          </p:cNvSpPr>
          <p:nvPr>
            <p:ph type="title"/>
          </p:nvPr>
        </p:nvSpPr>
        <p:spPr>
          <a:xfrm>
            <a:off x="293068" y="404664"/>
            <a:ext cx="8820472" cy="504056"/>
          </a:xfrm>
        </p:spPr>
        <p:txBody>
          <a:bodyPr>
            <a:no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Hersteller, Verlag &amp; Beziehungskennzeichnung | Beispiel</a:t>
            </a:r>
          </a:p>
          <a:p>
            <a:pPr marL="11430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de-DE" sz="2000" dirty="0" smtClean="0">
                <a:latin typeface="Verdana" panose="020B0604030504040204" pitchFamily="34" charset="0"/>
                <a:ea typeface="Verdana" panose="020B0604030504040204" pitchFamily="34" charset="0"/>
                <a:cs typeface="Verdana" panose="020B0604030504040204" pitchFamily="34" charset="0"/>
              </a:rPr>
              <a:t>	</a:t>
            </a:r>
            <a:endParaRPr lang="de-DE" sz="2000" dirty="0">
              <a:latin typeface="Verdana" pitchFamily="34" charset="0"/>
              <a:ea typeface="Verdana" pitchFamily="34" charset="0"/>
              <a:cs typeface="Verdana"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147715786"/>
              </p:ext>
            </p:extLst>
          </p:nvPr>
        </p:nvGraphicFramePr>
        <p:xfrm>
          <a:off x="323528" y="980728"/>
          <a:ext cx="8424936" cy="5325432"/>
        </p:xfrm>
        <a:graphic>
          <a:graphicData uri="http://schemas.openxmlformats.org/drawingml/2006/table">
            <a:tbl>
              <a:tblPr firstRow="1" bandRow="1">
                <a:tableStyleId>{5C22544A-7EE6-4342-B048-85BDC9FD1C3A}</a:tableStyleId>
              </a:tblPr>
              <a:tblGrid>
                <a:gridCol w="792088"/>
                <a:gridCol w="792088">
                  <a:extLst>
                    <a:ext uri="{9D8B030D-6E8A-4147-A177-3AD203B41FA5}">
                      <a16:colId xmlns:a16="http://schemas.microsoft.com/office/drawing/2014/main" xmlns="" val="2336566579"/>
                    </a:ext>
                  </a:extLst>
                </a:gridCol>
                <a:gridCol w="2592288">
                  <a:extLst>
                    <a:ext uri="{9D8B030D-6E8A-4147-A177-3AD203B41FA5}">
                      <a16:colId xmlns:a16="http://schemas.microsoft.com/office/drawing/2014/main" xmlns="" val="1025403304"/>
                    </a:ext>
                  </a:extLst>
                </a:gridCol>
                <a:gridCol w="4248472">
                  <a:extLst>
                    <a:ext uri="{9D8B030D-6E8A-4147-A177-3AD203B41FA5}">
                      <a16:colId xmlns:a16="http://schemas.microsoft.com/office/drawing/2014/main" xmlns="" val="1228406884"/>
                    </a:ext>
                  </a:extLst>
                </a:gridCol>
              </a:tblGrid>
              <a:tr h="126752">
                <a:tc>
                  <a:txBody>
                    <a:bodyPr/>
                    <a:lstStyle/>
                    <a:p>
                      <a:r>
                        <a:rPr lang="de-DE" sz="14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RDA</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Element</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853481207"/>
                  </a:ext>
                </a:extLst>
              </a:tr>
              <a:tr h="37084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331</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2.3.2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2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Special-Carte Des Rheinlaufes Von Speier Bis Bingen</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534148395"/>
                  </a:ext>
                </a:extLst>
              </a:tr>
              <a:tr h="60706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335</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2.3.4</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Titelzusatz</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2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Nebst Den </a:t>
                      </a:r>
                      <a:r>
                        <a:rPr lang="de-DE" sz="12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Angræntzenden</a:t>
                      </a:r>
                      <a:r>
                        <a:rPr lang="de-DE"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Gegenden Von Beiden Ufern Bis An Die Gebirge</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889712761"/>
                  </a:ext>
                </a:extLst>
              </a:tr>
              <a:tr h="575156">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359</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2.4.2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gezeichnet von C.P. G.L.M. P. </a:t>
                      </a:r>
                      <a:r>
                        <a:rPr lang="de-DE" sz="12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Dewarat</a:t>
                      </a:r>
                      <a:r>
                        <a:rPr lang="de-DE" sz="12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in Mannheim</a:t>
                      </a:r>
                      <a:r>
                        <a:rPr lang="de-DE" sz="12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 </a:t>
                      </a:r>
                      <a:r>
                        <a:rPr lang="de-DE" sz="12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Gestochen von E. </a:t>
                      </a:r>
                      <a:r>
                        <a:rPr lang="de-DE" sz="1200" kern="1200" baseline="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Verhelst</a:t>
                      </a:r>
                      <a:r>
                        <a:rPr lang="de-DE" sz="12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in Mannheim</a:t>
                      </a:r>
                      <a:endParaRPr lang="de-DE" sz="1200" dirty="0" smtClean="0">
                        <a:latin typeface="Verdana" panose="020B0604030504040204" pitchFamily="34" charset="0"/>
                        <a:ea typeface="Verdana" panose="020B0604030504040204" pitchFamily="34" charset="0"/>
                        <a:cs typeface="Verdana" panose="020B0604030504040204" pitchFamily="34" charset="0"/>
                      </a:endParaRPr>
                    </a:p>
                  </a:txBody>
                  <a:tcPr/>
                </a:tc>
              </a:tr>
              <a:tr h="312256">
                <a:tc rowSpan="2">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419</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2.8.2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Erscheinungsort</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r>
                        <a:rPr lang="es-E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es-ES"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ES" sz="1200" b="0" dirty="0" smtClean="0">
                          <a:latin typeface="Verdana" panose="020B0604030504040204" pitchFamily="34" charset="0"/>
                          <a:ea typeface="Verdana" panose="020B0604030504040204" pitchFamily="34" charset="0"/>
                          <a:cs typeface="Verdana" panose="020B0604030504040204" pitchFamily="34" charset="0"/>
                        </a:rPr>
                        <a:t>In Mannheim</a:t>
                      </a:r>
                      <a:endParaRPr lang="de-DE"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200" b="1" dirty="0" smtClean="0">
                          <a:latin typeface="Verdana" panose="020B0604030504040204" pitchFamily="34" charset="0"/>
                          <a:ea typeface="Verdana" panose="020B0604030504040204" pitchFamily="34" charset="0"/>
                          <a:cs typeface="Verdana" panose="020B0604030504040204" pitchFamily="34" charset="0"/>
                        </a:rPr>
                        <a:t> </a:t>
                      </a:r>
                      <a:r>
                        <a:rPr lang="es-ES" sz="1200" b="0" dirty="0" smtClean="0">
                          <a:latin typeface="Verdana" panose="020B0604030504040204" pitchFamily="34" charset="0"/>
                          <a:ea typeface="Verdana" panose="020B0604030504040204" pitchFamily="34" charset="0"/>
                          <a:cs typeface="Verdana" panose="020B0604030504040204" pitchFamily="34" charset="0"/>
                        </a:rPr>
                        <a:t>i</a:t>
                      </a:r>
                      <a:r>
                        <a:rPr lang="de-DE" sz="1200" dirty="0" smtClean="0">
                          <a:latin typeface="Verdana" panose="020B0604030504040204" pitchFamily="34" charset="0"/>
                          <a:ea typeface="Verdana" panose="020B0604030504040204" pitchFamily="34" charset="0"/>
                          <a:cs typeface="Verdana" panose="020B0604030504040204" pitchFamily="34" charset="0"/>
                        </a:rPr>
                        <a:t>n Verlage</a:t>
                      </a:r>
                      <a:r>
                        <a:rPr lang="de-DE" sz="1200" baseline="0" dirty="0" smtClean="0">
                          <a:latin typeface="Verdana" panose="020B0604030504040204" pitchFamily="34" charset="0"/>
                          <a:ea typeface="Verdana" panose="020B0604030504040204" pitchFamily="34" charset="0"/>
                          <a:cs typeface="Verdana" panose="020B0604030504040204" pitchFamily="34" charset="0"/>
                        </a:rPr>
                        <a:t> </a:t>
                      </a:r>
                      <a:r>
                        <a:rPr lang="de-DE" sz="1200" baseline="0" dirty="0" err="1" smtClean="0">
                          <a:latin typeface="Verdana" panose="020B0604030504040204" pitchFamily="34" charset="0"/>
                          <a:ea typeface="Verdana" panose="020B0604030504040204" pitchFamily="34" charset="0"/>
                          <a:cs typeface="Verdana" panose="020B0604030504040204" pitchFamily="34" charset="0"/>
                        </a:rPr>
                        <a:t>beÿ</a:t>
                      </a:r>
                      <a:r>
                        <a:rPr lang="de-DE" sz="1200" baseline="0" dirty="0" smtClean="0">
                          <a:latin typeface="Verdana" panose="020B0604030504040204" pitchFamily="34" charset="0"/>
                          <a:ea typeface="Verdana" panose="020B0604030504040204" pitchFamily="34" charset="0"/>
                          <a:cs typeface="Verdana" panose="020B0604030504040204" pitchFamily="34" charset="0"/>
                        </a:rPr>
                        <a:t> Schwan und Götz</a:t>
                      </a:r>
                      <a:endParaRPr lang="de-DE" sz="1200" dirty="0" smtClean="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270173765"/>
                  </a:ext>
                </a:extLst>
              </a:tr>
              <a:tr h="216024">
                <a:tc vMerge="1">
                  <a:txBody>
                    <a:bodyPr/>
                    <a:lstStyle/>
                    <a:p>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2.8.4</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Verlagsname</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400" dirty="0" smtClean="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402781904"/>
                  </a:ext>
                </a:extLst>
              </a:tr>
              <a:tr h="631304">
                <a:tc rowSpan="2">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100</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19.2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Geistiger Schöpfer</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dirty="0" err="1" smtClean="0">
                          <a:latin typeface="Verdana" panose="020B0604030504040204" pitchFamily="34" charset="0"/>
                          <a:ea typeface="Verdana" panose="020B0604030504040204" pitchFamily="34" charset="0"/>
                          <a:cs typeface="Verdana" panose="020B0604030504040204" pitchFamily="34" charset="0"/>
                        </a:rPr>
                        <a:t>Dewarat</a:t>
                      </a:r>
                      <a:r>
                        <a:rPr lang="de-DE" sz="1200" dirty="0" smtClean="0">
                          <a:latin typeface="Verdana" panose="020B0604030504040204" pitchFamily="34" charset="0"/>
                          <a:ea typeface="Verdana" panose="020B0604030504040204" pitchFamily="34" charset="0"/>
                          <a:cs typeface="Verdana" panose="020B0604030504040204" pitchFamily="34" charset="0"/>
                        </a:rPr>
                        <a:t>, Peter </a:t>
                      </a:r>
                      <a:br>
                        <a:rPr lang="de-DE" sz="1200" dirty="0" smtClean="0">
                          <a:latin typeface="Verdana" panose="020B0604030504040204" pitchFamily="34" charset="0"/>
                          <a:ea typeface="Verdana" panose="020B0604030504040204" pitchFamily="34" charset="0"/>
                          <a:cs typeface="Verdana" panose="020B0604030504040204" pitchFamily="34" charset="0"/>
                        </a:rPr>
                      </a:br>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dirty="0" smtClean="0">
                          <a:latin typeface="Verdana" panose="020B0604030504040204" pitchFamily="34" charset="0"/>
                          <a:ea typeface="Verdana" panose="020B0604030504040204" pitchFamily="34" charset="0"/>
                          <a:cs typeface="Verdana" panose="020B0604030504040204" pitchFamily="34" charset="0"/>
                        </a:rPr>
                        <a:t>1740-1800</a:t>
                      </a:r>
                      <a:br>
                        <a:rPr lang="de-DE" sz="1200" dirty="0" smtClean="0">
                          <a:latin typeface="Verdana" panose="020B0604030504040204" pitchFamily="34" charset="0"/>
                          <a:ea typeface="Verdana" panose="020B0604030504040204" pitchFamily="34" charset="0"/>
                          <a:cs typeface="Verdana" panose="020B0604030504040204" pitchFamily="34" charset="0"/>
                        </a:rPr>
                      </a:br>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i="1" dirty="0" smtClean="0">
                          <a:latin typeface="Verdana" panose="020B0604030504040204" pitchFamily="34" charset="0"/>
                          <a:ea typeface="Verdana" panose="020B0604030504040204" pitchFamily="34" charset="0"/>
                          <a:cs typeface="Verdana" panose="020B0604030504040204" pitchFamily="34" charset="0"/>
                        </a:rPr>
                        <a:t>GND-ID</a:t>
                      </a:r>
                      <a:endParaRPr lang="de-DE" sz="1200" i="1" dirty="0">
                        <a:latin typeface="Verdana" panose="020B0604030504040204" pitchFamily="34" charset="0"/>
                        <a:ea typeface="Verdana" panose="020B0604030504040204" pitchFamily="34" charset="0"/>
                        <a:cs typeface="Verdana" panose="020B0604030504040204" pitchFamily="34" charset="0"/>
                      </a:endParaRPr>
                    </a:p>
                    <a:p>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de-DE" sz="1200" dirty="0" err="1" smtClean="0">
                          <a:latin typeface="Verdana" panose="020B0604030504040204" pitchFamily="34" charset="0"/>
                          <a:ea typeface="Verdana" panose="020B0604030504040204" pitchFamily="34" charset="0"/>
                          <a:cs typeface="Verdana" panose="020B0604030504040204" pitchFamily="34" charset="0"/>
                        </a:rPr>
                        <a:t>ctg</a:t>
                      </a:r>
                      <a:r>
                        <a:rPr lang="de-DE" sz="1200" dirty="0" smtClean="0">
                          <a:latin typeface="Verdana" panose="020B0604030504040204" pitchFamily="34" charset="0"/>
                          <a:ea typeface="Verdana" panose="020B0604030504040204" pitchFamily="34" charset="0"/>
                          <a:cs typeface="Verdana" panose="020B0604030504040204" pitchFamily="34" charset="0"/>
                        </a:rPr>
                        <a:t> </a:t>
                      </a:r>
                      <a:r>
                        <a:rPr lang="de-DE" sz="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a:t>
                      </a:r>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721232992"/>
                  </a:ext>
                </a:extLst>
              </a:tr>
              <a:tr h="259824">
                <a:tc vMerge="1">
                  <a:txBody>
                    <a:bodyPr/>
                    <a:lstStyle/>
                    <a:p>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18.5</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873016">
                <a:tc rowSpan="2">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677</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21.6</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Sonstige Person, Familie oder Körperschaft, die mit einer Manifestation in Verbindung steht</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200" b="0" dirty="0" smtClean="0">
                          <a:latin typeface="Verdana" panose="020B0604030504040204" pitchFamily="34" charset="0"/>
                          <a:ea typeface="Verdana" panose="020B0604030504040204" pitchFamily="34" charset="0"/>
                          <a:cs typeface="Verdana" panose="020B0604030504040204" pitchFamily="34" charset="0"/>
                        </a:rPr>
                        <a:t> </a:t>
                      </a:r>
                      <a:r>
                        <a:rPr lang="de-DE" sz="1200" b="0" dirty="0" err="1" smtClean="0">
                          <a:latin typeface="Verdana" panose="020B0604030504040204" pitchFamily="34" charset="0"/>
                          <a:ea typeface="Verdana" panose="020B0604030504040204" pitchFamily="34" charset="0"/>
                          <a:cs typeface="Verdana" panose="020B0604030504040204" pitchFamily="34" charset="0"/>
                        </a:rPr>
                        <a:t>Verhelst</a:t>
                      </a:r>
                      <a:r>
                        <a:rPr lang="de-DE" sz="1200" b="0" dirty="0" smtClean="0">
                          <a:latin typeface="Verdana" panose="020B0604030504040204" pitchFamily="34" charset="0"/>
                          <a:ea typeface="Verdana" panose="020B0604030504040204" pitchFamily="34" charset="0"/>
                          <a:cs typeface="Verdana" panose="020B0604030504040204" pitchFamily="34" charset="0"/>
                        </a:rPr>
                        <a:t>, </a:t>
                      </a:r>
                      <a:r>
                        <a:rPr lang="de-DE" sz="1200" b="0" dirty="0" err="1" smtClean="0">
                          <a:latin typeface="Verdana" panose="020B0604030504040204" pitchFamily="34" charset="0"/>
                          <a:ea typeface="Verdana" panose="020B0604030504040204" pitchFamily="34" charset="0"/>
                          <a:cs typeface="Verdana" panose="020B0604030504040204" pitchFamily="34" charset="0"/>
                        </a:rPr>
                        <a:t>Aegid</a:t>
                      </a:r>
                      <a:r>
                        <a:rPr lang="de-DE" sz="1200" b="0" dirty="0" smtClean="0">
                          <a:latin typeface="Verdana" panose="020B0604030504040204" pitchFamily="34" charset="0"/>
                          <a:ea typeface="Verdana" panose="020B0604030504040204" pitchFamily="34" charset="0"/>
                          <a:cs typeface="Verdana" panose="020B0604030504040204" pitchFamily="34" charset="0"/>
                        </a:rPr>
                        <a:t/>
                      </a:r>
                      <a:br>
                        <a:rPr lang="de-DE" sz="1200" b="0" dirty="0" smtClean="0">
                          <a:latin typeface="Verdana" panose="020B0604030504040204" pitchFamily="34" charset="0"/>
                          <a:ea typeface="Verdana" panose="020B0604030504040204" pitchFamily="34" charset="0"/>
                          <a:cs typeface="Verdana" panose="020B0604030504040204" pitchFamily="34" charset="0"/>
                        </a:rPr>
                      </a:br>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b="0" baseline="0" dirty="0" smtClean="0">
                          <a:latin typeface="Verdana" panose="020B0604030504040204" pitchFamily="34" charset="0"/>
                          <a:ea typeface="Verdana" panose="020B0604030504040204" pitchFamily="34" charset="0"/>
                          <a:cs typeface="Verdana" panose="020B0604030504040204" pitchFamily="34" charset="0"/>
                        </a:rPr>
                        <a:t>1733-1818</a:t>
                      </a:r>
                      <a:r>
                        <a:rPr lang="de-DE" sz="1200" dirty="0" smtClean="0">
                          <a:latin typeface="Verdana" panose="020B0604030504040204" pitchFamily="34" charset="0"/>
                          <a:ea typeface="Verdana" panose="020B0604030504040204" pitchFamily="34" charset="0"/>
                          <a:cs typeface="Verdana" panose="020B0604030504040204" pitchFamily="34" charset="0"/>
                        </a:rPr>
                        <a:t>!</a:t>
                      </a:r>
                      <a:br>
                        <a:rPr lang="de-DE" sz="1200" dirty="0" smtClean="0">
                          <a:latin typeface="Verdana" panose="020B0604030504040204" pitchFamily="34" charset="0"/>
                          <a:ea typeface="Verdana" panose="020B0604030504040204" pitchFamily="34" charset="0"/>
                          <a:cs typeface="Verdana" panose="020B0604030504040204" pitchFamily="34" charset="0"/>
                        </a:rPr>
                      </a:br>
                      <a:r>
                        <a:rPr lang="es-E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 </a:t>
                      </a:r>
                      <a:r>
                        <a:rPr lang="es-ES" sz="1200" b="0" i="1" dirty="0" smtClean="0">
                          <a:latin typeface="Verdana" panose="020B0604030504040204" pitchFamily="34" charset="0"/>
                          <a:ea typeface="Verdana" panose="020B0604030504040204" pitchFamily="34" charset="0"/>
                          <a:cs typeface="Verdana" panose="020B0604030504040204" pitchFamily="34" charset="0"/>
                        </a:rPr>
                        <a:t>GND-ID</a:t>
                      </a:r>
                      <a:endParaRPr lang="de-DE" sz="1200" b="0" dirty="0">
                        <a:latin typeface="Verdana" panose="020B0604030504040204" pitchFamily="34" charset="0"/>
                        <a:ea typeface="Verdana" panose="020B0604030504040204" pitchFamily="34" charset="0"/>
                        <a:cs typeface="Verdana" panose="020B0604030504040204" pitchFamily="34" charset="0"/>
                      </a:endParaRPr>
                    </a:p>
                    <a:p>
                      <a:r>
                        <a:rPr lang="es-ES"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es-ES" sz="1200" b="0" dirty="0" smtClean="0">
                          <a:latin typeface="Verdana" panose="020B0604030504040204" pitchFamily="34" charset="0"/>
                          <a:ea typeface="Verdana" panose="020B0604030504040204" pitchFamily="34" charset="0"/>
                          <a:cs typeface="Verdana" panose="020B0604030504040204" pitchFamily="34" charset="0"/>
                        </a:rPr>
                        <a:t>egr </a:t>
                      </a:r>
                      <a:r>
                        <a:rPr lang="es-ES" sz="12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[Stecher]</a:t>
                      </a:r>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790030638"/>
                  </a:ext>
                </a:extLst>
              </a:tr>
              <a:tr h="231616">
                <a:tc vMerge="1">
                  <a:txBody>
                    <a:bodyPr/>
                    <a:lstStyle/>
                    <a:p>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18.5</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latin typeface="Verdana" panose="020B0604030504040204" pitchFamily="34" charset="0"/>
                          <a:ea typeface="Verdana" panose="020B0604030504040204" pitchFamily="34" charset="0"/>
                          <a:cs typeface="Verdana" panose="020B0604030504040204" pitchFamily="34" charset="0"/>
                        </a:rPr>
                        <a:t>Beziehungskennzeichnung</a:t>
                      </a:r>
                    </a:p>
                  </a:txBody>
                  <a:tcPr/>
                </a:tc>
                <a:tc vMerge="1">
                  <a:txBody>
                    <a:bodyPr/>
                    <a:lstStyle/>
                    <a:p>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541394322"/>
                  </a:ext>
                </a:extLst>
              </a:tr>
              <a:tr h="370840">
                <a:tc rowSpan="2">
                  <a:txBody>
                    <a:bodyPr/>
                    <a:lstStyle/>
                    <a:p>
                      <a:r>
                        <a:rPr lang="de-DE" sz="1200" dirty="0" smtClean="0">
                          <a:latin typeface="Verdana" panose="020B0604030504040204" pitchFamily="34" charset="0"/>
                          <a:ea typeface="Verdana" panose="020B0604030504040204" pitchFamily="34" charset="0"/>
                          <a:cs typeface="Verdana" panose="020B0604030504040204" pitchFamily="34" charset="0"/>
                        </a:rPr>
                        <a:t>677</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21.3</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Verlag</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dirty="0" smtClean="0">
                          <a:latin typeface="Verdana" panose="020B0604030504040204" pitchFamily="34" charset="0"/>
                          <a:ea typeface="Verdana" panose="020B0604030504040204" pitchFamily="34" charset="0"/>
                          <a:cs typeface="Verdana" panose="020B0604030504040204" pitchFamily="34" charset="0"/>
                        </a:rPr>
                        <a:t>Schwan und Götz </a:t>
                      </a:r>
                      <a:br>
                        <a:rPr lang="de-DE" sz="1200" dirty="0" smtClean="0">
                          <a:latin typeface="Verdana" panose="020B0604030504040204" pitchFamily="34" charset="0"/>
                          <a:ea typeface="Verdana" panose="020B0604030504040204" pitchFamily="34" charset="0"/>
                          <a:cs typeface="Verdana" panose="020B0604030504040204" pitchFamily="34" charset="0"/>
                        </a:rPr>
                      </a:br>
                      <a:r>
                        <a:rPr lang="de-DE"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i="1" dirty="0" smtClean="0">
                          <a:latin typeface="Verdana" panose="020B0604030504040204" pitchFamily="34" charset="0"/>
                          <a:ea typeface="Verdana" panose="020B0604030504040204" pitchFamily="34" charset="0"/>
                          <a:cs typeface="Verdana" panose="020B0604030504040204" pitchFamily="34" charset="0"/>
                        </a:rPr>
                        <a:t>GND-ID</a:t>
                      </a:r>
                      <a:endParaRPr lang="de-DE" sz="1200" dirty="0">
                        <a:latin typeface="Verdana" panose="020B0604030504040204" pitchFamily="34" charset="0"/>
                        <a:ea typeface="Verdana" panose="020B0604030504040204" pitchFamily="34" charset="0"/>
                        <a:cs typeface="Verdana" panose="020B0604030504040204" pitchFamily="34" charset="0"/>
                      </a:endParaRPr>
                    </a:p>
                    <a:p>
                      <a:r>
                        <a:rPr lang="es-ES"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t>
                      </a:r>
                      <a:r>
                        <a:rPr lang="es-ES" sz="1200" b="0" dirty="0" smtClean="0">
                          <a:latin typeface="Verdana" panose="020B0604030504040204" pitchFamily="34" charset="0"/>
                          <a:ea typeface="Verdana" panose="020B0604030504040204" pitchFamily="34" charset="0"/>
                          <a:cs typeface="Verdana" panose="020B0604030504040204" pitchFamily="34" charset="0"/>
                        </a:rPr>
                        <a:t>pbl </a:t>
                      </a:r>
                      <a:r>
                        <a:rPr lang="es-ES" sz="12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[Verlag]</a:t>
                      </a:r>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949108957"/>
                  </a:ext>
                </a:extLst>
              </a:tr>
              <a:tr h="370840">
                <a:tc vMerge="1">
                  <a:txBody>
                    <a:bodyPr/>
                    <a:lstStyle/>
                    <a:p>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18.5</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latin typeface="Verdana" panose="020B0604030504040204" pitchFamily="34" charset="0"/>
                          <a:ea typeface="Verdana" panose="020B0604030504040204" pitchFamily="34" charset="0"/>
                          <a:cs typeface="Verdana" panose="020B0604030504040204" pitchFamily="34" charset="0"/>
                        </a:rPr>
                        <a:t>Beziehungskennzeichnung</a:t>
                      </a:r>
                    </a:p>
                  </a:txBody>
                  <a:tcPr/>
                </a:tc>
                <a:tc vMerge="1">
                  <a:txBody>
                    <a:bodyPr/>
                    <a:lstStyle/>
                    <a:p>
                      <a:endParaRPr lang="de-DE"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43685505"/>
                  </a:ext>
                </a:extLst>
              </a:tr>
            </a:tbl>
          </a:graphicData>
        </a:graphic>
      </p:graphicFrame>
    </p:spTree>
    <p:extLst>
      <p:ext uri="{BB962C8B-B14F-4D97-AF65-F5344CB8AC3E}">
        <p14:creationId xmlns:p14="http://schemas.microsoft.com/office/powerpoint/2010/main" val="214959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24</a:t>
            </a:fld>
            <a:endParaRPr lang="de-DE" dirty="0"/>
          </a:p>
        </p:txBody>
      </p:sp>
      <p:sp>
        <p:nvSpPr>
          <p:cNvPr id="10" name="Textplatzhalter 2"/>
          <p:cNvSpPr>
            <a:spLocks noGrp="1"/>
          </p:cNvSpPr>
          <p:nvPr>
            <p:ph type="body" sz="quarter" idx="13"/>
          </p:nvPr>
        </p:nvSpPr>
        <p:spPr>
          <a:xfrm>
            <a:off x="251520" y="1268760"/>
            <a:ext cx="8784976" cy="4968552"/>
          </a:xfrm>
        </p:spPr>
        <p:txBody>
          <a:bodyPr wrap="square"/>
          <a:lstStyle/>
          <a:p>
            <a:pPr>
              <a:defRPr/>
            </a:pPr>
            <a:r>
              <a:rPr lang="de-DE" sz="2400" dirty="0" smtClean="0">
                <a:latin typeface="Verdana" panose="020B0604030504040204" pitchFamily="34" charset="0"/>
                <a:ea typeface="Verdana" panose="020B0604030504040204" pitchFamily="34" charset="0"/>
                <a:cs typeface="Verdana" panose="020B0604030504040204" pitchFamily="34" charset="0"/>
              </a:rPr>
              <a:t>Wird </a:t>
            </a:r>
            <a:r>
              <a:rPr lang="de-DE" sz="2400" dirty="0">
                <a:latin typeface="Verdana" panose="020B0604030504040204" pitchFamily="34" charset="0"/>
                <a:ea typeface="Verdana" panose="020B0604030504040204" pitchFamily="34" charset="0"/>
                <a:cs typeface="Verdana" panose="020B0604030504040204" pitchFamily="34" charset="0"/>
              </a:rPr>
              <a:t>nach den allgemeinen Regeln gebildet </a:t>
            </a:r>
            <a:r>
              <a:rPr lang="de-DE" sz="2400" dirty="0" smtClean="0">
                <a:latin typeface="Verdana" panose="020B0604030504040204" pitchFamily="34" charset="0"/>
                <a:ea typeface="Verdana" panose="020B0604030504040204" pitchFamily="34" charset="0"/>
                <a:cs typeface="Verdana" panose="020B0604030504040204" pitchFamily="34" charset="0"/>
              </a:rPr>
              <a:t>(Modul 3.03.03)</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Normierter Sucheinstieg muss eindeutig sein</a:t>
            </a: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Merkmale zur Unterscheidung, wenn der normierte Sucheinstieg gleichnamig zu dem eines anderen Werks ist:</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Form des Werks</a:t>
            </a: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Datum </a:t>
            </a:r>
            <a:r>
              <a:rPr lang="de-DE" sz="2000" dirty="0">
                <a:latin typeface="Verdana" panose="020B0604030504040204" pitchFamily="34" charset="0"/>
                <a:ea typeface="Verdana" panose="020B0604030504040204" pitchFamily="34" charset="0"/>
                <a:cs typeface="Verdana" panose="020B0604030504040204" pitchFamily="34" charset="0"/>
              </a:rPr>
              <a:t>des </a:t>
            </a:r>
            <a:r>
              <a:rPr lang="de-DE" sz="2000" dirty="0" smtClean="0">
                <a:latin typeface="Verdana" panose="020B0604030504040204" pitchFamily="34" charset="0"/>
                <a:ea typeface="Verdana" panose="020B0604030504040204" pitchFamily="34" charset="0"/>
                <a:cs typeface="Verdana" panose="020B0604030504040204" pitchFamily="34" charset="0"/>
              </a:rPr>
              <a:t>Werks</a:t>
            </a: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Ursprungsort </a:t>
            </a:r>
            <a:r>
              <a:rPr lang="de-DE" sz="2000" dirty="0">
                <a:latin typeface="Verdana" panose="020B0604030504040204" pitchFamily="34" charset="0"/>
                <a:ea typeface="Verdana" panose="020B0604030504040204" pitchFamily="34" charset="0"/>
                <a:cs typeface="Verdana" panose="020B0604030504040204" pitchFamily="34" charset="0"/>
              </a:rPr>
              <a:t>des </a:t>
            </a:r>
            <a:r>
              <a:rPr lang="de-DE" sz="2000" dirty="0" smtClean="0">
                <a:latin typeface="Verdana" panose="020B0604030504040204" pitchFamily="34" charset="0"/>
                <a:ea typeface="Verdana" panose="020B0604030504040204" pitchFamily="34" charset="0"/>
                <a:cs typeface="Verdana" panose="020B0604030504040204" pitchFamily="34" charset="0"/>
              </a:rPr>
              <a:t>Werks</a:t>
            </a: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Sonstige unterscheidende Eigenschaft (</a:t>
            </a:r>
            <a:r>
              <a:rPr lang="de-DE" sz="2000" dirty="0">
                <a:latin typeface="Verdana" panose="020B0604030504040204" pitchFamily="34" charset="0"/>
                <a:ea typeface="Verdana" panose="020B0604030504040204" pitchFamily="34" charset="0"/>
                <a:cs typeface="Verdana" panose="020B0604030504040204" pitchFamily="34" charset="0"/>
              </a:rPr>
              <a:t>bei Karten z. B. Maßstab oder Verlag)</a:t>
            </a:r>
          </a:p>
          <a:p>
            <a:pPr lvl="1">
              <a:buFont typeface="Arial" panose="020B0604020202020204" pitchFamily="34" charset="0"/>
              <a:buChar char="•"/>
              <a:defRP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defRP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defRP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itel 1"/>
          <p:cNvSpPr>
            <a:spLocks noGrp="1"/>
          </p:cNvSpPr>
          <p:nvPr>
            <p:ph type="title"/>
          </p:nvPr>
        </p:nvSpPr>
        <p:spPr>
          <a:xfrm>
            <a:off x="251520" y="183778"/>
            <a:ext cx="8640960" cy="940966"/>
          </a:xfrm>
        </p:spPr>
        <p:txBody>
          <a:bodyPr>
            <a:noAutofit/>
          </a:bodyPr>
          <a:lstStyle/>
          <a:p>
            <a:r>
              <a:rPr lang="de-DE" dirty="0" smtClean="0">
                <a:latin typeface="Verdana" pitchFamily="34" charset="0"/>
                <a:ea typeface="Verdana" pitchFamily="34" charset="0"/>
                <a:cs typeface="Verdana" pitchFamily="34" charset="0"/>
              </a:rPr>
              <a:t>Normierter Sucheinstieg für Werke</a:t>
            </a:r>
            <a:endParaRPr lang="de-DE"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8449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1" y="260648"/>
            <a:ext cx="8640960" cy="72494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Merkmale zur Unterscheidung identischer </a:t>
            </a:r>
            <a:r>
              <a:rPr lang="de-DE" dirty="0">
                <a:latin typeface="Verdana" panose="020B0604030504040204" pitchFamily="34" charset="0"/>
                <a:ea typeface="Verdana" panose="020B0604030504040204" pitchFamily="34" charset="0"/>
                <a:cs typeface="Verdana" panose="020B0604030504040204" pitchFamily="34" charset="0"/>
              </a:rPr>
              <a:t>Werktitel | Beispiel</a:t>
            </a:r>
          </a:p>
        </p:txBody>
      </p:sp>
      <p:sp>
        <p:nvSpPr>
          <p:cNvPr id="5" name="Foliennummernplatzhalter 4"/>
          <p:cNvSpPr>
            <a:spLocks noGrp="1"/>
          </p:cNvSpPr>
          <p:nvPr>
            <p:ph type="sldNum" sz="quarter" idx="4"/>
          </p:nvPr>
        </p:nvSpPr>
        <p:spPr/>
        <p:txBody>
          <a:bodyPr/>
          <a:lstStyle/>
          <a:p>
            <a:fld id="{8A6690F1-7CA1-4166-A522-500460961984}" type="slidenum">
              <a:rPr lang="de-DE" smtClean="0"/>
              <a:pPr/>
              <a:t>25</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6K: Karten | Aleph | Stand: 23.02.2016 | CC BY-NC-SA</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969956697"/>
              </p:ext>
            </p:extLst>
          </p:nvPr>
        </p:nvGraphicFramePr>
        <p:xfrm>
          <a:off x="107504" y="1177176"/>
          <a:ext cx="8928992" cy="4766424"/>
        </p:xfrm>
        <a:graphic>
          <a:graphicData uri="http://schemas.openxmlformats.org/drawingml/2006/table">
            <a:tbl>
              <a:tblPr firstRow="1" bandRow="1">
                <a:tableStyleId>{5C22544A-7EE6-4342-B048-85BDC9FD1C3A}</a:tableStyleId>
              </a:tblPr>
              <a:tblGrid>
                <a:gridCol w="792088"/>
                <a:gridCol w="720080">
                  <a:extLst>
                    <a:ext uri="{9D8B030D-6E8A-4147-A177-3AD203B41FA5}">
                      <a16:colId xmlns="" xmlns:a16="http://schemas.microsoft.com/office/drawing/2014/main" val="20000"/>
                    </a:ext>
                  </a:extLst>
                </a:gridCol>
                <a:gridCol w="1800200">
                  <a:extLst>
                    <a:ext uri="{9D8B030D-6E8A-4147-A177-3AD203B41FA5}">
                      <a16:colId xmlns="" xmlns:a16="http://schemas.microsoft.com/office/drawing/2014/main" val="20001"/>
                    </a:ext>
                  </a:extLst>
                </a:gridCol>
                <a:gridCol w="2880320">
                  <a:extLst>
                    <a:ext uri="{9D8B030D-6E8A-4147-A177-3AD203B41FA5}">
                      <a16:colId xmlns="" xmlns:a16="http://schemas.microsoft.com/office/drawing/2014/main" val="4093350959"/>
                    </a:ext>
                  </a:extLst>
                </a:gridCol>
                <a:gridCol w="2736304">
                  <a:extLst>
                    <a:ext uri="{9D8B030D-6E8A-4147-A177-3AD203B41FA5}">
                      <a16:colId xmlns="" xmlns:a16="http://schemas.microsoft.com/office/drawing/2014/main" val="20003"/>
                    </a:ext>
                  </a:extLst>
                </a:gridCol>
              </a:tblGrid>
              <a:tr h="360040">
                <a:tc>
                  <a:txBody>
                    <a:bodyPr/>
                    <a:lstStyle/>
                    <a:p>
                      <a:r>
                        <a:rPr lang="de-DE" sz="1400" b="1"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RDA</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Element</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Erfassung - Werk 1</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 - Werk 2</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576064">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331</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2.3.2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Karte von Hamburg und Umgebung</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Karte von Hamburg und</a:t>
                      </a:r>
                      <a:r>
                        <a:rPr lang="de-DE" sz="1200" baseline="0" dirty="0" smtClean="0">
                          <a:latin typeface="Verdana" panose="020B0604030504040204" pitchFamily="34" charset="0"/>
                          <a:ea typeface="Verdana" panose="020B0604030504040204" pitchFamily="34" charset="0"/>
                          <a:cs typeface="Verdana" panose="020B0604030504040204" pitchFamily="34" charset="0"/>
                        </a:rPr>
                        <a:t> Umgebung</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3273230967"/>
                  </a:ext>
                </a:extLst>
              </a:tr>
              <a:tr h="37084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359</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2.4.2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200" b="1" dirty="0" err="1" smtClean="0">
                          <a:latin typeface="Verdana" panose="020B0604030504040204" pitchFamily="34" charset="0"/>
                          <a:ea typeface="Verdana" panose="020B0604030504040204" pitchFamily="34" charset="0"/>
                          <a:cs typeface="Verdana" panose="020B0604030504040204" pitchFamily="34" charset="0"/>
                        </a:rPr>
                        <a:t>keitsangabe</a:t>
                      </a:r>
                      <a:r>
                        <a:rPr lang="de-DE" sz="1200" b="1" dirty="0" smtClean="0">
                          <a:latin typeface="Verdana" panose="020B0604030504040204" pitchFamily="34" charset="0"/>
                          <a:ea typeface="Verdana" panose="020B0604030504040204" pitchFamily="34" charset="0"/>
                          <a:cs typeface="Verdana" panose="020B0604030504040204" pitchFamily="34" charset="0"/>
                        </a:rPr>
                        <a:t>, die sich auf den </a:t>
                      </a:r>
                      <a:r>
                        <a:rPr lang="de-DE" sz="1200" b="1" dirty="0" err="1" smtClean="0">
                          <a:latin typeface="Verdana" panose="020B0604030504040204" pitchFamily="34" charset="0"/>
                          <a:ea typeface="Verdana" panose="020B0604030504040204" pitchFamily="34" charset="0"/>
                          <a:cs typeface="Verdana" panose="020B0604030504040204" pitchFamily="34" charset="0"/>
                        </a:rPr>
                        <a:t>Hauptttitel</a:t>
                      </a:r>
                      <a:r>
                        <a:rPr lang="de-DE" sz="1200" b="1" baseline="0" dirty="0" smtClean="0">
                          <a:latin typeface="Verdana" panose="020B0604030504040204" pitchFamily="34" charset="0"/>
                          <a:ea typeface="Verdana" panose="020B0604030504040204" pitchFamily="34" charset="0"/>
                          <a:cs typeface="Verdana" panose="020B0604030504040204" pitchFamily="34" charset="0"/>
                        </a:rPr>
                        <a:t> bezieht</a:t>
                      </a:r>
                      <a:endParaRPr lang="de-DE" sz="1200"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Herausgeber: Landesbetrieb Geoinformation und Vermessung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Herausgeber: Landesbetrieb Geoinformation und Vermessung</a:t>
                      </a:r>
                    </a:p>
                  </a:txBody>
                  <a:tcPr/>
                </a:tc>
              </a:tr>
              <a:tr h="37084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403</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2.5.2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Verdana" panose="020B0604030504040204" pitchFamily="34" charset="0"/>
                          <a:ea typeface="Verdana" panose="020B0604030504040204" pitchFamily="34" charset="0"/>
                          <a:cs typeface="Verdana" panose="020B0604030504040204" pitchFamily="34" charset="0"/>
                        </a:rPr>
                        <a:t>Ausgabe-bezeichnung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Normalausgabe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Verwaltungsausgabe</a:t>
                      </a:r>
                    </a:p>
                  </a:txBody>
                  <a:tcPr/>
                </a:tc>
                <a:extLst>
                  <a:ext uri="{0D108BD9-81ED-4DB2-BD59-A6C34878D82A}">
                    <a16:rowId xmlns="" xmlns:a16="http://schemas.microsoft.com/office/drawing/2014/main" val="10001"/>
                  </a:ext>
                </a:extLst>
              </a:tr>
              <a:tr h="370840">
                <a:tc rowSpan="2">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303</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6.2.2</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Bevorzugter Titel des Werks</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endParaRPr lang="de-DE" sz="1200" dirty="0">
                        <a:latin typeface="Verdana" panose="020B0604030504040204" pitchFamily="34" charset="0"/>
                        <a:ea typeface="Verdana" panose="020B0604030504040204" pitchFamily="34" charset="0"/>
                        <a:cs typeface="Verdana" panose="020B0604030504040204" pitchFamily="34" charset="0"/>
                      </a:endParaRPr>
                    </a:p>
                    <a:p>
                      <a:endParaRPr lang="de-DE" sz="1200" dirty="0">
                        <a:latin typeface="Verdana" panose="020B0604030504040204" pitchFamily="34" charset="0"/>
                        <a:ea typeface="Verdana" panose="020B0604030504040204" pitchFamily="34" charset="0"/>
                        <a:cs typeface="Verdana" panose="020B0604030504040204" pitchFamily="34" charset="0"/>
                      </a:endParaRPr>
                    </a:p>
                    <a:p>
                      <a:pPr algn="l"/>
                      <a:r>
                        <a:rPr lang="de-DE" sz="1200" dirty="0" smtClean="0">
                          <a:latin typeface="Verdana" panose="020B0604030504040204" pitchFamily="34" charset="0"/>
                          <a:ea typeface="Verdana" panose="020B0604030504040204" pitchFamily="34" charset="0"/>
                          <a:cs typeface="Verdana" panose="020B0604030504040204" pitchFamily="34" charset="0"/>
                        </a:rPr>
                        <a:t>-</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rowSpan="2">
                  <a:txBody>
                    <a:bodyPr/>
                    <a:lstStyle/>
                    <a:p>
                      <a:endParaRPr lang="de-DE" sz="1200" dirty="0" smtClean="0">
                        <a:latin typeface="Verdana" panose="020B0604030504040204" pitchFamily="34" charset="0"/>
                        <a:ea typeface="Verdana" panose="020B0604030504040204" pitchFamily="34" charset="0"/>
                        <a:cs typeface="Verdana" panose="020B0604030504040204" pitchFamily="34" charset="0"/>
                      </a:endParaRPr>
                    </a:p>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 </a:t>
                      </a:r>
                      <a:r>
                        <a:rPr lang="de-DE" sz="1200" dirty="0" smtClean="0">
                          <a:latin typeface="Verdana" panose="020B0604030504040204" pitchFamily="34" charset="0"/>
                          <a:ea typeface="Verdana" panose="020B0604030504040204" pitchFamily="34" charset="0"/>
                          <a:cs typeface="Verdana" panose="020B0604030504040204" pitchFamily="34" charset="0"/>
                        </a:rPr>
                        <a:t>Karte von Hamburg und Umgebung</a:t>
                      </a:r>
                    </a:p>
                    <a:p>
                      <a:r>
                        <a:rPr lang="de-DE" sz="12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de-DE" sz="1200" b="1" kern="12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2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V</a:t>
                      </a:r>
                      <a:r>
                        <a:rPr lang="es-ES" sz="1200" b="0" dirty="0" smtClean="0">
                          <a:latin typeface="Verdana" panose="020B0604030504040204" pitchFamily="34" charset="0"/>
                          <a:ea typeface="Verdana" panose="020B0604030504040204" pitchFamily="34" charset="0"/>
                          <a:cs typeface="Verdana" panose="020B0604030504040204" pitchFamily="34" charset="0"/>
                        </a:rPr>
                        <a:t>erwaltungsausgabe</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4"/>
                  </a:ext>
                </a:extLst>
              </a:tr>
              <a:tr h="370840">
                <a:tc vMerge="1">
                  <a:txBody>
                    <a:bodyPr/>
                    <a:lstStyle/>
                    <a:p>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6.6.1</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Sonstige unterscheidende Eigenschaft</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vMerge="1">
                  <a:txBody>
                    <a:bodyPr/>
                    <a:lstStyle/>
                    <a:p>
                      <a:endParaRPr lang="de-DE"/>
                    </a:p>
                  </a:txBody>
                  <a:tcPr/>
                </a:tc>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5"/>
                  </a:ext>
                </a:extLst>
              </a:tr>
              <a:tr h="37084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407</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7.25</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Maßstab</a:t>
                      </a:r>
                      <a:endParaRPr lang="de-DE" sz="12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l"/>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1:60 </a:t>
                      </a:r>
                      <a:r>
                        <a:rPr lang="de-DE" sz="1200" dirty="0" smtClean="0">
                          <a:latin typeface="Verdana" panose="020B0604030504040204" pitchFamily="34" charset="0"/>
                          <a:ea typeface="Verdana" panose="020B0604030504040204" pitchFamily="34" charset="0"/>
                          <a:cs typeface="Verdana" panose="020B0604030504040204" pitchFamily="34" charset="0"/>
                        </a:rPr>
                        <a:t>000</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200" dirty="0" smtClean="0">
                          <a:latin typeface="Verdana" panose="020B0604030504040204" pitchFamily="34" charset="0"/>
                          <a:ea typeface="Verdana" panose="020B0604030504040204" pitchFamily="34" charset="0"/>
                          <a:cs typeface="Verdana" panose="020B0604030504040204" pitchFamily="34" charset="0"/>
                        </a:rPr>
                        <a:t>1:60 </a:t>
                      </a:r>
                      <a:r>
                        <a:rPr lang="de-DE" sz="1200" dirty="0" smtClean="0">
                          <a:latin typeface="Verdana" panose="020B0604030504040204" pitchFamily="34" charset="0"/>
                          <a:ea typeface="Verdana" panose="020B0604030504040204" pitchFamily="34" charset="0"/>
                          <a:cs typeface="Verdana" panose="020B0604030504040204" pitchFamily="34" charset="0"/>
                        </a:rPr>
                        <a:t>000</a:t>
                      </a:r>
                      <a:endParaRPr lang="de-DE"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8"/>
                  </a:ext>
                </a:extLst>
              </a:tr>
              <a:tr h="370840">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200</a:t>
                      </a: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19.2</a:t>
                      </a:r>
                    </a:p>
                  </a:txBody>
                  <a:tcPr/>
                </a:tc>
                <a:tc>
                  <a:txBody>
                    <a:bodyPr/>
                    <a:lstStyle/>
                    <a:p>
                      <a:r>
                        <a:rPr lang="de-DE" sz="1200" b="1" dirty="0" smtClean="0">
                          <a:latin typeface="Verdana" panose="020B0604030504040204" pitchFamily="34" charset="0"/>
                          <a:ea typeface="Verdana" panose="020B0604030504040204" pitchFamily="34" charset="0"/>
                          <a:cs typeface="Verdana" panose="020B0604030504040204" pitchFamily="34" charset="0"/>
                        </a:rPr>
                        <a:t>Geistiger Schöpfer</a:t>
                      </a:r>
                    </a:p>
                  </a:txBody>
                  <a:tcPr/>
                </a:tc>
                <a:tc rowSpan="2">
                  <a:txBody>
                    <a:bodyPr/>
                    <a:lstStyle/>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r>
                        <a:rPr lang="de-DE" sz="1200" b="1"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k</a:t>
                      </a:r>
                      <a:r>
                        <a:rPr lang="de-DE" sz="1200" b="1" i="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i="0" dirty="0" smtClean="0">
                          <a:latin typeface="Verdana" panose="020B0604030504040204" pitchFamily="34" charset="0"/>
                          <a:ea typeface="Verdana" panose="020B0604030504040204" pitchFamily="34" charset="0"/>
                          <a:cs typeface="Verdana" panose="020B0604030504040204" pitchFamily="34" charset="0"/>
                        </a:rPr>
                        <a:t>Landesbetrieb Geoinformation und Vermessung</a:t>
                      </a:r>
                    </a:p>
                    <a:p>
                      <a:r>
                        <a:rPr lang="de-DE" sz="1200" b="1"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$h</a:t>
                      </a:r>
                      <a:r>
                        <a:rPr lang="de-DE" sz="1200" b="1" i="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i="0" dirty="0" smtClean="0">
                          <a:latin typeface="Verdana" panose="020B0604030504040204" pitchFamily="34" charset="0"/>
                          <a:ea typeface="Verdana" panose="020B0604030504040204" pitchFamily="34" charset="0"/>
                          <a:cs typeface="Verdana" panose="020B0604030504040204" pitchFamily="34" charset="0"/>
                        </a:rPr>
                        <a:t>Hamburg </a:t>
                      </a:r>
                    </a:p>
                    <a:p>
                      <a:r>
                        <a:rPr lang="en-US" sz="1200" b="1" i="0" kern="1200" dirty="0" smtClean="0">
                          <a:solidFill>
                            <a:srgbClr val="FF0000"/>
                          </a:solidFill>
                          <a:latin typeface="Verdana" pitchFamily="34" charset="0"/>
                          <a:ea typeface="+mn-ea"/>
                          <a:cs typeface="+mn-cs"/>
                        </a:rPr>
                        <a:t>$9</a:t>
                      </a:r>
                      <a:r>
                        <a:rPr lang="en-US" sz="1200" i="0" kern="1200" dirty="0" smtClean="0">
                          <a:solidFill>
                            <a:schemeClr val="dk1"/>
                          </a:solidFill>
                          <a:latin typeface="Verdana" pitchFamily="34" charset="0"/>
                          <a:ea typeface="+mn-ea"/>
                          <a:cs typeface="+mn-cs"/>
                        </a:rPr>
                        <a:t> GND-ID</a:t>
                      </a:r>
                      <a:endParaRPr lang="de-DE" sz="1200" i="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b="0" kern="1200" dirty="0" smtClean="0">
                          <a:solidFill>
                            <a:srgbClr val="FF0000"/>
                          </a:solidFill>
                          <a:latin typeface="Verdana" pitchFamily="34" charset="0"/>
                          <a:ea typeface="Verdana" pitchFamily="34" charset="0"/>
                          <a:cs typeface="Verdana" pitchFamily="34" charset="0"/>
                        </a:rPr>
                        <a:t>$4 </a:t>
                      </a:r>
                      <a:r>
                        <a:rPr lang="en-US" sz="1200" b="0" kern="1200" dirty="0" err="1" smtClean="0">
                          <a:solidFill>
                            <a:schemeClr val="dk1"/>
                          </a:solidFill>
                          <a:latin typeface="Verdana" pitchFamily="34" charset="0"/>
                          <a:ea typeface="Verdana" pitchFamily="34" charset="0"/>
                          <a:cs typeface="Verdana" pitchFamily="34" charset="0"/>
                        </a:rPr>
                        <a:t>ctg</a:t>
                      </a:r>
                      <a:r>
                        <a:rPr lang="en-US" sz="1200" b="0" kern="1200" dirty="0" smtClean="0">
                          <a:solidFill>
                            <a:schemeClr val="dk1"/>
                          </a:solidFill>
                          <a:latin typeface="Verdana" pitchFamily="34" charset="0"/>
                          <a:ea typeface="Verdana" pitchFamily="34" charset="0"/>
                          <a:cs typeface="Verdana" pitchFamily="34" charset="0"/>
                        </a:rPr>
                        <a:t> </a:t>
                      </a:r>
                      <a:r>
                        <a:rPr lang="en-US" sz="1200" b="0" kern="1200" dirty="0" smtClean="0">
                          <a:solidFill>
                            <a:schemeClr val="bg1">
                              <a:lumMod val="50000"/>
                            </a:schemeClr>
                          </a:solidFill>
                          <a:latin typeface="Verdana" pitchFamily="34" charset="0"/>
                          <a:ea typeface="Verdana" pitchFamily="34" charset="0"/>
                          <a:cs typeface="Verdana" pitchFamily="34" charset="0"/>
                        </a:rPr>
                        <a:t>[</a:t>
                      </a:r>
                      <a:r>
                        <a:rPr lang="en-US" sz="1200" b="0" kern="1200" dirty="0" err="1" smtClean="0">
                          <a:solidFill>
                            <a:schemeClr val="bg1">
                              <a:lumMod val="50000"/>
                            </a:schemeClr>
                          </a:solidFill>
                          <a:latin typeface="Verdana" pitchFamily="34" charset="0"/>
                          <a:ea typeface="Verdana" pitchFamily="34" charset="0"/>
                          <a:cs typeface="Verdana" pitchFamily="34" charset="0"/>
                        </a:rPr>
                        <a:t>Kartograf</a:t>
                      </a:r>
                      <a:r>
                        <a:rPr lang="en-US" sz="1200" b="0" kern="1200" dirty="0" smtClean="0">
                          <a:solidFill>
                            <a:schemeClr val="bg1">
                              <a:lumMod val="50000"/>
                            </a:schemeClr>
                          </a:solidFill>
                          <a:latin typeface="Verdana" pitchFamily="34" charset="0"/>
                          <a:ea typeface="Verdana" pitchFamily="34" charset="0"/>
                          <a:cs typeface="Verdana" pitchFamily="34" charset="0"/>
                        </a:rPr>
                        <a:t>]</a:t>
                      </a:r>
                      <a:endParaRPr lang="de-DE" sz="1200" b="0" dirty="0">
                        <a:solidFill>
                          <a:schemeClr val="tx1"/>
                        </a:solidFill>
                        <a:latin typeface="Verdana" pitchFamily="34" charset="0"/>
                        <a:ea typeface="Verdana" pitchFamily="34" charset="0"/>
                        <a:cs typeface="Verdana" pitchFamily="34" charset="0"/>
                      </a:endParaRPr>
                    </a:p>
                  </a:txBody>
                  <a:tcPr/>
                </a:tc>
                <a:tc rowSpan="2">
                  <a:txBody>
                    <a:bodyPr/>
                    <a:lstStyle/>
                    <a:p>
                      <a:r>
                        <a:rPr lang="de-DE" sz="12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r>
                        <a:rPr lang="de-DE" sz="1200" b="1"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k</a:t>
                      </a:r>
                      <a:r>
                        <a:rPr lang="de-DE" sz="1200" b="1" i="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i="0" dirty="0" smtClean="0">
                          <a:latin typeface="Verdana" panose="020B0604030504040204" pitchFamily="34" charset="0"/>
                          <a:ea typeface="Verdana" panose="020B0604030504040204" pitchFamily="34" charset="0"/>
                          <a:cs typeface="Verdana" panose="020B0604030504040204" pitchFamily="34" charset="0"/>
                        </a:rPr>
                        <a:t>Landesbetrieb Geoinformation und Vermessung</a:t>
                      </a:r>
                    </a:p>
                    <a:p>
                      <a:r>
                        <a:rPr lang="de-DE" sz="1200" b="1"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$h</a:t>
                      </a:r>
                      <a:r>
                        <a:rPr lang="de-DE" sz="1200" b="1" i="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200" i="0" dirty="0" smtClean="0">
                          <a:latin typeface="Verdana" panose="020B0604030504040204" pitchFamily="34" charset="0"/>
                          <a:ea typeface="Verdana" panose="020B0604030504040204" pitchFamily="34" charset="0"/>
                          <a:cs typeface="Verdana" panose="020B0604030504040204" pitchFamily="34" charset="0"/>
                        </a:rPr>
                        <a:t>Hamburg </a:t>
                      </a:r>
                    </a:p>
                    <a:p>
                      <a:r>
                        <a:rPr lang="en-US" sz="1200" b="1" i="0" kern="1200" dirty="0" smtClean="0">
                          <a:solidFill>
                            <a:srgbClr val="FF0000"/>
                          </a:solidFill>
                          <a:latin typeface="Verdana" pitchFamily="34" charset="0"/>
                          <a:ea typeface="+mn-ea"/>
                          <a:cs typeface="+mn-cs"/>
                        </a:rPr>
                        <a:t>$9</a:t>
                      </a:r>
                      <a:r>
                        <a:rPr lang="en-US" sz="1200" i="0" kern="1200" dirty="0" smtClean="0">
                          <a:solidFill>
                            <a:schemeClr val="dk1"/>
                          </a:solidFill>
                          <a:latin typeface="Verdana" pitchFamily="34" charset="0"/>
                          <a:ea typeface="+mn-ea"/>
                          <a:cs typeface="+mn-cs"/>
                        </a:rPr>
                        <a:t> GND-ID</a:t>
                      </a:r>
                      <a:endParaRPr lang="de-DE" sz="1200" i="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200" b="0" kern="1200" dirty="0" smtClean="0">
                          <a:solidFill>
                            <a:srgbClr val="FF0000"/>
                          </a:solidFill>
                          <a:latin typeface="Verdana" pitchFamily="34" charset="0"/>
                          <a:ea typeface="Verdana" pitchFamily="34" charset="0"/>
                          <a:cs typeface="Verdana" pitchFamily="34" charset="0"/>
                        </a:rPr>
                        <a:t>$4</a:t>
                      </a:r>
                      <a:r>
                        <a:rPr lang="en-US" sz="1200" b="1" kern="1200" dirty="0" smtClean="0">
                          <a:solidFill>
                            <a:srgbClr val="FF0000"/>
                          </a:solidFill>
                          <a:latin typeface="Verdana" pitchFamily="34" charset="0"/>
                          <a:ea typeface="Verdana" pitchFamily="34" charset="0"/>
                          <a:cs typeface="Verdana" pitchFamily="34" charset="0"/>
                        </a:rPr>
                        <a:t> </a:t>
                      </a:r>
                      <a:r>
                        <a:rPr lang="en-US" sz="1200" b="0" kern="1200" dirty="0" err="1" smtClean="0">
                          <a:solidFill>
                            <a:schemeClr val="dk1"/>
                          </a:solidFill>
                          <a:latin typeface="Verdana" pitchFamily="34" charset="0"/>
                          <a:ea typeface="Verdana" pitchFamily="34" charset="0"/>
                          <a:cs typeface="Verdana" pitchFamily="34" charset="0"/>
                        </a:rPr>
                        <a:t>ctg</a:t>
                      </a:r>
                      <a:r>
                        <a:rPr lang="en-US" sz="1200" b="0" kern="1200" dirty="0" smtClean="0">
                          <a:solidFill>
                            <a:schemeClr val="dk1"/>
                          </a:solidFill>
                          <a:latin typeface="Verdana" pitchFamily="34" charset="0"/>
                          <a:ea typeface="Verdana" pitchFamily="34" charset="0"/>
                          <a:cs typeface="Verdana" pitchFamily="34" charset="0"/>
                        </a:rPr>
                        <a:t> </a:t>
                      </a:r>
                      <a:r>
                        <a:rPr lang="en-US" sz="1200" b="0" kern="1200" dirty="0" smtClean="0">
                          <a:solidFill>
                            <a:schemeClr val="bg1">
                              <a:lumMod val="50000"/>
                            </a:schemeClr>
                          </a:solidFill>
                          <a:latin typeface="Verdana" pitchFamily="34" charset="0"/>
                          <a:ea typeface="Verdana" pitchFamily="34" charset="0"/>
                          <a:cs typeface="Verdana" pitchFamily="34" charset="0"/>
                        </a:rPr>
                        <a:t>[</a:t>
                      </a:r>
                      <a:r>
                        <a:rPr lang="en-US" sz="1200" b="0" kern="1200" dirty="0" err="1" smtClean="0">
                          <a:solidFill>
                            <a:schemeClr val="bg1">
                              <a:lumMod val="50000"/>
                            </a:schemeClr>
                          </a:solidFill>
                          <a:latin typeface="Verdana" pitchFamily="34" charset="0"/>
                          <a:ea typeface="Verdana" pitchFamily="34" charset="0"/>
                          <a:cs typeface="Verdana" pitchFamily="34" charset="0"/>
                        </a:rPr>
                        <a:t>Kartograf</a:t>
                      </a:r>
                      <a:r>
                        <a:rPr lang="en-US" sz="1200" b="0" kern="1200" dirty="0" smtClean="0">
                          <a:solidFill>
                            <a:schemeClr val="bg1">
                              <a:lumMod val="50000"/>
                            </a:schemeClr>
                          </a:solidFill>
                          <a:latin typeface="Verdana" pitchFamily="34" charset="0"/>
                          <a:ea typeface="Verdana" pitchFamily="34" charset="0"/>
                          <a:cs typeface="Verdana" pitchFamily="34" charset="0"/>
                        </a:rPr>
                        <a:t>]</a:t>
                      </a:r>
                      <a:endParaRPr lang="de-DE" sz="1200" b="0" dirty="0">
                        <a:solidFill>
                          <a:schemeClr val="tx1"/>
                        </a:solidFill>
                        <a:latin typeface="Verdana" pitchFamily="34" charset="0"/>
                        <a:ea typeface="Verdana" pitchFamily="34" charset="0"/>
                        <a:cs typeface="Verdana" pitchFamily="34" charset="0"/>
                      </a:endParaRPr>
                    </a:p>
                  </a:txBody>
                  <a:tcPr/>
                </a:tc>
                <a:extLst>
                  <a:ext uri="{0D108BD9-81ED-4DB2-BD59-A6C34878D82A}">
                    <a16:rowId xmlns="" xmlns:a16="http://schemas.microsoft.com/office/drawing/2014/main" val="10006"/>
                  </a:ext>
                </a:extLst>
              </a:tr>
              <a:tr h="370840">
                <a:tc>
                  <a:txBody>
                    <a:bodyPr/>
                    <a:lstStyle/>
                    <a:p>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200" b="0" dirty="0" smtClean="0">
                          <a:latin typeface="Verdana" panose="020B0604030504040204" pitchFamily="34" charset="0"/>
                          <a:ea typeface="Verdana" panose="020B0604030504040204" pitchFamily="34" charset="0"/>
                          <a:cs typeface="Verdana" panose="020B0604030504040204" pitchFamily="34" charset="0"/>
                        </a:rPr>
                        <a:t>18.5</a:t>
                      </a:r>
                      <a:endParaRPr lang="de-DE" sz="12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dirty="0" smtClean="0">
                          <a:latin typeface="Verdana" panose="020B0604030504040204" pitchFamily="34" charset="0"/>
                          <a:ea typeface="Verdana" panose="020B0604030504040204" pitchFamily="34" charset="0"/>
                          <a:cs typeface="Verdana" panose="020B0604030504040204" pitchFamily="34" charset="0"/>
                        </a:rPr>
                        <a:t>Beziehungskenn-zeichnung</a:t>
                      </a:r>
                    </a:p>
                  </a:txBody>
                  <a:tcPr/>
                </a:tc>
                <a:tc vMerge="1">
                  <a:txBody>
                    <a:bodyPr/>
                    <a:lstStyle/>
                    <a:p>
                      <a:endParaRPr lang="de-DE"/>
                    </a:p>
                  </a:txBody>
                  <a:tcPr/>
                </a:tc>
                <a:tc vMerge="1">
                  <a:txBody>
                    <a:bodyPr/>
                    <a:lstStyle/>
                    <a:p>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6889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a:p>
        </p:txBody>
      </p:sp>
      <p:sp>
        <p:nvSpPr>
          <p:cNvPr id="7"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Inhaltstyp</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836712"/>
            <a:ext cx="8435280" cy="5472608"/>
          </a:xfrm>
        </p:spPr>
        <p:txBody>
          <a:bodyPr/>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Auswahl </a:t>
            </a:r>
            <a:r>
              <a:rPr lang="de-DE" sz="2400" dirty="0">
                <a:latin typeface="Verdana" panose="020B0604030504040204" pitchFamily="34" charset="0"/>
                <a:ea typeface="Verdana" panose="020B0604030504040204" pitchFamily="34" charset="0"/>
                <a:cs typeface="Verdana" panose="020B0604030504040204" pitchFamily="34" charset="0"/>
              </a:rPr>
              <a:t>für kartografische </a:t>
            </a:r>
            <a:r>
              <a:rPr lang="de-DE" sz="2400" dirty="0" smtClean="0">
                <a:latin typeface="Verdana" panose="020B0604030504040204" pitchFamily="34" charset="0"/>
                <a:ea typeface="Verdana" panose="020B0604030504040204" pitchFamily="34" charset="0"/>
                <a:cs typeface="Verdana" panose="020B0604030504040204" pitchFamily="34" charset="0"/>
              </a:rPr>
              <a:t>Ressourcen:</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400" dirty="0">
                <a:latin typeface="Verdana" panose="020B0604030504040204" pitchFamily="34" charset="0"/>
                <a:ea typeface="Verdana" panose="020B0604030504040204" pitchFamily="34" charset="0"/>
                <a:cs typeface="Verdana" panose="020B0604030504040204" pitchFamily="34" charset="0"/>
              </a:rPr>
              <a:t>kartografisches </a:t>
            </a:r>
            <a:r>
              <a:rPr lang="de-DE" sz="2400" dirty="0" smtClean="0">
                <a:latin typeface="Verdana" panose="020B0604030504040204" pitchFamily="34" charset="0"/>
                <a:ea typeface="Verdana" panose="020B0604030504040204" pitchFamily="34" charset="0"/>
                <a:cs typeface="Verdana" panose="020B0604030504040204" pitchFamily="34" charset="0"/>
              </a:rPr>
              <a:t>Bild</a:t>
            </a:r>
          </a:p>
          <a:p>
            <a:pPr lvl="1">
              <a:buFont typeface="Symbol" panose="05050102010706020507" pitchFamily="18" charset="2"/>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kartografisches bewegtes Bild</a:t>
            </a:r>
          </a:p>
          <a:p>
            <a:pPr lvl="1">
              <a:buFont typeface="Symbol" panose="05050102010706020507" pitchFamily="18" charset="2"/>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kartografischer Datensatz</a:t>
            </a:r>
            <a:endParaRPr lang="de-DE" sz="24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400" dirty="0">
                <a:latin typeface="Verdana" panose="020B0604030504040204" pitchFamily="34" charset="0"/>
                <a:ea typeface="Verdana" panose="020B0604030504040204" pitchFamily="34" charset="0"/>
                <a:cs typeface="Verdana" panose="020B0604030504040204" pitchFamily="34" charset="0"/>
              </a:rPr>
              <a:t>kartografische dreidimensionale </a:t>
            </a:r>
            <a:r>
              <a:rPr lang="de-DE" altLang="de-DE" sz="2400" dirty="0" smtClean="0">
                <a:latin typeface="Verdana" panose="020B0604030504040204" pitchFamily="34" charset="0"/>
                <a:ea typeface="Verdana" panose="020B0604030504040204" pitchFamily="34" charset="0"/>
                <a:cs typeface="Verdana" panose="020B0604030504040204" pitchFamily="34" charset="0"/>
              </a:rPr>
              <a:t>Form</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400" dirty="0">
                <a:latin typeface="Verdana" panose="020B0604030504040204" pitchFamily="34" charset="0"/>
                <a:ea typeface="Verdana" panose="020B0604030504040204" pitchFamily="34" charset="0"/>
                <a:cs typeface="Verdana" panose="020B0604030504040204" pitchFamily="34" charset="0"/>
              </a:rPr>
              <a:t>kartografisches taktiles </a:t>
            </a:r>
            <a:r>
              <a:rPr lang="de-DE" altLang="de-DE" sz="2400" dirty="0" smtClean="0">
                <a:latin typeface="Verdana" panose="020B0604030504040204" pitchFamily="34" charset="0"/>
                <a:ea typeface="Verdana" panose="020B0604030504040204" pitchFamily="34" charset="0"/>
                <a:cs typeface="Verdana" panose="020B0604030504040204" pitchFamily="34" charset="0"/>
              </a:rPr>
              <a:t>Bild</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400" dirty="0">
                <a:latin typeface="Verdana" panose="020B0604030504040204" pitchFamily="34" charset="0"/>
                <a:ea typeface="Verdana" panose="020B0604030504040204" pitchFamily="34" charset="0"/>
                <a:cs typeface="Verdana" panose="020B0604030504040204" pitchFamily="34" charset="0"/>
              </a:rPr>
              <a:t>kartografische taktile dreidimensionale </a:t>
            </a:r>
            <a:r>
              <a:rPr lang="de-DE" altLang="de-DE" sz="2400" dirty="0" smtClean="0">
                <a:latin typeface="Verdana" panose="020B0604030504040204" pitchFamily="34" charset="0"/>
                <a:ea typeface="Verdana" panose="020B0604030504040204" pitchFamily="34" charset="0"/>
                <a:cs typeface="Verdana" panose="020B0604030504040204" pitchFamily="34" charset="0"/>
              </a:rPr>
              <a:t>Form</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2238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27</a:t>
            </a:fld>
            <a:endParaRPr lang="de-DE"/>
          </a:p>
        </p:txBody>
      </p:sp>
      <p:sp>
        <p:nvSpPr>
          <p:cNvPr id="7" name="Titel 1"/>
          <p:cNvSpPr>
            <a:spLocks noGrp="1"/>
          </p:cNvSpPr>
          <p:nvPr>
            <p:ph type="title"/>
          </p:nvPr>
        </p:nvSpPr>
        <p:spPr>
          <a:xfrm>
            <a:off x="395536" y="188640"/>
            <a:ext cx="8640960" cy="824383"/>
          </a:xfrm>
        </p:spPr>
        <p:txBody>
          <a:bodyPr>
            <a:noAutofit/>
          </a:bodyPr>
          <a:lstStyle/>
          <a:p>
            <a:r>
              <a:rPr lang="de-DE" dirty="0" smtClean="0">
                <a:latin typeface="Verdana" pitchFamily="34" charset="0"/>
                <a:ea typeface="Verdana" pitchFamily="34" charset="0"/>
                <a:cs typeface="Verdana" pitchFamily="34" charset="0"/>
              </a:rPr>
              <a:t>Inhaltstyp</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395536" y="958329"/>
            <a:ext cx="8391112" cy="5472608"/>
          </a:xfrm>
        </p:spPr>
        <p:txBody>
          <a:bodyPr/>
          <a:lstStyle/>
          <a:p>
            <a:pPr marL="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Nur Hauptteil </a:t>
            </a:r>
            <a:r>
              <a:rPr lang="de-DE" sz="2400" dirty="0">
                <a:latin typeface="Verdana" panose="020B0604030504040204" pitchFamily="34" charset="0"/>
                <a:ea typeface="Verdana" panose="020B0604030504040204" pitchFamily="34" charset="0"/>
                <a:cs typeface="Verdana" panose="020B0604030504040204" pitchFamily="34" charset="0"/>
              </a:rPr>
              <a:t>der Ressource </a:t>
            </a:r>
            <a:r>
              <a:rPr lang="de-DE" sz="2400" dirty="0" smtClean="0">
                <a:latin typeface="Verdana" panose="020B0604030504040204" pitchFamily="34" charset="0"/>
                <a:ea typeface="Verdana" panose="020B0604030504040204" pitchFamily="34" charset="0"/>
                <a:cs typeface="Verdana" panose="020B0604030504040204" pitchFamily="34" charset="0"/>
              </a:rPr>
              <a:t>berücksichtigen, </a:t>
            </a:r>
            <a:r>
              <a:rPr lang="de-DE" sz="2400" dirty="0">
                <a:latin typeface="Verdana" panose="020B0604030504040204" pitchFamily="34" charset="0"/>
                <a:ea typeface="Verdana" panose="020B0604030504040204" pitchFamily="34" charset="0"/>
                <a:cs typeface="Verdana" panose="020B0604030504040204" pitchFamily="34" charset="0"/>
              </a:rPr>
              <a:t>Begleitmaterial nicht erwähnen (RDA 6.9.1.3)</a:t>
            </a: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Ressourcen </a:t>
            </a:r>
            <a:r>
              <a:rPr lang="de-DE" sz="2400" dirty="0">
                <a:latin typeface="Verdana" panose="020B0604030504040204" pitchFamily="34" charset="0"/>
                <a:ea typeface="Verdana" panose="020B0604030504040204" pitchFamily="34" charset="0"/>
                <a:cs typeface="Verdana" panose="020B0604030504040204" pitchFamily="34" charset="0"/>
              </a:rPr>
              <a:t>aus mehreren gleichwertigen Inhaltstypen </a:t>
            </a:r>
            <a:r>
              <a:rPr lang="de-DE" sz="2400" dirty="0" smtClean="0">
                <a:latin typeface="Verdana" panose="020B0604030504040204" pitchFamily="34" charset="0"/>
                <a:ea typeface="Verdana" panose="020B0604030504040204" pitchFamily="34" charset="0"/>
                <a:cs typeface="Verdana" panose="020B0604030504040204" pitchFamily="34" charset="0"/>
              </a:rPr>
              <a:t>mehr </a:t>
            </a:r>
            <a:r>
              <a:rPr lang="de-DE" sz="2400" dirty="0">
                <a:latin typeface="Verdana" panose="020B0604030504040204" pitchFamily="34" charset="0"/>
                <a:ea typeface="Verdana" panose="020B0604030504040204" pitchFamily="34" charset="0"/>
                <a:cs typeface="Verdana" panose="020B0604030504040204" pitchFamily="34" charset="0"/>
              </a:rPr>
              <a:t>als </a:t>
            </a:r>
            <a:r>
              <a:rPr lang="de-DE" sz="2400" dirty="0" smtClean="0">
                <a:latin typeface="Verdana" panose="020B0604030504040204" pitchFamily="34" charset="0"/>
                <a:ea typeface="Verdana" panose="020B0604030504040204" pitchFamily="34" charset="0"/>
                <a:cs typeface="Verdana" panose="020B0604030504040204" pitchFamily="34" charset="0"/>
              </a:rPr>
              <a:t>einen </a:t>
            </a:r>
            <a:r>
              <a:rPr lang="de-DE" sz="2400" dirty="0">
                <a:latin typeface="Verdana" panose="020B0604030504040204" pitchFamily="34" charset="0"/>
                <a:ea typeface="Verdana" panose="020B0604030504040204" pitchFamily="34" charset="0"/>
                <a:cs typeface="Verdana" panose="020B0604030504040204" pitchFamily="34" charset="0"/>
              </a:rPr>
              <a:t>Begriff </a:t>
            </a:r>
            <a:r>
              <a:rPr lang="de-DE" sz="2400" dirty="0" smtClean="0">
                <a:latin typeface="Verdana" panose="020B0604030504040204" pitchFamily="34" charset="0"/>
                <a:ea typeface="Verdana" panose="020B0604030504040204" pitchFamily="34" charset="0"/>
                <a:cs typeface="Verdana" panose="020B0604030504040204" pitchFamily="34" charset="0"/>
              </a:rPr>
              <a:t>verwenden </a:t>
            </a:r>
            <a:r>
              <a:rPr lang="de-DE" sz="2400" dirty="0">
                <a:latin typeface="Verdana" panose="020B0604030504040204" pitchFamily="34" charset="0"/>
                <a:ea typeface="Verdana" panose="020B0604030504040204" pitchFamily="34" charset="0"/>
                <a:cs typeface="Verdana" panose="020B0604030504040204" pitchFamily="34" charset="0"/>
              </a:rPr>
              <a:t>(RDA 6.9.1.3 D-A-CH</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Erlaubte </a:t>
            </a:r>
            <a:r>
              <a:rPr lang="de-DE" sz="2400" dirty="0">
                <a:latin typeface="Verdana" panose="020B0604030504040204" pitchFamily="34" charset="0"/>
                <a:ea typeface="Verdana" panose="020B0604030504040204" pitchFamily="34" charset="0"/>
                <a:cs typeface="Verdana" panose="020B0604030504040204" pitchFamily="34" charset="0"/>
              </a:rPr>
              <a:t>Termini </a:t>
            </a:r>
            <a:r>
              <a:rPr lang="de-DE" sz="2400" dirty="0" smtClean="0">
                <a:latin typeface="Verdana" panose="020B0604030504040204" pitchFamily="34" charset="0"/>
                <a:ea typeface="Verdana" panose="020B0604030504040204" pitchFamily="34" charset="0"/>
                <a:cs typeface="Verdana" panose="020B0604030504040204" pitchFamily="34" charset="0"/>
              </a:rPr>
              <a:t>unter </a:t>
            </a:r>
            <a:r>
              <a:rPr lang="de-DE" sz="2400" dirty="0">
                <a:latin typeface="Verdana" panose="020B0604030504040204" pitchFamily="34" charset="0"/>
                <a:ea typeface="Verdana" panose="020B0604030504040204" pitchFamily="34" charset="0"/>
                <a:cs typeface="Verdana" panose="020B0604030504040204" pitchFamily="34" charset="0"/>
              </a:rPr>
              <a:t>RDA 6.9 </a:t>
            </a:r>
            <a:r>
              <a:rPr lang="de-DE" sz="2400" dirty="0" smtClean="0">
                <a:latin typeface="Verdana" panose="020B0604030504040204" pitchFamily="34" charset="0"/>
                <a:ea typeface="Verdana" panose="020B0604030504040204" pitchFamily="34" charset="0"/>
                <a:cs typeface="Verdana" panose="020B0604030504040204" pitchFamily="34" charset="0"/>
              </a:rPr>
              <a:t>aufgeführt</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pPr marL="0" lvl="1"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defRPr/>
            </a:pPr>
            <a:endParaRPr lang="de-DE" sz="1600" dirty="0"/>
          </a:p>
          <a:p>
            <a:pPr lvl="1">
              <a:buFont typeface="Arial" panose="020B0604020202020204" pitchFamily="34" charset="0"/>
              <a:buChar cha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defRPr/>
            </a:pPr>
            <a:endParaRPr lang="de-DE" altLang="de-DE" sz="18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8473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a:p>
        </p:txBody>
      </p:sp>
      <p:sp>
        <p:nvSpPr>
          <p:cNvPr id="7" name="Titel 1"/>
          <p:cNvSpPr>
            <a:spLocks noGrp="1"/>
          </p:cNvSpPr>
          <p:nvPr>
            <p:ph type="title"/>
          </p:nvPr>
        </p:nvSpPr>
        <p:spPr>
          <a:xfrm>
            <a:off x="251520" y="255786"/>
            <a:ext cx="8640960" cy="508918"/>
          </a:xfrm>
        </p:spPr>
        <p:txBody>
          <a:bodyPr>
            <a:noAutofit/>
          </a:bodyPr>
          <a:lstStyle/>
          <a:p>
            <a:r>
              <a:rPr lang="de-DE" dirty="0" smtClean="0">
                <a:latin typeface="Verdana" pitchFamily="34" charset="0"/>
                <a:ea typeface="Verdana" pitchFamily="34" charset="0"/>
                <a:cs typeface="Verdana" pitchFamily="34" charset="0"/>
              </a:rPr>
              <a:t>Medientyp</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836712"/>
            <a:ext cx="8784976" cy="5472608"/>
          </a:xfrm>
        </p:spPr>
        <p:txBody>
          <a:bodyPr/>
          <a:lstStyle/>
          <a:p>
            <a:pPr marL="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CH" sz="2400" dirty="0" smtClean="0">
                <a:latin typeface="Verdana" panose="020B0604030504040204" pitchFamily="34" charset="0"/>
                <a:ea typeface="Verdana" panose="020B0604030504040204" pitchFamily="34" charset="0"/>
                <a:cs typeface="Verdana" panose="020B0604030504040204" pitchFamily="34" charset="0"/>
              </a:rPr>
              <a:t>Auswahl für kartografische Ressourcen:</a:t>
            </a:r>
          </a:p>
          <a:p>
            <a:endParaRPr lang="de-DE" sz="2000" dirty="0">
              <a:latin typeface="Verdana" panose="020B0604030504040204" pitchFamily="34" charset="0"/>
              <a:ea typeface="Verdana" panose="020B0604030504040204" pitchFamily="34" charset="0"/>
              <a:cs typeface="Verdana" panose="020B0604030504040204" pitchFamily="34" charset="0"/>
            </a:endParaRPr>
          </a:p>
          <a:p>
            <a:pPr lvl="1"/>
            <a:r>
              <a:rPr lang="de-CH" sz="2400" dirty="0" smtClean="0">
                <a:latin typeface="Verdana" panose="020B0604030504040204" pitchFamily="34" charset="0"/>
                <a:ea typeface="Verdana" panose="020B0604030504040204" pitchFamily="34" charset="0"/>
                <a:cs typeface="Verdana" panose="020B0604030504040204" pitchFamily="34" charset="0"/>
              </a:rPr>
              <a:t>ohne </a:t>
            </a:r>
            <a:r>
              <a:rPr lang="de-CH" sz="2400" dirty="0">
                <a:latin typeface="Verdana" panose="020B0604030504040204" pitchFamily="34" charset="0"/>
                <a:ea typeface="Verdana" panose="020B0604030504040204" pitchFamily="34" charset="0"/>
                <a:cs typeface="Verdana" panose="020B0604030504040204" pitchFamily="34" charset="0"/>
              </a:rPr>
              <a:t>Hilfsmittel zu </a:t>
            </a:r>
            <a:r>
              <a:rPr lang="de-CH" sz="2400" dirty="0" smtClean="0">
                <a:latin typeface="Verdana" panose="020B0604030504040204" pitchFamily="34" charset="0"/>
                <a:ea typeface="Verdana" panose="020B0604030504040204" pitchFamily="34" charset="0"/>
                <a:cs typeface="Verdana" panose="020B0604030504040204" pitchFamily="34" charset="0"/>
              </a:rPr>
              <a:t>benutzen</a:t>
            </a:r>
            <a:endParaRPr lang="de-DE" sz="2400" dirty="0">
              <a:latin typeface="Verdana" panose="020B0604030504040204" pitchFamily="34" charset="0"/>
              <a:ea typeface="Verdana" panose="020B0604030504040204" pitchFamily="34" charset="0"/>
              <a:cs typeface="Verdana" panose="020B0604030504040204" pitchFamily="34" charset="0"/>
            </a:endParaRPr>
          </a:p>
          <a:p>
            <a:pPr lvl="1"/>
            <a:r>
              <a:rPr lang="de-CH" sz="2400" dirty="0" smtClean="0">
                <a:latin typeface="Verdana" panose="020B0604030504040204" pitchFamily="34" charset="0"/>
                <a:ea typeface="Verdana" panose="020B0604030504040204" pitchFamily="34" charset="0"/>
                <a:cs typeface="Verdana" panose="020B0604030504040204" pitchFamily="34" charset="0"/>
              </a:rPr>
              <a:t>Computermedien</a:t>
            </a:r>
            <a:endParaRPr lang="de-CH" sz="24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CH" sz="2400" dirty="0" smtClean="0">
                <a:latin typeface="Verdana" panose="020B0604030504040204" pitchFamily="34" charset="0"/>
                <a:ea typeface="Verdana" panose="020B0604030504040204" pitchFamily="34" charset="0"/>
                <a:cs typeface="Verdana" panose="020B0604030504040204" pitchFamily="34" charset="0"/>
              </a:rPr>
              <a:t>Bei gleichwertigen Teilen einer Ressource mehr </a:t>
            </a:r>
            <a:r>
              <a:rPr lang="de-CH" sz="2400" dirty="0">
                <a:latin typeface="Verdana" panose="020B0604030504040204" pitchFamily="34" charset="0"/>
                <a:ea typeface="Verdana" panose="020B0604030504040204" pitchFamily="34" charset="0"/>
                <a:cs typeface="Verdana" panose="020B0604030504040204" pitchFamily="34" charset="0"/>
              </a:rPr>
              <a:t>als ein </a:t>
            </a:r>
            <a:r>
              <a:rPr lang="de-CH" sz="2400" dirty="0" smtClean="0">
                <a:latin typeface="Verdana" panose="020B0604030504040204" pitchFamily="34" charset="0"/>
                <a:ea typeface="Verdana" panose="020B0604030504040204" pitchFamily="34" charset="0"/>
                <a:cs typeface="Verdana" panose="020B0604030504040204" pitchFamily="34" charset="0"/>
              </a:rPr>
              <a:t>Medientyp erlaubt </a:t>
            </a:r>
          </a:p>
          <a:p>
            <a:pPr marL="0" indent="0">
              <a:buNone/>
            </a:pPr>
            <a:endParaRPr lang="de-CH" sz="2000" dirty="0" smtClean="0">
              <a:latin typeface="Verdana" panose="020B0604030504040204" pitchFamily="34" charset="0"/>
              <a:ea typeface="Verdana" panose="020B0604030504040204" pitchFamily="34" charset="0"/>
              <a:cs typeface="Verdana" panose="020B0604030504040204" pitchFamily="34" charset="0"/>
            </a:endParaRPr>
          </a:p>
          <a:p>
            <a:r>
              <a:rPr lang="de-CH" sz="2400" dirty="0" smtClean="0">
                <a:latin typeface="Verdana" panose="020B0604030504040204" pitchFamily="34" charset="0"/>
                <a:ea typeface="Verdana" panose="020B0604030504040204" pitchFamily="34" charset="0"/>
                <a:cs typeface="Verdana" panose="020B0604030504040204" pitchFamily="34" charset="0"/>
              </a:rPr>
              <a:t>Nur Hauptwerk berücksichtigen, nicht  Begleitmaterial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6758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29</a:t>
            </a:fld>
            <a:endParaRPr lang="de-DE"/>
          </a:p>
        </p:txBody>
      </p:sp>
      <p:sp>
        <p:nvSpPr>
          <p:cNvPr id="7"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Datenträgertyp</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1124743"/>
            <a:ext cx="8640960" cy="5040561"/>
          </a:xfrm>
        </p:spPr>
        <p:txBody>
          <a:bodyPr/>
          <a:lstStyle/>
          <a:p>
            <a:r>
              <a:rPr lang="de-CH" sz="2400" dirty="0" smtClean="0">
                <a:latin typeface="Verdana" panose="020B0604030504040204" pitchFamily="34" charset="0"/>
                <a:ea typeface="Verdana" panose="020B0604030504040204" pitchFamily="34" charset="0"/>
                <a:cs typeface="Verdana" panose="020B0604030504040204" pitchFamily="34" charset="0"/>
              </a:rPr>
              <a:t>Auswahl für kartografische Ressourcen:</a:t>
            </a:r>
          </a:p>
          <a:p>
            <a:endParaRPr lang="de-CH" sz="2000" dirty="0" smtClean="0">
              <a:latin typeface="Verdana" panose="020B0604030504040204" pitchFamily="34" charset="0"/>
              <a:ea typeface="Verdana" panose="020B0604030504040204" pitchFamily="34" charset="0"/>
              <a:cs typeface="Verdana" panose="020B0604030504040204" pitchFamily="34" charset="0"/>
            </a:endParaRPr>
          </a:p>
          <a:p>
            <a:pPr lvl="1"/>
            <a:r>
              <a:rPr lang="de-CH" sz="2400" dirty="0" smtClean="0">
                <a:latin typeface="Verdana" panose="020B0604030504040204" pitchFamily="34" charset="0"/>
                <a:ea typeface="Verdana" panose="020B0604030504040204" pitchFamily="34" charset="0"/>
                <a:cs typeface="Verdana" panose="020B0604030504040204" pitchFamily="34" charset="0"/>
              </a:rPr>
              <a:t>Blatt </a:t>
            </a:r>
            <a:endParaRPr lang="de-CH" sz="2400" dirty="0">
              <a:latin typeface="Verdana" panose="020B0604030504040204" pitchFamily="34" charset="0"/>
              <a:ea typeface="Verdana" panose="020B0604030504040204" pitchFamily="34" charset="0"/>
              <a:cs typeface="Verdana" panose="020B0604030504040204" pitchFamily="34" charset="0"/>
            </a:endParaRPr>
          </a:p>
          <a:p>
            <a:pPr lvl="2"/>
            <a:r>
              <a:rPr lang="de-CH" sz="1800" dirty="0" smtClean="0">
                <a:latin typeface="Verdana" panose="020B0604030504040204" pitchFamily="34" charset="0"/>
                <a:ea typeface="Verdana" panose="020B0604030504040204" pitchFamily="34" charset="0"/>
                <a:cs typeface="Verdana" panose="020B0604030504040204" pitchFamily="34" charset="0"/>
              </a:rPr>
              <a:t>Karten, gerollte </a:t>
            </a:r>
            <a:r>
              <a:rPr lang="de-CH" sz="1800" dirty="0">
                <a:latin typeface="Verdana" panose="020B0604030504040204" pitchFamily="34" charset="0"/>
                <a:ea typeface="Verdana" panose="020B0604030504040204" pitchFamily="34" charset="0"/>
                <a:cs typeface="Verdana" panose="020B0604030504040204" pitchFamily="34" charset="0"/>
              </a:rPr>
              <a:t>Wandkarten, Atlanten in losen Blättern</a:t>
            </a:r>
          </a:p>
          <a:p>
            <a:pPr lvl="2"/>
            <a:endParaRPr lang="de-CH" sz="1000" dirty="0">
              <a:latin typeface="Verdana" panose="020B0604030504040204" pitchFamily="34" charset="0"/>
              <a:ea typeface="Verdana" panose="020B0604030504040204" pitchFamily="34" charset="0"/>
              <a:cs typeface="Verdana" panose="020B0604030504040204" pitchFamily="34" charset="0"/>
            </a:endParaRPr>
          </a:p>
          <a:p>
            <a:pPr lvl="2"/>
            <a:endParaRPr lang="de-CH" sz="1000" dirty="0" smtClean="0">
              <a:latin typeface="Verdana" panose="020B0604030504040204" pitchFamily="34" charset="0"/>
              <a:ea typeface="Verdana" panose="020B0604030504040204" pitchFamily="34" charset="0"/>
              <a:cs typeface="Verdana" panose="020B0604030504040204" pitchFamily="34" charset="0"/>
            </a:endParaRPr>
          </a:p>
          <a:p>
            <a:pPr lvl="1"/>
            <a:r>
              <a:rPr lang="de-CH" sz="2400" dirty="0" smtClean="0">
                <a:latin typeface="Verdana" panose="020B0604030504040204" pitchFamily="34" charset="0"/>
                <a:ea typeface="Verdana" panose="020B0604030504040204" pitchFamily="34" charset="0"/>
                <a:cs typeface="Verdana" panose="020B0604030504040204" pitchFamily="34" charset="0"/>
              </a:rPr>
              <a:t>Band </a:t>
            </a:r>
          </a:p>
          <a:p>
            <a:pPr lvl="2"/>
            <a:r>
              <a:rPr lang="de-CH" sz="1800" dirty="0" smtClean="0">
                <a:latin typeface="Verdana" panose="020B0604030504040204" pitchFamily="34" charset="0"/>
                <a:ea typeface="Verdana" panose="020B0604030504040204" pitchFamily="34" charset="0"/>
                <a:cs typeface="Verdana" panose="020B0604030504040204" pitchFamily="34" charset="0"/>
              </a:rPr>
              <a:t>Atlanten, gebunden</a:t>
            </a:r>
          </a:p>
          <a:p>
            <a:pPr lvl="2"/>
            <a:endParaRPr lang="de-CH" sz="1000" dirty="0" smtClean="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Gegenstand</a:t>
            </a:r>
            <a:r>
              <a:rPr lang="de-CH" sz="2400" dirty="0" smtClean="0">
                <a:latin typeface="Verdana" panose="020B0604030504040204" pitchFamily="34" charset="0"/>
                <a:ea typeface="Verdana" panose="020B0604030504040204" pitchFamily="34" charset="0"/>
                <a:cs typeface="Verdana" panose="020B0604030504040204" pitchFamily="34" charset="0"/>
              </a:rPr>
              <a:t> </a:t>
            </a:r>
            <a:endParaRPr lang="de-CH" sz="2400" dirty="0">
              <a:latin typeface="Verdana" panose="020B0604030504040204" pitchFamily="34" charset="0"/>
              <a:ea typeface="Verdana" panose="020B0604030504040204" pitchFamily="34" charset="0"/>
              <a:cs typeface="Verdana" panose="020B0604030504040204" pitchFamily="34" charset="0"/>
            </a:endParaRPr>
          </a:p>
          <a:p>
            <a:pPr lvl="2"/>
            <a:r>
              <a:rPr lang="de-CH" sz="1800" dirty="0" smtClean="0">
                <a:latin typeface="Verdana" panose="020B0604030504040204" pitchFamily="34" charset="0"/>
                <a:ea typeface="Verdana" panose="020B0604030504040204" pitchFamily="34" charset="0"/>
                <a:cs typeface="Verdana" panose="020B0604030504040204" pitchFamily="34" charset="0"/>
              </a:rPr>
              <a:t>Globus, Modell</a:t>
            </a:r>
          </a:p>
          <a:p>
            <a:pPr lvl="2"/>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Computerdisk</a:t>
            </a:r>
          </a:p>
          <a:p>
            <a:pPr lvl="1"/>
            <a:endParaRPr lang="de-DE" sz="1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Online-Ressource</a:t>
            </a:r>
            <a:r>
              <a:rPr lang="de-CH" sz="2400" dirty="0">
                <a:latin typeface="Verdana" panose="020B0604030504040204" pitchFamily="34" charset="0"/>
                <a:ea typeface="Verdana" panose="020B0604030504040204" pitchFamily="34" charset="0"/>
                <a:cs typeface="Verdana" panose="020B0604030504040204" pitchFamily="34" charset="0"/>
              </a:rPr>
              <a:t> </a:t>
            </a:r>
          </a:p>
          <a:p>
            <a:pPr lvl="2"/>
            <a:endParaRPr lang="de-CH" sz="1800" dirty="0" smtClean="0">
              <a:latin typeface="Verdana" panose="020B0604030504040204" pitchFamily="34" charset="0"/>
              <a:ea typeface="Verdana" panose="020B0604030504040204" pitchFamily="34" charset="0"/>
              <a:cs typeface="Verdana" panose="020B0604030504040204" pitchFamily="34" charset="0"/>
            </a:endParaRPr>
          </a:p>
          <a:p>
            <a:pPr lvl="2"/>
            <a:endParaRPr lang="de-DE" sz="24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endParaRPr lang="de-CH" sz="2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1800" dirty="0" smtClean="0">
                <a:latin typeface="Verdana" panose="020B0604030504040204" pitchFamily="34" charset="0"/>
                <a:ea typeface="Verdana" panose="020B0604030504040204" pitchFamily="34" charset="0"/>
                <a:cs typeface="Verdana" panose="020B0604030504040204" pitchFamily="34" charset="0"/>
              </a:rPr>
              <a:t>	</a:t>
            </a:r>
            <a:endParaRPr lang="de-DE" sz="18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CH" sz="1800" dirty="0" smtClean="0">
              <a:latin typeface="Verdana" panose="020B0604030504040204" pitchFamily="34" charset="0"/>
              <a:ea typeface="Verdana" panose="020B0604030504040204" pitchFamily="34" charset="0"/>
              <a:cs typeface="Verdana" panose="020B0604030504040204" pitchFamily="34" charset="0"/>
            </a:endParaRPr>
          </a:p>
          <a:p>
            <a:pPr lvl="1"/>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8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Inhalte</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107504" y="836712"/>
            <a:ext cx="9036496" cy="5472608"/>
          </a:xfrm>
        </p:spPr>
        <p:txBody>
          <a:bodyPr wrap="square"/>
          <a:lstStyle/>
          <a:p>
            <a:pPr>
              <a:defRPr/>
            </a:pPr>
            <a:endParaRPr lang="de-DE" altLang="de-DE" sz="1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Allgemeines (7)</a:t>
            </a:r>
          </a:p>
          <a:p>
            <a:pP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Bevorzugte Informationsquellen (8)</a:t>
            </a:r>
          </a:p>
          <a:p>
            <a:pP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Bestimmung des Werks (9-25)</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Bevorzugter Titel des Werks</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Geistiger Schöpfer &amp; Beziehungskennzeichnung</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Sonstige</a:t>
            </a:r>
            <a:r>
              <a:rPr lang="de-DE" altLang="de-DE" sz="2000" dirty="0">
                <a:latin typeface="Verdana" panose="020B0604030504040204" pitchFamily="34" charset="0"/>
                <a:ea typeface="Verdana" panose="020B0604030504040204" pitchFamily="34" charset="0"/>
                <a:cs typeface="Verdana" panose="020B0604030504040204" pitchFamily="34" charset="0"/>
              </a:rPr>
              <a:t>, Mitwirkende &amp; Beziehungskennzeichnung</a:t>
            </a: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Hersteller &amp; Beziehungskennzeichnung</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Normierter </a:t>
            </a:r>
            <a:r>
              <a:rPr lang="de-DE" altLang="de-DE" sz="2000" dirty="0">
                <a:latin typeface="Verdana" panose="020B0604030504040204" pitchFamily="34" charset="0"/>
                <a:ea typeface="Verdana" panose="020B0604030504040204" pitchFamily="34" charset="0"/>
                <a:cs typeface="Verdana" panose="020B0604030504040204" pitchFamily="34" charset="0"/>
              </a:rPr>
              <a:t>Sucheinstieg für das Werk</a:t>
            </a:r>
            <a:endParaRPr lang="de-DE" altLang="de-DE"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a:latin typeface="Verdana" panose="020B0604030504040204" pitchFamily="34" charset="0"/>
                <a:ea typeface="Verdana" panose="020B0604030504040204" pitchFamily="34" charset="0"/>
                <a:cs typeface="Verdana" panose="020B0604030504040204" pitchFamily="34" charset="0"/>
              </a:rPr>
              <a:t>Merkmale zur Unterscheidung identischer </a:t>
            </a:r>
            <a:r>
              <a:rPr lang="de-DE" altLang="de-DE" sz="2000" dirty="0" smtClean="0">
                <a:latin typeface="Verdana" panose="020B0604030504040204" pitchFamily="34" charset="0"/>
                <a:ea typeface="Verdana" panose="020B0604030504040204" pitchFamily="34" charset="0"/>
                <a:cs typeface="Verdana" panose="020B0604030504040204" pitchFamily="34" charset="0"/>
              </a:rPr>
              <a:t>Werktitel</a:t>
            </a:r>
          </a:p>
          <a:p>
            <a:pPr lvl="1">
              <a:buFont typeface="Symbol" panose="05050102010706020507" pitchFamily="18" charset="2"/>
              <a:buChar char="-"/>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endParaRPr lang="de-DE" altLang="de-DE"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endParaRPr lang="de-DE" altLang="de-DE"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de-DE" altLang="de-DE" sz="1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a:t>
            </a:fld>
            <a:endParaRPr lang="de-DE" dirty="0"/>
          </a:p>
        </p:txBody>
      </p:sp>
    </p:spTree>
    <p:extLst>
      <p:ext uri="{BB962C8B-B14F-4D97-AF65-F5344CB8AC3E}">
        <p14:creationId xmlns:p14="http://schemas.microsoft.com/office/powerpoint/2010/main" val="258986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a:p>
        </p:txBody>
      </p:sp>
      <p:sp>
        <p:nvSpPr>
          <p:cNvPr id="7" name="Titel 1"/>
          <p:cNvSpPr>
            <a:spLocks noGrp="1"/>
          </p:cNvSpPr>
          <p:nvPr>
            <p:ph type="title"/>
          </p:nvPr>
        </p:nvSpPr>
        <p:spPr>
          <a:xfrm>
            <a:off x="251520" y="327794"/>
            <a:ext cx="8640960" cy="652934"/>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210046401"/>
              </p:ext>
            </p:extLst>
          </p:nvPr>
        </p:nvGraphicFramePr>
        <p:xfrm>
          <a:off x="359532" y="1544176"/>
          <a:ext cx="8424935" cy="3108960"/>
        </p:xfrm>
        <a:graphic>
          <a:graphicData uri="http://schemas.openxmlformats.org/drawingml/2006/table">
            <a:tbl>
              <a:tblPr firstRow="1" bandRow="1">
                <a:tableStyleId>{5C22544A-7EE6-4342-B048-85BDC9FD1C3A}</a:tableStyleId>
              </a:tblPr>
              <a:tblGrid>
                <a:gridCol w="1042578"/>
                <a:gridCol w="1242791">
                  <a:extLst>
                    <a:ext uri="{9D8B030D-6E8A-4147-A177-3AD203B41FA5}">
                      <a16:colId xmlns:a16="http://schemas.microsoft.com/office/drawing/2014/main" xmlns="" val="20000"/>
                    </a:ext>
                  </a:extLst>
                </a:gridCol>
                <a:gridCol w="2182819">
                  <a:extLst>
                    <a:ext uri="{9D8B030D-6E8A-4147-A177-3AD203B41FA5}">
                      <a16:colId xmlns:a16="http://schemas.microsoft.com/office/drawing/2014/main" xmlns="" val="20001"/>
                    </a:ext>
                  </a:extLst>
                </a:gridCol>
                <a:gridCol w="3956747">
                  <a:extLst>
                    <a:ext uri="{9D8B030D-6E8A-4147-A177-3AD203B41FA5}">
                      <a16:colId xmlns:a16="http://schemas.microsoft.com/office/drawing/2014/main" xmlns="" val="20003"/>
                    </a:ext>
                  </a:extLst>
                </a:gridCol>
              </a:tblGrid>
              <a:tr h="349791">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r>
                        <a:rPr lang="de-DE" sz="1800" dirty="0" smtClean="0">
                          <a:latin typeface="Verdana" panose="020B0604030504040204" pitchFamily="34" charset="0"/>
                          <a:ea typeface="Verdana" panose="020B0604030504040204" pitchFamily="34" charset="0"/>
                          <a:cs typeface="Verdana" panose="020B0604030504040204" pitchFamily="34" charset="0"/>
                        </a:rPr>
                        <a:t> </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598054">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&lt;&lt;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Les</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&gt;&gt;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frontières</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européennes</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de 1900 à 1975</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r>
              <a:tr h="598054">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Medientyp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dirty="0" smtClean="0">
                          <a:latin typeface="Verdana" panose="020B0604030504040204" pitchFamily="34" charset="0"/>
                          <a:ea typeface="Verdana" panose="020B0604030504040204" pitchFamily="34" charset="0"/>
                          <a:cs typeface="Verdana" panose="020B0604030504040204" pitchFamily="34" charset="0"/>
                        </a:rPr>
                        <a:t>n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[ohne Hilfsmittel zu benutzen]</a:t>
                      </a:r>
                      <a:endParaRPr lang="de-DE" sz="1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41745">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dirty="0" err="1" smtClean="0">
                          <a:latin typeface="Verdana" panose="020B0604030504040204" pitchFamily="34" charset="0"/>
                          <a:ea typeface="Verdana" panose="020B0604030504040204" pitchFamily="34" charset="0"/>
                          <a:cs typeface="Verdana" panose="020B0604030504040204" pitchFamily="34" charset="0"/>
                        </a:rPr>
                        <a:t>nc</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[Band]</a:t>
                      </a:r>
                      <a:endParaRPr lang="de-DE" sz="1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41745">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433</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3.4.2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Umfang</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1 Atlas (VIII, 370 Seiten)</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802164189"/>
                  </a:ext>
                </a:extLst>
              </a:tr>
              <a:tr h="341745">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060</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6.9</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Inhaltstyp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dirty="0" err="1" smtClean="0">
                          <a:latin typeface="Verdana" panose="020B0604030504040204" pitchFamily="34" charset="0"/>
                          <a:ea typeface="Verdana" panose="020B0604030504040204" pitchFamily="34" charset="0"/>
                          <a:cs typeface="Verdana" panose="020B0604030504040204" pitchFamily="34" charset="0"/>
                        </a:rPr>
                        <a:t>cri</a:t>
                      </a:r>
                      <a:r>
                        <a:rPr lang="de-DE" sz="1800" b="0" dirty="0" smtClean="0">
                          <a:latin typeface="Verdana" panose="020B0604030504040204" pitchFamily="34" charset="0"/>
                          <a:ea typeface="Verdana" panose="020B0604030504040204" pitchFamily="34" charset="0"/>
                          <a:cs typeface="Verdana" panose="020B0604030504040204" pitchFamily="34" charset="0"/>
                        </a:rPr>
                        <a:t> </a:t>
                      </a:r>
                      <a:r>
                        <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kartografisches Bild]</a:t>
                      </a:r>
                      <a:endParaRPr lang="de-DE" sz="1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41745">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060</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6.9</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Inhaltstyp</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dirty="0" err="1" smtClean="0">
                          <a:latin typeface="Verdana" panose="020B0604030504040204" pitchFamily="34" charset="0"/>
                          <a:ea typeface="Verdana" panose="020B0604030504040204" pitchFamily="34" charset="0"/>
                          <a:cs typeface="Verdana" panose="020B0604030504040204" pitchFamily="34" charset="0"/>
                        </a:rPr>
                        <a:t>txt</a:t>
                      </a:r>
                      <a:r>
                        <a:rPr lang="de-DE" sz="1800" b="0" dirty="0" smtClean="0">
                          <a:latin typeface="Verdana" panose="020B0604030504040204" pitchFamily="34" charset="0"/>
                          <a:ea typeface="Verdana" panose="020B0604030504040204" pitchFamily="34" charset="0"/>
                          <a:cs typeface="Verdana" panose="020B0604030504040204" pitchFamily="34" charset="0"/>
                        </a:rPr>
                        <a:t> </a:t>
                      </a:r>
                      <a:r>
                        <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ext]</a:t>
                      </a:r>
                      <a:endPar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2" name="Textfeld 1"/>
          <p:cNvSpPr txBox="1"/>
          <p:nvPr/>
        </p:nvSpPr>
        <p:spPr>
          <a:xfrm>
            <a:off x="444684" y="5710396"/>
            <a:ext cx="45720" cy="369332"/>
          </a:xfrm>
          <a:prstGeom prst="rect">
            <a:avLst/>
          </a:prstGeom>
          <a:noFill/>
        </p:spPr>
        <p:txBody>
          <a:bodyPr wrap="square" rtlCol="0">
            <a:spAutoFit/>
          </a:bodyPr>
          <a:lstStyle/>
          <a:p>
            <a:endParaRPr lang="de-DE" dirty="0"/>
          </a:p>
        </p:txBody>
      </p:sp>
      <p:sp>
        <p:nvSpPr>
          <p:cNvPr id="9" name="Textfeld 8"/>
          <p:cNvSpPr txBox="1"/>
          <p:nvPr/>
        </p:nvSpPr>
        <p:spPr>
          <a:xfrm>
            <a:off x="490404" y="1140713"/>
            <a:ext cx="2593082"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Gebundener Atlas:</a:t>
            </a:r>
            <a:endParaRPr lang="de-DE" sz="2000" dirty="0"/>
          </a:p>
        </p:txBody>
      </p:sp>
      <p:sp>
        <p:nvSpPr>
          <p:cNvPr id="11" name="Textfeld 10"/>
          <p:cNvSpPr txBox="1"/>
          <p:nvPr/>
        </p:nvSpPr>
        <p:spPr>
          <a:xfrm>
            <a:off x="323528" y="4676943"/>
            <a:ext cx="8496944" cy="1785104"/>
          </a:xfrm>
          <a:prstGeom prst="rect">
            <a:avLst/>
          </a:prstGeom>
          <a:noFill/>
        </p:spPr>
        <p:txBody>
          <a:bodyPr wrap="square" rtlCol="0">
            <a:spAutoFit/>
          </a:bodyPr>
          <a:lstStyle/>
          <a:p>
            <a:pPr lvl="0"/>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lvl="0"/>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Kartografisches Bild“ für Karten, Stadtpläne, Atlanten, </a:t>
            </a:r>
            <a:r>
              <a:rPr lang="de-DE" dirty="0" smtClean="0">
                <a:solidFill>
                  <a:prstClr val="black"/>
                </a:solidFill>
                <a:latin typeface="Verdana" panose="020B0604030504040204" pitchFamily="34" charset="0"/>
                <a:ea typeface="Verdana" panose="020B0604030504040204" pitchFamily="34" charset="0"/>
                <a:cs typeface="Verdana" panose="020B0604030504040204" pitchFamily="34" charset="0"/>
              </a:rPr>
              <a:t>Fernerkundungsbilder</a:t>
            </a:r>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 eingescannte Karten auf DVD etc.</a:t>
            </a:r>
          </a:p>
          <a:p>
            <a:pPr lvl="0"/>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r>
              <a:rPr lang="de-DE" dirty="0">
                <a:solidFill>
                  <a:prstClr val="black"/>
                </a:solidFill>
                <a:latin typeface="Verdana" panose="020B0604030504040204" pitchFamily="34" charset="0"/>
                <a:ea typeface="Verdana" panose="020B0604030504040204" pitchFamily="34" charset="0"/>
                <a:cs typeface="Verdana" panose="020B0604030504040204" pitchFamily="34" charset="0"/>
              </a:rPr>
              <a:t>Merke: Wenn die Ressource aus mehreren gleichwertigen Inhaltstypen besteht, erfassen Sie alle zutreffenden  Termini. </a:t>
            </a:r>
            <a:endParaRPr lang="de-DE" dirty="0">
              <a:solidFill>
                <a:prstClr val="black"/>
              </a:solidFill>
            </a:endParaRPr>
          </a:p>
        </p:txBody>
      </p:sp>
    </p:spTree>
    <p:extLst>
      <p:ext uri="{BB962C8B-B14F-4D97-AF65-F5344CB8AC3E}">
        <p14:creationId xmlns:p14="http://schemas.microsoft.com/office/powerpoint/2010/main" val="24588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a:p>
        </p:txBody>
      </p:sp>
      <p:sp>
        <p:nvSpPr>
          <p:cNvPr id="7" name="Titel 1"/>
          <p:cNvSpPr>
            <a:spLocks noGrp="1"/>
          </p:cNvSpPr>
          <p:nvPr>
            <p:ph type="title"/>
          </p:nvPr>
        </p:nvSpPr>
        <p:spPr>
          <a:xfrm>
            <a:off x="251520" y="188640"/>
            <a:ext cx="8640960" cy="724942"/>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2716615156"/>
              </p:ext>
            </p:extLst>
          </p:nvPr>
        </p:nvGraphicFramePr>
        <p:xfrm>
          <a:off x="344851" y="1227073"/>
          <a:ext cx="8494185" cy="4175760"/>
        </p:xfrm>
        <a:graphic>
          <a:graphicData uri="http://schemas.openxmlformats.org/drawingml/2006/table">
            <a:tbl>
              <a:tblPr firstRow="1" bandRow="1">
                <a:tableStyleId>{5C22544A-7EE6-4342-B048-85BDC9FD1C3A}</a:tableStyleId>
              </a:tblPr>
              <a:tblGrid>
                <a:gridCol w="938518"/>
                <a:gridCol w="936104">
                  <a:extLst>
                    <a:ext uri="{9D8B030D-6E8A-4147-A177-3AD203B41FA5}">
                      <a16:colId xmlns:a16="http://schemas.microsoft.com/office/drawing/2014/main" xmlns="" val="2994267958"/>
                    </a:ext>
                  </a:extLst>
                </a:gridCol>
                <a:gridCol w="2083059">
                  <a:extLst>
                    <a:ext uri="{9D8B030D-6E8A-4147-A177-3AD203B41FA5}">
                      <a16:colId xmlns:a16="http://schemas.microsoft.com/office/drawing/2014/main" xmlns="" val="2383917187"/>
                    </a:ext>
                  </a:extLst>
                </a:gridCol>
                <a:gridCol w="4536504">
                  <a:extLst>
                    <a:ext uri="{9D8B030D-6E8A-4147-A177-3AD203B41FA5}">
                      <a16:colId xmlns:a16="http://schemas.microsoft.com/office/drawing/2014/main" xmlns="" val="1952079405"/>
                    </a:ext>
                  </a:extLst>
                </a:gridCol>
              </a:tblGrid>
              <a:tr h="257304">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87956105"/>
                  </a:ext>
                </a:extLst>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600" b="0" dirty="0" smtClean="0">
                          <a:latin typeface="Verdana" panose="020B0604030504040204" pitchFamily="34" charset="0"/>
                          <a:ea typeface="Verdana" panose="020B0604030504040204" pitchFamily="34" charset="0"/>
                          <a:cs typeface="Verdana" panose="020B0604030504040204" pitchFamily="34" charset="0"/>
                        </a:rPr>
                        <a:t>Top 25 Bayern</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322789007"/>
                  </a:ext>
                </a:extLst>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335</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2.3.4</a:t>
                      </a: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digitale topographische Karten</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576016991"/>
                  </a:ext>
                </a:extLst>
              </a:tr>
              <a:tr h="734274">
                <a:tc>
                  <a:txBody>
                    <a:bodyPr/>
                    <a:lstStyle/>
                    <a:p>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2.3.4</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Titelzusatz</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a:t>
                      </a: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a:t>
                      </a: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die interaktive digitale topographische Karte der Bayerischen Vermessungsverwaltung</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384989790"/>
                  </a:ext>
                </a:extLst>
              </a:tr>
              <a:tr h="293710">
                <a:tc>
                  <a:txBody>
                    <a:bodyPr/>
                    <a:lstStyle/>
                    <a:p>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2.3.4</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Titelzusatz</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a:t>
                      </a: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a:t>
                      </a:r>
                      <a:r>
                        <a:rPr lang="de-DE" sz="1600" b="0" dirty="0" smtClean="0">
                          <a:latin typeface="Verdana" panose="020B0604030504040204" pitchFamily="34" charset="0"/>
                          <a:ea typeface="Verdana" panose="020B0604030504040204" pitchFamily="34" charset="0"/>
                          <a:cs typeface="Verdana" panose="020B0604030504040204" pitchFamily="34" charset="0"/>
                        </a:rPr>
                        <a:t>incl.</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Freizeitwege</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124655847"/>
                  </a:ext>
                </a:extLst>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Medientyp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600" b="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Computermedien]</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cd </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[Computerdisk]</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b="0" dirty="0" smtClean="0">
                          <a:latin typeface="Verdana" panose="020B0604030504040204" pitchFamily="34" charset="0"/>
                          <a:ea typeface="Verdana" panose="020B0604030504040204" pitchFamily="34" charset="0"/>
                          <a:cs typeface="Verdana" panose="020B0604030504040204" pitchFamily="34" charset="0"/>
                        </a:rPr>
                        <a:t> 2 DVD-ROMs</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089389988"/>
                  </a:ext>
                </a:extLst>
              </a:tr>
              <a:tr h="29371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060</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6.9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Inhaltstyp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600" b="0" dirty="0" err="1" smtClean="0">
                          <a:latin typeface="Verdana" panose="020B0604030504040204" pitchFamily="34" charset="0"/>
                          <a:ea typeface="Verdana" panose="020B0604030504040204" pitchFamily="34" charset="0"/>
                          <a:cs typeface="Verdana" panose="020B0604030504040204" pitchFamily="34" charset="0"/>
                        </a:rPr>
                        <a:t>crd</a:t>
                      </a:r>
                      <a:r>
                        <a:rPr lang="de-DE" sz="1600" b="0"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kartografischer Datensatz]</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293710">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060</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6.9</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Inhaltstyp</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600" b="0" dirty="0" smtClean="0">
                          <a:latin typeface="Verdana" panose="020B0604030504040204" pitchFamily="34" charset="0"/>
                          <a:ea typeface="Verdana" panose="020B0604030504040204" pitchFamily="34" charset="0"/>
                          <a:cs typeface="Verdana" panose="020B0604030504040204" pitchFamily="34" charset="0"/>
                        </a:rPr>
                        <a:t> </a:t>
                      </a:r>
                      <a:r>
                        <a:rPr lang="de-DE" sz="1600" b="0" dirty="0" err="1" smtClean="0">
                          <a:latin typeface="Verdana" panose="020B0604030504040204" pitchFamily="34" charset="0"/>
                          <a:ea typeface="Verdana" panose="020B0604030504040204" pitchFamily="34" charset="0"/>
                          <a:cs typeface="Verdana" panose="020B0604030504040204" pitchFamily="34" charset="0"/>
                        </a:rPr>
                        <a:t>cri</a:t>
                      </a:r>
                      <a:r>
                        <a:rPr lang="de-DE" sz="1600" b="0"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artografisches Bild]</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293710">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060</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6.9</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Inhaltstyp</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b="0" dirty="0" err="1" smtClean="0">
                          <a:latin typeface="Verdana" panose="020B0604030504040204" pitchFamily="34" charset="0"/>
                          <a:ea typeface="Verdana" panose="020B0604030504040204" pitchFamily="34" charset="0"/>
                          <a:cs typeface="Verdana" panose="020B0604030504040204" pitchFamily="34" charset="0"/>
                        </a:rPr>
                        <a:t>crm</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kartografisches </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bewegtes Bild] </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3" name="Textfeld 2"/>
          <p:cNvSpPr txBox="1"/>
          <p:nvPr/>
        </p:nvSpPr>
        <p:spPr>
          <a:xfrm>
            <a:off x="344851" y="5402833"/>
            <a:ext cx="8571366" cy="1200329"/>
          </a:xfrm>
          <a:prstGeom prst="rect">
            <a:avLst/>
          </a:prstGeom>
          <a:noFill/>
        </p:spPr>
        <p:txBody>
          <a:bodyPr wrap="square" rtlCol="0">
            <a:spAutoFit/>
          </a:bodyPr>
          <a:lstStyle/>
          <a:p>
            <a:r>
              <a:rPr lang="de-DE" altLang="de-DE" dirty="0">
                <a:latin typeface="Verdana" panose="020B0604030504040204" pitchFamily="34" charset="0"/>
                <a:ea typeface="Verdana" panose="020B0604030504040204" pitchFamily="34" charset="0"/>
                <a:cs typeface="Verdana" panose="020B0604030504040204" pitchFamily="34" charset="0"/>
              </a:rPr>
              <a:t>„</a:t>
            </a:r>
            <a:r>
              <a:rPr lang="de-DE" altLang="de-DE" dirty="0" smtClean="0">
                <a:latin typeface="Verdana" panose="020B0604030504040204" pitchFamily="34" charset="0"/>
                <a:ea typeface="Verdana" panose="020B0604030504040204" pitchFamily="34" charset="0"/>
                <a:cs typeface="Verdana" panose="020B0604030504040204" pitchFamily="34" charset="0"/>
              </a:rPr>
              <a:t>Kartografischer Datensatz“ </a:t>
            </a:r>
            <a:r>
              <a:rPr lang="de-DE" altLang="de-DE" dirty="0">
                <a:latin typeface="Verdana" panose="020B0604030504040204" pitchFamily="34" charset="0"/>
                <a:ea typeface="Verdana" panose="020B0604030504040204" pitchFamily="34" charset="0"/>
                <a:cs typeface="Verdana" panose="020B0604030504040204" pitchFamily="34" charset="0"/>
              </a:rPr>
              <a:t>für elektronische Medien, die dem Anwender individuelle Gestaltungsmöglichkeiten auf der Basis Vektor-/Rasterdaten erlauben, wie z. B. mit GIS oder spezieller Viewer-Software</a:t>
            </a:r>
            <a:endParaRPr lang="de-DE" dirty="0"/>
          </a:p>
        </p:txBody>
      </p:sp>
      <p:sp>
        <p:nvSpPr>
          <p:cNvPr id="6" name="Rechteck 5"/>
          <p:cNvSpPr/>
          <p:nvPr/>
        </p:nvSpPr>
        <p:spPr>
          <a:xfrm>
            <a:off x="344851" y="836712"/>
            <a:ext cx="3453220" cy="369332"/>
          </a:xfrm>
          <a:prstGeom prst="rect">
            <a:avLst/>
          </a:prstGeom>
        </p:spPr>
        <p:txBody>
          <a:bodyPr wrap="square">
            <a:spAutoFit/>
          </a:bodyPr>
          <a:lstStyle/>
          <a:p>
            <a:r>
              <a:rPr lang="de-DE" dirty="0">
                <a:latin typeface="Verdana" panose="020B0604030504040204" pitchFamily="34" charset="0"/>
                <a:ea typeface="Verdana" panose="020B0604030504040204" pitchFamily="34" charset="0"/>
                <a:cs typeface="Verdana" panose="020B0604030504040204" pitchFamily="34" charset="0"/>
              </a:rPr>
              <a:t>Digitale Ressource (</a:t>
            </a:r>
            <a:r>
              <a:rPr lang="de-DE" dirty="0" err="1">
                <a:latin typeface="Verdana" panose="020B0604030504040204" pitchFamily="34" charset="0"/>
                <a:ea typeface="Verdana" panose="020B0604030504040204" pitchFamily="34" charset="0"/>
                <a:cs typeface="Verdana" panose="020B0604030504040204" pitchFamily="34" charset="0"/>
              </a:rPr>
              <a:t>matR</a:t>
            </a:r>
            <a:r>
              <a:rPr lang="de-DE"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5787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a:p>
        </p:txBody>
      </p:sp>
      <p:sp>
        <p:nvSpPr>
          <p:cNvPr id="7" name="Titel 1"/>
          <p:cNvSpPr>
            <a:spLocks noGrp="1"/>
          </p:cNvSpPr>
          <p:nvPr>
            <p:ph type="title"/>
          </p:nvPr>
        </p:nvSpPr>
        <p:spPr>
          <a:xfrm>
            <a:off x="251520" y="327794"/>
            <a:ext cx="8640960" cy="724942"/>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514045066"/>
              </p:ext>
            </p:extLst>
          </p:nvPr>
        </p:nvGraphicFramePr>
        <p:xfrm>
          <a:off x="395536" y="2060848"/>
          <a:ext cx="8424936" cy="2865120"/>
        </p:xfrm>
        <a:graphic>
          <a:graphicData uri="http://schemas.openxmlformats.org/drawingml/2006/table">
            <a:tbl>
              <a:tblPr firstRow="1" bandRow="1">
                <a:tableStyleId>{5C22544A-7EE6-4342-B048-85BDC9FD1C3A}</a:tableStyleId>
              </a:tblPr>
              <a:tblGrid>
                <a:gridCol w="936104"/>
                <a:gridCol w="1080120">
                  <a:extLst>
                    <a:ext uri="{9D8B030D-6E8A-4147-A177-3AD203B41FA5}">
                      <a16:colId xmlns="" xmlns:a16="http://schemas.microsoft.com/office/drawing/2014/main" val="20000"/>
                    </a:ext>
                  </a:extLst>
                </a:gridCol>
                <a:gridCol w="2736304">
                  <a:extLst>
                    <a:ext uri="{9D8B030D-6E8A-4147-A177-3AD203B41FA5}">
                      <a16:colId xmlns="" xmlns:a16="http://schemas.microsoft.com/office/drawing/2014/main" val="20001"/>
                    </a:ext>
                  </a:extLst>
                </a:gridCol>
                <a:gridCol w="3672408">
                  <a:extLst>
                    <a:ext uri="{9D8B030D-6E8A-4147-A177-3AD203B41FA5}">
                      <a16:colId xmlns="" xmlns:a16="http://schemas.microsoft.com/office/drawing/2014/main" val="20003"/>
                    </a:ext>
                  </a:extLst>
                </a:gridCol>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r>
                        <a:rPr lang="de-DE" sz="1800" dirty="0" smtClean="0">
                          <a:latin typeface="Verdana" panose="020B0604030504040204" pitchFamily="34" charset="0"/>
                          <a:ea typeface="Verdana" panose="020B0604030504040204" pitchFamily="34" charset="0"/>
                          <a:cs typeface="Verdana" panose="020B0604030504040204" pitchFamily="34" charset="0"/>
                        </a:rPr>
                        <a:t> </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2.3.2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b="0" dirty="0" smtClean="0">
                          <a:latin typeface="Verdana" panose="020B0604030504040204" pitchFamily="34" charset="0"/>
                          <a:ea typeface="Verdana" panose="020B0604030504040204" pitchFamily="34" charset="0"/>
                          <a:cs typeface="Verdana" panose="020B0604030504040204" pitchFamily="34" charset="0"/>
                        </a:rPr>
                        <a:t>TIM online </a:t>
                      </a:r>
                    </a:p>
                  </a:txBody>
                  <a:tcPr/>
                </a:tc>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Medientyp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b="1" dirty="0" smtClean="0">
                          <a:latin typeface="Verdana" panose="020B0604030504040204" pitchFamily="34" charset="0"/>
                          <a:ea typeface="Verdana" panose="020B0604030504040204" pitchFamily="34" charset="0"/>
                          <a:cs typeface="Verdana" panose="020B0604030504040204" pitchFamily="34" charset="0"/>
                        </a:rPr>
                        <a:t> </a:t>
                      </a:r>
                      <a:r>
                        <a:rPr lang="de-DE" sz="1800" b="0" dirty="0" smtClean="0">
                          <a:latin typeface="Verdana" panose="020B0604030504040204" pitchFamily="34" charset="0"/>
                          <a:ea typeface="Verdana" panose="020B0604030504040204" pitchFamily="34" charset="0"/>
                          <a:cs typeface="Verdana" panose="020B0604030504040204" pitchFamily="34" charset="0"/>
                        </a:rPr>
                        <a:t>c </a:t>
                      </a:r>
                      <a:r>
                        <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Computermedien]</a:t>
                      </a:r>
                    </a:p>
                  </a:txBody>
                  <a:tcPr/>
                </a:tc>
                <a:extLst>
                  <a:ext uri="{0D108BD9-81ED-4DB2-BD59-A6C34878D82A}">
                    <a16:rowId xmlns="" xmlns:a16="http://schemas.microsoft.com/office/drawing/2014/main" val="10008"/>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062</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3.3</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b="1" dirty="0" smtClean="0">
                          <a:latin typeface="Verdana" panose="020B0604030504040204" pitchFamily="34" charset="0"/>
                          <a:ea typeface="Verdana" panose="020B0604030504040204" pitchFamily="34" charset="0"/>
                          <a:cs typeface="Verdana" panose="020B0604030504040204" pitchFamily="34" charset="0"/>
                        </a:rPr>
                        <a:t> </a:t>
                      </a:r>
                      <a:r>
                        <a:rPr lang="de-DE" sz="1800" dirty="0" err="1" smtClean="0">
                          <a:latin typeface="Verdana" panose="020B0604030504040204" pitchFamily="34" charset="0"/>
                          <a:ea typeface="Verdana" panose="020B0604030504040204" pitchFamily="34" charset="0"/>
                          <a:cs typeface="Verdana" panose="020B0604030504040204" pitchFamily="34" charset="0"/>
                        </a:rPr>
                        <a:t>cr</a:t>
                      </a:r>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a:t>
                      </a:r>
                      <a:r>
                        <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nline-Ressource]</a:t>
                      </a:r>
                      <a:endParaRPr lang="de-DE" sz="1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433</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3.4.1</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Umfang</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1"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Online-Ressource</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060</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6.9</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latin typeface="Verdana" panose="020B0604030504040204" pitchFamily="34" charset="0"/>
                          <a:ea typeface="Verdana" panose="020B0604030504040204" pitchFamily="34" charset="0"/>
                          <a:cs typeface="Verdana" panose="020B0604030504040204" pitchFamily="34" charset="0"/>
                        </a:rPr>
                        <a:t>Inhaltstyp</a:t>
                      </a:r>
                      <a:endParaRPr lang="de-DE" sz="18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dirty="0" err="1" smtClean="0">
                          <a:latin typeface="Verdana" panose="020B0604030504040204" pitchFamily="34" charset="0"/>
                          <a:ea typeface="Verdana" panose="020B0604030504040204" pitchFamily="34" charset="0"/>
                          <a:cs typeface="Verdana" panose="020B0604030504040204" pitchFamily="34" charset="0"/>
                        </a:rPr>
                        <a:t>cri</a:t>
                      </a:r>
                      <a:r>
                        <a:rPr lang="de-DE" sz="1800" b="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[kartografisches Bild]</a:t>
                      </a:r>
                    </a:p>
                  </a:txBody>
                  <a:tcPr/>
                </a:tc>
              </a:tr>
              <a:tr h="370840">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060</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6.9</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Inhaltstyp</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b="0" dirty="0" smtClean="0">
                          <a:latin typeface="Verdana" panose="020B0604030504040204" pitchFamily="34" charset="0"/>
                          <a:ea typeface="Verdana" panose="020B0604030504040204" pitchFamily="34" charset="0"/>
                          <a:cs typeface="Verdana" panose="020B0604030504040204" pitchFamily="34" charset="0"/>
                        </a:rPr>
                        <a:t> </a:t>
                      </a:r>
                      <a:r>
                        <a:rPr lang="de-DE" sz="1800" b="0" dirty="0" err="1" smtClean="0">
                          <a:latin typeface="Verdana" panose="020B0604030504040204" pitchFamily="34" charset="0"/>
                          <a:ea typeface="Verdana" panose="020B0604030504040204" pitchFamily="34" charset="0"/>
                          <a:cs typeface="Verdana" panose="020B0604030504040204" pitchFamily="34" charset="0"/>
                        </a:rPr>
                        <a:t>crd</a:t>
                      </a:r>
                      <a:r>
                        <a:rPr lang="de-DE" sz="1800" b="0" dirty="0" smtClean="0">
                          <a:latin typeface="Verdana" panose="020B0604030504040204" pitchFamily="34" charset="0"/>
                          <a:ea typeface="Verdana" panose="020B0604030504040204" pitchFamily="34" charset="0"/>
                          <a:cs typeface="Verdana" panose="020B0604030504040204" pitchFamily="34" charset="0"/>
                        </a:rPr>
                        <a:t> </a:t>
                      </a:r>
                      <a:r>
                        <a:rPr lang="de-DE" sz="18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kartografischer Datensatz]</a:t>
                      </a:r>
                    </a:p>
                  </a:txBody>
                  <a:tcPr/>
                </a:tc>
              </a:tr>
            </a:tbl>
          </a:graphicData>
        </a:graphic>
      </p:graphicFrame>
      <p:sp>
        <p:nvSpPr>
          <p:cNvPr id="2" name="Textfeld 1"/>
          <p:cNvSpPr txBox="1"/>
          <p:nvPr/>
        </p:nvSpPr>
        <p:spPr>
          <a:xfrm>
            <a:off x="251520" y="1412776"/>
            <a:ext cx="2757999"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Digitale Karte (OR):</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306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a:p>
        </p:txBody>
      </p:sp>
      <p:sp>
        <p:nvSpPr>
          <p:cNvPr id="7" name="Titel 1"/>
          <p:cNvSpPr>
            <a:spLocks noGrp="1"/>
          </p:cNvSpPr>
          <p:nvPr>
            <p:ph type="title"/>
          </p:nvPr>
        </p:nvSpPr>
        <p:spPr>
          <a:xfrm>
            <a:off x="251520" y="327794"/>
            <a:ext cx="8640960" cy="652934"/>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011572929"/>
              </p:ext>
            </p:extLst>
          </p:nvPr>
        </p:nvGraphicFramePr>
        <p:xfrm>
          <a:off x="395536" y="1878816"/>
          <a:ext cx="8352928" cy="3134360"/>
        </p:xfrm>
        <a:graphic>
          <a:graphicData uri="http://schemas.openxmlformats.org/drawingml/2006/table">
            <a:tbl>
              <a:tblPr firstRow="1" bandRow="1">
                <a:tableStyleId>{5C22544A-7EE6-4342-B048-85BDC9FD1C3A}</a:tableStyleId>
              </a:tblPr>
              <a:tblGrid>
                <a:gridCol w="936104"/>
                <a:gridCol w="864096">
                  <a:extLst>
                    <a:ext uri="{9D8B030D-6E8A-4147-A177-3AD203B41FA5}">
                      <a16:colId xmlns="" xmlns:a16="http://schemas.microsoft.com/office/drawing/2014/main" val="20000"/>
                    </a:ext>
                  </a:extLst>
                </a:gridCol>
                <a:gridCol w="2880320">
                  <a:extLst>
                    <a:ext uri="{9D8B030D-6E8A-4147-A177-3AD203B41FA5}">
                      <a16:colId xmlns="" xmlns:a16="http://schemas.microsoft.com/office/drawing/2014/main" val="20001"/>
                    </a:ext>
                  </a:extLst>
                </a:gridCol>
                <a:gridCol w="3672408">
                  <a:extLst>
                    <a:ext uri="{9D8B030D-6E8A-4147-A177-3AD203B41FA5}">
                      <a16:colId xmlns="" xmlns:a16="http://schemas.microsoft.com/office/drawing/2014/main"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r>
                        <a:rPr lang="de-DE" dirty="0" smtClean="0">
                          <a:latin typeface="Verdana" panose="020B0604030504040204" pitchFamily="34" charset="0"/>
                          <a:ea typeface="Verdana" panose="020B0604030504040204" pitchFamily="34" charset="0"/>
                          <a:cs typeface="Verdana" panose="020B0604030504040204" pitchFamily="34" charset="0"/>
                        </a:rPr>
                        <a:t>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Thüringen-Atlas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2.4.2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sz="1800" b="1"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Thüringer Landesamt für Statistik</a:t>
                      </a: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dirty="0" smtClean="0">
                          <a:latin typeface="Verdana" panose="020B0604030504040204" pitchFamily="34" charset="0"/>
                          <a:ea typeface="Verdana" panose="020B0604030504040204" pitchFamily="34" charset="0"/>
                          <a:cs typeface="Verdana" panose="020B0604030504040204" pitchFamily="34" charset="0"/>
                        </a:rPr>
                        <a:t>n </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[ohne Hilfsmittel zu benutzen]</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7"/>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b="1" dirty="0" smtClean="0">
                          <a:latin typeface="Verdana" panose="020B0604030504040204" pitchFamily="34" charset="0"/>
                          <a:ea typeface="Verdana" panose="020B0604030504040204" pitchFamily="34" charset="0"/>
                          <a:cs typeface="Verdana" panose="020B0604030504040204" pitchFamily="34" charset="0"/>
                        </a:rPr>
                        <a:t> </a:t>
                      </a:r>
                      <a:r>
                        <a:rPr lang="de-DE" b="0" dirty="0" err="1" smtClean="0">
                          <a:latin typeface="Verdana" panose="020B0604030504040204" pitchFamily="34" charset="0"/>
                          <a:ea typeface="Verdana" panose="020B0604030504040204" pitchFamily="34" charset="0"/>
                          <a:cs typeface="Verdana" panose="020B0604030504040204" pitchFamily="34" charset="0"/>
                        </a:rPr>
                        <a:t>nb</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Blatt]</a:t>
                      </a:r>
                    </a:p>
                  </a:txBody>
                  <a:tcPr/>
                </a:tc>
                <a:extLst>
                  <a:ext uri="{0D108BD9-81ED-4DB2-BD59-A6C34878D82A}">
                    <a16:rowId xmlns="" xmlns:a16="http://schemas.microsoft.com/office/drawing/2014/main" val="10005"/>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Umfang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Atlanten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b="0" dirty="0" err="1" smtClean="0">
                          <a:latin typeface="Verdana" panose="020B0604030504040204" pitchFamily="34" charset="0"/>
                          <a:ea typeface="Verdana" panose="020B0604030504040204" pitchFamily="34" charset="0"/>
                          <a:cs typeface="Verdana" panose="020B0604030504040204" pitchFamily="34" charset="0"/>
                        </a:rPr>
                        <a:t>cri</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kartografisches Bild]</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2" name="Textfeld 1"/>
          <p:cNvSpPr txBox="1"/>
          <p:nvPr/>
        </p:nvSpPr>
        <p:spPr>
          <a:xfrm>
            <a:off x="444684" y="5710396"/>
            <a:ext cx="45720" cy="369332"/>
          </a:xfrm>
          <a:prstGeom prst="rect">
            <a:avLst/>
          </a:prstGeom>
          <a:noFill/>
        </p:spPr>
        <p:txBody>
          <a:bodyPr wrap="square" rtlCol="0">
            <a:spAutoFit/>
          </a:bodyPr>
          <a:lstStyle/>
          <a:p>
            <a:endParaRPr lang="de-DE" dirty="0"/>
          </a:p>
        </p:txBody>
      </p:sp>
      <p:sp>
        <p:nvSpPr>
          <p:cNvPr id="3" name="Textfeld 2"/>
          <p:cNvSpPr txBox="1"/>
          <p:nvPr/>
        </p:nvSpPr>
        <p:spPr>
          <a:xfrm>
            <a:off x="418369" y="5446562"/>
            <a:ext cx="8496944" cy="646331"/>
          </a:xfrm>
          <a:prstGeom prst="rect">
            <a:avLst/>
          </a:prstGeom>
          <a:noFill/>
        </p:spPr>
        <p:txBody>
          <a:bodyPr wrap="square" rtlCol="0">
            <a:spAutoFit/>
          </a:bodyPr>
          <a:lstStyle/>
          <a:p>
            <a:pPr lvl="0"/>
            <a:r>
              <a:rPr lang="de-DE" dirty="0" smtClean="0">
                <a:latin typeface="Verdana" panose="020B0604030504040204" pitchFamily="34" charset="0"/>
                <a:ea typeface="Verdana" panose="020B0604030504040204" pitchFamily="34" charset="0"/>
                <a:cs typeface="Verdana" panose="020B0604030504040204" pitchFamily="34" charset="0"/>
              </a:rPr>
              <a:t>„Blatt“ </a:t>
            </a:r>
            <a:r>
              <a:rPr lang="de-DE" dirty="0">
                <a:latin typeface="Verdana" panose="020B0604030504040204" pitchFamily="34" charset="0"/>
                <a:ea typeface="Verdana" panose="020B0604030504040204" pitchFamily="34" charset="0"/>
                <a:cs typeface="Verdana" panose="020B0604030504040204" pitchFamily="34" charset="0"/>
              </a:rPr>
              <a:t>als Datenträgertyp für Atlanten, die </a:t>
            </a:r>
            <a:r>
              <a:rPr lang="de-DE" dirty="0" smtClean="0">
                <a:latin typeface="Verdana" panose="020B0604030504040204" pitchFamily="34" charset="0"/>
                <a:ea typeface="Verdana" panose="020B0604030504040204" pitchFamily="34" charset="0"/>
                <a:cs typeface="Verdana" panose="020B0604030504040204" pitchFamily="34" charset="0"/>
              </a:rPr>
              <a:t>in </a:t>
            </a:r>
            <a:r>
              <a:rPr lang="de-DE" dirty="0">
                <a:latin typeface="Verdana" panose="020B0604030504040204" pitchFamily="34" charset="0"/>
                <a:ea typeface="Verdana" panose="020B0604030504040204" pitchFamily="34" charset="0"/>
                <a:cs typeface="Verdana" panose="020B0604030504040204" pitchFamily="34" charset="0"/>
              </a:rPr>
              <a:t>losen Blättern </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lvl="0"/>
            <a:r>
              <a:rPr lang="de-DE" dirty="0" smtClean="0">
                <a:latin typeface="Verdana" panose="020B0604030504040204" pitchFamily="34" charset="0"/>
                <a:ea typeface="Verdana" panose="020B0604030504040204" pitchFamily="34" charset="0"/>
                <a:cs typeface="Verdana" panose="020B0604030504040204" pitchFamily="34" charset="0"/>
              </a:rPr>
              <a:t>erscheinen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8" name="Textfeld 7"/>
          <p:cNvSpPr txBox="1"/>
          <p:nvPr/>
        </p:nvSpPr>
        <p:spPr>
          <a:xfrm>
            <a:off x="358838" y="1268760"/>
            <a:ext cx="3133294"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Atlas in losen Blättern:</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63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solidFill>
                  <a:prstClr val="black">
                    <a:tint val="75000"/>
                  </a:prstClr>
                </a:solidFill>
              </a:rPr>
              <a:pPr/>
              <a:t>34</a:t>
            </a:fld>
            <a:endParaRPr lang="de-DE">
              <a:solidFill>
                <a:prstClr val="black">
                  <a:tint val="75000"/>
                </a:prstClr>
              </a:solidFill>
            </a:endParaRPr>
          </a:p>
        </p:txBody>
      </p:sp>
      <p:sp>
        <p:nvSpPr>
          <p:cNvPr id="7" name="Titel 1"/>
          <p:cNvSpPr>
            <a:spLocks noGrp="1"/>
          </p:cNvSpPr>
          <p:nvPr>
            <p:ph type="title"/>
          </p:nvPr>
        </p:nvSpPr>
        <p:spPr>
          <a:xfrm>
            <a:off x="251520" y="327794"/>
            <a:ext cx="8640960" cy="652934"/>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281746672"/>
              </p:ext>
            </p:extLst>
          </p:nvPr>
        </p:nvGraphicFramePr>
        <p:xfrm>
          <a:off x="278559" y="1772816"/>
          <a:ext cx="8397897" cy="3754120"/>
        </p:xfrm>
        <a:graphic>
          <a:graphicData uri="http://schemas.openxmlformats.org/drawingml/2006/table">
            <a:tbl>
              <a:tblPr firstRow="1" bandRow="1">
                <a:tableStyleId>{5C22544A-7EE6-4342-B048-85BDC9FD1C3A}</a:tableStyleId>
              </a:tblPr>
              <a:tblGrid>
                <a:gridCol w="943970"/>
                <a:gridCol w="943970">
                  <a:extLst>
                    <a:ext uri="{9D8B030D-6E8A-4147-A177-3AD203B41FA5}">
                      <a16:colId xmlns="" xmlns:a16="http://schemas.microsoft.com/office/drawing/2014/main" val="20000"/>
                    </a:ext>
                  </a:extLst>
                </a:gridCol>
                <a:gridCol w="2189477">
                  <a:extLst>
                    <a:ext uri="{9D8B030D-6E8A-4147-A177-3AD203B41FA5}">
                      <a16:colId xmlns="" xmlns:a16="http://schemas.microsoft.com/office/drawing/2014/main" val="20001"/>
                    </a:ext>
                  </a:extLst>
                </a:gridCol>
                <a:gridCol w="4320480">
                  <a:extLst>
                    <a:ext uri="{9D8B030D-6E8A-4147-A177-3AD203B41FA5}">
                      <a16:colId xmlns="" xmlns:a16="http://schemas.microsoft.com/office/drawing/2014/main" val="20003"/>
                    </a:ext>
                  </a:extLst>
                </a:gridCol>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Weltatlas für Blinde</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335</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2.3.4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Titelzusatz</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mit 34 Reliefkarten</a:t>
                      </a:r>
                      <a:endParaRPr lang="de-DE" sz="1600" b="1" dirty="0" smtClean="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Medientyp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latin typeface="Verdana" panose="020B0604030504040204" pitchFamily="34" charset="0"/>
                          <a:ea typeface="Verdana" panose="020B0604030504040204" pitchFamily="34" charset="0"/>
                          <a:cs typeface="Verdana" panose="020B0604030504040204" pitchFamily="34" charset="0"/>
                        </a:rPr>
                        <a:t>n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ohne Hilfsmittel zu benutzen]</a:t>
                      </a:r>
                      <a:endParaRPr lang="de-DE"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b="0" dirty="0" err="1" smtClean="0">
                          <a:latin typeface="Verdana" panose="020B0604030504040204" pitchFamily="34" charset="0"/>
                          <a:ea typeface="Verdana" panose="020B0604030504040204" pitchFamily="34" charset="0"/>
                          <a:cs typeface="Verdana" panose="020B0604030504040204" pitchFamily="34" charset="0"/>
                        </a:rPr>
                        <a:t>nc</a:t>
                      </a:r>
                      <a:r>
                        <a:rPr lang="de-DE" sz="1600" b="0"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Band]</a:t>
                      </a: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1" dirty="0" smtClean="0">
                          <a:latin typeface="Verdana" panose="020B0604030504040204" pitchFamily="34" charset="0"/>
                          <a:ea typeface="Verdana" panose="020B0604030504040204" pitchFamily="34" charset="0"/>
                          <a:cs typeface="Verdana" panose="020B0604030504040204" pitchFamily="34" charset="0"/>
                        </a:rPr>
                        <a:t>Haupt-komponente)</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1 Atlas (34 Blätter)</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4"/>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437</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Umfang (Begleitmaterial)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1 Beiheft (XIII, 183 Seiten)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58518525"/>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060</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6.9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Inhaltstyp</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600" b="0" dirty="0" err="1" smtClean="0">
                          <a:latin typeface="Verdana" panose="020B0604030504040204" pitchFamily="34" charset="0"/>
                          <a:ea typeface="Verdana" panose="020B0604030504040204" pitchFamily="34" charset="0"/>
                          <a:cs typeface="Verdana" panose="020B0604030504040204" pitchFamily="34" charset="0"/>
                        </a:rPr>
                        <a:t>crt</a:t>
                      </a:r>
                      <a:r>
                        <a:rPr lang="de-DE" sz="1600" b="0" dirty="0" smtClean="0">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[kartografisches taktiles Bild]</a:t>
                      </a:r>
                      <a:endParaRPr lang="de-DE" sz="1600" b="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501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7.13.2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Schrift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Brailleschrift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3"/>
                  </a:ext>
                </a:extLst>
              </a:tr>
            </a:tbl>
          </a:graphicData>
        </a:graphic>
      </p:graphicFrame>
      <p:sp>
        <p:nvSpPr>
          <p:cNvPr id="2" name="Textfeld 1"/>
          <p:cNvSpPr txBox="1"/>
          <p:nvPr/>
        </p:nvSpPr>
        <p:spPr>
          <a:xfrm>
            <a:off x="251520" y="1196752"/>
            <a:ext cx="2941254" cy="400110"/>
          </a:xfrm>
          <a:prstGeom prst="rect">
            <a:avLst/>
          </a:prstGeom>
          <a:noFill/>
        </p:spPr>
        <p:txBody>
          <a:bodyPr wrap="none" rtlCol="0">
            <a:spAutoFit/>
          </a:bodyPr>
          <a:lstStyle/>
          <a:p>
            <a:r>
              <a:rPr lang="de-DE"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Atlas in Brailleschrift:</a:t>
            </a:r>
            <a:endParaRPr lang="de-DE"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6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a:p>
        </p:txBody>
      </p:sp>
      <p:sp>
        <p:nvSpPr>
          <p:cNvPr id="7" name="Titel 1"/>
          <p:cNvSpPr>
            <a:spLocks noGrp="1"/>
          </p:cNvSpPr>
          <p:nvPr>
            <p:ph type="title"/>
          </p:nvPr>
        </p:nvSpPr>
        <p:spPr>
          <a:xfrm>
            <a:off x="251520" y="332656"/>
            <a:ext cx="8640960" cy="652934"/>
          </a:xfrm>
        </p:spPr>
        <p:txBody>
          <a:bodyPr>
            <a:noAutofit/>
          </a:bodyPr>
          <a:lstStyle/>
          <a:p>
            <a:r>
              <a:rPr lang="de-DE" dirty="0" smtClean="0">
                <a:latin typeface="Verdana" pitchFamily="34" charset="0"/>
                <a:ea typeface="Verdana" pitchFamily="34" charset="0"/>
                <a:cs typeface="Verdana" pitchFamily="34" charset="0"/>
              </a:rPr>
              <a:t>IMD-Typen | Beispiel</a:t>
            </a:r>
            <a:endParaRPr lang="de-DE" dirty="0">
              <a:latin typeface="Verdana" pitchFamily="34" charset="0"/>
              <a:ea typeface="Verdana" pitchFamily="34" charset="0"/>
              <a:cs typeface="Verdana" pitchFamily="34"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1706224919"/>
              </p:ext>
            </p:extLst>
          </p:nvPr>
        </p:nvGraphicFramePr>
        <p:xfrm>
          <a:off x="359532" y="1916832"/>
          <a:ext cx="8460940" cy="3774440"/>
        </p:xfrm>
        <a:graphic>
          <a:graphicData uri="http://schemas.openxmlformats.org/drawingml/2006/table">
            <a:tbl>
              <a:tblPr firstRow="1" bandRow="1">
                <a:tableStyleId>{5C22544A-7EE6-4342-B048-85BDC9FD1C3A}</a:tableStyleId>
              </a:tblPr>
              <a:tblGrid>
                <a:gridCol w="972108"/>
                <a:gridCol w="1080120">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4248472">
                  <a:extLst>
                    <a:ext uri="{9D8B030D-6E8A-4147-A177-3AD203B41FA5}">
                      <a16:colId xmlns="" xmlns:a16="http://schemas.microsoft.com/office/drawing/2014/main"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l"/>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Matterhorn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r>
              <a:tr h="370840">
                <a:tc rowSpan="2">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Schweiz</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r>
              <a:tr h="370840">
                <a:tc vMerge="1">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2.3.5</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Paralleler</a:t>
                      </a:r>
                      <a:r>
                        <a:rPr lang="de-DE" baseline="0" dirty="0" smtClean="0">
                          <a:latin typeface="Verdana" panose="020B0604030504040204" pitchFamily="34" charset="0"/>
                          <a:ea typeface="Verdana" panose="020B0604030504040204" pitchFamily="34" charset="0"/>
                          <a:cs typeface="Verdana" panose="020B0604030504040204" pitchFamily="34" charset="0"/>
                        </a:rPr>
                        <a:t> Titelzusatz</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r>
                        <a:rPr lang="de-DE" b="0" dirty="0" smtClean="0">
                          <a:latin typeface="Verdana" panose="020B0604030504040204" pitchFamily="34" charset="0"/>
                          <a:ea typeface="Verdana" panose="020B0604030504040204" pitchFamily="34" charset="0"/>
                          <a:cs typeface="Verdana" panose="020B0604030504040204" pitchFamily="34" charset="0"/>
                        </a:rPr>
                        <a:t>Suisse</a:t>
                      </a:r>
                      <a:r>
                        <a:rPr lang="de-DE"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r>
                        <a:rPr lang="de-DE" b="0" baseline="0" dirty="0" err="1" smtClean="0">
                          <a:latin typeface="Verdana" panose="020B0604030504040204" pitchFamily="34" charset="0"/>
                          <a:ea typeface="Verdana" panose="020B0604030504040204" pitchFamily="34" charset="0"/>
                          <a:cs typeface="Verdana" panose="020B0604030504040204" pitchFamily="34" charset="0"/>
                        </a:rPr>
                        <a:t>Svizzera</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t>
                      </a: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b="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hne Hilfsmittel zu benutzen]</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nr</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Gegenstand</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Umfang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 Relief</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8"/>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crf</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 dreidimensionale Form]</a:t>
                      </a:r>
                    </a:p>
                  </a:txBody>
                  <a:tcPr/>
                </a:tc>
              </a:tr>
            </a:tbl>
          </a:graphicData>
        </a:graphic>
      </p:graphicFrame>
      <p:sp>
        <p:nvSpPr>
          <p:cNvPr id="2" name="Textfeld 1"/>
          <p:cNvSpPr txBox="1"/>
          <p:nvPr/>
        </p:nvSpPr>
        <p:spPr>
          <a:xfrm>
            <a:off x="323528" y="1268760"/>
            <a:ext cx="1008738"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Relief:</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29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a:p>
        </p:txBody>
      </p:sp>
      <p:sp>
        <p:nvSpPr>
          <p:cNvPr id="7" name="Titel 1"/>
          <p:cNvSpPr>
            <a:spLocks noGrp="1"/>
          </p:cNvSpPr>
          <p:nvPr>
            <p:ph type="title"/>
          </p:nvPr>
        </p:nvSpPr>
        <p:spPr>
          <a:xfrm>
            <a:off x="251520" y="327794"/>
            <a:ext cx="8640960" cy="796950"/>
          </a:xfrm>
        </p:spPr>
        <p:txBody>
          <a:bodyPr>
            <a:noAutofit/>
          </a:bodyPr>
          <a:lstStyle/>
          <a:p>
            <a:r>
              <a:rPr lang="de-DE" dirty="0" smtClean="0">
                <a:latin typeface="Verdana" pitchFamily="34" charset="0"/>
                <a:ea typeface="Verdana" pitchFamily="34" charset="0"/>
                <a:cs typeface="Verdana" pitchFamily="34" charset="0"/>
              </a:rPr>
              <a:t>IMD-Typen | Beispiel | Globus</a:t>
            </a:r>
            <a:endParaRPr lang="de-DE" dirty="0">
              <a:latin typeface="Verdana" pitchFamily="34" charset="0"/>
              <a:ea typeface="Verdana" pitchFamily="34" charset="0"/>
              <a:cs typeface="Verdana"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2664659295"/>
              </p:ext>
            </p:extLst>
          </p:nvPr>
        </p:nvGraphicFramePr>
        <p:xfrm>
          <a:off x="323529" y="2132856"/>
          <a:ext cx="8496943" cy="3403600"/>
        </p:xfrm>
        <a:graphic>
          <a:graphicData uri="http://schemas.openxmlformats.org/drawingml/2006/table">
            <a:tbl>
              <a:tblPr firstRow="1" bandRow="1">
                <a:tableStyleId>{5C22544A-7EE6-4342-B048-85BDC9FD1C3A}</a:tableStyleId>
              </a:tblPr>
              <a:tblGrid>
                <a:gridCol w="936103"/>
                <a:gridCol w="936104">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4464496">
                  <a:extLst>
                    <a:ext uri="{9D8B030D-6E8A-4147-A177-3AD203B41FA5}">
                      <a16:colId xmlns="" xmlns:a16="http://schemas.microsoft.com/office/drawing/2014/main"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Schottes</a:t>
                      </a:r>
                      <a:r>
                        <a:rPr lang="de-DE" dirty="0" smtClean="0">
                          <a:latin typeface="Verdana" panose="020B0604030504040204" pitchFamily="34" charset="0"/>
                          <a:ea typeface="Verdana" panose="020B0604030504040204" pitchFamily="34" charset="0"/>
                          <a:cs typeface="Verdana" panose="020B0604030504040204" pitchFamily="34" charset="0"/>
                        </a:rPr>
                        <a:t> Schul- &amp; Familien-Globus</a:t>
                      </a: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nach den neuesten &amp; besten Quellen bearbeitet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Medientyp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t>
                      </a: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b="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o</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hne Hilfsmittel zu benutzen]</a:t>
                      </a:r>
                      <a:endParaRPr lang="de-DE"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Datenträgertyp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nr</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Gegenstand</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Umfang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 Globus</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4"/>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060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6.9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Inhaltstyp</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 </a:t>
                      </a:r>
                      <a:r>
                        <a:rPr lang="de-DE" sz="1800" b="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crf</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r>
                        <a:rPr lang="de-DE" b="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kartografische dreidimensionale Form]</a:t>
                      </a:r>
                    </a:p>
                  </a:txBody>
                  <a:tcPr/>
                </a:tc>
              </a:tr>
            </a:tbl>
          </a:graphicData>
        </a:graphic>
      </p:graphicFrame>
      <p:sp>
        <p:nvSpPr>
          <p:cNvPr id="2" name="Textfeld 1"/>
          <p:cNvSpPr txBox="1"/>
          <p:nvPr/>
        </p:nvSpPr>
        <p:spPr>
          <a:xfrm>
            <a:off x="321300" y="1484784"/>
            <a:ext cx="1181734"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Globus:</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703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37</a:t>
            </a:fld>
            <a:endParaRPr lang="de-DE"/>
          </a:p>
        </p:txBody>
      </p:sp>
      <p:sp>
        <p:nvSpPr>
          <p:cNvPr id="7"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Titel </a:t>
            </a:r>
            <a:r>
              <a:rPr lang="de-DE" dirty="0">
                <a:latin typeface="Verdana" pitchFamily="34" charset="0"/>
                <a:ea typeface="Verdana" pitchFamily="34" charset="0"/>
                <a:cs typeface="Verdana" pitchFamily="34" charset="0"/>
              </a:rPr>
              <a:t>in mehreren Formen </a:t>
            </a:r>
          </a:p>
        </p:txBody>
      </p:sp>
      <p:sp>
        <p:nvSpPr>
          <p:cNvPr id="3" name="Textplatzhalter 2"/>
          <p:cNvSpPr>
            <a:spLocks noGrp="1"/>
          </p:cNvSpPr>
          <p:nvPr>
            <p:ph type="body" sz="quarter" idx="13"/>
          </p:nvPr>
        </p:nvSpPr>
        <p:spPr>
          <a:xfrm>
            <a:off x="251520" y="836712"/>
            <a:ext cx="8784976" cy="5472608"/>
          </a:xfrm>
        </p:spPr>
        <p:txBody>
          <a:bodyPr/>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Anwendung der Grundregel bei Titeln in derselben Sprache und Schrift (RDA 2.3.2.5)</a:t>
            </a: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Haupttitel anhand Reihenfolge, Layout oder Typografie bestimmen</a:t>
            </a: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Umfassendster </a:t>
            </a:r>
            <a:r>
              <a:rPr lang="de-DE" sz="2400" dirty="0">
                <a:latin typeface="Verdana" panose="020B0604030504040204" pitchFamily="34" charset="0"/>
                <a:ea typeface="Verdana" panose="020B0604030504040204" pitchFamily="34" charset="0"/>
                <a:cs typeface="Verdana" panose="020B0604030504040204" pitchFamily="34" charset="0"/>
              </a:rPr>
              <a:t>Titel zu Gebiet und Thema, wenn Kriterien nicht </a:t>
            </a:r>
            <a:r>
              <a:rPr lang="de-DE" sz="2400" dirty="0" smtClean="0">
                <a:latin typeface="Verdana" panose="020B0604030504040204" pitchFamily="34" charset="0"/>
                <a:ea typeface="Verdana" panose="020B0604030504040204" pitchFamily="34" charset="0"/>
                <a:cs typeface="Verdana" panose="020B0604030504040204" pitchFamily="34" charset="0"/>
              </a:rPr>
              <a:t>eindeutig</a:t>
            </a:r>
          </a:p>
          <a:p>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CH" sz="2400" dirty="0" smtClean="0">
              <a:latin typeface="Verdana" panose="020B0604030504040204" pitchFamily="34" charset="0"/>
              <a:ea typeface="Verdana" panose="020B0604030504040204" pitchFamily="34" charset="0"/>
              <a:cs typeface="Verdana" panose="020B0604030504040204" pitchFamily="34" charset="0"/>
            </a:endParaRPr>
          </a:p>
          <a:p>
            <a:endParaRPr lang="de-CH" sz="2400" dirty="0" smtClean="0">
              <a:latin typeface="Verdana" panose="020B0604030504040204" pitchFamily="34" charset="0"/>
              <a:ea typeface="Verdana" panose="020B0604030504040204" pitchFamily="34" charset="0"/>
              <a:cs typeface="Verdana" panose="020B0604030504040204" pitchFamily="34" charset="0"/>
            </a:endParaRPr>
          </a:p>
          <a:p>
            <a:pPr lvl="1"/>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7464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38</a:t>
            </a:fld>
            <a:endParaRPr lang="de-DE"/>
          </a:p>
        </p:txBody>
      </p:sp>
      <p:sp>
        <p:nvSpPr>
          <p:cNvPr id="10" name="Textplatzhalter 2"/>
          <p:cNvSpPr>
            <a:spLocks noGrp="1"/>
          </p:cNvSpPr>
          <p:nvPr>
            <p:ph type="body" sz="quarter" idx="13"/>
          </p:nvPr>
        </p:nvSpPr>
        <p:spPr>
          <a:xfrm>
            <a:off x="251520" y="954708"/>
            <a:ext cx="8784976" cy="1178148"/>
          </a:xfrm>
        </p:spPr>
        <p:txBody>
          <a:bodyPr wrap="square"/>
          <a:lstStyle/>
          <a:p>
            <a:pPr marL="0" indent="0">
              <a:buNone/>
            </a:pPr>
            <a:r>
              <a:rPr lang="de-DE" sz="1800" dirty="0" smtClean="0">
                <a:latin typeface="Verdana" panose="020B0604030504040204" pitchFamily="34" charset="0"/>
                <a:ea typeface="Verdana" panose="020B0604030504040204" pitchFamily="34" charset="0"/>
                <a:cs typeface="Verdana" panose="020B0604030504040204" pitchFamily="34" charset="0"/>
              </a:rPr>
              <a:t>Auf </a:t>
            </a:r>
            <a:r>
              <a:rPr lang="de-DE" sz="1800" dirty="0">
                <a:latin typeface="Verdana" panose="020B0604030504040204" pitchFamily="34" charset="0"/>
                <a:ea typeface="Verdana" panose="020B0604030504040204" pitchFamily="34" charset="0"/>
                <a:cs typeface="Verdana" panose="020B0604030504040204" pitchFamily="34" charset="0"/>
              </a:rPr>
              <a:t>dem </a:t>
            </a:r>
            <a:r>
              <a:rPr lang="de-DE" sz="1800" dirty="0" smtClean="0">
                <a:latin typeface="Verdana" panose="020B0604030504040204" pitchFamily="34" charset="0"/>
                <a:ea typeface="Verdana" panose="020B0604030504040204" pitchFamily="34" charset="0"/>
                <a:cs typeface="Verdana" panose="020B0604030504040204" pitchFamily="34" charset="0"/>
              </a:rPr>
              <a:t>Kartenfeld: Ansbach </a:t>
            </a:r>
            <a:r>
              <a:rPr lang="de-DE" sz="1800" dirty="0">
                <a:latin typeface="Verdana" panose="020B0604030504040204" pitchFamily="34" charset="0"/>
                <a:ea typeface="Verdana" panose="020B0604030504040204" pitchFamily="34" charset="0"/>
                <a:cs typeface="Verdana" panose="020B0604030504040204" pitchFamily="34" charset="0"/>
              </a:rPr>
              <a:t>und </a:t>
            </a:r>
            <a:r>
              <a:rPr lang="de-DE" sz="1800" dirty="0" smtClean="0">
                <a:latin typeface="Verdana" panose="020B0604030504040204" pitchFamily="34" charset="0"/>
                <a:ea typeface="Verdana" panose="020B0604030504040204" pitchFamily="34" charset="0"/>
                <a:cs typeface="Verdana" panose="020B0604030504040204" pitchFamily="34" charset="0"/>
              </a:rPr>
              <a:t>Umgebung</a:t>
            </a:r>
            <a:endParaRPr lang="de-DE" sz="1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1800" dirty="0" smtClean="0">
                <a:latin typeface="Verdana" panose="020B0604030504040204" pitchFamily="34" charset="0"/>
                <a:ea typeface="Verdana" panose="020B0604030504040204" pitchFamily="34" charset="0"/>
                <a:cs typeface="Verdana" panose="020B0604030504040204" pitchFamily="34" charset="0"/>
              </a:rPr>
              <a:t>Auf </a:t>
            </a:r>
            <a:r>
              <a:rPr lang="de-DE" sz="1800" dirty="0">
                <a:latin typeface="Verdana" panose="020B0604030504040204" pitchFamily="34" charset="0"/>
                <a:ea typeface="Verdana" panose="020B0604030504040204" pitchFamily="34" charset="0"/>
                <a:cs typeface="Verdana" panose="020B0604030504040204" pitchFamily="34" charset="0"/>
              </a:rPr>
              <a:t>der </a:t>
            </a:r>
            <a:r>
              <a:rPr lang="de-DE" sz="1800" dirty="0" smtClean="0">
                <a:latin typeface="Verdana" panose="020B0604030504040204" pitchFamily="34" charset="0"/>
                <a:ea typeface="Verdana" panose="020B0604030504040204" pitchFamily="34" charset="0"/>
                <a:cs typeface="Verdana" panose="020B0604030504040204" pitchFamily="34" charset="0"/>
              </a:rPr>
              <a:t>Rückseite: Karte </a:t>
            </a:r>
            <a:r>
              <a:rPr lang="de-DE" sz="1800" dirty="0">
                <a:latin typeface="Verdana" panose="020B0604030504040204" pitchFamily="34" charset="0"/>
                <a:ea typeface="Verdana" panose="020B0604030504040204" pitchFamily="34" charset="0"/>
                <a:cs typeface="Verdana" panose="020B0604030504040204" pitchFamily="34" charset="0"/>
              </a:rPr>
              <a:t>von Ansbach und </a:t>
            </a:r>
            <a:r>
              <a:rPr lang="de-DE" sz="1800" dirty="0" smtClean="0">
                <a:latin typeface="Verdana" panose="020B0604030504040204" pitchFamily="34" charset="0"/>
                <a:ea typeface="Verdana" panose="020B0604030504040204" pitchFamily="34" charset="0"/>
                <a:cs typeface="Verdana" panose="020B0604030504040204" pitchFamily="34" charset="0"/>
              </a:rPr>
              <a:t>Umgebung</a:t>
            </a:r>
          </a:p>
          <a:p>
            <a:pPr marL="0" indent="0">
              <a:buNone/>
            </a:pPr>
            <a:endParaRPr lang="de-DE" sz="10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indent="0">
              <a:buNone/>
            </a:pPr>
            <a:r>
              <a:rPr lang="de-CH" sz="18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Bestimmung nach Layout:</a:t>
            </a: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644163316"/>
              </p:ext>
            </p:extLst>
          </p:nvPr>
        </p:nvGraphicFramePr>
        <p:xfrm>
          <a:off x="323529" y="2204864"/>
          <a:ext cx="8424935" cy="741680"/>
        </p:xfrm>
        <a:graphic>
          <a:graphicData uri="http://schemas.openxmlformats.org/drawingml/2006/table">
            <a:tbl>
              <a:tblPr firstRow="1" bandRow="1">
                <a:tableStyleId>{5C22544A-7EE6-4342-B048-85BDC9FD1C3A}</a:tableStyleId>
              </a:tblPr>
              <a:tblGrid>
                <a:gridCol w="1224135"/>
                <a:gridCol w="936104">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2"/>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Ansbach und Umgebung</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Titel in mehreren Formen </a:t>
            </a:r>
            <a:r>
              <a:rPr lang="de-DE" dirty="0" smtClean="0">
                <a:latin typeface="Verdana" panose="020B0604030504040204" pitchFamily="34" charset="0"/>
                <a:ea typeface="Verdana" panose="020B0604030504040204" pitchFamily="34" charset="0"/>
                <a:cs typeface="Verdana" panose="020B0604030504040204" pitchFamily="34" charset="0"/>
              </a:rPr>
              <a:t>| Beispiele</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421619705"/>
              </p:ext>
            </p:extLst>
          </p:nvPr>
        </p:nvGraphicFramePr>
        <p:xfrm>
          <a:off x="251520" y="5013176"/>
          <a:ext cx="8424936" cy="1280160"/>
        </p:xfrm>
        <a:graphic>
          <a:graphicData uri="http://schemas.openxmlformats.org/drawingml/2006/table">
            <a:tbl>
              <a:tblPr firstRow="1" bandRow="1">
                <a:tableStyleId>{5C22544A-7EE6-4342-B048-85BDC9FD1C3A}</a:tableStyleId>
              </a:tblPr>
              <a:tblGrid>
                <a:gridCol w="1152128"/>
                <a:gridCol w="100811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4680520">
                  <a:extLst>
                    <a:ext uri="{9D8B030D-6E8A-4147-A177-3AD203B41FA5}">
                      <a16:colId xmlns:a16="http://schemas.microsoft.com/office/drawing/2014/main" xmlns="" val="20002"/>
                    </a:ext>
                  </a:extLst>
                </a:gridCol>
              </a:tblGrid>
              <a:tr h="16572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Handkarte der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Grossherzogthümer</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Mecklenburg-Schwerin und Mecklenburg-</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Strelitz</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9" name="Textfeld 8"/>
          <p:cNvSpPr txBox="1"/>
          <p:nvPr/>
        </p:nvSpPr>
        <p:spPr>
          <a:xfrm>
            <a:off x="251520" y="3228072"/>
            <a:ext cx="8424936" cy="1785104"/>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Auf dem Kartenfeld:</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dirty="0" smtClean="0">
                <a:solidFill>
                  <a:schemeClr val="dk1"/>
                </a:solidFill>
                <a:latin typeface="Verdana" panose="020B0604030504040204" pitchFamily="34" charset="0"/>
                <a:ea typeface="Verdana" panose="020B0604030504040204" pitchFamily="34" charset="0"/>
                <a:cs typeface="Verdana" panose="020B0604030504040204" pitchFamily="34" charset="0"/>
              </a:rPr>
              <a:t>Handkarte </a:t>
            </a:r>
            <a:r>
              <a:rPr lang="de-DE" dirty="0">
                <a:solidFill>
                  <a:schemeClr val="dk1"/>
                </a:solidFill>
                <a:latin typeface="Verdana" panose="020B0604030504040204" pitchFamily="34" charset="0"/>
                <a:ea typeface="Verdana" panose="020B0604030504040204" pitchFamily="34" charset="0"/>
                <a:cs typeface="Verdana" panose="020B0604030504040204" pitchFamily="34" charset="0"/>
              </a:rPr>
              <a:t>der </a:t>
            </a:r>
            <a:r>
              <a:rPr lang="de-DE" dirty="0" err="1">
                <a:solidFill>
                  <a:schemeClr val="dk1"/>
                </a:solidFill>
                <a:latin typeface="Verdana" panose="020B0604030504040204" pitchFamily="34" charset="0"/>
                <a:ea typeface="Verdana" panose="020B0604030504040204" pitchFamily="34" charset="0"/>
                <a:cs typeface="Verdana" panose="020B0604030504040204" pitchFamily="34" charset="0"/>
              </a:rPr>
              <a:t>Grossherzogthümer</a:t>
            </a:r>
            <a:r>
              <a:rPr lang="de-DE" dirty="0">
                <a:solidFill>
                  <a:schemeClr val="dk1"/>
                </a:solidFill>
                <a:latin typeface="Verdana" panose="020B0604030504040204" pitchFamily="34" charset="0"/>
                <a:ea typeface="Verdana" panose="020B0604030504040204" pitchFamily="34" charset="0"/>
                <a:cs typeface="Verdana" panose="020B0604030504040204" pitchFamily="34" charset="0"/>
              </a:rPr>
              <a:t> Mecklenburg-Schwerin und Mecklenburg-</a:t>
            </a:r>
            <a:r>
              <a:rPr lang="de-DE" dirty="0" err="1">
                <a:solidFill>
                  <a:schemeClr val="dk1"/>
                </a:solidFill>
                <a:latin typeface="Verdana" panose="020B0604030504040204" pitchFamily="34" charset="0"/>
                <a:ea typeface="Verdana" panose="020B0604030504040204" pitchFamily="34" charset="0"/>
                <a:cs typeface="Verdana" panose="020B0604030504040204" pitchFamily="34" charset="0"/>
              </a:rPr>
              <a:t>Strelitz</a:t>
            </a:r>
            <a:endParaRPr lang="de-DE"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dirty="0" smtClean="0">
                <a:latin typeface="Verdana" panose="020B0604030504040204" pitchFamily="34" charset="0"/>
                <a:ea typeface="Verdana" panose="020B0604030504040204" pitchFamily="34" charset="0"/>
                <a:cs typeface="Verdana" panose="020B0604030504040204" pitchFamily="34" charset="0"/>
              </a:rPr>
              <a:t>Karte von Mecklenburg</a:t>
            </a:r>
          </a:p>
          <a:p>
            <a:pPr marL="285750" indent="-285750">
              <a:buFont typeface="Arial" panose="020B0604020202020204" pitchFamily="34" charset="0"/>
              <a:buChar char="•"/>
            </a:pPr>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dirty="0" smtClean="0">
                <a:latin typeface="Verdana" panose="020B0604030504040204" pitchFamily="34" charset="0"/>
                <a:ea typeface="Verdana" panose="020B0604030504040204" pitchFamily="34" charset="0"/>
                <a:cs typeface="Verdana" panose="020B0604030504040204" pitchFamily="34" charset="0"/>
              </a:rPr>
              <a:t>Wahl des umfassendsten Titels</a:t>
            </a:r>
            <a:r>
              <a:rPr lang="de-DE"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475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51520" y="183777"/>
            <a:ext cx="8640960" cy="721657"/>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Maßstab als Teil des Haupttitels </a:t>
            </a:r>
          </a:p>
        </p:txBody>
      </p:sp>
      <p:sp>
        <p:nvSpPr>
          <p:cNvPr id="4" name="Fußzeilenplatzhalter 3"/>
          <p:cNvSpPr>
            <a:spLocks noGrp="1"/>
          </p:cNvSpPr>
          <p:nvPr>
            <p:ph type="ftr" sz="quarter" idx="14"/>
          </p:nvPr>
        </p:nvSpPr>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39</a:t>
            </a:fld>
            <a:endParaRPr lang="de-DE"/>
          </a:p>
        </p:txBody>
      </p:sp>
      <p:graphicFrame>
        <p:nvGraphicFramePr>
          <p:cNvPr id="11" name="Tabelle 10"/>
          <p:cNvGraphicFramePr>
            <a:graphicFrameLocks noGrp="1"/>
          </p:cNvGraphicFramePr>
          <p:nvPr>
            <p:extLst>
              <p:ext uri="{D42A27DB-BD31-4B8C-83A1-F6EECF244321}">
                <p14:modId xmlns:p14="http://schemas.microsoft.com/office/powerpoint/2010/main" val="1701581305"/>
              </p:ext>
            </p:extLst>
          </p:nvPr>
        </p:nvGraphicFramePr>
        <p:xfrm>
          <a:off x="273406" y="3789040"/>
          <a:ext cx="8352928" cy="1010920"/>
        </p:xfrm>
        <a:graphic>
          <a:graphicData uri="http://schemas.openxmlformats.org/drawingml/2006/table">
            <a:tbl>
              <a:tblPr firstRow="1" bandRow="1">
                <a:tableStyleId>{5C22544A-7EE6-4342-B048-85BDC9FD1C3A}</a:tableStyleId>
              </a:tblPr>
              <a:tblGrid>
                <a:gridCol w="1152128"/>
                <a:gridCol w="129614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331</a:t>
                      </a:r>
                      <a:endParaRPr lang="de-DE" sz="18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Topographic</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1:500 000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low</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flying</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chart</a:t>
                      </a:r>
                      <a:endPar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344422854"/>
              </p:ext>
            </p:extLst>
          </p:nvPr>
        </p:nvGraphicFramePr>
        <p:xfrm>
          <a:off x="323528" y="5207600"/>
          <a:ext cx="8280920" cy="1010920"/>
        </p:xfrm>
        <a:graphic>
          <a:graphicData uri="http://schemas.openxmlformats.org/drawingml/2006/table">
            <a:tbl>
              <a:tblPr firstRow="1" bandRow="1">
                <a:tableStyleId>{5C22544A-7EE6-4342-B048-85BDC9FD1C3A}</a:tableStyleId>
              </a:tblPr>
              <a:tblGrid>
                <a:gridCol w="1152128"/>
                <a:gridCol w="1296144">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International map </a:t>
                      </a:r>
                      <a:r>
                        <a:rPr lang="de-DE" sz="18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of</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the</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world</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1:1,000,000</a:t>
                      </a:r>
                    </a:p>
                  </a:txBody>
                  <a:tcPr/>
                </a:tc>
                <a:extLst>
                  <a:ext uri="{0D108BD9-81ED-4DB2-BD59-A6C34878D82A}">
                    <a16:rowId xmlns:a16="http://schemas.microsoft.com/office/drawing/2014/main" xmlns="" val="10001"/>
                  </a:ext>
                </a:extLst>
              </a:tr>
            </a:tbl>
          </a:graphicData>
        </a:graphic>
      </p:graphicFrame>
      <p:sp>
        <p:nvSpPr>
          <p:cNvPr id="2" name="Rechteck 1"/>
          <p:cNvSpPr/>
          <p:nvPr/>
        </p:nvSpPr>
        <p:spPr>
          <a:xfrm>
            <a:off x="251520" y="1110223"/>
            <a:ext cx="8352928" cy="2185214"/>
          </a:xfrm>
          <a:prstGeom prst="rect">
            <a:avLst/>
          </a:prstGeom>
        </p:spPr>
        <p:txBody>
          <a:bodyPr wrap="square">
            <a:spAutoFit/>
          </a:bodyPr>
          <a:lstStyle/>
          <a:p>
            <a:pPr marL="285750" indent="-285750">
              <a:buFont typeface="Arial" panose="020B0604020202020204" pitchFamily="34" charset="0"/>
              <a:buChar char="•"/>
            </a:pPr>
            <a:r>
              <a:rPr lang="de-DE" sz="2400" dirty="0">
                <a:latin typeface="Verdana" panose="020B0604030504040204" pitchFamily="34" charset="0"/>
                <a:ea typeface="Verdana" panose="020B0604030504040204" pitchFamily="34" charset="0"/>
                <a:cs typeface="Verdana" panose="020B0604030504040204" pitchFamily="34" charset="0"/>
              </a:rPr>
              <a:t>Ist grammatikalisch </a:t>
            </a:r>
            <a:r>
              <a:rPr lang="de-DE" sz="2400" dirty="0" smtClean="0">
                <a:latin typeface="Verdana" panose="020B0604030504040204" pitchFamily="34" charset="0"/>
                <a:ea typeface="Verdana" panose="020B0604030504040204" pitchFamily="34" charset="0"/>
                <a:cs typeface="Verdana" panose="020B0604030504040204" pitchFamily="34" charset="0"/>
              </a:rPr>
              <a:t>eingebunden und/oder in gleicher Typografie gestaltet</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sz="2400" dirty="0">
                <a:latin typeface="Verdana" panose="020B0604030504040204" pitchFamily="34" charset="0"/>
                <a:ea typeface="Verdana" panose="020B0604030504040204" pitchFamily="34" charset="0"/>
                <a:cs typeface="Verdana" panose="020B0604030504040204" pitchFamily="34" charset="0"/>
              </a:rPr>
              <a:t>Wird übertragen, auch mit Interpunktion und Leerzeichen</a:t>
            </a:r>
          </a:p>
          <a:p>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640960" cy="508918"/>
          </a:xfrm>
        </p:spPr>
        <p:txBody>
          <a:bodyPr>
            <a:noAutofit/>
          </a:bodyPr>
          <a:lstStyle/>
          <a:p>
            <a:r>
              <a:rPr lang="de-DE" dirty="0" smtClean="0">
                <a:latin typeface="Verdana" pitchFamily="34" charset="0"/>
                <a:ea typeface="Verdana" pitchFamily="34" charset="0"/>
                <a:cs typeface="Verdana" pitchFamily="34" charset="0"/>
              </a:rPr>
              <a:t>Inhalte</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836711"/>
            <a:ext cx="8640960" cy="5539531"/>
          </a:xfrm>
        </p:spPr>
        <p:txBody>
          <a:bodyPr wrap="square"/>
          <a:lstStyle/>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Inhaltstyp, Medientyp, Datenträgertyp (26-36)</a:t>
            </a:r>
          </a:p>
          <a:p>
            <a:pP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Titelangaben, Angaben zur Manifestation (37-51)</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Titel in mehreren Formen</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Maßstab </a:t>
            </a:r>
            <a:r>
              <a:rPr lang="de-DE" altLang="de-DE" sz="2000" dirty="0">
                <a:latin typeface="Verdana" panose="020B0604030504040204" pitchFamily="34" charset="0"/>
                <a:ea typeface="Verdana" panose="020B0604030504040204" pitchFamily="34" charset="0"/>
                <a:cs typeface="Verdana" panose="020B0604030504040204" pitchFamily="34" charset="0"/>
              </a:rPr>
              <a:t>als Teil des </a:t>
            </a:r>
            <a:r>
              <a:rPr lang="de-DE" altLang="de-DE" sz="2000" dirty="0" smtClean="0">
                <a:latin typeface="Verdana" panose="020B0604030504040204" pitchFamily="34" charset="0"/>
                <a:ea typeface="Verdana" panose="020B0604030504040204" pitchFamily="34" charset="0"/>
                <a:cs typeface="Verdana" panose="020B0604030504040204" pitchFamily="34" charset="0"/>
              </a:rPr>
              <a:t>Haupttitels</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a:latin typeface="Verdana" panose="020B0604030504040204" pitchFamily="34" charset="0"/>
                <a:ea typeface="Verdana" panose="020B0604030504040204" pitchFamily="34" charset="0"/>
                <a:cs typeface="Verdana" panose="020B0604030504040204" pitchFamily="34" charset="0"/>
              </a:rPr>
              <a:t>Fingierter </a:t>
            </a:r>
            <a:r>
              <a:rPr lang="de-DE" altLang="de-DE" sz="2000" dirty="0" smtClean="0">
                <a:latin typeface="Verdana" panose="020B0604030504040204" pitchFamily="34" charset="0"/>
                <a:ea typeface="Verdana" panose="020B0604030504040204" pitchFamily="34" charset="0"/>
                <a:cs typeface="Verdana" panose="020B0604030504040204" pitchFamily="34" charset="0"/>
              </a:rPr>
              <a:t>Titel</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Titelzusatz</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Fingierter Titelzusatz </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a:latin typeface="Verdana" panose="020B0604030504040204" pitchFamily="34" charset="0"/>
                <a:ea typeface="Verdana" panose="020B0604030504040204" pitchFamily="34" charset="0"/>
                <a:cs typeface="Verdana" panose="020B0604030504040204" pitchFamily="34" charset="0"/>
              </a:rPr>
              <a:t>Abweichender </a:t>
            </a:r>
            <a:r>
              <a:rPr lang="de-DE" altLang="de-DE" sz="2000" dirty="0" smtClean="0">
                <a:latin typeface="Verdana" panose="020B0604030504040204" pitchFamily="34" charset="0"/>
                <a:ea typeface="Verdana" panose="020B0604030504040204" pitchFamily="34" charset="0"/>
                <a:cs typeface="Verdana" panose="020B0604030504040204" pitchFamily="34" charset="0"/>
              </a:rPr>
              <a:t>Titel</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Anmerkung zur Manifestation</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Ausgabevermerk (52)</a:t>
            </a:r>
          </a:p>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de-DE" altLang="de-DE" sz="1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a:t>
            </a:fld>
            <a:endParaRPr lang="de-DE" dirty="0"/>
          </a:p>
        </p:txBody>
      </p:sp>
    </p:spTree>
    <p:extLst>
      <p:ext uri="{BB962C8B-B14F-4D97-AF65-F5344CB8AC3E}">
        <p14:creationId xmlns:p14="http://schemas.microsoft.com/office/powerpoint/2010/main" val="144094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251520" y="183777"/>
            <a:ext cx="8640960" cy="721657"/>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Maßstab als Teil des Haupttitels | Beispiel </a:t>
            </a:r>
          </a:p>
        </p:txBody>
      </p:sp>
      <p:sp>
        <p:nvSpPr>
          <p:cNvPr id="4" name="Fußzeilenplatzhalter 3"/>
          <p:cNvSpPr>
            <a:spLocks noGrp="1"/>
          </p:cNvSpPr>
          <p:nvPr>
            <p:ph type="ftr" sz="quarter" idx="14"/>
          </p:nvPr>
        </p:nvSpPr>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397547912"/>
              </p:ext>
            </p:extLst>
          </p:nvPr>
        </p:nvGraphicFramePr>
        <p:xfrm>
          <a:off x="323528" y="4808056"/>
          <a:ext cx="8280920" cy="1285240"/>
        </p:xfrm>
        <a:graphic>
          <a:graphicData uri="http://schemas.openxmlformats.org/drawingml/2006/table">
            <a:tbl>
              <a:tblPr firstRow="1" bandRow="1">
                <a:tableStyleId>{5C22544A-7EE6-4342-B048-85BDC9FD1C3A}</a:tableStyleId>
              </a:tblPr>
              <a:tblGrid>
                <a:gridCol w="1008112"/>
                <a:gridCol w="936104">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460851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Mehrfarbige Verkehrskarte der Vereinigten Staaten</a:t>
                      </a:r>
                      <a:r>
                        <a:rPr lang="de-DE" sz="180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von Amerika im Maßstab 1 : 5 000 000</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768" y="1095168"/>
            <a:ext cx="3837424" cy="3485960"/>
          </a:xfrm>
          <a:prstGeom prst="rect">
            <a:avLst/>
          </a:prstGeom>
        </p:spPr>
      </p:pic>
    </p:spTree>
    <p:extLst>
      <p:ext uri="{BB962C8B-B14F-4D97-AF65-F5344CB8AC3E}">
        <p14:creationId xmlns:p14="http://schemas.microsoft.com/office/powerpoint/2010/main" val="2692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41</a:t>
            </a:fld>
            <a:endParaRPr lang="de-DE"/>
          </a:p>
        </p:txBody>
      </p:sp>
      <p:sp>
        <p:nvSpPr>
          <p:cNvPr id="10" name="Textplatzhalter 2"/>
          <p:cNvSpPr>
            <a:spLocks noGrp="1"/>
          </p:cNvSpPr>
          <p:nvPr>
            <p:ph type="body" sz="quarter" idx="13"/>
          </p:nvPr>
        </p:nvSpPr>
        <p:spPr>
          <a:xfrm>
            <a:off x="251519" y="692696"/>
            <a:ext cx="8767047" cy="3960440"/>
          </a:xfrm>
        </p:spPr>
        <p:txBody>
          <a:bodyPr wrap="square"/>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Wenn kein Titel in sonstigen Informationsquellen (RDA 2.2.4) zu ermitteln, dann einen kurzen beschreibenden Titel zu Gebiet und Thema fingieren (RDA 2.3.2.11)</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Informationen aus Quelle außerhalb der Ressource eckig klammern (RDA 2.2.4 D-A-CH)</a:t>
            </a: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Auf Deutsch angeben</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35777928"/>
              </p:ext>
            </p:extLst>
          </p:nvPr>
        </p:nvGraphicFramePr>
        <p:xfrm>
          <a:off x="611560" y="4797152"/>
          <a:ext cx="8064896" cy="741680"/>
        </p:xfrm>
        <a:graphic>
          <a:graphicData uri="http://schemas.openxmlformats.org/drawingml/2006/table">
            <a:tbl>
              <a:tblPr firstRow="1" bandRow="1">
                <a:tableStyleId>{5C22544A-7EE6-4342-B048-85BDC9FD1C3A}</a:tableStyleId>
              </a:tblPr>
              <a:tblGrid>
                <a:gridCol w="1008112"/>
                <a:gridCol w="108012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4464496">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Geologische Karte von Hessen</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endParaRPr lang="de-DE" sz="1800" kern="12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8" name="Titel 1"/>
          <p:cNvSpPr>
            <a:spLocks noGrp="1"/>
          </p:cNvSpPr>
          <p:nvPr>
            <p:ph type="title"/>
          </p:nvPr>
        </p:nvSpPr>
        <p:spPr>
          <a:xfrm>
            <a:off x="251520" y="183778"/>
            <a:ext cx="8568952"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Fingierter Titel</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3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2"/>
          <p:cNvSpPr txBox="1">
            <a:spLocks/>
          </p:cNvSpPr>
          <p:nvPr/>
        </p:nvSpPr>
        <p:spPr>
          <a:xfrm>
            <a:off x="251520" y="1052736"/>
            <a:ext cx="8712968" cy="2232248"/>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a:latin typeface="Verdana" panose="020B0604030504040204" pitchFamily="34" charset="0"/>
                <a:ea typeface="Verdana" panose="020B0604030504040204" pitchFamily="34" charset="0"/>
                <a:cs typeface="Verdana" panose="020B0604030504040204" pitchFamily="34" charset="0"/>
              </a:rPr>
              <a:t>Alle </a:t>
            </a:r>
            <a:r>
              <a:rPr lang="de-DE" sz="2400" dirty="0" smtClean="0">
                <a:latin typeface="Verdana" panose="020B0604030504040204" pitchFamily="34" charset="0"/>
                <a:ea typeface="Verdana" panose="020B0604030504040204" pitchFamily="34" charset="0"/>
                <a:cs typeface="Verdana" panose="020B0604030504040204" pitchFamily="34" charset="0"/>
              </a:rPr>
              <a:t>wichtigen Titelzusätze erfassen (RDA </a:t>
            </a:r>
            <a:r>
              <a:rPr lang="de-DE" sz="2400" dirty="0">
                <a:latin typeface="Verdana" panose="020B0604030504040204" pitchFamily="34" charset="0"/>
                <a:ea typeface="Verdana" panose="020B0604030504040204" pitchFamily="34" charset="0"/>
                <a:cs typeface="Verdana" panose="020B0604030504040204" pitchFamily="34" charset="0"/>
              </a:rPr>
              <a:t>2.3.4.3 D-A-CH, Punkt 7</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Maßstab im Titelzusatz erfassen, wenn grammatikalisch verbunden oder in gleicher Typografie (RDA 2.3.4.3 D-A-CH Punkt 6)</a:t>
            </a:r>
            <a:r>
              <a:rPr lang="de-DE" sz="2000" dirty="0">
                <a:latin typeface="Verdana" panose="020B0604030504040204" pitchFamily="34" charset="0"/>
                <a:ea typeface="Verdana" panose="020B0604030504040204" pitchFamily="34" charset="0"/>
                <a:cs typeface="Verdana" panose="020B0604030504040204" pitchFamily="34" charset="0"/>
              </a:rPr>
              <a:t>	</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42</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Titelzusatz</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 name="Tabelle 12"/>
          <p:cNvGraphicFramePr>
            <a:graphicFrameLocks noGrp="1"/>
          </p:cNvGraphicFramePr>
          <p:nvPr>
            <p:extLst>
              <p:ext uri="{D42A27DB-BD31-4B8C-83A1-F6EECF244321}">
                <p14:modId xmlns:p14="http://schemas.microsoft.com/office/powerpoint/2010/main" val="1749431545"/>
              </p:ext>
            </p:extLst>
          </p:nvPr>
        </p:nvGraphicFramePr>
        <p:xfrm>
          <a:off x="377534" y="3317631"/>
          <a:ext cx="8460940" cy="1930400"/>
        </p:xfrm>
        <a:graphic>
          <a:graphicData uri="http://schemas.openxmlformats.org/drawingml/2006/table">
            <a:tbl>
              <a:tblPr firstRow="1" bandRow="1">
                <a:tableStyleId>{5C22544A-7EE6-4342-B048-85BDC9FD1C3A}</a:tableStyleId>
              </a:tblPr>
              <a:tblGrid>
                <a:gridCol w="972108"/>
                <a:gridCol w="86409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496855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Villingen-Schwenningen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8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335</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1"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amtlicher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Stadtplan im Maßstab</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 </a:t>
                      </a:r>
                      <a:r>
                        <a:rPr lang="de-DE" sz="18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15 000</a:t>
                      </a:r>
                      <a:r>
                        <a:rPr lang="de-DE" sz="180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_</a:t>
                      </a: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_</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mit Innenstadtplänen im Maßstab 1 : 7 500 und Straßenverzeichnis</a:t>
                      </a:r>
                      <a:endPar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
        <p:nvSpPr>
          <p:cNvPr id="2" name="Textfeld 1"/>
          <p:cNvSpPr txBox="1"/>
          <p:nvPr/>
        </p:nvSpPr>
        <p:spPr>
          <a:xfrm>
            <a:off x="251520" y="5445224"/>
            <a:ext cx="8496944" cy="400110"/>
          </a:xfrm>
          <a:prstGeom prst="rect">
            <a:avLst/>
          </a:prstGeom>
          <a:noFill/>
        </p:spPr>
        <p:txBody>
          <a:bodyPr wrap="square" rtlCol="0">
            <a:spAutoFit/>
          </a:bodyPr>
          <a:lstStyle/>
          <a:p>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131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2"/>
          <p:cNvSpPr txBox="1">
            <a:spLocks/>
          </p:cNvSpPr>
          <p:nvPr/>
        </p:nvSpPr>
        <p:spPr>
          <a:xfrm>
            <a:off x="251520" y="980728"/>
            <a:ext cx="8784976" cy="1095223"/>
          </a:xfrm>
          <a:prstGeom prst="rect">
            <a:avLst/>
          </a:prstGeom>
        </p:spPr>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a:latin typeface="Verdana" panose="020B0604030504040204" pitchFamily="34" charset="0"/>
                <a:ea typeface="Verdana" panose="020B0604030504040204" pitchFamily="34" charset="0"/>
                <a:cs typeface="Verdana" panose="020B0604030504040204" pitchFamily="34" charset="0"/>
              </a:rPr>
              <a:t>Für Altkarten im Titelzusatz nach RDA 2.3.4.1 D-A-CH (oder als Anmerkung nach RDA 2.17, im Ermessen des Katalogisierenden)</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43</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Titelzusatz | Druckprivileg</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787388152"/>
              </p:ext>
            </p:extLst>
          </p:nvPr>
        </p:nvGraphicFramePr>
        <p:xfrm>
          <a:off x="575556" y="5229200"/>
          <a:ext cx="8136904" cy="1005840"/>
        </p:xfrm>
        <a:graphic>
          <a:graphicData uri="http://schemas.openxmlformats.org/drawingml/2006/table">
            <a:tbl>
              <a:tblPr firstRow="1" bandRow="1">
                <a:tableStyleId>{5C22544A-7EE6-4342-B048-85BDC9FD1C3A}</a:tableStyleId>
              </a:tblPr>
              <a:tblGrid>
                <a:gridCol w="972108"/>
                <a:gridCol w="1008112">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4500500">
                  <a:extLst>
                    <a:ext uri="{9D8B030D-6E8A-4147-A177-3AD203B41FA5}">
                      <a16:colId xmlns:a16="http://schemas.microsoft.com/office/drawing/2014/main" xmlns="" val="20003"/>
                    </a:ext>
                  </a:extLst>
                </a:gridCol>
              </a:tblGrid>
              <a:tr h="362523">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57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335</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r>
                        <a:rPr lang="de-DE"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cum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Privil</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Ordin</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General: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Belgii</a:t>
                      </a:r>
                      <a:r>
                        <a:rPr lang="en-US"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en-US"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Fœderati</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2" name="Grafik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627" y="2247238"/>
            <a:ext cx="3925605" cy="2810675"/>
          </a:xfrm>
          <a:prstGeom prst="rect">
            <a:avLst/>
          </a:prstGeom>
        </p:spPr>
      </p:pic>
    </p:spTree>
    <p:extLst>
      <p:ext uri="{BB962C8B-B14F-4D97-AF65-F5344CB8AC3E}">
        <p14:creationId xmlns:p14="http://schemas.microsoft.com/office/powerpoint/2010/main" val="214054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Fingierter Titelzusatz</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Textplatzhalter 2"/>
          <p:cNvSpPr>
            <a:spLocks noGrp="1"/>
          </p:cNvSpPr>
          <p:nvPr>
            <p:ph type="body" sz="quarter" idx="13"/>
          </p:nvPr>
        </p:nvSpPr>
        <p:spPr>
          <a:xfrm>
            <a:off x="251520" y="836712"/>
            <a:ext cx="8640960" cy="1944216"/>
          </a:xfrm>
        </p:spPr>
        <p:txBody>
          <a:bodyPr wrap="square"/>
          <a:lstStyle/>
          <a:p>
            <a:r>
              <a:rPr lang="de-DE" sz="2400" dirty="0" smtClean="0">
                <a:latin typeface="Verdana" panose="020B0604030504040204" pitchFamily="34" charset="0"/>
                <a:ea typeface="Verdana" panose="020B0604030504040204" pitchFamily="34" charset="0"/>
                <a:cs typeface="Verdana" panose="020B0604030504040204" pitchFamily="34" charset="0"/>
              </a:rPr>
              <a:t>Fehlende </a:t>
            </a:r>
            <a:r>
              <a:rPr lang="de-DE" sz="2400" dirty="0">
                <a:latin typeface="Verdana" panose="020B0604030504040204" pitchFamily="34" charset="0"/>
                <a:ea typeface="Verdana" panose="020B0604030504040204" pitchFamily="34" charset="0"/>
                <a:cs typeface="Verdana" panose="020B0604030504040204" pitchFamily="34" charset="0"/>
              </a:rPr>
              <a:t>Angaben zu Gebiet und/oder Thema </a:t>
            </a:r>
            <a:r>
              <a:rPr lang="de-DE" sz="2400" dirty="0" smtClean="0">
                <a:latin typeface="Verdana" panose="020B0604030504040204" pitchFamily="34" charset="0"/>
                <a:ea typeface="Verdana" panose="020B0604030504040204" pitchFamily="34" charset="0"/>
                <a:cs typeface="Verdana" panose="020B0604030504040204" pitchFamily="34" charset="0"/>
              </a:rPr>
              <a:t>werden ergänzt </a:t>
            </a:r>
            <a:r>
              <a:rPr lang="de-DE" sz="2400" dirty="0">
                <a:latin typeface="Verdana" panose="020B0604030504040204" pitchFamily="34" charset="0"/>
                <a:ea typeface="Verdana" panose="020B0604030504040204" pitchFamily="34" charset="0"/>
                <a:cs typeface="Verdana" panose="020B0604030504040204" pitchFamily="34" charset="0"/>
              </a:rPr>
              <a:t>(RDA 2.3.4.5)</a:t>
            </a:r>
          </a:p>
          <a:p>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Informationen aus </a:t>
            </a:r>
            <a:r>
              <a:rPr lang="de-DE" sz="2400" dirty="0" smtClean="0">
                <a:latin typeface="Verdana" panose="020B0604030504040204" pitchFamily="34" charset="0"/>
                <a:ea typeface="Verdana" panose="020B0604030504040204" pitchFamily="34" charset="0"/>
                <a:cs typeface="Verdana" panose="020B0604030504040204" pitchFamily="34" charset="0"/>
              </a:rPr>
              <a:t>einer Quelle </a:t>
            </a:r>
            <a:r>
              <a:rPr lang="de-DE" sz="2400" dirty="0">
                <a:latin typeface="Verdana" panose="020B0604030504040204" pitchFamily="34" charset="0"/>
                <a:ea typeface="Verdana" panose="020B0604030504040204" pitchFamily="34" charset="0"/>
                <a:cs typeface="Verdana" panose="020B0604030504040204" pitchFamily="34" charset="0"/>
              </a:rPr>
              <a:t>außerhalb der Ressource eckig </a:t>
            </a:r>
            <a:r>
              <a:rPr lang="de-DE" sz="2400" dirty="0" smtClean="0">
                <a:latin typeface="Verdana" panose="020B0604030504040204" pitchFamily="34" charset="0"/>
                <a:ea typeface="Verdana" panose="020B0604030504040204" pitchFamily="34" charset="0"/>
                <a:cs typeface="Verdana" panose="020B0604030504040204" pitchFamily="34" charset="0"/>
              </a:rPr>
              <a:t>klammern (RDA 2.2.4)</a:t>
            </a:r>
            <a:endParaRPr lang="de-DE" sz="2400" dirty="0" smtClean="0"/>
          </a:p>
        </p:txBody>
      </p:sp>
      <p:sp>
        <p:nvSpPr>
          <p:cNvPr id="5" name="Foliennummernplatzhalter 4"/>
          <p:cNvSpPr>
            <a:spLocks noGrp="1"/>
          </p:cNvSpPr>
          <p:nvPr>
            <p:ph type="sldNum" sz="quarter" idx="4"/>
          </p:nvPr>
        </p:nvSpPr>
        <p:spPr/>
        <p:txBody>
          <a:bodyPr/>
          <a:lstStyle/>
          <a:p>
            <a:fld id="{8A6690F1-7CA1-4166-A522-500460961984}" type="slidenum">
              <a:rPr lang="de-DE" smtClean="0"/>
              <a:pPr/>
              <a:t>44</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6K: Karten | Aleph | Stand: 23.02.2016 | CC BY-NC-SA</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04741971"/>
              </p:ext>
            </p:extLst>
          </p:nvPr>
        </p:nvGraphicFramePr>
        <p:xfrm>
          <a:off x="395536" y="2996952"/>
          <a:ext cx="8280920" cy="1483360"/>
        </p:xfrm>
        <a:graphic>
          <a:graphicData uri="http://schemas.openxmlformats.org/drawingml/2006/table">
            <a:tbl>
              <a:tblPr firstRow="1" bandRow="1">
                <a:tableStyleId>{5C22544A-7EE6-4342-B048-85BDC9FD1C3A}</a:tableStyleId>
              </a:tblPr>
              <a:tblGrid>
                <a:gridCol w="1008112"/>
                <a:gridCol w="1080120">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4464496">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1:50 000 </a:t>
                      </a:r>
                      <a:r>
                        <a:rPr lang="de-DE" dirty="0" err="1" smtClean="0">
                          <a:latin typeface="Verdana" panose="020B0604030504040204" pitchFamily="34" charset="0"/>
                          <a:ea typeface="Verdana" panose="020B0604030504040204" pitchFamily="34" charset="0"/>
                          <a:cs typeface="Verdana" panose="020B0604030504040204" pitchFamily="34" charset="0"/>
                        </a:rPr>
                        <a:t>Landranger</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series</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74168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Verdana" pitchFamily="34" charset="0"/>
                          <a:ea typeface="Verdana" pitchFamily="34" charset="0"/>
                          <a:cs typeface="Verdana" pitchFamily="34" charset="0"/>
                        </a:rPr>
                        <a:t>$a</a:t>
                      </a:r>
                      <a:r>
                        <a:rPr lang="en-US" sz="1800" b="1" kern="1200" dirty="0" smtClean="0">
                          <a:solidFill>
                            <a:schemeClr val="dk1"/>
                          </a:solidFill>
                          <a:latin typeface="Verdana" pitchFamily="34" charset="0"/>
                          <a:ea typeface="Verdana" pitchFamily="34" charset="0"/>
                          <a:cs typeface="Verdana" pitchFamily="34" charset="0"/>
                        </a:rPr>
                        <a:t> </a:t>
                      </a:r>
                      <a:r>
                        <a:rPr lang="en-US" sz="1800" b="0" kern="1200" dirty="0" smtClean="0">
                          <a:solidFill>
                            <a:schemeClr val="dk1"/>
                          </a:solidFill>
                          <a:latin typeface="Verdana" pitchFamily="34" charset="0"/>
                          <a:ea typeface="Verdana" pitchFamily="34" charset="0"/>
                          <a:cs typeface="Verdana" pitchFamily="34" charset="0"/>
                        </a:rPr>
                        <a:t>1:50 000 second series</a:t>
                      </a:r>
                      <a:r>
                        <a:rPr lang="en-US" sz="1800" b="0" kern="1200" dirty="0" smtClean="0">
                          <a:solidFill>
                            <a:srgbClr val="FF0000"/>
                          </a:solidFill>
                          <a:latin typeface="Verdana" pitchFamily="34" charset="0"/>
                          <a:ea typeface="Verdana" pitchFamily="34" charset="0"/>
                          <a:cs typeface="Verdana" pitchFamily="34" charset="0"/>
                        </a:rPr>
                        <a:t>_</a:t>
                      </a:r>
                      <a:r>
                        <a:rPr lang="en-US" sz="1800" b="1" kern="1200" dirty="0" smtClean="0">
                          <a:solidFill>
                            <a:srgbClr val="FF0000"/>
                          </a:solidFill>
                          <a:latin typeface="Verdana" pitchFamily="34" charset="0"/>
                          <a:ea typeface="Verdana" pitchFamily="34" charset="0"/>
                          <a:cs typeface="Verdana" pitchFamily="34" charset="0"/>
                        </a:rPr>
                        <a:t>:</a:t>
                      </a:r>
                      <a:r>
                        <a:rPr lang="en-US" sz="1800" b="0" kern="1200" dirty="0" smtClean="0">
                          <a:solidFill>
                            <a:srgbClr val="FF0000"/>
                          </a:solidFill>
                          <a:latin typeface="Verdana" pitchFamily="34" charset="0"/>
                          <a:ea typeface="Verdana" pitchFamily="34" charset="0"/>
                          <a:cs typeface="Verdana" pitchFamily="34" charset="0"/>
                        </a:rPr>
                        <a:t>_</a:t>
                      </a:r>
                      <a:r>
                        <a:rPr lang="en-US" sz="1800" b="0" kern="1200" dirty="0" smtClean="0">
                          <a:solidFill>
                            <a:schemeClr val="dk1"/>
                          </a:solidFill>
                          <a:latin typeface="Verdana" pitchFamily="34" charset="0"/>
                          <a:ea typeface="Verdana" pitchFamily="34" charset="0"/>
                          <a:cs typeface="Verdana" pitchFamily="34" charset="0"/>
                        </a:rPr>
                        <a:t> </a:t>
                      </a:r>
                      <a:r>
                        <a:rPr lang="en-US" sz="1800" b="0" kern="1200" dirty="0" smtClean="0">
                          <a:solidFill>
                            <a:srgbClr val="FF0000"/>
                          </a:solidFill>
                          <a:latin typeface="Verdana" pitchFamily="34" charset="0"/>
                          <a:ea typeface="Verdana" pitchFamily="34" charset="0"/>
                          <a:cs typeface="Verdana" pitchFamily="34" charset="0"/>
                        </a:rPr>
                        <a:t>[</a:t>
                      </a:r>
                      <a:r>
                        <a:rPr lang="en-US" sz="1800" b="0" kern="1200" dirty="0" err="1" smtClean="0">
                          <a:solidFill>
                            <a:schemeClr val="dk1"/>
                          </a:solidFill>
                          <a:latin typeface="Verdana" pitchFamily="34" charset="0"/>
                          <a:ea typeface="Verdana" pitchFamily="34" charset="0"/>
                          <a:cs typeface="Verdana" pitchFamily="34" charset="0"/>
                        </a:rPr>
                        <a:t>Großbritannien</a:t>
                      </a:r>
                      <a:r>
                        <a:rPr lang="en-US" sz="1800" b="0" kern="1200" dirty="0" smtClean="0">
                          <a:solidFill>
                            <a:srgbClr val="FF0000"/>
                          </a:solidFill>
                          <a:latin typeface="Verdana" pitchFamily="34" charset="0"/>
                          <a:ea typeface="Verdana" pitchFamily="34" charset="0"/>
                          <a:cs typeface="Verdana" pitchFamily="34" charset="0"/>
                        </a:rPr>
                        <a:t>]</a:t>
                      </a:r>
                      <a:endParaRPr lang="de-DE" b="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852727733"/>
              </p:ext>
            </p:extLst>
          </p:nvPr>
        </p:nvGraphicFramePr>
        <p:xfrm>
          <a:off x="395536" y="4725144"/>
          <a:ext cx="8208912" cy="1097280"/>
        </p:xfrm>
        <a:graphic>
          <a:graphicData uri="http://schemas.openxmlformats.org/drawingml/2006/table">
            <a:tbl>
              <a:tblPr firstRow="1" bandRow="1">
                <a:tableStyleId>{5C22544A-7EE6-4342-B048-85BDC9FD1C3A}</a:tableStyleId>
              </a:tblPr>
              <a:tblGrid>
                <a:gridCol w="1008112"/>
                <a:gridCol w="1080120"/>
                <a:gridCol w="1728192"/>
                <a:gridCol w="4392488"/>
              </a:tblGrid>
              <a:tr h="316958">
                <a:tc>
                  <a:txBody>
                    <a:bodyPr/>
                    <a:lstStyle/>
                    <a:p>
                      <a:r>
                        <a:rPr lang="de-DE" b="1" dirty="0" err="1" smtClean="0">
                          <a:latin typeface="Verdana" panose="020B0604030504040204" pitchFamily="34" charset="0"/>
                          <a:ea typeface="Verdana" panose="020B0604030504040204" pitchFamily="34" charset="0"/>
                          <a:cs typeface="Verdana" panose="020B0604030504040204" pitchFamily="34" charset="0"/>
                        </a:rPr>
                        <a:t>Aleph</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RDA</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Element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4321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kern="1200" dirty="0" smtClean="0">
                          <a:solidFill>
                            <a:srgbClr val="FF0000"/>
                          </a:solidFill>
                          <a:latin typeface="Verdana" pitchFamily="34" charset="0"/>
                          <a:ea typeface="Verdana" pitchFamily="34" charset="0"/>
                          <a:cs typeface="Verdana" pitchFamily="34" charset="0"/>
                        </a:rPr>
                        <a:t>$a</a:t>
                      </a:r>
                      <a:r>
                        <a:rPr lang="en-US" sz="1800" b="1" kern="1200" dirty="0" smtClean="0">
                          <a:solidFill>
                            <a:schemeClr val="dk1"/>
                          </a:solidFill>
                          <a:latin typeface="Verdana" pitchFamily="34" charset="0"/>
                          <a:ea typeface="Verdana" pitchFamily="34" charset="0"/>
                          <a:cs typeface="Verdana" pitchFamily="34" charset="0"/>
                        </a:rPr>
                        <a:t> </a:t>
                      </a:r>
                      <a:r>
                        <a:rPr lang="en-US" sz="1800" b="0" kern="1200" dirty="0" err="1" smtClean="0">
                          <a:solidFill>
                            <a:schemeClr val="dk1"/>
                          </a:solidFill>
                          <a:latin typeface="Verdana" pitchFamily="34" charset="0"/>
                          <a:ea typeface="Verdana" pitchFamily="34" charset="0"/>
                          <a:cs typeface="Verdana" pitchFamily="34" charset="0"/>
                        </a:rPr>
                        <a:t>Topographische</a:t>
                      </a:r>
                      <a:r>
                        <a:rPr lang="en-US" sz="1800" b="0" kern="1200" dirty="0" smtClean="0">
                          <a:solidFill>
                            <a:schemeClr val="dk1"/>
                          </a:solidFill>
                          <a:latin typeface="Verdana" pitchFamily="34" charset="0"/>
                          <a:ea typeface="Verdana" pitchFamily="34" charset="0"/>
                          <a:cs typeface="Verdana" pitchFamily="34" charset="0"/>
                        </a:rPr>
                        <a:t> </a:t>
                      </a:r>
                      <a:r>
                        <a:rPr lang="en-US" sz="1800" b="0" kern="1200" dirty="0" err="1" smtClean="0">
                          <a:solidFill>
                            <a:schemeClr val="dk1"/>
                          </a:solidFill>
                          <a:latin typeface="Verdana" pitchFamily="34" charset="0"/>
                          <a:ea typeface="Verdana" pitchFamily="34" charset="0"/>
                          <a:cs typeface="Verdana" pitchFamily="34" charset="0"/>
                        </a:rPr>
                        <a:t>Karte</a:t>
                      </a:r>
                      <a:r>
                        <a:rPr lang="en-US" sz="1800" b="0" kern="1200" dirty="0" smtClean="0">
                          <a:solidFill>
                            <a:schemeClr val="dk1"/>
                          </a:solidFill>
                          <a:latin typeface="Verdana" pitchFamily="34" charset="0"/>
                          <a:ea typeface="Verdana" pitchFamily="34" charset="0"/>
                          <a:cs typeface="Verdana" pitchFamily="34" charset="0"/>
                        </a:rPr>
                        <a:t> 1 : 25 000</a:t>
                      </a:r>
                      <a:endParaRPr lang="de-DE" dirty="0">
                        <a:latin typeface="Verdana" pitchFamily="34" charset="0"/>
                        <a:ea typeface="Verdana" pitchFamily="34" charset="0"/>
                        <a:cs typeface="Verdana" pitchFamily="34" charset="0"/>
                      </a:endParaRPr>
                    </a:p>
                  </a:txBody>
                  <a:tcPr anchor="ctr"/>
                </a:tc>
              </a:tr>
              <a:tr h="343214">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b="1" dirty="0" smtClean="0">
                          <a:solidFill>
                            <a:srgbClr val="FF0000"/>
                          </a:solidFill>
                          <a:latin typeface="Verdana" pitchFamily="34" charset="0"/>
                          <a:ea typeface="Verdana" pitchFamily="34" charset="0"/>
                          <a:cs typeface="Verdana" pitchFamily="34" charset="0"/>
                        </a:rPr>
                        <a:t>$a </a:t>
                      </a:r>
                      <a:r>
                        <a:rPr lang="de-DE" dirty="0" smtClean="0">
                          <a:solidFill>
                            <a:srgbClr val="FF0000"/>
                          </a:solidFill>
                          <a:latin typeface="Verdana" pitchFamily="34" charset="0"/>
                          <a:ea typeface="Verdana" pitchFamily="34" charset="0"/>
                          <a:cs typeface="Verdana" pitchFamily="34" charset="0"/>
                        </a:rPr>
                        <a:t>[</a:t>
                      </a:r>
                      <a:r>
                        <a:rPr lang="de-DE" dirty="0" smtClean="0">
                          <a:latin typeface="Verdana" pitchFamily="34" charset="0"/>
                          <a:ea typeface="Verdana" pitchFamily="34" charset="0"/>
                          <a:cs typeface="Verdana" pitchFamily="34" charset="0"/>
                        </a:rPr>
                        <a:t>Bayern</a:t>
                      </a:r>
                      <a:r>
                        <a:rPr lang="de-DE" dirty="0" smtClean="0">
                          <a:solidFill>
                            <a:srgbClr val="FF0000"/>
                          </a:solidFill>
                          <a:latin typeface="Verdana" pitchFamily="34" charset="0"/>
                          <a:ea typeface="Verdana" pitchFamily="34" charset="0"/>
                          <a:cs typeface="Verdana" pitchFamily="34" charset="0"/>
                        </a:rPr>
                        <a:t>]</a:t>
                      </a:r>
                      <a:endParaRPr lang="de-DE" dirty="0">
                        <a:solidFill>
                          <a:srgbClr val="FF0000"/>
                        </a:solidFill>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78443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45</a:t>
            </a:fld>
            <a:endParaRPr lang="de-DE"/>
          </a:p>
        </p:txBody>
      </p:sp>
      <p:sp>
        <p:nvSpPr>
          <p:cNvPr id="10" name="Textplatzhalter 2"/>
          <p:cNvSpPr>
            <a:spLocks noGrp="1"/>
          </p:cNvSpPr>
          <p:nvPr>
            <p:ph type="body" sz="quarter" idx="13"/>
          </p:nvPr>
        </p:nvSpPr>
        <p:spPr>
          <a:xfrm>
            <a:off x="295727" y="1196752"/>
            <a:ext cx="8524745" cy="4680520"/>
          </a:xfrm>
        </p:spPr>
        <p:txBody>
          <a:bodyPr wrap="square"/>
          <a:lstStyle/>
          <a:p>
            <a:r>
              <a:rPr lang="de-DE" sz="2400" dirty="0" smtClean="0">
                <a:latin typeface="Verdana" panose="020B0604030504040204" pitchFamily="34" charset="0"/>
                <a:ea typeface="Verdana" panose="020B0604030504040204" pitchFamily="34" charset="0"/>
                <a:cs typeface="Verdana" panose="020B0604030504040204" pitchFamily="34" charset="0"/>
              </a:rPr>
              <a:t>Standardelement für fortlaufende und integrierende Ressourcen</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kartografische Ressourcen die Erfassung </a:t>
            </a:r>
            <a:r>
              <a:rPr lang="de-DE" sz="2400" dirty="0">
                <a:latin typeface="Verdana" panose="020B0604030504040204" pitchFamily="34" charset="0"/>
                <a:ea typeface="Verdana" panose="020B0604030504040204" pitchFamily="34" charset="0"/>
                <a:cs typeface="Verdana" panose="020B0604030504040204" pitchFamily="34" charset="0"/>
              </a:rPr>
              <a:t>von </a:t>
            </a:r>
            <a:r>
              <a:rPr lang="de-DE" sz="2400" dirty="0" smtClean="0">
                <a:latin typeface="Verdana" panose="020B0604030504040204" pitchFamily="34" charset="0"/>
                <a:ea typeface="Verdana" panose="020B0604030504040204" pitchFamily="34" charset="0"/>
                <a:cs typeface="Verdana" panose="020B0604030504040204" pitchFamily="34" charset="0"/>
              </a:rPr>
              <a:t>allen abweichenden Titeln empfohlen, da für Identifizierung und Abgrenzung wichtig (RDA 2.3.6.3 D-A-CH) </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Aus einer beliebigen Quelle nehmen (RDA 2.3.6.2)</a:t>
            </a:r>
          </a:p>
          <a:p>
            <a:pPr marL="57150" indent="0">
              <a:buNone/>
            </a:pPr>
            <a:r>
              <a:rPr lang="de-DE" sz="2400" dirty="0" smtClean="0">
                <a:latin typeface="Verdana" panose="020B0604030504040204" pitchFamily="34" charset="0"/>
                <a:ea typeface="Verdana" panose="020B0604030504040204" pitchFamily="34" charset="0"/>
                <a:cs typeface="Verdana" panose="020B0604030504040204" pitchFamily="34" charset="0"/>
              </a:rPr>
              <a:t>	</a:t>
            </a:r>
            <a:endParaRPr lang="de-DE" sz="2400" dirty="0">
              <a:latin typeface="Verdana" pitchFamily="34" charset="0"/>
              <a:ea typeface="Verdana" pitchFamily="34" charset="0"/>
              <a:cs typeface="Verdana" pitchFamily="34" charset="0"/>
            </a:endParaRPr>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989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Abweichender Titel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smtClean="0"/>
              <a:t>AG RDA Schulungsunterlagen – Modul 6K: Karten | Aleph | Stand: 23.02.2016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46</a:t>
            </a:fld>
            <a:endParaRPr lang="de-DE"/>
          </a:p>
        </p:txBody>
      </p:sp>
      <p:pic>
        <p:nvPicPr>
          <p:cNvPr id="6" name="Grafik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052736"/>
            <a:ext cx="3456384" cy="4993952"/>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219" y="1052736"/>
            <a:ext cx="3343504" cy="4993952"/>
          </a:xfrm>
          <a:prstGeom prst="rect">
            <a:avLst/>
          </a:prstGeom>
          <a:ln>
            <a:solidFill>
              <a:schemeClr val="accent1"/>
            </a:solidFill>
          </a:ln>
        </p:spPr>
      </p:pic>
    </p:spTree>
    <p:extLst>
      <p:ext uri="{BB962C8B-B14F-4D97-AF65-F5344CB8AC3E}">
        <p14:creationId xmlns:p14="http://schemas.microsoft.com/office/powerpoint/2010/main" val="2565705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47</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Abweichender Titel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867044517"/>
              </p:ext>
            </p:extLst>
          </p:nvPr>
        </p:nvGraphicFramePr>
        <p:xfrm>
          <a:off x="392903" y="908720"/>
          <a:ext cx="8358193" cy="3161143"/>
        </p:xfrm>
        <a:graphic>
          <a:graphicData uri="http://schemas.openxmlformats.org/drawingml/2006/table">
            <a:tbl>
              <a:tblPr firstRow="1" bandRow="1">
                <a:tableStyleId>{5C22544A-7EE6-4342-B048-85BDC9FD1C3A}</a:tableStyleId>
              </a:tblPr>
              <a:tblGrid>
                <a:gridCol w="866729"/>
                <a:gridCol w="864096">
                  <a:extLst>
                    <a:ext uri="{9D8B030D-6E8A-4147-A177-3AD203B41FA5}">
                      <a16:colId xmlns:a16="http://schemas.microsoft.com/office/drawing/2014/main" xmlns="" val="20000"/>
                    </a:ext>
                  </a:extLst>
                </a:gridCol>
                <a:gridCol w="2450904">
                  <a:extLst>
                    <a:ext uri="{9D8B030D-6E8A-4147-A177-3AD203B41FA5}">
                      <a16:colId xmlns:a16="http://schemas.microsoft.com/office/drawing/2014/main" xmlns="" val="20001"/>
                    </a:ext>
                  </a:extLst>
                </a:gridCol>
                <a:gridCol w="4176464">
                  <a:extLst>
                    <a:ext uri="{9D8B030D-6E8A-4147-A177-3AD203B41FA5}">
                      <a16:colId xmlns:a16="http://schemas.microsoft.com/office/drawing/2014/main" xmlns="" val="20003"/>
                    </a:ext>
                  </a:extLst>
                </a:gridCol>
              </a:tblGrid>
              <a:tr h="506941">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6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Handkarte der </a:t>
                      </a:r>
                      <a:r>
                        <a:rPr lang="de-DE" sz="16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Grossherzogthümer</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Mecklenburg-Schwerin und Mecklenburg-</a:t>
                      </a:r>
                      <a:r>
                        <a:rPr lang="de-DE" sz="16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Strelitz</a:t>
                      </a:r>
                      <a:endParaRPr lang="de-DE"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370a</a:t>
                      </a: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2.3.6</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Abweichender Titel</a:t>
                      </a:r>
                    </a:p>
                  </a:txBody>
                  <a:tcPr/>
                </a:tc>
                <a:tc>
                  <a:txBody>
                    <a:bodyPr/>
                    <a:lstStyle/>
                    <a:p>
                      <a:r>
                        <a:rPr lang="de-DE" sz="16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Karte von Mecklenburg</a:t>
                      </a:r>
                      <a:endParaRPr lang="de-DE" sz="16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2.17.2</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Anmerkung zum</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Titel</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Auf dem Umschlag: Karte von Mecklenburg</a:t>
                      </a:r>
                      <a:endParaRPr lang="de-DE" sz="16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675</a:t>
                      </a:r>
                    </a:p>
                  </a:txBody>
                  <a:tcPr/>
                </a:tc>
                <a:tc>
                  <a:txBody>
                    <a:bodyPr/>
                    <a:lstStyle/>
                    <a:p>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Stichwort in abweichender Orthographie</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600" b="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Grossherzogtümer</a:t>
                      </a:r>
                      <a:r>
                        <a:rPr lang="de-DE" sz="16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endParaRPr lang="de-DE" sz="16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2" name="Textfeld 1"/>
          <p:cNvSpPr txBox="1"/>
          <p:nvPr/>
        </p:nvSpPr>
        <p:spPr>
          <a:xfrm>
            <a:off x="251520" y="4653136"/>
            <a:ext cx="8640960" cy="1631216"/>
          </a:xfrm>
          <a:prstGeom prst="rect">
            <a:avLst/>
          </a:prstGeom>
          <a:noFill/>
        </p:spPr>
        <p:txBody>
          <a:bodyPr wrap="square" rtlCol="0">
            <a:spAutoFit/>
          </a:bodyPr>
          <a:lstStyle/>
          <a:p>
            <a:pPr marL="285750" indent="-285750">
              <a:buFont typeface="Arial" panose="020B0604020202020204" pitchFamily="34" charset="0"/>
              <a:buChar char="•"/>
            </a:pPr>
            <a:r>
              <a:rPr lang="de-DE" sz="2000" dirty="0">
                <a:latin typeface="Verdana" panose="020B0604030504040204" pitchFamily="34" charset="0"/>
                <a:ea typeface="Verdana" panose="020B0604030504040204" pitchFamily="34" charset="0"/>
                <a:cs typeface="Verdana" panose="020B0604030504040204" pitchFamily="34" charset="0"/>
              </a:rPr>
              <a:t>Varianten des Haupttitels (z. B. auf </a:t>
            </a:r>
            <a:r>
              <a:rPr lang="de-DE" sz="2000" dirty="0" smtClean="0">
                <a:latin typeface="Verdana" panose="020B0604030504040204" pitchFamily="34" charset="0"/>
                <a:ea typeface="Verdana" panose="020B0604030504040204" pitchFamily="34" charset="0"/>
                <a:cs typeface="Verdana" panose="020B0604030504040204" pitchFamily="34" charset="0"/>
              </a:rPr>
              <a:t>Einbanddeckel, </a:t>
            </a:r>
            <a:r>
              <a:rPr lang="de-DE" sz="2000" dirty="0">
                <a:latin typeface="Verdana" panose="020B0604030504040204" pitchFamily="34" charset="0"/>
                <a:ea typeface="Verdana" panose="020B0604030504040204" pitchFamily="34" charset="0"/>
                <a:cs typeface="Verdana" panose="020B0604030504040204" pitchFamily="34" charset="0"/>
              </a:rPr>
              <a:t>Behältnis </a:t>
            </a:r>
            <a:r>
              <a:rPr lang="de-DE" sz="2000" dirty="0" smtClean="0">
                <a:latin typeface="Verdana" panose="020B0604030504040204" pitchFamily="34" charset="0"/>
                <a:ea typeface="Verdana" panose="020B0604030504040204" pitchFamily="34" charset="0"/>
                <a:cs typeface="Verdana" panose="020B0604030504040204" pitchFamily="34" charset="0"/>
              </a:rPr>
              <a:t>usw.) als abweichender Titel</a:t>
            </a:r>
          </a:p>
          <a:p>
            <a:pPr marL="285750" indent="-285750">
              <a:buFont typeface="Arial" panose="020B0604020202020204" pitchFamily="34" charset="0"/>
              <a:buChar char="•"/>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Zusätzlicher Indexeintrag für Titel </a:t>
            </a:r>
            <a:r>
              <a:rPr lang="de-DE" sz="2000" dirty="0">
                <a:latin typeface="Verdana" panose="020B0604030504040204" pitchFamily="34" charset="0"/>
                <a:ea typeface="Verdana" panose="020B0604030504040204" pitchFamily="34" charset="0"/>
                <a:cs typeface="Verdana" panose="020B0604030504040204" pitchFamily="34" charset="0"/>
              </a:rPr>
              <a:t>in moderner Rechtschreibung gegenüber veralteter </a:t>
            </a:r>
            <a:r>
              <a:rPr lang="de-DE" sz="2000" dirty="0" smtClean="0">
                <a:latin typeface="Verdana" panose="020B0604030504040204" pitchFamily="34" charset="0"/>
                <a:ea typeface="Verdana" panose="020B0604030504040204" pitchFamily="34" charset="0"/>
                <a:cs typeface="Verdana" panose="020B0604030504040204" pitchFamily="34" charset="0"/>
              </a:rPr>
              <a:t>Schreibweise</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54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Anmerkung zum Titel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48</a:t>
            </a:fld>
            <a:endParaRPr lang="de-DE"/>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503712"/>
            <a:ext cx="2307675" cy="3276136"/>
          </a:xfrm>
          <a:prstGeom prst="rect">
            <a:avLst/>
          </a:prstGeom>
          <a:ln>
            <a:solidFill>
              <a:schemeClr val="accent1"/>
            </a:solidFill>
          </a:ln>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708" y="5256563"/>
            <a:ext cx="6336619" cy="1006285"/>
          </a:xfrm>
          <a:prstGeom prst="rect">
            <a:avLst/>
          </a:prstGeom>
          <a:ln>
            <a:solidFill>
              <a:schemeClr val="accent1"/>
            </a:solidFill>
          </a:ln>
        </p:spPr>
      </p:pic>
      <p:sp>
        <p:nvSpPr>
          <p:cNvPr id="11" name="Textfeld 10"/>
          <p:cNvSpPr txBox="1"/>
          <p:nvPr/>
        </p:nvSpPr>
        <p:spPr>
          <a:xfrm>
            <a:off x="1124813" y="1043444"/>
            <a:ext cx="2069797"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Schutzumschlag</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p:cNvSpPr txBox="1"/>
          <p:nvPr/>
        </p:nvSpPr>
        <p:spPr>
          <a:xfrm>
            <a:off x="5031768" y="1038017"/>
            <a:ext cx="1236236"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Titelseite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feld 12"/>
          <p:cNvSpPr txBox="1"/>
          <p:nvPr/>
        </p:nvSpPr>
        <p:spPr>
          <a:xfrm>
            <a:off x="1115616" y="4887231"/>
            <a:ext cx="1536959"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Buchrücken</a:t>
            </a:r>
            <a:endParaRPr lang="de-DE" dirty="0">
              <a:latin typeface="Verdana" panose="020B0604030504040204" pitchFamily="34" charset="0"/>
              <a:ea typeface="Verdana" panose="020B0604030504040204" pitchFamily="34" charset="0"/>
              <a:cs typeface="Verdana" panose="020B0604030504040204" pitchFamily="34" charset="0"/>
            </a:endParaRPr>
          </a:p>
        </p:txBody>
      </p:sp>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1503712"/>
            <a:ext cx="2826951" cy="3276136"/>
          </a:xfrm>
          <a:prstGeom prst="rect">
            <a:avLst/>
          </a:prstGeom>
        </p:spPr>
      </p:pic>
    </p:spTree>
    <p:extLst>
      <p:ext uri="{BB962C8B-B14F-4D97-AF65-F5344CB8AC3E}">
        <p14:creationId xmlns:p14="http://schemas.microsoft.com/office/powerpoint/2010/main" val="2849804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49</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Anmerkung zum Titel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2762659159"/>
              </p:ext>
            </p:extLst>
          </p:nvPr>
        </p:nvGraphicFramePr>
        <p:xfrm>
          <a:off x="318263" y="1128727"/>
          <a:ext cx="8214177" cy="4748545"/>
        </p:xfrm>
        <a:graphic>
          <a:graphicData uri="http://schemas.openxmlformats.org/drawingml/2006/table">
            <a:tbl>
              <a:tblPr firstRow="1" bandRow="1">
                <a:tableStyleId>{5C22544A-7EE6-4342-B048-85BDC9FD1C3A}</a:tableStyleId>
              </a:tblPr>
              <a:tblGrid>
                <a:gridCol w="1085385"/>
                <a:gridCol w="936104">
                  <a:extLst>
                    <a:ext uri="{9D8B030D-6E8A-4147-A177-3AD203B41FA5}">
                      <a16:colId xmlns:a16="http://schemas.microsoft.com/office/drawing/2014/main" xmlns="" val="20000"/>
                    </a:ext>
                  </a:extLst>
                </a:gridCol>
                <a:gridCol w="1789723">
                  <a:extLst>
                    <a:ext uri="{9D8B030D-6E8A-4147-A177-3AD203B41FA5}">
                      <a16:colId xmlns:a16="http://schemas.microsoft.com/office/drawing/2014/main" xmlns="" val="20001"/>
                    </a:ext>
                  </a:extLst>
                </a:gridCol>
                <a:gridCol w="4402965">
                  <a:extLst>
                    <a:ext uri="{9D8B030D-6E8A-4147-A177-3AD203B41FA5}">
                      <a16:colId xmlns:a16="http://schemas.microsoft.com/office/drawing/2014/main" xmlns="" val="20003"/>
                    </a:ext>
                  </a:extLst>
                </a:gridCol>
              </a:tblGrid>
              <a:tr h="506941">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429162">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&lt;&lt;</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Der</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große Luftbildatlas</a:t>
                      </a:r>
                    </a:p>
                  </a:txBody>
                  <a:tcPr/>
                </a:tc>
                <a:extLst>
                  <a:ext uri="{0D108BD9-81ED-4DB2-BD59-A6C34878D82A}">
                    <a16:rowId xmlns:a16="http://schemas.microsoft.com/office/drawing/2014/main" xmlns="" val="10001"/>
                  </a:ext>
                </a:extLst>
              </a:tr>
              <a:tr h="429162">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mit Österreich und Schweiz</a:t>
                      </a:r>
                    </a:p>
                  </a:txBody>
                  <a:tcPr/>
                </a:tc>
              </a:tr>
              <a:tr h="429162">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2.17.2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Anmerkung zum Titel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uf dem</a:t>
                      </a:r>
                      <a:r>
                        <a:rPr lang="de-DE" baseline="0" dirty="0" smtClean="0">
                          <a:latin typeface="Verdana" panose="020B0604030504040204" pitchFamily="34" charset="0"/>
                          <a:ea typeface="Verdana" panose="020B0604030504040204" pitchFamily="34" charset="0"/>
                          <a:cs typeface="Verdana" panose="020B0604030504040204" pitchFamily="34" charset="0"/>
                        </a:rPr>
                        <a:t> Umschlag: Neue Perspektiven entdecken. - </a:t>
                      </a:r>
                      <a:r>
                        <a:rPr lang="de-DE" dirty="0" smtClean="0">
                          <a:latin typeface="Verdana" panose="020B0604030504040204" pitchFamily="34" charset="0"/>
                          <a:ea typeface="Verdana" panose="020B0604030504040204" pitchFamily="34" charset="0"/>
                          <a:cs typeface="Verdana" panose="020B0604030504040204" pitchFamily="34" charset="0"/>
                        </a:rPr>
                        <a:t>Regionen und Attraktionen: über 150 Luftbilder und 150 Sehenswürdigkeiten. - Zur Orientierung und Reiseplanung: Straßenatlas für Deutschland, Österreich und Schweiz. - 25 Jahre </a:t>
                      </a:r>
                      <a:r>
                        <a:rPr lang="de-DE"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Deutsche Einheit:</a:t>
                      </a:r>
                      <a:r>
                        <a:rPr lang="de-DE" sz="1800"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Exklusiv  Luftaufnahmen von Berlin nach dem Mauerfall</a:t>
                      </a:r>
                      <a:r>
                        <a:rPr lang="de-DE" dirty="0" smtClean="0">
                          <a:latin typeface="Verdana" panose="020B0604030504040204" pitchFamily="34" charset="0"/>
                          <a:ea typeface="Verdana" panose="020B0604030504040204" pitchFamily="34" charset="0"/>
                          <a:cs typeface="Verdana" panose="020B0604030504040204" pitchFamily="34" charset="0"/>
                        </a:rPr>
                        <a:t>   </a:t>
                      </a:r>
                      <a:endPar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433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Inhalte</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p:txBody>
          <a:bodyPr wrap="square"/>
          <a:lstStyle/>
          <a:p>
            <a:pPr>
              <a:defRPr/>
            </a:pPr>
            <a:endParaRPr lang="de-DE" altLang="de-DE" sz="1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Mathematische Angaben (53-59)</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Maßstab</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Koordinaten</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Projektion</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Physische Beschreibung (60-83)</a:t>
            </a: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Umfang</a:t>
            </a: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Maße</a:t>
            </a: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Trägermaterial</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Halterung </a:t>
            </a:r>
          </a:p>
          <a:p>
            <a:pPr lvl="1">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Entstehungsmethode </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defRPr/>
            </a:pPr>
            <a:r>
              <a:rPr lang="de-DE" altLang="de-DE" sz="2000" dirty="0">
                <a:latin typeface="Verdana" panose="020B0604030504040204" pitchFamily="34" charset="0"/>
                <a:ea typeface="Verdana" panose="020B0604030504040204" pitchFamily="34" charset="0"/>
                <a:cs typeface="Verdana" panose="020B0604030504040204" pitchFamily="34" charset="0"/>
              </a:rPr>
              <a:t>Layout </a:t>
            </a:r>
          </a:p>
          <a:p>
            <a:pPr lvl="1">
              <a:defRPr/>
            </a:pPr>
            <a:r>
              <a:rPr lang="de-DE" altLang="de-DE" sz="2000" dirty="0">
                <a:latin typeface="Verdana" panose="020B0604030504040204" pitchFamily="34" charset="0"/>
                <a:ea typeface="Verdana" panose="020B0604030504040204" pitchFamily="34" charset="0"/>
                <a:cs typeface="Verdana" panose="020B0604030504040204" pitchFamily="34" charset="0"/>
              </a:rPr>
              <a:t>Farbinhalt </a:t>
            </a:r>
          </a:p>
          <a:p>
            <a:pPr lvl="1">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lvl="1">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de-DE" altLang="de-DE" sz="1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a:t>
            </a:fld>
            <a:endParaRPr lang="de-DE" dirty="0"/>
          </a:p>
        </p:txBody>
      </p:sp>
    </p:spTree>
    <p:extLst>
      <p:ext uri="{BB962C8B-B14F-4D97-AF65-F5344CB8AC3E}">
        <p14:creationId xmlns:p14="http://schemas.microsoft.com/office/powerpoint/2010/main" val="141532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50</a:t>
            </a:fld>
            <a:endParaRPr lang="de-DE"/>
          </a:p>
        </p:txBody>
      </p:sp>
      <p:sp>
        <p:nvSpPr>
          <p:cNvPr id="10" name="Textplatzhalter 2"/>
          <p:cNvSpPr>
            <a:spLocks noGrp="1"/>
          </p:cNvSpPr>
          <p:nvPr>
            <p:ph type="body" sz="quarter" idx="13"/>
          </p:nvPr>
        </p:nvSpPr>
        <p:spPr>
          <a:xfrm>
            <a:off x="251520" y="1196752"/>
            <a:ext cx="8568952" cy="4536504"/>
          </a:xfrm>
        </p:spPr>
        <p:txBody>
          <a:bodyPr wrap="square"/>
          <a:lstStyle/>
          <a:p>
            <a:pPr marL="400050"/>
            <a:r>
              <a:rPr lang="de-DE" sz="2400" dirty="0" smtClean="0">
                <a:latin typeface="Verdana" panose="020B0604030504040204" pitchFamily="34" charset="0"/>
                <a:ea typeface="Verdana" panose="020B0604030504040204" pitchFamily="34" charset="0"/>
                <a:cs typeface="Verdana" panose="020B0604030504040204" pitchFamily="34" charset="0"/>
              </a:rPr>
              <a:t>Widmungen auf Altkarten, die nicht mit Titel oder Verantwortlichkeitsangabe grammatikalisch verbunden sind, in Anmerkung als Zitat erfassen</a:t>
            </a:r>
          </a:p>
          <a:p>
            <a:pPr marL="5715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400050"/>
            <a:r>
              <a:rPr lang="de-DE" sz="2400" dirty="0">
                <a:latin typeface="Verdana" panose="020B0604030504040204" pitchFamily="34" charset="0"/>
                <a:ea typeface="Verdana" panose="020B0604030504040204" pitchFamily="34" charset="0"/>
                <a:cs typeface="Verdana" panose="020B0604030504040204" pitchFamily="34" charset="0"/>
              </a:rPr>
              <a:t>S</a:t>
            </a:r>
            <a:r>
              <a:rPr lang="de-DE" sz="2400" dirty="0" smtClean="0">
                <a:latin typeface="Verdana" panose="020B0604030504040204" pitchFamily="34" charset="0"/>
                <a:ea typeface="Verdana" panose="020B0604030504040204" pitchFamily="34" charset="0"/>
                <a:cs typeface="Verdana" panose="020B0604030504040204" pitchFamily="34" charset="0"/>
              </a:rPr>
              <a:t>innerhaltende und grammatikalisch korrekte Kürzung von Teilen </a:t>
            </a:r>
            <a:r>
              <a:rPr lang="de-DE" sz="2400" dirty="0">
                <a:latin typeface="Verdana" panose="020B0604030504040204" pitchFamily="34" charset="0"/>
                <a:ea typeface="Verdana" panose="020B0604030504040204" pitchFamily="34" charset="0"/>
                <a:cs typeface="Verdana" panose="020B0604030504040204" pitchFamily="34" charset="0"/>
              </a:rPr>
              <a:t>einer sehr langen </a:t>
            </a:r>
            <a:r>
              <a:rPr lang="de-DE" sz="2400" dirty="0" smtClean="0">
                <a:latin typeface="Verdana" panose="020B0604030504040204" pitchFamily="34" charset="0"/>
                <a:ea typeface="Verdana" panose="020B0604030504040204" pitchFamily="34" charset="0"/>
                <a:cs typeface="Verdana" panose="020B0604030504040204" pitchFamily="34" charset="0"/>
              </a:rPr>
              <a:t>Widmung erlaubt</a:t>
            </a:r>
          </a:p>
          <a:p>
            <a:pPr marL="5715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400050"/>
            <a:r>
              <a:rPr lang="de-DE" sz="2400" dirty="0" err="1">
                <a:latin typeface="Verdana" panose="020B0604030504040204" pitchFamily="34" charset="0"/>
                <a:ea typeface="Verdana" panose="020B0604030504040204" pitchFamily="34" charset="0"/>
                <a:cs typeface="Verdana" panose="020B0604030504040204" pitchFamily="34" charset="0"/>
              </a:rPr>
              <a:t>Widmungsempfänger</a:t>
            </a:r>
            <a:r>
              <a:rPr lang="de-DE" sz="2400" dirty="0">
                <a:latin typeface="Verdana" panose="020B0604030504040204" pitchFamily="34" charset="0"/>
                <a:ea typeface="Verdana" panose="020B0604030504040204" pitchFamily="34" charset="0"/>
                <a:cs typeface="Verdana" panose="020B0604030504040204" pitchFamily="34" charset="0"/>
              </a:rPr>
              <a:t> nach RDA 19.3 mit der Beziehungskennzeichnung „</a:t>
            </a:r>
            <a:r>
              <a:rPr lang="de-DE" sz="2400" dirty="0" err="1">
                <a:latin typeface="Verdana" panose="020B0604030504040204" pitchFamily="34" charset="0"/>
                <a:ea typeface="Verdana" panose="020B0604030504040204" pitchFamily="34" charset="0"/>
                <a:cs typeface="Verdana" panose="020B0604030504040204" pitchFamily="34" charset="0"/>
              </a:rPr>
              <a:t>Widmungsempfänger</a:t>
            </a:r>
            <a:r>
              <a:rPr lang="de-DE" sz="2400" dirty="0">
                <a:latin typeface="Verdana" panose="020B0604030504040204" pitchFamily="34" charset="0"/>
                <a:ea typeface="Verdana" panose="020B0604030504040204" pitchFamily="34" charset="0"/>
                <a:cs typeface="Verdana" panose="020B0604030504040204" pitchFamily="34" charset="0"/>
              </a:rPr>
              <a:t>“ in Feld </a:t>
            </a:r>
            <a:r>
              <a:rPr lang="de-DE" sz="2400" dirty="0" smtClean="0">
                <a:latin typeface="Verdana" panose="020B0604030504040204" pitchFamily="34" charset="0"/>
                <a:ea typeface="Verdana" panose="020B0604030504040204" pitchFamily="34" charset="0"/>
                <a:cs typeface="Verdana" panose="020B0604030504040204" pitchFamily="34" charset="0"/>
              </a:rPr>
              <a:t>104 b erfassen</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400050"/>
            <a:endParaRPr lang="de-DE" sz="2400" dirty="0">
              <a:latin typeface="Verdana" panose="020B0604030504040204" pitchFamily="34" charset="0"/>
              <a:ea typeface="Verdana" panose="020B0604030504040204" pitchFamily="34" charset="0"/>
              <a:cs typeface="Verdana" panose="020B0604030504040204" pitchFamily="34" charset="0"/>
            </a:endParaRPr>
          </a:p>
          <a:p>
            <a:pPr marL="400050"/>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5715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5715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57150" indent="0">
              <a:buNone/>
            </a:pPr>
            <a:endParaRPr lang="de-DE" sz="1800" dirty="0">
              <a:latin typeface="Verdana" pitchFamily="34" charset="0"/>
              <a:ea typeface="Verdana" pitchFamily="34" charset="0"/>
              <a:cs typeface="Verdana" pitchFamily="34" charset="0"/>
            </a:endParaRPr>
          </a:p>
        </p:txBody>
      </p:sp>
      <p:sp>
        <p:nvSpPr>
          <p:cNvPr id="8" name="Titel 1"/>
          <p:cNvSpPr>
            <a:spLocks noGrp="1"/>
          </p:cNvSpPr>
          <p:nvPr>
            <p:ph type="title"/>
          </p:nvPr>
        </p:nvSpPr>
        <p:spPr>
          <a:xfrm>
            <a:off x="179512" y="183778"/>
            <a:ext cx="8964488" cy="868958"/>
          </a:xfrm>
        </p:spPr>
        <p:txBody>
          <a:bodyPr>
            <a:no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Anmerkung </a:t>
            </a:r>
            <a:r>
              <a:rPr lang="de-DE" sz="2400" dirty="0">
                <a:latin typeface="Verdana" panose="020B0604030504040204" pitchFamily="34" charset="0"/>
                <a:ea typeface="Verdana" panose="020B0604030504040204" pitchFamily="34" charset="0"/>
                <a:cs typeface="Verdana" panose="020B0604030504040204" pitchFamily="34" charset="0"/>
              </a:rPr>
              <a:t>zur </a:t>
            </a:r>
            <a:r>
              <a:rPr lang="de-DE" sz="2400" dirty="0" smtClean="0">
                <a:latin typeface="Verdana" panose="020B0604030504040204" pitchFamily="34" charset="0"/>
                <a:ea typeface="Verdana" panose="020B0604030504040204" pitchFamily="34" charset="0"/>
                <a:cs typeface="Verdana" panose="020B0604030504040204" pitchFamily="34" charset="0"/>
              </a:rPr>
              <a:t>Verantwortlichkeitsangabe | Widmung</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337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51</a:t>
            </a:fld>
            <a:endParaRPr lang="de-DE"/>
          </a:p>
        </p:txBody>
      </p:sp>
      <p:sp>
        <p:nvSpPr>
          <p:cNvPr id="8" name="Titel 1"/>
          <p:cNvSpPr>
            <a:spLocks noGrp="1"/>
          </p:cNvSpPr>
          <p:nvPr>
            <p:ph type="title"/>
          </p:nvPr>
        </p:nvSpPr>
        <p:spPr>
          <a:xfrm>
            <a:off x="251520" y="116633"/>
            <a:ext cx="8892480" cy="925542"/>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Anmerkung zur Verantwortlichkeitsangabe | </a:t>
            </a:r>
            <a:r>
              <a:rPr lang="de-DE" dirty="0" smtClean="0">
                <a:latin typeface="Verdana" panose="020B0604030504040204" pitchFamily="34" charset="0"/>
                <a:ea typeface="Verdana" panose="020B0604030504040204" pitchFamily="34" charset="0"/>
                <a:cs typeface="Verdana" panose="020B0604030504040204" pitchFamily="34" charset="0"/>
              </a:rPr>
              <a:t>Widmung </a:t>
            </a:r>
            <a:r>
              <a:rPr lang="de-DE" dirty="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Tabelle 14"/>
          <p:cNvGraphicFramePr>
            <a:graphicFrameLocks noGrp="1"/>
          </p:cNvGraphicFramePr>
          <p:nvPr>
            <p:extLst>
              <p:ext uri="{D42A27DB-BD31-4B8C-83A1-F6EECF244321}">
                <p14:modId xmlns:p14="http://schemas.microsoft.com/office/powerpoint/2010/main" val="1204641479"/>
              </p:ext>
            </p:extLst>
          </p:nvPr>
        </p:nvGraphicFramePr>
        <p:xfrm>
          <a:off x="251520" y="4365104"/>
          <a:ext cx="8496944" cy="1833880"/>
        </p:xfrm>
        <a:graphic>
          <a:graphicData uri="http://schemas.openxmlformats.org/drawingml/2006/table">
            <a:tbl>
              <a:tblPr firstRow="1" bandRow="1">
                <a:tableStyleId>{5C22544A-7EE6-4342-B048-85BDC9FD1C3A}</a:tableStyleId>
              </a:tblPr>
              <a:tblGrid>
                <a:gridCol w="1008112"/>
                <a:gridCol w="792088">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468052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2.17</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Anmerkung zur Manifestation</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„Ihro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Kaiserl</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Hoheit der Frau Erb-Prinzessin Maria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Paulowna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zu Sachsen-Weimar und Eisenach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unterthänigst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zugeeignet von dem Geographischen Institute zu Weimar“</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3" name="Grafik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200" y="1124744"/>
            <a:ext cx="4353668" cy="3106905"/>
          </a:xfrm>
          <a:prstGeom prst="rect">
            <a:avLst/>
          </a:prstGeom>
        </p:spPr>
      </p:pic>
    </p:spTree>
    <p:extLst>
      <p:ext uri="{BB962C8B-B14F-4D97-AF65-F5344CB8AC3E}">
        <p14:creationId xmlns:p14="http://schemas.microsoft.com/office/powerpoint/2010/main" val="7475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52</a:t>
            </a:fld>
            <a:endParaRPr lang="de-DE"/>
          </a:p>
        </p:txBody>
      </p:sp>
      <p:sp>
        <p:nvSpPr>
          <p:cNvPr id="10" name="Textplatzhalter 2"/>
          <p:cNvSpPr>
            <a:spLocks noGrp="1"/>
          </p:cNvSpPr>
          <p:nvPr>
            <p:ph type="body" sz="quarter" idx="13"/>
          </p:nvPr>
        </p:nvSpPr>
        <p:spPr>
          <a:xfrm>
            <a:off x="251520" y="908721"/>
            <a:ext cx="8435280" cy="2808311"/>
          </a:xfrm>
        </p:spPr>
        <p:txBody>
          <a:bodyPr wrap="square"/>
          <a:lstStyle/>
          <a:p>
            <a:r>
              <a:rPr lang="de-DE" sz="2400" dirty="0" smtClean="0">
                <a:latin typeface="Verdana" panose="020B0604030504040204" pitchFamily="34" charset="0"/>
                <a:ea typeface="Verdana" panose="020B0604030504040204" pitchFamily="34" charset="0"/>
                <a:cs typeface="Verdana" panose="020B0604030504040204" pitchFamily="34" charset="0"/>
              </a:rPr>
              <a:t>Ausgabevermerke so übertragen, </a:t>
            </a:r>
            <a:r>
              <a:rPr lang="de-DE" sz="2400" dirty="0">
                <a:latin typeface="Verdana" panose="020B0604030504040204" pitchFamily="34" charset="0"/>
                <a:ea typeface="Verdana" panose="020B0604030504040204" pitchFamily="34" charset="0"/>
                <a:cs typeface="Verdana" panose="020B0604030504040204" pitchFamily="34" charset="0"/>
              </a:rPr>
              <a:t>wie </a:t>
            </a:r>
            <a:r>
              <a:rPr lang="de-DE" sz="2400" dirty="0" smtClean="0">
                <a:latin typeface="Verdana" panose="020B0604030504040204" pitchFamily="34" charset="0"/>
                <a:ea typeface="Verdana" panose="020B0604030504040204" pitchFamily="34" charset="0"/>
                <a:cs typeface="Verdana" panose="020B0604030504040204" pitchFamily="34" charset="0"/>
              </a:rPr>
              <a:t>sie in </a:t>
            </a:r>
            <a:r>
              <a:rPr lang="de-DE" sz="2400" dirty="0">
                <a:latin typeface="Verdana" panose="020B0604030504040204" pitchFamily="34" charset="0"/>
                <a:ea typeface="Verdana" panose="020B0604030504040204" pitchFamily="34" charset="0"/>
                <a:cs typeface="Verdana" panose="020B0604030504040204" pitchFamily="34" charset="0"/>
              </a:rPr>
              <a:t>der Informationsquelle </a:t>
            </a:r>
            <a:r>
              <a:rPr lang="de-DE" sz="2400" dirty="0" smtClean="0">
                <a:latin typeface="Verdana" panose="020B0604030504040204" pitchFamily="34" charset="0"/>
                <a:ea typeface="Verdana" panose="020B0604030504040204" pitchFamily="34" charset="0"/>
                <a:cs typeface="Verdana" panose="020B0604030504040204" pitchFamily="34" charset="0"/>
              </a:rPr>
              <a:t>erscheinen</a:t>
            </a: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Mehrere Angaben in der Reihenfolge, die durch Abfolge, Layout oder Typografie der Angaben in der Informationsquelle vorgegeben ist (RDA 2.5.2.3</a:t>
            </a:r>
            <a:r>
              <a:rPr 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Erfassen von Ausgabevermerken </a:t>
            </a:r>
          </a:p>
        </p:txBody>
      </p:sp>
      <p:graphicFrame>
        <p:nvGraphicFramePr>
          <p:cNvPr id="9" name="Tabelle 8"/>
          <p:cNvGraphicFramePr>
            <a:graphicFrameLocks noGrp="1"/>
          </p:cNvGraphicFramePr>
          <p:nvPr>
            <p:extLst>
              <p:ext uri="{D42A27DB-BD31-4B8C-83A1-F6EECF244321}">
                <p14:modId xmlns:p14="http://schemas.microsoft.com/office/powerpoint/2010/main" val="4214079393"/>
              </p:ext>
            </p:extLst>
          </p:nvPr>
        </p:nvGraphicFramePr>
        <p:xfrm>
          <a:off x="395536" y="3861048"/>
          <a:ext cx="8208912" cy="2217583"/>
        </p:xfrm>
        <a:graphic>
          <a:graphicData uri="http://schemas.openxmlformats.org/drawingml/2006/table">
            <a:tbl>
              <a:tblPr firstRow="1" bandRow="1">
                <a:tableStyleId>{5C22544A-7EE6-4342-B048-85BDC9FD1C3A}</a:tableStyleId>
              </a:tblPr>
              <a:tblGrid>
                <a:gridCol w="1012929"/>
                <a:gridCol w="1012929">
                  <a:extLst>
                    <a:ext uri="{9D8B030D-6E8A-4147-A177-3AD203B41FA5}">
                      <a16:colId xmlns:a16="http://schemas.microsoft.com/office/drawing/2014/main" xmlns="" val="20000"/>
                    </a:ext>
                  </a:extLst>
                </a:gridCol>
                <a:gridCol w="1862574">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3"/>
                    </a:ext>
                  </a:extLst>
                </a:gridCol>
              </a:tblGrid>
              <a:tr h="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563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itchFamily="34" charset="0"/>
                          <a:ea typeface="Verdana" pitchFamily="34" charset="0"/>
                          <a:cs typeface="Verdana" pitchFamily="34" charset="0"/>
                        </a:rPr>
                        <a:t>Übersichtskarte von Berlin</a:t>
                      </a:r>
                      <a:endParaRPr lang="de-DE"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1"/>
                  </a:ext>
                </a:extLst>
              </a:tr>
              <a:tr h="1288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403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2.5.2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Ausgabe-bezeichnung</a:t>
                      </a:r>
                    </a:p>
                    <a:p>
                      <a:pPr marL="0" marR="0" indent="0" algn="l" defTabSz="914400" rtl="0" eaLnBrk="1" fontAlgn="auto" latinLnBrk="0" hangingPunct="1">
                        <a:lnSpc>
                          <a:spcPct val="100000"/>
                        </a:lnSpc>
                        <a:spcBef>
                          <a:spcPts val="0"/>
                        </a:spcBef>
                        <a:spcAft>
                          <a:spcPts val="0"/>
                        </a:spcAft>
                        <a:buClrTx/>
                        <a:buSzTx/>
                        <a:buFontTx/>
                        <a:buNone/>
                        <a:tabLst/>
                        <a:defRPr/>
                      </a:pPr>
                      <a:endParaRPr lang="de-DE"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Sonderausgabe, Neugliederung der Berliner Bezirke zum 1.1.2001, vierfarbige Ausgabe</a:t>
                      </a:r>
                      <a:endParaRPr lang="de-DE" dirty="0">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088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53</a:t>
            </a:fld>
            <a:endParaRPr lang="de-DE"/>
          </a:p>
        </p:txBody>
      </p:sp>
      <p:sp>
        <p:nvSpPr>
          <p:cNvPr id="10" name="Textplatzhalter 2"/>
          <p:cNvSpPr>
            <a:spLocks noGrp="1"/>
          </p:cNvSpPr>
          <p:nvPr>
            <p:ph type="body" sz="quarter" idx="13"/>
          </p:nvPr>
        </p:nvSpPr>
        <p:spPr>
          <a:xfrm>
            <a:off x="199795" y="896887"/>
            <a:ext cx="8784976" cy="5196409"/>
          </a:xfrm>
        </p:spPr>
        <p:txBody>
          <a:bodyPr wrap="square"/>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Erfassen </a:t>
            </a:r>
            <a:r>
              <a:rPr lang="de-DE" sz="2400" dirty="0">
                <a:latin typeface="Verdana" panose="020B0604030504040204" pitchFamily="34" charset="0"/>
                <a:ea typeface="Verdana" panose="020B0604030504040204" pitchFamily="34" charset="0"/>
                <a:cs typeface="Verdana" panose="020B0604030504040204" pitchFamily="34" charset="0"/>
              </a:rPr>
              <a:t>des Längen- und </a:t>
            </a:r>
            <a:r>
              <a:rPr lang="de-DE" sz="2400" dirty="0" smtClean="0">
                <a:latin typeface="Verdana" panose="020B0604030504040204" pitchFamily="34" charset="0"/>
                <a:ea typeface="Verdana" panose="020B0604030504040204" pitchFamily="34" charset="0"/>
                <a:cs typeface="Verdana" panose="020B0604030504040204" pitchFamily="34" charset="0"/>
              </a:rPr>
              <a:t>Breitengrades (</a:t>
            </a:r>
            <a:r>
              <a:rPr lang="de-DE" sz="2400" dirty="0">
                <a:latin typeface="Verdana" panose="020B0604030504040204" pitchFamily="34" charset="0"/>
                <a:ea typeface="Verdana" panose="020B0604030504040204" pitchFamily="34" charset="0"/>
                <a:cs typeface="Verdana" panose="020B0604030504040204" pitchFamily="34" charset="0"/>
              </a:rPr>
              <a:t>RDA 7.4.1.3 D-A-CH</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In der Reihenfolge (RDA 7.4.2.3)</a:t>
            </a:r>
          </a:p>
          <a:p>
            <a:endParaRPr lang="de-CH"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CH" sz="2000" dirty="0" smtClean="0">
                <a:latin typeface="Verdana" panose="020B0604030504040204" pitchFamily="34" charset="0"/>
                <a:ea typeface="Verdana" panose="020B0604030504040204" pitchFamily="34" charset="0"/>
                <a:cs typeface="Verdana" panose="020B0604030504040204" pitchFamily="34" charset="0"/>
              </a:rPr>
              <a:t>Westlichster Punkt der Karte</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Östlichster Punkt der Karte</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Nördlichster Punkt der Karte</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Südlichster Punkt der Karte</a:t>
            </a:r>
          </a:p>
          <a:p>
            <a:pPr marL="45720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Ermitteln der Koordinaten über </a:t>
            </a:r>
            <a:r>
              <a:rPr lang="de-DE" sz="2400" dirty="0" err="1">
                <a:latin typeface="Verdana" panose="020B0604030504040204" pitchFamily="34" charset="0"/>
                <a:ea typeface="Verdana" panose="020B0604030504040204" pitchFamily="34" charset="0"/>
                <a:cs typeface="Verdana" panose="020B0604030504040204" pitchFamily="34" charset="0"/>
              </a:rPr>
              <a:t>Klokan</a:t>
            </a:r>
            <a:r>
              <a:rPr lang="de-DE" sz="2400" dirty="0">
                <a:latin typeface="Verdana" panose="020B0604030504040204" pitchFamily="34" charset="0"/>
                <a:ea typeface="Verdana" panose="020B0604030504040204" pitchFamily="34" charset="0"/>
                <a:cs typeface="Verdana" panose="020B0604030504040204" pitchFamily="34" charset="0"/>
              </a:rPr>
              <a:t> </a:t>
            </a:r>
            <a:r>
              <a:rPr lang="de-DE" sz="2400" dirty="0" err="1">
                <a:latin typeface="Verdana" panose="020B0604030504040204" pitchFamily="34" charset="0"/>
                <a:ea typeface="Verdana" panose="020B0604030504040204" pitchFamily="34" charset="0"/>
                <a:cs typeface="Verdana" panose="020B0604030504040204" pitchFamily="34" charset="0"/>
              </a:rPr>
              <a:t>Bounding</a:t>
            </a:r>
            <a:r>
              <a:rPr lang="de-DE" sz="2400" dirty="0">
                <a:latin typeface="Verdana" panose="020B0604030504040204" pitchFamily="34" charset="0"/>
                <a:ea typeface="Verdana" panose="020B0604030504040204" pitchFamily="34" charset="0"/>
                <a:cs typeface="Verdana" panose="020B0604030504040204" pitchFamily="34" charset="0"/>
              </a:rPr>
              <a:t> Box Tool </a:t>
            </a:r>
            <a:r>
              <a:rPr lang="de-DE" sz="2400" u="sng" dirty="0" smtClean="0">
                <a:latin typeface="Verdana" panose="020B0604030504040204" pitchFamily="34" charset="0"/>
                <a:ea typeface="Verdana" panose="020B0604030504040204" pitchFamily="34" charset="0"/>
                <a:cs typeface="Verdana" panose="020B0604030504040204" pitchFamily="34" charset="0"/>
              </a:rPr>
              <a:t>http</a:t>
            </a:r>
            <a:r>
              <a:rPr lang="de-DE" sz="2400" u="sng" dirty="0">
                <a:latin typeface="Verdana" panose="020B0604030504040204" pitchFamily="34" charset="0"/>
                <a:ea typeface="Verdana" panose="020B0604030504040204" pitchFamily="34" charset="0"/>
                <a:cs typeface="Verdana" panose="020B0604030504040204" pitchFamily="34" charset="0"/>
              </a:rPr>
              <a:t>://boundingbox.klokantech.com/ </a:t>
            </a:r>
            <a:endParaRPr lang="de-DE" sz="2400" u="sng"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endParaRPr lang="de-DE" sz="10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Koordinaten</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0437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54</a:t>
            </a:fld>
            <a:endParaRPr lang="de-DE"/>
          </a:p>
        </p:txBody>
      </p:sp>
      <p:sp>
        <p:nvSpPr>
          <p:cNvPr id="10" name="Textplatzhalter 2"/>
          <p:cNvSpPr>
            <a:spLocks noGrp="1"/>
          </p:cNvSpPr>
          <p:nvPr>
            <p:ph type="body" sz="quarter" idx="13"/>
          </p:nvPr>
        </p:nvSpPr>
        <p:spPr>
          <a:xfrm>
            <a:off x="199795" y="896887"/>
            <a:ext cx="8784976" cy="2748137"/>
          </a:xfrm>
        </p:spPr>
        <p:txBody>
          <a:bodyPr wrap="square"/>
          <a:lstStyle/>
          <a:p>
            <a:pPr lvl="1">
              <a:buFont typeface="Symbol" panose="05050102010706020507" pitchFamily="18" charset="2"/>
              <a:buChar char="-"/>
            </a:pPr>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Panoramen </a:t>
            </a:r>
            <a:r>
              <a:rPr lang="de-DE" sz="2400" dirty="0">
                <a:latin typeface="Verdana" panose="020B0604030504040204" pitchFamily="34" charset="0"/>
                <a:ea typeface="Verdana" panose="020B0604030504040204" pitchFamily="34" charset="0"/>
                <a:cs typeface="Verdana" panose="020B0604030504040204" pitchFamily="34" charset="0"/>
              </a:rPr>
              <a:t>und </a:t>
            </a:r>
            <a:r>
              <a:rPr lang="de-DE" sz="2400" dirty="0" smtClean="0">
                <a:latin typeface="Verdana" panose="020B0604030504040204" pitchFamily="34" charset="0"/>
                <a:ea typeface="Verdana" panose="020B0604030504040204" pitchFamily="34" charset="0"/>
                <a:cs typeface="Verdana" panose="020B0604030504040204" pitchFamily="34" charset="0"/>
              </a:rPr>
              <a:t>Vogelschaukarten angeben, </a:t>
            </a:r>
            <a:r>
              <a:rPr lang="de-DE" sz="2400" dirty="0">
                <a:latin typeface="Verdana" panose="020B0604030504040204" pitchFamily="34" charset="0"/>
                <a:ea typeface="Verdana" panose="020B0604030504040204" pitchFamily="34" charset="0"/>
                <a:cs typeface="Verdana" panose="020B0604030504040204" pitchFamily="34" charset="0"/>
              </a:rPr>
              <a:t>wenn </a:t>
            </a:r>
            <a:r>
              <a:rPr lang="de-DE" sz="2400" dirty="0" smtClean="0">
                <a:latin typeface="Verdana" panose="020B0604030504040204" pitchFamily="34" charset="0"/>
                <a:ea typeface="Verdana" panose="020B0604030504040204" pitchFamily="34" charset="0"/>
                <a:cs typeface="Verdana" panose="020B0604030504040204" pitchFamily="34" charset="0"/>
              </a:rPr>
              <a:t>auf Ressource verzeichnet</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Keine Angabe von Sekunden bei kleinmaßstäbigen Karten, gerundet wird in Richtung außerhalb des Kartenrandes</a:t>
            </a: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Koordinaten</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594845306"/>
              </p:ext>
            </p:extLst>
          </p:nvPr>
        </p:nvGraphicFramePr>
        <p:xfrm>
          <a:off x="323528" y="4420592"/>
          <a:ext cx="8280920" cy="1554480"/>
        </p:xfrm>
        <a:graphic>
          <a:graphicData uri="http://schemas.openxmlformats.org/drawingml/2006/table">
            <a:tbl>
              <a:tblPr firstRow="1" bandRow="1">
                <a:tableStyleId>{5C22544A-7EE6-4342-B048-85BDC9FD1C3A}</a:tableStyleId>
              </a:tblPr>
              <a:tblGrid>
                <a:gridCol w="1296144"/>
                <a:gridCol w="1440160">
                  <a:extLst>
                    <a:ext uri="{9D8B030D-6E8A-4147-A177-3AD203B41FA5}">
                      <a16:colId xmlns:a16="http://schemas.microsoft.com/office/drawing/2014/main" xmlns="" val="20000"/>
                    </a:ext>
                  </a:extLst>
                </a:gridCol>
                <a:gridCol w="2304256">
                  <a:extLst>
                    <a:ext uri="{9D8B030D-6E8A-4147-A177-3AD203B41FA5}">
                      <a16:colId xmlns:a16="http://schemas.microsoft.com/office/drawing/2014/main" xmlns="" val="20001"/>
                    </a:ext>
                  </a:extLst>
                </a:gridCol>
                <a:gridCol w="3240360">
                  <a:extLst>
                    <a:ext uri="{9D8B030D-6E8A-4147-A177-3AD203B41FA5}">
                      <a16:colId xmlns:a16="http://schemas.microsoft.com/office/drawing/2014/main" xmlns="" val="20003"/>
                    </a:ext>
                  </a:extLst>
                </a:gridCol>
              </a:tblGrid>
              <a:tr h="36576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034</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7.4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i="0" dirty="0" smtClean="0">
                          <a:latin typeface="Verdana" panose="020B0604030504040204" pitchFamily="34" charset="0"/>
                          <a:ea typeface="Verdana" panose="020B0604030504040204" pitchFamily="34" charset="0"/>
                          <a:cs typeface="Verdana" panose="020B0604030504040204" pitchFamily="34" charset="0"/>
                        </a:rPr>
                        <a:t>Koordinaten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$d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 05 57</a:t>
                      </a:r>
                      <a:b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de-DE" sz="1800" b="0"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$e </a:t>
                      </a:r>
                      <a:r>
                        <a:rPr lang="de-DE" sz="1800" b="0" i="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10</a:t>
                      </a:r>
                      <a:r>
                        <a:rPr lang="de-DE" sz="1800" b="0" i="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29</a:t>
                      </a:r>
                      <a:b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de-DE" sz="1800" b="0"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$f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 47</a:t>
                      </a:r>
                      <a:r>
                        <a:rPr lang="de-DE" sz="1800" b="0" i="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48</a:t>
                      </a:r>
                      <a:b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br>
                      <a:r>
                        <a:rPr lang="de-DE" sz="1800" b="0" i="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$g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N 45</a:t>
                      </a:r>
                      <a:r>
                        <a:rPr lang="de-DE" sz="1800" b="0" i="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b="0" i="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09</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205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55</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Maßstab</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
          <p:cNvSpPr>
            <a:spLocks noGrp="1"/>
          </p:cNvSpPr>
          <p:nvPr>
            <p:ph type="body" sz="quarter" idx="13"/>
          </p:nvPr>
        </p:nvSpPr>
        <p:spPr>
          <a:xfrm>
            <a:off x="251520" y="764704"/>
            <a:ext cx="8640960" cy="5472608"/>
          </a:xfrm>
        </p:spPr>
        <p:txBody>
          <a:bodyPr/>
          <a:lstStyle/>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Horizontaler und vertikaler </a:t>
            </a:r>
            <a:r>
              <a:rPr lang="de-DE" sz="2400" dirty="0">
                <a:latin typeface="Verdana" panose="020B0604030504040204" pitchFamily="34" charset="0"/>
                <a:ea typeface="Verdana" panose="020B0604030504040204" pitchFamily="34" charset="0"/>
                <a:cs typeface="Verdana" panose="020B0604030504040204" pitchFamily="34" charset="0"/>
              </a:rPr>
              <a:t>Maßstab </a:t>
            </a:r>
            <a:r>
              <a:rPr lang="de-DE" sz="2400" dirty="0" smtClean="0">
                <a:latin typeface="Verdana" panose="020B0604030504040204" pitchFamily="34" charset="0"/>
                <a:ea typeface="Verdana" panose="020B0604030504040204" pitchFamily="34" charset="0"/>
                <a:cs typeface="Verdana" panose="020B0604030504040204" pitchFamily="34" charset="0"/>
              </a:rPr>
              <a:t>als  Kernelement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7.25.3, RDA 7.25.4) </a:t>
            </a:r>
          </a:p>
          <a:p>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Information für horizontalen Maßstab aus beliebiger Informationsquelle (RDA 7.25.1.3), </a:t>
            </a:r>
            <a:r>
              <a:rPr lang="de-DE" sz="2400" dirty="0">
                <a:latin typeface="Verdana" panose="020B0604030504040204" pitchFamily="34" charset="0"/>
                <a:ea typeface="Verdana" panose="020B0604030504040204" pitchFamily="34" charset="0"/>
                <a:cs typeface="Verdana" panose="020B0604030504040204" pitchFamily="34" charset="0"/>
              </a:rPr>
              <a:t>keine Verwendung von eckigen Klammern für ermittelte Angaben</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Zusätzliche </a:t>
            </a:r>
            <a:r>
              <a:rPr lang="de-DE" sz="2400" dirty="0">
                <a:latin typeface="Verdana" panose="020B0604030504040204" pitchFamily="34" charset="0"/>
                <a:ea typeface="Verdana" panose="020B0604030504040204" pitchFamily="34" charset="0"/>
                <a:cs typeface="Verdana" panose="020B0604030504040204" pitchFamily="34" charset="0"/>
              </a:rPr>
              <a:t>Angabe </a:t>
            </a:r>
            <a:r>
              <a:rPr lang="de-DE" sz="2400" dirty="0" smtClean="0">
                <a:latin typeface="Verdana" panose="020B0604030504040204" pitchFamily="34" charset="0"/>
                <a:ea typeface="Verdana" panose="020B0604030504040204" pitchFamily="34" charset="0"/>
                <a:cs typeface="Verdana" panose="020B0604030504040204" pitchFamily="34" charset="0"/>
              </a:rPr>
              <a:t>in Feld 407, </a:t>
            </a:r>
            <a:r>
              <a:rPr lang="de-DE" sz="2400" dirty="0">
                <a:latin typeface="Verdana" panose="020B0604030504040204" pitchFamily="34" charset="0"/>
                <a:ea typeface="Verdana" panose="020B0604030504040204" pitchFamily="34" charset="0"/>
                <a:cs typeface="Verdana" panose="020B0604030504040204" pitchFamily="34" charset="0"/>
              </a:rPr>
              <a:t>wenn bereits als Teil von Titel oder Titelzusatz erfasst</a:t>
            </a:r>
          </a:p>
          <a:p>
            <a:pPr marL="0" indent="0">
              <a:buNone/>
            </a:pPr>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Vor jeder dritten Ziffer von rechts gezählt ein Leerzeichen</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8598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56</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Maßstab | Beispiele</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2781936403"/>
              </p:ext>
            </p:extLst>
          </p:nvPr>
        </p:nvGraphicFramePr>
        <p:xfrm>
          <a:off x="281898" y="1412776"/>
          <a:ext cx="8610582" cy="1112520"/>
        </p:xfrm>
        <a:graphic>
          <a:graphicData uri="http://schemas.openxmlformats.org/drawingml/2006/table">
            <a:tbl>
              <a:tblPr firstRow="1" bandRow="1">
                <a:tableStyleId>{5C22544A-7EE6-4342-B048-85BDC9FD1C3A}</a:tableStyleId>
              </a:tblPr>
              <a:tblGrid>
                <a:gridCol w="977734"/>
                <a:gridCol w="1080120">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352839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Graubünden 1:150000</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407</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7.25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Horizontaler</a:t>
                      </a:r>
                      <a:r>
                        <a:rPr lang="de-DE" b="1" baseline="0" dirty="0" smtClean="0">
                          <a:latin typeface="Verdana" panose="020B0604030504040204" pitchFamily="34" charset="0"/>
                          <a:ea typeface="Verdana" panose="020B0604030504040204" pitchFamily="34" charset="0"/>
                          <a:cs typeface="Verdana" panose="020B0604030504040204" pitchFamily="34" charset="0"/>
                        </a:rPr>
                        <a:t> </a:t>
                      </a:r>
                      <a:r>
                        <a:rPr lang="de-DE" b="1" dirty="0" smtClean="0">
                          <a:latin typeface="Verdana" panose="020B0604030504040204" pitchFamily="34" charset="0"/>
                          <a:ea typeface="Verdana" panose="020B0604030504040204" pitchFamily="34" charset="0"/>
                          <a:cs typeface="Verdana" panose="020B0604030504040204" pitchFamily="34" charset="0"/>
                        </a:rPr>
                        <a:t>Maßstab</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1:150 000</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582227640"/>
              </p:ext>
            </p:extLst>
          </p:nvPr>
        </p:nvGraphicFramePr>
        <p:xfrm>
          <a:off x="251520" y="3284984"/>
          <a:ext cx="8424936" cy="1651000"/>
        </p:xfrm>
        <a:graphic>
          <a:graphicData uri="http://schemas.openxmlformats.org/drawingml/2006/table">
            <a:tbl>
              <a:tblPr firstRow="1" bandRow="1">
                <a:tableStyleId>{5C22544A-7EE6-4342-B048-85BDC9FD1C3A}</a:tableStyleId>
              </a:tblPr>
              <a:tblGrid>
                <a:gridCol w="1008112"/>
                <a:gridCol w="1080120">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3"/>
                    </a:ext>
                  </a:extLst>
                </a:gridCol>
              </a:tblGrid>
              <a:tr h="144016">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407</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7.25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Horizontaler</a:t>
                      </a:r>
                      <a:r>
                        <a:rPr lang="de-DE" b="1" baseline="0" dirty="0" smtClean="0">
                          <a:latin typeface="Verdana" panose="020B0604030504040204" pitchFamily="34" charset="0"/>
                          <a:ea typeface="Verdana" panose="020B0604030504040204" pitchFamily="34" charset="0"/>
                          <a:cs typeface="Verdana" panose="020B0604030504040204" pitchFamily="34" charset="0"/>
                        </a:rPr>
                        <a:t> </a:t>
                      </a:r>
                      <a:r>
                        <a:rPr lang="de-DE" b="1" dirty="0" smtClean="0">
                          <a:latin typeface="Verdana" panose="020B0604030504040204" pitchFamily="34" charset="0"/>
                          <a:ea typeface="Verdana" panose="020B0604030504040204" pitchFamily="34" charset="0"/>
                          <a:cs typeface="Verdana" panose="020B0604030504040204" pitchFamily="34" charset="0"/>
                        </a:rPr>
                        <a:t>Maßstab</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1:475 200</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i="1" dirty="0" smtClean="0">
                          <a:latin typeface="Verdana" panose="020B0604030504040204" pitchFamily="34" charset="0"/>
                          <a:ea typeface="Verdana" panose="020B0604030504040204" pitchFamily="34" charset="0"/>
                          <a:cs typeface="Verdana" panose="020B0604030504040204" pitchFamily="34" charset="0"/>
                        </a:rPr>
                        <a:t>Auf der Informationsquelle:</a:t>
                      </a:r>
                    </a:p>
                    <a:p>
                      <a:r>
                        <a:rPr lang="de-DE" sz="1800" i="1" dirty="0" smtClean="0">
                          <a:latin typeface="Verdana" panose="020B0604030504040204" pitchFamily="34" charset="0"/>
                          <a:ea typeface="Verdana" panose="020B0604030504040204" pitchFamily="34" charset="0"/>
                          <a:cs typeface="Verdana" panose="020B0604030504040204" pitchFamily="34" charset="0"/>
                        </a:rPr>
                        <a:t>7.5 </a:t>
                      </a:r>
                      <a:r>
                        <a:rPr lang="de-DE" sz="1800" i="1" dirty="0" err="1" smtClean="0">
                          <a:latin typeface="Verdana" panose="020B0604030504040204" pitchFamily="34" charset="0"/>
                          <a:ea typeface="Verdana" panose="020B0604030504040204" pitchFamily="34" charset="0"/>
                          <a:cs typeface="Verdana" panose="020B0604030504040204" pitchFamily="34" charset="0"/>
                        </a:rPr>
                        <a:t>miles</a:t>
                      </a:r>
                      <a:r>
                        <a:rPr lang="de-DE" sz="1800" i="1" dirty="0" smtClean="0">
                          <a:latin typeface="Verdana" panose="020B0604030504040204" pitchFamily="34" charset="0"/>
                          <a:ea typeface="Verdana" panose="020B0604030504040204" pitchFamily="34" charset="0"/>
                          <a:cs typeface="Verdana" panose="020B0604030504040204" pitchFamily="34" charset="0"/>
                        </a:rPr>
                        <a:t> to 1 </a:t>
                      </a:r>
                      <a:r>
                        <a:rPr lang="de-DE" sz="1800" i="1" dirty="0" err="1" smtClean="0">
                          <a:latin typeface="Verdana" panose="020B0604030504040204" pitchFamily="34" charset="0"/>
                          <a:ea typeface="Verdana" panose="020B0604030504040204" pitchFamily="34" charset="0"/>
                          <a:cs typeface="Verdana" panose="020B0604030504040204" pitchFamily="34" charset="0"/>
                        </a:rPr>
                        <a:t>inch</a:t>
                      </a:r>
                      <a:endParaRPr lang="de-DE" sz="1800" i="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
        <p:nvSpPr>
          <p:cNvPr id="2" name="Textfeld 1"/>
          <p:cNvSpPr txBox="1"/>
          <p:nvPr/>
        </p:nvSpPr>
        <p:spPr>
          <a:xfrm>
            <a:off x="251520" y="5373216"/>
            <a:ext cx="5400600" cy="369332"/>
          </a:xfrm>
          <a:prstGeom prst="rect">
            <a:avLst/>
          </a:prstGeom>
          <a:noFill/>
        </p:spPr>
        <p:txBody>
          <a:bodyPr wrap="square" rtlCol="0">
            <a:spAutoFit/>
          </a:bodyPr>
          <a:lstStyle/>
          <a:p>
            <a:r>
              <a:rPr lang="de-DE" dirty="0">
                <a:latin typeface="Verdana" panose="020B0604030504040204" pitchFamily="34" charset="0"/>
                <a:ea typeface="Verdana" panose="020B0604030504040204" pitchFamily="34" charset="0"/>
                <a:cs typeface="Verdana" panose="020B0604030504040204" pitchFamily="34" charset="0"/>
              </a:rPr>
              <a:t>Das Feld </a:t>
            </a:r>
            <a:r>
              <a:rPr lang="de-DE" dirty="0" smtClean="0">
                <a:latin typeface="Verdana" panose="020B0604030504040204" pitchFamily="34" charset="0"/>
                <a:ea typeface="Verdana" panose="020B0604030504040204" pitchFamily="34" charset="0"/>
                <a:cs typeface="Verdana" panose="020B0604030504040204" pitchFamily="34" charset="0"/>
              </a:rPr>
              <a:t>407 kann nicht </a:t>
            </a:r>
            <a:r>
              <a:rPr lang="de-DE" dirty="0">
                <a:latin typeface="Verdana" panose="020B0604030504040204" pitchFamily="34" charset="0"/>
                <a:ea typeface="Verdana" panose="020B0604030504040204" pitchFamily="34" charset="0"/>
                <a:cs typeface="Verdana" panose="020B0604030504040204" pitchFamily="34" charset="0"/>
              </a:rPr>
              <a:t>wiederholt werden</a:t>
            </a:r>
            <a:r>
              <a:rPr lang="de-DE" dirty="0" smtClean="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72691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57</a:t>
            </a:fld>
            <a:endParaRPr lang="de-DE"/>
          </a:p>
        </p:txBody>
      </p:sp>
      <p:sp>
        <p:nvSpPr>
          <p:cNvPr id="8" name="Titel 1"/>
          <p:cNvSpPr>
            <a:spLocks noGrp="1"/>
          </p:cNvSpPr>
          <p:nvPr>
            <p:ph type="title"/>
          </p:nvPr>
        </p:nvSpPr>
        <p:spPr>
          <a:xfrm>
            <a:off x="251520" y="188640"/>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Maßstab | Spezialfälle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
          <p:cNvSpPr>
            <a:spLocks noGrp="1"/>
          </p:cNvSpPr>
          <p:nvPr>
            <p:ph type="body" sz="quarter" idx="13"/>
          </p:nvPr>
        </p:nvSpPr>
        <p:spPr>
          <a:xfrm>
            <a:off x="251520" y="764704"/>
            <a:ext cx="8640960" cy="5400600"/>
          </a:xfrm>
        </p:spPr>
        <p:txBody>
          <a:bodyPr/>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Fehlenden Maßstab berechnen (Kartennetz, Maßstabsleiste,  Streckenvergleich) und mit vorangestelltem „Circa“ erfassen</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„Kein Maßstab angegeben“ erfassen</a:t>
            </a:r>
            <a:r>
              <a:rPr lang="de-DE" sz="2400" dirty="0">
                <a:latin typeface="Verdana" panose="020B0604030504040204" pitchFamily="34" charset="0"/>
                <a:ea typeface="Verdana" panose="020B0604030504040204" pitchFamily="34" charset="0"/>
                <a:cs typeface="Verdana" panose="020B0604030504040204" pitchFamily="34" charset="0"/>
              </a:rPr>
              <a:t>, wenn </a:t>
            </a:r>
            <a:r>
              <a:rPr lang="de-DE" sz="2400" dirty="0" smtClean="0">
                <a:latin typeface="Verdana" panose="020B0604030504040204" pitchFamily="34" charset="0"/>
                <a:ea typeface="Verdana" panose="020B0604030504040204" pitchFamily="34" charset="0"/>
                <a:cs typeface="Verdana" panose="020B0604030504040204" pitchFamily="34" charset="0"/>
              </a:rPr>
              <a:t>durch keine Methode eine Maßstabsberechnung möglich</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„Nicht maßstabsgetreu“ für entsprechende Informationsquellen (fakultativ</a:t>
            </a:r>
            <a:r>
              <a:rPr lang="de-DE" sz="2000" dirty="0" smtClean="0">
                <a:latin typeface="Verdana" panose="020B0604030504040204" pitchFamily="34" charset="0"/>
                <a:ea typeface="Verdana" panose="020B0604030504040204" pitchFamily="34" charset="0"/>
                <a:cs typeface="Verdana" panose="020B0604030504040204" pitchFamily="34" charset="0"/>
              </a:rPr>
              <a:t>)</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93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58</a:t>
            </a:fld>
            <a:endParaRPr lang="de-DE"/>
          </a:p>
        </p:txBody>
      </p:sp>
      <p:sp>
        <p:nvSpPr>
          <p:cNvPr id="8" name="Titel 1"/>
          <p:cNvSpPr>
            <a:spLocks noGrp="1"/>
          </p:cNvSpPr>
          <p:nvPr>
            <p:ph type="title"/>
          </p:nvPr>
        </p:nvSpPr>
        <p:spPr>
          <a:xfrm>
            <a:off x="251520" y="188640"/>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Maßstab | Spezialfälle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
          <p:cNvSpPr>
            <a:spLocks noGrp="1"/>
          </p:cNvSpPr>
          <p:nvPr>
            <p:ph type="body" sz="quarter" idx="13"/>
          </p:nvPr>
        </p:nvSpPr>
        <p:spPr>
          <a:xfrm>
            <a:off x="251520" y="764704"/>
            <a:ext cx="8568952" cy="5400600"/>
          </a:xfrm>
        </p:spPr>
        <p:txBody>
          <a:bodyPr/>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Fließenden Maßstab mit Bindestrich erfassen bzw. „Maßstab variiert“ angeben, falls die Werte unbekannt (RDA 7.25.1.4)</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Mehr als zwei Maßstäbe als „Unterschiedliche Maßstäbe“ erfassen (im Ermessen der Katalogisierenden)</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Digitale Ressourcen ohne Maßstab in der Informationsquelle mit der Wendung „Kein Maßstab angegeben“ erfassen</a:t>
            </a:r>
          </a:p>
          <a:p>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4358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59</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Projektion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5328592"/>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Aus einer beliebigen Quelle innerhalb der Ressource</a:t>
            </a: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Erfassen, wenn für Identifizierung </a:t>
            </a:r>
            <a:r>
              <a:rPr lang="de-DE" sz="2400" dirty="0">
                <a:latin typeface="Verdana" panose="020B0604030504040204" pitchFamily="34" charset="0"/>
                <a:ea typeface="Verdana" panose="020B0604030504040204" pitchFamily="34" charset="0"/>
                <a:cs typeface="Verdana" panose="020B0604030504040204" pitchFamily="34" charset="0"/>
              </a:rPr>
              <a:t>oder Abgrenzung </a:t>
            </a:r>
            <a:r>
              <a:rPr lang="de-DE" sz="2400" dirty="0" smtClean="0">
                <a:latin typeface="Verdana" panose="020B0604030504040204" pitchFamily="34" charset="0"/>
                <a:ea typeface="Verdana" panose="020B0604030504040204" pitchFamily="34" charset="0"/>
                <a:cs typeface="Verdana" panose="020B0604030504040204" pitchFamily="34" charset="0"/>
              </a:rPr>
              <a:t>wichtig (RDA 7.26.1)</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dirty="0">
                <a:latin typeface="Verdana" panose="020B0604030504040204" pitchFamily="34" charset="0"/>
                <a:ea typeface="Verdana" panose="020B0604030504040204" pitchFamily="34" charset="0"/>
                <a:cs typeface="Verdana" panose="020B0604030504040204" pitchFamily="34" charset="0"/>
              </a:rPr>
              <a:t> </a:t>
            </a:r>
          </a:p>
          <a:p>
            <a:r>
              <a:rPr lang="de-DE" sz="2400" dirty="0" smtClean="0">
                <a:latin typeface="Verdana" panose="020B0604030504040204" pitchFamily="34" charset="0"/>
                <a:ea typeface="Verdana" panose="020B0604030504040204" pitchFamily="34" charset="0"/>
                <a:cs typeface="Verdana" panose="020B0604030504040204" pitchFamily="34" charset="0"/>
              </a:rPr>
              <a:t>Angabe </a:t>
            </a:r>
            <a:r>
              <a:rPr lang="de-DE" sz="2400" dirty="0">
                <a:latin typeface="Verdana" panose="020B0604030504040204" pitchFamily="34" charset="0"/>
                <a:ea typeface="Verdana" panose="020B0604030504040204" pitchFamily="34" charset="0"/>
                <a:cs typeface="Verdana" panose="020B0604030504040204" pitchFamily="34" charset="0"/>
              </a:rPr>
              <a:t>von Phrasen über Längen- und/oder Breitengrade, die mit </a:t>
            </a:r>
            <a:r>
              <a:rPr lang="de-DE" sz="2400" dirty="0" smtClean="0">
                <a:latin typeface="Verdana" panose="020B0604030504040204" pitchFamily="34" charset="0"/>
                <a:ea typeface="Verdana" panose="020B0604030504040204" pitchFamily="34" charset="0"/>
                <a:cs typeface="Verdana" panose="020B0604030504040204" pitchFamily="34" charset="0"/>
              </a:rPr>
              <a:t>Projektion </a:t>
            </a:r>
            <a:r>
              <a:rPr lang="de-DE" sz="2400" dirty="0">
                <a:latin typeface="Verdana" panose="020B0604030504040204" pitchFamily="34" charset="0"/>
                <a:ea typeface="Verdana" panose="020B0604030504040204" pitchFamily="34" charset="0"/>
                <a:cs typeface="Verdana" panose="020B0604030504040204" pitchFamily="34" charset="0"/>
              </a:rPr>
              <a:t>in Verbindung stehen, </a:t>
            </a:r>
            <a:r>
              <a:rPr lang="de-DE" sz="2400" dirty="0" smtClean="0">
                <a:latin typeface="Verdana" panose="020B0604030504040204" pitchFamily="34" charset="0"/>
                <a:ea typeface="Verdana" panose="020B0604030504040204" pitchFamily="34" charset="0"/>
                <a:cs typeface="Verdana" panose="020B0604030504040204" pitchFamily="34" charset="0"/>
              </a:rPr>
              <a:t>im </a:t>
            </a:r>
            <a:r>
              <a:rPr lang="de-DE" sz="2400" dirty="0">
                <a:latin typeface="Verdana" panose="020B0604030504040204" pitchFamily="34" charset="0"/>
                <a:ea typeface="Verdana" panose="020B0604030504040204" pitchFamily="34" charset="0"/>
                <a:cs typeface="Verdana" panose="020B0604030504040204" pitchFamily="34" charset="0"/>
              </a:rPr>
              <a:t>Ermessen </a:t>
            </a:r>
            <a:r>
              <a:rPr lang="de-DE" sz="2400" dirty="0" smtClean="0">
                <a:latin typeface="Verdana" panose="020B0604030504040204" pitchFamily="34" charset="0"/>
                <a:ea typeface="Verdana" panose="020B0604030504040204" pitchFamily="34" charset="0"/>
                <a:cs typeface="Verdana" panose="020B0604030504040204" pitchFamily="34" charset="0"/>
              </a:rPr>
              <a:t>der </a:t>
            </a:r>
            <a:r>
              <a:rPr lang="de-DE" sz="2400" dirty="0">
                <a:latin typeface="Verdana" panose="020B0604030504040204" pitchFamily="34" charset="0"/>
                <a:ea typeface="Verdana" panose="020B0604030504040204" pitchFamily="34" charset="0"/>
                <a:cs typeface="Verdana" panose="020B0604030504040204" pitchFamily="34" charset="0"/>
              </a:rPr>
              <a:t>Katalogisierenden </a:t>
            </a:r>
            <a:r>
              <a:rPr lang="de-DE" sz="2400" dirty="0" smtClean="0">
                <a:latin typeface="Verdana" panose="020B0604030504040204" pitchFamily="34" charset="0"/>
                <a:ea typeface="Verdana" panose="020B0604030504040204" pitchFamily="34" charset="0"/>
                <a:cs typeface="Verdana" panose="020B0604030504040204" pitchFamily="34" charset="0"/>
              </a:rPr>
              <a:t>(RDA 7.26.1.3 D-A-CH)</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dirty="0"/>
          </a:p>
        </p:txBody>
      </p:sp>
    </p:spTree>
    <p:extLst>
      <p:ext uri="{BB962C8B-B14F-4D97-AF65-F5344CB8AC3E}">
        <p14:creationId xmlns:p14="http://schemas.microsoft.com/office/powerpoint/2010/main" val="220111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noAutofit/>
          </a:bodyPr>
          <a:lstStyle/>
          <a:p>
            <a:r>
              <a:rPr lang="de-DE" dirty="0" smtClean="0">
                <a:latin typeface="Verdana" pitchFamily="34" charset="0"/>
                <a:ea typeface="Verdana" pitchFamily="34" charset="0"/>
                <a:cs typeface="Verdana" pitchFamily="34" charset="0"/>
              </a:rPr>
              <a:t>Inhalte</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836712"/>
            <a:ext cx="8640960" cy="5112568"/>
          </a:xfrm>
        </p:spPr>
        <p:txBody>
          <a:bodyPr wrap="square"/>
          <a:lstStyle/>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Beschreibung </a:t>
            </a:r>
            <a:r>
              <a:rPr lang="de-DE" altLang="de-DE" sz="2400" dirty="0">
                <a:latin typeface="Verdana" panose="020B0604030504040204" pitchFamily="34" charset="0"/>
                <a:ea typeface="Verdana" panose="020B0604030504040204" pitchFamily="34" charset="0"/>
                <a:cs typeface="Verdana" panose="020B0604030504040204" pitchFamily="34" charset="0"/>
              </a:rPr>
              <a:t>des </a:t>
            </a:r>
            <a:r>
              <a:rPr lang="de-DE" altLang="de-DE" sz="2400" dirty="0" smtClean="0">
                <a:latin typeface="Verdana" panose="020B0604030504040204" pitchFamily="34" charset="0"/>
                <a:ea typeface="Verdana" panose="020B0604030504040204" pitchFamily="34" charset="0"/>
                <a:cs typeface="Verdana" panose="020B0604030504040204" pitchFamily="34" charset="0"/>
              </a:rPr>
              <a:t>Inhalts (84-89)</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Illustrierender Inhalt </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Ergänzender Inhalt</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defRPr/>
            </a:pPr>
            <a:r>
              <a:rPr lang="de-DE" altLang="de-DE" sz="2000" dirty="0">
                <a:latin typeface="Verdana" panose="020B0604030504040204" pitchFamily="34" charset="0"/>
                <a:ea typeface="Verdana" panose="020B0604030504040204" pitchFamily="34" charset="0"/>
                <a:cs typeface="Verdana" panose="020B0604030504040204" pitchFamily="34" charset="0"/>
              </a:rPr>
              <a:t>Sonstige </a:t>
            </a:r>
            <a:r>
              <a:rPr lang="de-DE" altLang="de-DE" sz="2000" dirty="0" smtClean="0">
                <a:latin typeface="Verdana" panose="020B0604030504040204" pitchFamily="34" charset="0"/>
                <a:ea typeface="Verdana" panose="020B0604030504040204" pitchFamily="34" charset="0"/>
                <a:cs typeface="Verdana" panose="020B0604030504040204" pitchFamily="34" charset="0"/>
              </a:rPr>
              <a:t>Details von kartografischem Inhalt</a:t>
            </a: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Beziehungen zwischen Werken und Manifestationen </a:t>
            </a:r>
            <a:r>
              <a:rPr lang="de-DE" altLang="de-DE" sz="2400" smtClean="0">
                <a:latin typeface="Verdana" panose="020B0604030504040204" pitchFamily="34" charset="0"/>
                <a:ea typeface="Verdana" panose="020B0604030504040204" pitchFamily="34" charset="0"/>
                <a:cs typeface="Verdana" panose="020B0604030504040204" pitchFamily="34" charset="0"/>
              </a:rPr>
              <a:t>(90-93) </a:t>
            </a: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In Beziehung stehendes Werk</a:t>
            </a:r>
          </a:p>
          <a:p>
            <a:pPr lvl="1">
              <a:buFont typeface="Symbol" panose="05050102010706020507" pitchFamily="18" charset="2"/>
              <a:buChar char="-"/>
              <a:defRPr/>
            </a:pPr>
            <a:r>
              <a:rPr lang="de-DE" altLang="de-DE" sz="2000" dirty="0" smtClean="0">
                <a:latin typeface="Verdana" panose="020B0604030504040204" pitchFamily="34" charset="0"/>
                <a:ea typeface="Verdana" panose="020B0604030504040204" pitchFamily="34" charset="0"/>
                <a:cs typeface="Verdana" panose="020B0604030504040204" pitchFamily="34" charset="0"/>
              </a:rPr>
              <a:t>In Beziehung stehende Manifestation</a:t>
            </a:r>
          </a:p>
          <a:p>
            <a:pPr>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457200" lvl="1" indent="0">
              <a:buNone/>
              <a:defRPr/>
            </a:pPr>
            <a:endParaRPr lang="de-DE" altLang="de-DE" sz="1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endParaRPr lang="de-DE" alt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defRPr/>
            </a:pPr>
            <a:endParaRPr lang="de-DE" altLang="de-DE" sz="18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a:t>
            </a:fld>
            <a:endParaRPr lang="de-DE" dirty="0"/>
          </a:p>
        </p:txBody>
      </p:sp>
    </p:spTree>
    <p:extLst>
      <p:ext uri="{BB962C8B-B14F-4D97-AF65-F5344CB8AC3E}">
        <p14:creationId xmlns:p14="http://schemas.microsoft.com/office/powerpoint/2010/main" val="103796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60</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Umfang | Arten von Einheiten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5328592"/>
          </a:xfrm>
        </p:spPr>
        <p:txBody>
          <a:bodyPr/>
          <a:lstStyle/>
          <a:p>
            <a:pPr marL="0" indent="0">
              <a:buNone/>
            </a:pPr>
            <a:endParaRPr lang="de-DE" sz="10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2400" dirty="0" smtClean="0">
                <a:latin typeface="Verdana" panose="020B0604030504040204" pitchFamily="34" charset="0"/>
                <a:ea typeface="Verdana" panose="020B0604030504040204" pitchFamily="34" charset="0"/>
                <a:cs typeface="Verdana" panose="020B0604030504040204" pitchFamily="34" charset="0"/>
              </a:rPr>
              <a:t>Umfang als Kernelement</a:t>
            </a:r>
            <a:r>
              <a:rPr lang="de-DE" sz="2400" dirty="0">
                <a:latin typeface="Verdana" panose="020B0604030504040204" pitchFamily="34" charset="0"/>
                <a:ea typeface="Verdana" panose="020B0604030504040204" pitchFamily="34" charset="0"/>
                <a:cs typeface="Verdana" panose="020B0604030504040204" pitchFamily="34" charset="0"/>
              </a:rPr>
              <a:t>, wenn </a:t>
            </a:r>
            <a:r>
              <a:rPr lang="de-DE" sz="2400" dirty="0" smtClean="0">
                <a:latin typeface="Verdana" panose="020B0604030504040204" pitchFamily="34" charset="0"/>
                <a:ea typeface="Verdana" panose="020B0604030504040204" pitchFamily="34" charset="0"/>
                <a:cs typeface="Verdana" panose="020B0604030504040204" pitchFamily="34" charset="0"/>
              </a:rPr>
              <a:t>Ressource </a:t>
            </a:r>
            <a:r>
              <a:rPr lang="de-DE" sz="2400" dirty="0">
                <a:latin typeface="Verdana" panose="020B0604030504040204" pitchFamily="34" charset="0"/>
                <a:ea typeface="Verdana" panose="020B0604030504040204" pitchFamily="34" charset="0"/>
                <a:cs typeface="Verdana" panose="020B0604030504040204" pitchFamily="34" charset="0"/>
              </a:rPr>
              <a:t>vollständig oder </a:t>
            </a:r>
            <a:r>
              <a:rPr lang="de-DE" sz="2400" dirty="0" smtClean="0">
                <a:latin typeface="Verdana" panose="020B0604030504040204" pitchFamily="34" charset="0"/>
                <a:ea typeface="Verdana" panose="020B0604030504040204" pitchFamily="34" charset="0"/>
                <a:cs typeface="Verdana" panose="020B0604030504040204" pitchFamily="34" charset="0"/>
              </a:rPr>
              <a:t>Gesamtumfang </a:t>
            </a:r>
            <a:r>
              <a:rPr lang="de-DE" sz="2400" dirty="0">
                <a:latin typeface="Verdana" panose="020B0604030504040204" pitchFamily="34" charset="0"/>
                <a:ea typeface="Verdana" panose="020B0604030504040204" pitchFamily="34" charset="0"/>
                <a:cs typeface="Verdana" panose="020B0604030504040204" pitchFamily="34" charset="0"/>
              </a:rPr>
              <a:t>bekannt </a:t>
            </a:r>
            <a:r>
              <a:rPr lang="de-DE" sz="2400" dirty="0" smtClean="0">
                <a:latin typeface="Verdana" panose="020B0604030504040204" pitchFamily="34" charset="0"/>
                <a:ea typeface="Verdana" panose="020B0604030504040204" pitchFamily="34" charset="0"/>
                <a:cs typeface="Verdana" panose="020B0604030504040204" pitchFamily="34" charset="0"/>
              </a:rPr>
              <a:t>(RDA </a:t>
            </a:r>
            <a:r>
              <a:rPr lang="de-DE" sz="2400" dirty="0">
                <a:latin typeface="Verdana" panose="020B0604030504040204" pitchFamily="34" charset="0"/>
                <a:ea typeface="Verdana" panose="020B0604030504040204" pitchFamily="34" charset="0"/>
                <a:cs typeface="Verdana" panose="020B0604030504040204" pitchFamily="34" charset="0"/>
              </a:rPr>
              <a:t>3.4.2</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Termini für kartografische Ressourcen (RDA 3.4.2.2)</a:t>
            </a:r>
          </a:p>
          <a:p>
            <a:pPr marL="0" indent="0">
              <a:buNone/>
            </a:pPr>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Ansicht</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Atlas</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Diagramm</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Fernerkundungsbild</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Globus </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Karte</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Modell</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Profil</a:t>
            </a:r>
            <a:r>
              <a:rPr lang="de-DE" sz="1800" dirty="0" smtClean="0">
                <a:latin typeface="Verdana" panose="020B0604030504040204" pitchFamily="34" charset="0"/>
                <a:ea typeface="Verdana" panose="020B0604030504040204" pitchFamily="34" charset="0"/>
                <a:cs typeface="Verdana" panose="020B0604030504040204" pitchFamily="34" charset="0"/>
              </a:rPr>
              <a:t>	</a:t>
            </a:r>
            <a:endParaRPr lang="de-DE"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2229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61</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Umfang | Arten von Einheiten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5328592"/>
          </a:xfrm>
        </p:spPr>
        <p:txBody>
          <a:bodyPr/>
          <a:lstStyle/>
          <a:p>
            <a:pPr marL="0" indent="0">
              <a:buNone/>
            </a:pPr>
            <a:endParaRPr lang="de-DE" sz="2400" b="1"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Erläuterung </a:t>
            </a:r>
            <a:r>
              <a:rPr lang="de-DE" sz="2400" dirty="0">
                <a:latin typeface="Verdana" panose="020B0604030504040204" pitchFamily="34" charset="0"/>
                <a:ea typeface="Verdana" panose="020B0604030504040204" pitchFamily="34" charset="0"/>
                <a:cs typeface="Verdana" panose="020B0604030504040204" pitchFamily="34" charset="0"/>
              </a:rPr>
              <a:t>in RDA 3.4.2.2 </a:t>
            </a:r>
            <a:r>
              <a:rPr lang="de-DE" sz="2400" dirty="0" smtClean="0">
                <a:latin typeface="Verdana" panose="020B0604030504040204" pitchFamily="34" charset="0"/>
                <a:ea typeface="Verdana" panose="020B0604030504040204" pitchFamily="34" charset="0"/>
                <a:cs typeface="Verdana" panose="020B0604030504040204" pitchFamily="34" charset="0"/>
              </a:rPr>
              <a:t>D-A-C-H</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rPr>
              <a:t>„Ansicht“ nur verwenden, wenn spezifischere Termini wie Panorama, Vogelschaubild usw. nicht anwendbar</a:t>
            </a:r>
          </a:p>
          <a:p>
            <a:pPr lvl="1"/>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rPr>
              <a:t>„Modell“ nicht verwenden, sondern spezifischere Termini wie Relief, Planetarium usw.</a:t>
            </a:r>
          </a:p>
          <a:p>
            <a:pPr lvl="1"/>
            <a:endParaRPr lang="de-DE" sz="2400" dirty="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rPr>
              <a:t>„Profil“ </a:t>
            </a:r>
            <a:r>
              <a:rPr lang="de-DE" sz="2400" dirty="0">
                <a:latin typeface="Verdana" panose="020B0604030504040204" pitchFamily="34" charset="0"/>
                <a:ea typeface="Verdana" panose="020B0604030504040204" pitchFamily="34" charset="0"/>
                <a:cs typeface="Verdana" panose="020B0604030504040204" pitchFamily="34" charset="0"/>
              </a:rPr>
              <a:t>und </a:t>
            </a:r>
            <a:r>
              <a:rPr lang="de-DE" sz="2400" dirty="0" smtClean="0">
                <a:latin typeface="Verdana" panose="020B0604030504040204" pitchFamily="34" charset="0"/>
                <a:ea typeface="Verdana" panose="020B0604030504040204" pitchFamily="34" charset="0"/>
                <a:cs typeface="Verdana" panose="020B0604030504040204" pitchFamily="34" charset="0"/>
              </a:rPr>
              <a:t>„Schnitt“ sind im Deutschen synonym, nur „Profil“ verwenden</a:t>
            </a:r>
          </a:p>
          <a:p>
            <a:pPr lvl="1"/>
            <a:endParaRPr lang="de-DE" sz="18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42629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62</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Umfang | Arten von Einheiten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712968" cy="5544616"/>
          </a:xfrm>
        </p:spPr>
        <p:txBody>
          <a:bodyPr/>
          <a:lstStyle/>
          <a:p>
            <a:pPr>
              <a:defRPr/>
            </a:pPr>
            <a:endParaRPr lang="de-DE" sz="10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sz="2400" dirty="0" smtClean="0">
                <a:latin typeface="Verdana" panose="020B0604030504040204" pitchFamily="34" charset="0"/>
                <a:ea typeface="Verdana" panose="020B0604030504040204" pitchFamily="34" charset="0"/>
                <a:cs typeface="Verdana" panose="020B0604030504040204" pitchFamily="34" charset="0"/>
              </a:rPr>
              <a:t>Empfehlung, das Fernerkundungsbild mit den einschlägigen Begriffen „Luftbild“ oder „Luftbildkarte“ bzw. „Satellitenbild“ oder „Satellitenbildkarte“ zu beschreiben</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18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Andere Fachausdrücke zulässig, wenn die gelisteten Termini nicht geeignet</a:t>
            </a:r>
          </a:p>
          <a:p>
            <a:endParaRPr lang="de-DE" sz="18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Jede Einheit einer kartografischen Ressource mit ihrem zutreffenden Umfang benennen</a:t>
            </a:r>
          </a:p>
          <a:p>
            <a:endParaRPr lang="de-DE" sz="1800" dirty="0">
              <a:latin typeface="Verdana" panose="020B0604030504040204" pitchFamily="34" charset="0"/>
              <a:ea typeface="Verdana" panose="020B0604030504040204" pitchFamily="34" charset="0"/>
              <a:cs typeface="Verdana" panose="020B0604030504040204" pitchFamily="34" charset="0"/>
            </a:endParaRPr>
          </a:p>
          <a:p>
            <a:pPr lvl="0"/>
            <a:r>
              <a:rPr lang="de-DE" sz="2400" dirty="0" smtClean="0">
                <a:latin typeface="Verdana" panose="020B0604030504040204" pitchFamily="34" charset="0"/>
                <a:ea typeface="Verdana" panose="020B0604030504040204" pitchFamily="34" charset="0"/>
                <a:cs typeface="Verdana" panose="020B0604030504040204" pitchFamily="34" charset="0"/>
              </a:rPr>
              <a:t>In schwierigen Fällen die Anzahl </a:t>
            </a:r>
            <a:r>
              <a:rPr lang="de-DE" sz="2400" dirty="0">
                <a:latin typeface="Verdana" panose="020B0604030504040204" pitchFamily="34" charset="0"/>
                <a:ea typeface="Verdana" panose="020B0604030504040204" pitchFamily="34" charset="0"/>
                <a:cs typeface="Verdana" panose="020B0604030504040204" pitchFamily="34" charset="0"/>
              </a:rPr>
              <a:t>der </a:t>
            </a:r>
            <a:r>
              <a:rPr lang="de-DE" sz="2400" dirty="0" smtClean="0">
                <a:latin typeface="Verdana" panose="020B0604030504040204" pitchFamily="34" charset="0"/>
                <a:ea typeface="Verdana" panose="020B0604030504040204" pitchFamily="34" charset="0"/>
                <a:cs typeface="Verdana" panose="020B0604030504040204" pitchFamily="34" charset="0"/>
              </a:rPr>
              <a:t>kartografischen Einheiten schätzen </a:t>
            </a:r>
            <a:r>
              <a:rPr lang="de-DE" sz="2400" dirty="0">
                <a:latin typeface="Verdana" panose="020B0604030504040204" pitchFamily="34" charset="0"/>
                <a:ea typeface="Verdana" panose="020B0604030504040204" pitchFamily="34" charset="0"/>
                <a:cs typeface="Verdana" panose="020B0604030504040204" pitchFamily="34" charset="0"/>
              </a:rPr>
              <a:t>und mit </a:t>
            </a:r>
            <a:r>
              <a:rPr lang="de-DE" sz="2400" dirty="0" smtClean="0">
                <a:latin typeface="Verdana" panose="020B0604030504040204" pitchFamily="34" charset="0"/>
                <a:ea typeface="Verdana" panose="020B0604030504040204" pitchFamily="34" charset="0"/>
                <a:cs typeface="Verdana" panose="020B0604030504040204" pitchFamily="34" charset="0"/>
              </a:rPr>
              <a:t>„circa“  einleiten</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0375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63</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Umfang | Mehrere kartografische Einheiten </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
          <p:cNvSpPr>
            <a:spLocks noGrp="1"/>
          </p:cNvSpPr>
          <p:nvPr>
            <p:ph type="body" sz="quarter" idx="13"/>
          </p:nvPr>
        </p:nvSpPr>
        <p:spPr>
          <a:xfrm>
            <a:off x="384503" y="1340768"/>
            <a:ext cx="8640960" cy="864096"/>
          </a:xfrm>
        </p:spPr>
        <p:txBody>
          <a:bodyPr/>
          <a:lstStyle/>
          <a:p>
            <a:pPr marL="342900" lvl="1" indent="-342900">
              <a:buFont typeface="Arial" pitchFamily="34" charset="0"/>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Anzahl </a:t>
            </a:r>
            <a:r>
              <a:rPr lang="de-DE" sz="2400" dirty="0">
                <a:latin typeface="Verdana" panose="020B0604030504040204" pitchFamily="34" charset="0"/>
                <a:ea typeface="Verdana" panose="020B0604030504040204" pitchFamily="34" charset="0"/>
                <a:cs typeface="Verdana" panose="020B0604030504040204" pitchFamily="34" charset="0"/>
              </a:rPr>
              <a:t>der Einheiten, gefolgt von „auf“ und der Anzahl der </a:t>
            </a:r>
            <a:r>
              <a:rPr lang="de-DE" sz="2400" dirty="0" smtClean="0">
                <a:latin typeface="Verdana" panose="020B0604030504040204" pitchFamily="34" charset="0"/>
                <a:ea typeface="Verdana" panose="020B0604030504040204" pitchFamily="34" charset="0"/>
                <a:cs typeface="Verdana" panose="020B0604030504040204" pitchFamily="34" charset="0"/>
              </a:rPr>
              <a:t>Blätter (</a:t>
            </a:r>
            <a:r>
              <a:rPr lang="de-DE" sz="2400" dirty="0">
                <a:latin typeface="Verdana" panose="020B0604030504040204" pitchFamily="34" charset="0"/>
                <a:ea typeface="Verdana" panose="020B0604030504040204" pitchFamily="34" charset="0"/>
                <a:cs typeface="Verdana" panose="020B0604030504040204" pitchFamily="34" charset="0"/>
              </a:rPr>
              <a:t>RDA 3.4.2.3</a:t>
            </a:r>
            <a:r>
              <a:rPr 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sz="18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3579793089"/>
              </p:ext>
            </p:extLst>
          </p:nvPr>
        </p:nvGraphicFramePr>
        <p:xfrm>
          <a:off x="467544" y="2780928"/>
          <a:ext cx="8208912" cy="741680"/>
        </p:xfrm>
        <a:graphic>
          <a:graphicData uri="http://schemas.openxmlformats.org/drawingml/2006/table">
            <a:tbl>
              <a:tblPr firstRow="1" bandRow="1">
                <a:tableStyleId>{5C22544A-7EE6-4342-B048-85BDC9FD1C3A}</a:tableStyleId>
              </a:tblPr>
              <a:tblGrid>
                <a:gridCol w="1152128"/>
                <a:gridCol w="115212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6 Karten auf 1 Blatt</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2421324366"/>
              </p:ext>
            </p:extLst>
          </p:nvPr>
        </p:nvGraphicFramePr>
        <p:xfrm>
          <a:off x="467544" y="4365104"/>
          <a:ext cx="8208912" cy="1018912"/>
        </p:xfrm>
        <a:graphic>
          <a:graphicData uri="http://schemas.openxmlformats.org/drawingml/2006/table">
            <a:tbl>
              <a:tblPr firstRow="1" bandRow="1">
                <a:tableStyleId>{5C22544A-7EE6-4342-B048-85BDC9FD1C3A}</a:tableStyleId>
              </a:tblPr>
              <a:tblGrid>
                <a:gridCol w="1152128"/>
                <a:gridCol w="1152128">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3"/>
                    </a:ext>
                  </a:extLst>
                </a:gridCol>
              </a:tblGrid>
              <a:tr h="648072">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8 Profile auf 3 Blättern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018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64</a:t>
            </a:fld>
            <a:endParaRPr lang="de-DE"/>
          </a:p>
        </p:txBody>
      </p:sp>
      <p:sp>
        <p:nvSpPr>
          <p:cNvPr id="8" name="Titel 1"/>
          <p:cNvSpPr>
            <a:spLocks noGrp="1"/>
          </p:cNvSpPr>
          <p:nvPr>
            <p:ph type="title"/>
          </p:nvPr>
        </p:nvSpPr>
        <p:spPr>
          <a:xfrm>
            <a:off x="251520" y="183778"/>
            <a:ext cx="8892480" cy="796950"/>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Umfang | </a:t>
            </a:r>
            <a:r>
              <a:rPr lang="de-DE" dirty="0" smtClean="0">
                <a:latin typeface="Verdana" panose="020B0604030504040204" pitchFamily="34" charset="0"/>
                <a:ea typeface="Verdana" panose="020B0604030504040204" pitchFamily="34" charset="0"/>
                <a:cs typeface="Verdana" panose="020B0604030504040204" pitchFamily="34" charset="0"/>
              </a:rPr>
              <a:t>Kartografische Einheit in mehreren Teilen </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
          <p:cNvSpPr>
            <a:spLocks noGrp="1"/>
          </p:cNvSpPr>
          <p:nvPr>
            <p:ph type="body" sz="quarter" idx="13"/>
          </p:nvPr>
        </p:nvSpPr>
        <p:spPr>
          <a:xfrm>
            <a:off x="384503" y="1052736"/>
            <a:ext cx="8640960" cy="1080120"/>
          </a:xfrm>
        </p:spPr>
        <p:txBody>
          <a:bodyPr/>
          <a:lstStyle/>
          <a:p>
            <a:pPr lvl="1">
              <a:buFont typeface="Arial" panose="020B0604020202020204" pitchFamily="34" charset="0"/>
              <a:buChar char="•"/>
              <a:defRPr/>
            </a:pPr>
            <a:endParaRPr lang="de-DE" sz="1000" dirty="0">
              <a:latin typeface="Verdana" panose="020B0604030504040204" pitchFamily="34" charset="0"/>
              <a:ea typeface="Verdana" panose="020B0604030504040204" pitchFamily="34" charset="0"/>
              <a:cs typeface="Verdana" panose="020B0604030504040204" pitchFamily="34" charset="0"/>
            </a:endParaRPr>
          </a:p>
          <a:p>
            <a:pPr marL="342900" lvl="1" indent="-342900">
              <a:buFont typeface="Arial"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Anzahl der Einheiten, gefolgt von </a:t>
            </a:r>
            <a:r>
              <a:rPr lang="de-DE" sz="2400" dirty="0" smtClean="0">
                <a:latin typeface="Verdana" panose="020B0604030504040204" pitchFamily="34" charset="0"/>
                <a:ea typeface="Verdana" panose="020B0604030504040204" pitchFamily="34" charset="0"/>
                <a:cs typeface="Verdana" panose="020B0604030504040204" pitchFamily="34" charset="0"/>
              </a:rPr>
              <a:t>„in“ </a:t>
            </a:r>
            <a:r>
              <a:rPr lang="de-DE" sz="2400" dirty="0">
                <a:latin typeface="Verdana" panose="020B0604030504040204" pitchFamily="34" charset="0"/>
                <a:ea typeface="Verdana" panose="020B0604030504040204" pitchFamily="34" charset="0"/>
                <a:cs typeface="Verdana" panose="020B0604030504040204" pitchFamily="34" charset="0"/>
              </a:rPr>
              <a:t>und der Anzahl der </a:t>
            </a:r>
            <a:r>
              <a:rPr lang="de-DE" sz="2400" dirty="0" smtClean="0">
                <a:latin typeface="Verdana" panose="020B0604030504040204" pitchFamily="34" charset="0"/>
                <a:ea typeface="Verdana" panose="020B0604030504040204" pitchFamily="34" charset="0"/>
                <a:cs typeface="Verdana" panose="020B0604030504040204" pitchFamily="34" charset="0"/>
              </a:rPr>
              <a:t>Teile (</a:t>
            </a:r>
            <a:r>
              <a:rPr lang="de-DE" sz="2400" dirty="0">
                <a:latin typeface="Verdana" panose="020B0604030504040204" pitchFamily="34" charset="0"/>
                <a:ea typeface="Verdana" panose="020B0604030504040204" pitchFamily="34" charset="0"/>
                <a:cs typeface="Verdana" panose="020B0604030504040204" pitchFamily="34" charset="0"/>
              </a:rPr>
              <a:t>RDA 3.4.2.4) </a:t>
            </a:r>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000" dirty="0" smtClean="0">
              <a:latin typeface="Verdana" panose="020B0604030504040204" pitchFamily="34" charset="0"/>
              <a:ea typeface="Verdana" panose="020B0604030504040204" pitchFamily="34" charset="0"/>
              <a:cs typeface="Verdana" panose="020B0604030504040204" pitchFamily="34" charset="0"/>
            </a:endParaRPr>
          </a:p>
          <a:p>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Tabelle 13"/>
          <p:cNvGraphicFramePr>
            <a:graphicFrameLocks noGrp="1"/>
          </p:cNvGraphicFramePr>
          <p:nvPr>
            <p:extLst>
              <p:ext uri="{D42A27DB-BD31-4B8C-83A1-F6EECF244321}">
                <p14:modId xmlns:p14="http://schemas.microsoft.com/office/powerpoint/2010/main" val="3082690420"/>
              </p:ext>
            </p:extLst>
          </p:nvPr>
        </p:nvGraphicFramePr>
        <p:xfrm>
          <a:off x="467544" y="5517232"/>
          <a:ext cx="8208912" cy="736600"/>
        </p:xfrm>
        <a:graphic>
          <a:graphicData uri="http://schemas.openxmlformats.org/drawingml/2006/table">
            <a:tbl>
              <a:tblPr firstRow="1" bandRow="1">
                <a:tableStyleId>{5C22544A-7EE6-4342-B048-85BDC9FD1C3A}</a:tableStyleId>
              </a:tblPr>
              <a:tblGrid>
                <a:gridCol w="1143865"/>
                <a:gridCol w="1143865">
                  <a:extLst>
                    <a:ext uri="{9D8B030D-6E8A-4147-A177-3AD203B41FA5}">
                      <a16:colId xmlns:a16="http://schemas.microsoft.com/office/drawing/2014/main" xmlns="" val="20000"/>
                    </a:ext>
                  </a:extLst>
                </a:gridCol>
                <a:gridCol w="1614868">
                  <a:extLst>
                    <a:ext uri="{9D8B030D-6E8A-4147-A177-3AD203B41FA5}">
                      <a16:colId xmlns:a16="http://schemas.microsoft.com/office/drawing/2014/main" xmlns="" val="20001"/>
                    </a:ext>
                  </a:extLst>
                </a:gridCol>
                <a:gridCol w="4306314">
                  <a:extLst>
                    <a:ext uri="{9D8B030D-6E8A-4147-A177-3AD203B41FA5}">
                      <a16:colId xmlns:a16="http://schemas.microsoft.com/office/drawing/2014/main" xmlns="" val="20002"/>
                    </a:ext>
                  </a:extLst>
                </a:gridCol>
              </a:tblGrid>
              <a:tr h="3600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 Karte in 2 Teilen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9" name="Grafik 1">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306" y="2301724"/>
            <a:ext cx="3284893" cy="2926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65</a:t>
            </a:fld>
            <a:endParaRPr lang="de-DE"/>
          </a:p>
        </p:txBody>
      </p:sp>
      <p:sp>
        <p:nvSpPr>
          <p:cNvPr id="8" name="Titel 1"/>
          <p:cNvSpPr>
            <a:spLocks noGrp="1"/>
          </p:cNvSpPr>
          <p:nvPr>
            <p:ph type="title"/>
          </p:nvPr>
        </p:nvSpPr>
        <p:spPr>
          <a:xfrm>
            <a:off x="251520" y="183778"/>
            <a:ext cx="8892480" cy="796950"/>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Umfang | Kartografische Einheit in mehreren Teilen  </a:t>
            </a:r>
          </a:p>
        </p:txBody>
      </p:sp>
      <p:sp>
        <p:nvSpPr>
          <p:cNvPr id="11" name="Textplatzhalter 1"/>
          <p:cNvSpPr>
            <a:spLocks noGrp="1"/>
          </p:cNvSpPr>
          <p:nvPr>
            <p:ph type="body" sz="quarter" idx="13"/>
          </p:nvPr>
        </p:nvSpPr>
        <p:spPr>
          <a:xfrm>
            <a:off x="384503" y="1268760"/>
            <a:ext cx="8640960" cy="864096"/>
          </a:xfrm>
        </p:spPr>
        <p:txBody>
          <a:bodyPr/>
          <a:lstStyle/>
          <a:p>
            <a:pPr marL="342900" lvl="1" indent="-342900">
              <a:buFont typeface="Arial" pitchFamily="34" charset="0"/>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Anzahl </a:t>
            </a:r>
            <a:r>
              <a:rPr lang="de-DE" sz="2400" dirty="0">
                <a:latin typeface="Verdana" panose="020B0604030504040204" pitchFamily="34" charset="0"/>
                <a:ea typeface="Verdana" panose="020B0604030504040204" pitchFamily="34" charset="0"/>
                <a:cs typeface="Verdana" panose="020B0604030504040204" pitchFamily="34" charset="0"/>
              </a:rPr>
              <a:t>der Einheiten, gefolgt von </a:t>
            </a:r>
            <a:r>
              <a:rPr lang="de-DE" sz="2400" dirty="0" smtClean="0">
                <a:latin typeface="Verdana" panose="020B0604030504040204" pitchFamily="34" charset="0"/>
                <a:ea typeface="Verdana" panose="020B0604030504040204" pitchFamily="34" charset="0"/>
                <a:cs typeface="Verdana" panose="020B0604030504040204" pitchFamily="34" charset="0"/>
              </a:rPr>
              <a:t>„auf“ </a:t>
            </a:r>
            <a:r>
              <a:rPr lang="de-DE" sz="2400" dirty="0">
                <a:latin typeface="Verdana" panose="020B0604030504040204" pitchFamily="34" charset="0"/>
                <a:ea typeface="Verdana" panose="020B0604030504040204" pitchFamily="34" charset="0"/>
                <a:cs typeface="Verdana" panose="020B0604030504040204" pitchFamily="34" charset="0"/>
              </a:rPr>
              <a:t>und der Anzahl der </a:t>
            </a:r>
            <a:r>
              <a:rPr lang="de-DE" sz="2400" dirty="0" smtClean="0">
                <a:latin typeface="Verdana" panose="020B0604030504040204" pitchFamily="34" charset="0"/>
                <a:ea typeface="Verdana" panose="020B0604030504040204" pitchFamily="34" charset="0"/>
                <a:cs typeface="Verdana" panose="020B0604030504040204" pitchFamily="34" charset="0"/>
              </a:rPr>
              <a:t>Blätter (RDA 3.4.2.4) </a:t>
            </a: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defRPr/>
            </a:pPr>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6" name="Tabelle 15"/>
          <p:cNvGraphicFramePr>
            <a:graphicFrameLocks noGrp="1"/>
          </p:cNvGraphicFramePr>
          <p:nvPr>
            <p:extLst>
              <p:ext uri="{D42A27DB-BD31-4B8C-83A1-F6EECF244321}">
                <p14:modId xmlns:p14="http://schemas.microsoft.com/office/powerpoint/2010/main" val="3333547565"/>
              </p:ext>
            </p:extLst>
          </p:nvPr>
        </p:nvGraphicFramePr>
        <p:xfrm>
          <a:off x="467544" y="5373216"/>
          <a:ext cx="8230111" cy="802888"/>
        </p:xfrm>
        <a:graphic>
          <a:graphicData uri="http://schemas.openxmlformats.org/drawingml/2006/table">
            <a:tbl>
              <a:tblPr firstRow="1" bandRow="1">
                <a:tableStyleId>{5C22544A-7EE6-4342-B048-85BDC9FD1C3A}</a:tableStyleId>
              </a:tblPr>
              <a:tblGrid>
                <a:gridCol w="1118275"/>
                <a:gridCol w="1118275">
                  <a:extLst>
                    <a:ext uri="{9D8B030D-6E8A-4147-A177-3AD203B41FA5}">
                      <a16:colId xmlns:a16="http://schemas.microsoft.com/office/drawing/2014/main" xmlns="" val="20000"/>
                    </a:ext>
                  </a:extLst>
                </a:gridCol>
                <a:gridCol w="1800028">
                  <a:extLst>
                    <a:ext uri="{9D8B030D-6E8A-4147-A177-3AD203B41FA5}">
                      <a16:colId xmlns:a16="http://schemas.microsoft.com/office/drawing/2014/main" xmlns="" val="20001"/>
                    </a:ext>
                  </a:extLst>
                </a:gridCol>
                <a:gridCol w="4193533">
                  <a:extLst>
                    <a:ext uri="{9D8B030D-6E8A-4147-A177-3AD203B41FA5}">
                      <a16:colId xmlns:a16="http://schemas.microsoft.com/office/drawing/2014/main" xmlns="" val="20003"/>
                    </a:ext>
                  </a:extLst>
                </a:gridCol>
              </a:tblGrid>
              <a:tr h="432048">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Karte auf</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2 Blättern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9" name="Grafik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169" y="2420888"/>
            <a:ext cx="3835243" cy="26365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Grafik 3">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6684" y="2420888"/>
            <a:ext cx="3830972" cy="2635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97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Umfang | Atlanten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46719" y="908720"/>
            <a:ext cx="8640960" cy="936104"/>
          </a:xfrm>
        </p:spPr>
        <p:txBody>
          <a:bodyPr/>
          <a:lstStyle/>
          <a:p>
            <a:pPr marL="342900" lvl="1" indent="-342900">
              <a:buFont typeface="Arial" pitchFamily="34" charset="0"/>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Anzahl </a:t>
            </a:r>
            <a:r>
              <a:rPr lang="de-DE" sz="2400" dirty="0">
                <a:latin typeface="Verdana" panose="020B0604030504040204" pitchFamily="34" charset="0"/>
                <a:ea typeface="Verdana" panose="020B0604030504040204" pitchFamily="34" charset="0"/>
                <a:cs typeface="Verdana" panose="020B0604030504040204" pitchFamily="34" charset="0"/>
              </a:rPr>
              <a:t>der Bände und Seiten in runden Klammern nach dem Terminus </a:t>
            </a:r>
            <a:r>
              <a:rPr lang="de-DE" sz="2400" dirty="0" smtClean="0">
                <a:latin typeface="Verdana" panose="020B0604030504040204" pitchFamily="34" charset="0"/>
                <a:ea typeface="Verdana" panose="020B0604030504040204" pitchFamily="34" charset="0"/>
                <a:cs typeface="Verdana" panose="020B0604030504040204" pitchFamily="34" charset="0"/>
              </a:rPr>
              <a:t>Atlas (RDA </a:t>
            </a:r>
            <a:r>
              <a:rPr lang="de-DE" sz="2400" dirty="0">
                <a:latin typeface="Verdana" panose="020B0604030504040204" pitchFamily="34" charset="0"/>
                <a:ea typeface="Verdana" panose="020B0604030504040204" pitchFamily="34" charset="0"/>
                <a:cs typeface="Verdana" panose="020B0604030504040204" pitchFamily="34" charset="0"/>
              </a:rPr>
              <a:t>3.4.2.5</a:t>
            </a:r>
            <a:r>
              <a:rPr 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66</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3538784099"/>
              </p:ext>
            </p:extLst>
          </p:nvPr>
        </p:nvGraphicFramePr>
        <p:xfrm>
          <a:off x="323528" y="2039248"/>
          <a:ext cx="8424936" cy="741680"/>
        </p:xfrm>
        <a:graphic>
          <a:graphicData uri="http://schemas.openxmlformats.org/drawingml/2006/table">
            <a:tbl>
              <a:tblPr firstRow="1" bandRow="1">
                <a:tableStyleId>{5C22544A-7EE6-4342-B048-85BDC9FD1C3A}</a:tableStyleId>
              </a:tblPr>
              <a:tblGrid>
                <a:gridCol w="941670"/>
                <a:gridCol w="1146562">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504056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Atlas (3 Bände)</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349722882"/>
              </p:ext>
            </p:extLst>
          </p:nvPr>
        </p:nvGraphicFramePr>
        <p:xfrm>
          <a:off x="323528" y="4221088"/>
          <a:ext cx="8424936" cy="1010920"/>
        </p:xfrm>
        <a:graphic>
          <a:graphicData uri="http://schemas.openxmlformats.org/drawingml/2006/table">
            <a:tbl>
              <a:tblPr firstRow="1" bandRow="1">
                <a:tableStyleId>{5C22544A-7EE6-4342-B048-85BDC9FD1C3A}</a:tableStyleId>
              </a:tblPr>
              <a:tblGrid>
                <a:gridCol w="941965"/>
                <a:gridCol w="1146267">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504056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433</a:t>
                      </a:r>
                      <a:endParaRPr lang="de-DE" sz="1800" b="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 Atlas (1 Band (verschiedene Seitenzählungen))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062424266"/>
              </p:ext>
            </p:extLst>
          </p:nvPr>
        </p:nvGraphicFramePr>
        <p:xfrm>
          <a:off x="323528" y="3140968"/>
          <a:ext cx="8424936" cy="741680"/>
        </p:xfrm>
        <a:graphic>
          <a:graphicData uri="http://schemas.openxmlformats.org/drawingml/2006/table">
            <a:tbl>
              <a:tblPr firstRow="1" bandRow="1">
                <a:tableStyleId>{5C22544A-7EE6-4342-B048-85BDC9FD1C3A}</a:tableStyleId>
              </a:tblPr>
              <a:tblGrid>
                <a:gridCol w="936104"/>
                <a:gridCol w="1152128">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504056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t> </a:t>
                      </a: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Umfang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 Atlas (XVII, 37 Seiten, 74 Blätter)</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3" name="Textfeld 2"/>
          <p:cNvSpPr txBox="1"/>
          <p:nvPr/>
        </p:nvSpPr>
        <p:spPr>
          <a:xfrm>
            <a:off x="323528" y="5589240"/>
            <a:ext cx="8564151" cy="830997"/>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Für alte Atlanten die Regeln für Alte Drucke anwenden (Modul 6.AD)</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261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67</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5328592"/>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Kein Standardelement, wird im B3Kat für kartografische Ressourcen erfasst</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Nach den Grundregeln in Zentimetern </a:t>
            </a:r>
            <a:r>
              <a:rPr lang="de-DE" sz="2400" dirty="0">
                <a:latin typeface="Verdana" panose="020B0604030504040204" pitchFamily="34" charset="0"/>
                <a:ea typeface="Verdana" panose="020B0604030504040204" pitchFamily="34" charset="0"/>
                <a:cs typeface="Verdana" panose="020B0604030504040204" pitchFamily="34" charset="0"/>
              </a:rPr>
              <a:t>(</a:t>
            </a:r>
            <a:r>
              <a:rPr lang="de-DE" sz="2400" dirty="0" smtClean="0">
                <a:latin typeface="Verdana" panose="020B0604030504040204" pitchFamily="34" charset="0"/>
                <a:ea typeface="Verdana" panose="020B0604030504040204" pitchFamily="34" charset="0"/>
                <a:cs typeface="Verdana" panose="020B0604030504040204" pitchFamily="34" charset="0"/>
              </a:rPr>
              <a:t>cm), </a:t>
            </a:r>
            <a:r>
              <a:rPr lang="de-DE" sz="2400" dirty="0">
                <a:latin typeface="Verdana" panose="020B0604030504040204" pitchFamily="34" charset="0"/>
                <a:ea typeface="Verdana" panose="020B0604030504040204" pitchFamily="34" charset="0"/>
                <a:cs typeface="Verdana" panose="020B0604030504040204" pitchFamily="34" charset="0"/>
              </a:rPr>
              <a:t>aufgerundet auf volle Zentimeter (RDA 3.5.1.3</a:t>
            </a:r>
            <a:r>
              <a:rPr lang="de-DE" sz="2400" dirty="0" smtClean="0">
                <a:latin typeface="Verdana" panose="020B0604030504040204" pitchFamily="34" charset="0"/>
                <a:ea typeface="Verdana" panose="020B0604030504040204" pitchFamily="34" charset="0"/>
                <a:cs typeface="Verdana" panose="020B0604030504040204" pitchFamily="34" charset="0"/>
              </a:rPr>
              <a:t>)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buFont typeface="Arial" pitchFamily="34" charset="0"/>
              <a:buChar char="•"/>
            </a:pPr>
            <a:r>
              <a:rPr lang="de-DE" sz="2400" dirty="0">
                <a:latin typeface="Verdana" panose="020B0604030504040204" pitchFamily="34" charset="0"/>
                <a:ea typeface="Verdana" panose="020B0604030504040204" pitchFamily="34" charset="0"/>
                <a:cs typeface="Verdana" panose="020B0604030504040204" pitchFamily="34" charset="0"/>
              </a:rPr>
              <a:t>Innerhalb der Begrenzungslinie in </a:t>
            </a:r>
            <a:r>
              <a:rPr lang="de-DE" sz="2400" dirty="0">
                <a:solidFill>
                  <a:srgbClr val="FF0000"/>
                </a:solidFill>
                <a:latin typeface="Verdana" panose="020B0604030504040204" pitchFamily="34" charset="0"/>
                <a:ea typeface="Verdana" panose="020B0604030504040204" pitchFamily="34" charset="0"/>
                <a:cs typeface="Verdana" panose="020B0604030504040204" pitchFamily="34" charset="0"/>
              </a:rPr>
              <a:t>Höhe mal Breite</a:t>
            </a:r>
            <a:r>
              <a:rPr lang="de-DE" sz="2400" dirty="0">
                <a:solidFill>
                  <a:srgbClr val="111E38"/>
                </a:solidFill>
                <a:latin typeface="Verdana" panose="020B0604030504040204" pitchFamily="34" charset="0"/>
                <a:ea typeface="Verdana" panose="020B0604030504040204" pitchFamily="34" charset="0"/>
                <a:cs typeface="Verdana" panose="020B0604030504040204" pitchFamily="34" charset="0"/>
              </a:rPr>
              <a:t> </a:t>
            </a:r>
            <a:r>
              <a:rPr lang="de-DE" sz="2400" dirty="0">
                <a:latin typeface="Verdana" panose="020B0604030504040204" pitchFamily="34" charset="0"/>
                <a:ea typeface="Verdana" panose="020B0604030504040204" pitchFamily="34" charset="0"/>
                <a:cs typeface="Verdana" panose="020B0604030504040204" pitchFamily="34" charset="0"/>
              </a:rPr>
              <a:t>oder </a:t>
            </a:r>
            <a:r>
              <a:rPr lang="de-DE" sz="2400" dirty="0" smtClean="0">
                <a:latin typeface="Verdana" panose="020B0604030504040204" pitchFamily="34" charset="0"/>
                <a:ea typeface="Verdana" panose="020B0604030504040204" pitchFamily="34" charset="0"/>
                <a:cs typeface="Verdana" panose="020B0604030504040204" pitchFamily="34" charset="0"/>
              </a:rPr>
              <a:t>Durchmesser (RDA 3.5.1.4)</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Bei Alten </a:t>
            </a:r>
            <a:r>
              <a:rPr lang="de-DE" sz="2400" dirty="0">
                <a:latin typeface="Verdana" panose="020B0604030504040204" pitchFamily="34" charset="0"/>
                <a:ea typeface="Verdana" panose="020B0604030504040204" pitchFamily="34" charset="0"/>
                <a:cs typeface="Verdana" panose="020B0604030504040204" pitchFamily="34" charset="0"/>
              </a:rPr>
              <a:t>Drucken und Handzeichnungen </a:t>
            </a:r>
            <a:r>
              <a:rPr lang="de-DE" sz="2400" dirty="0" smtClean="0">
                <a:latin typeface="Verdana" panose="020B0604030504040204" pitchFamily="34" charset="0"/>
                <a:ea typeface="Verdana" panose="020B0604030504040204" pitchFamily="34" charset="0"/>
                <a:cs typeface="Verdana" panose="020B0604030504040204" pitchFamily="34" charset="0"/>
              </a:rPr>
              <a:t>die Erfassung der genauen </a:t>
            </a:r>
            <a:r>
              <a:rPr lang="de-DE" sz="2400" dirty="0">
                <a:latin typeface="Verdana" panose="020B0604030504040204" pitchFamily="34" charset="0"/>
                <a:ea typeface="Verdana" panose="020B0604030504040204" pitchFamily="34" charset="0"/>
                <a:cs typeface="Verdana" panose="020B0604030504040204" pitchFamily="34" charset="0"/>
              </a:rPr>
              <a:t>Maße </a:t>
            </a:r>
            <a:r>
              <a:rPr lang="de-DE" sz="2400" dirty="0" smtClean="0">
                <a:latin typeface="Verdana" panose="020B0604030504040204" pitchFamily="34" charset="0"/>
                <a:ea typeface="Verdana" panose="020B0604030504040204" pitchFamily="34" charset="0"/>
                <a:cs typeface="Verdana" panose="020B0604030504040204" pitchFamily="34" charset="0"/>
              </a:rPr>
              <a:t>möglich (RDA </a:t>
            </a:r>
            <a:r>
              <a:rPr lang="de-DE" sz="2400" dirty="0">
                <a:latin typeface="Verdana" panose="020B0604030504040204" pitchFamily="34" charset="0"/>
                <a:ea typeface="Verdana" panose="020B0604030504040204" pitchFamily="34" charset="0"/>
                <a:cs typeface="Verdana" panose="020B0604030504040204" pitchFamily="34" charset="0"/>
              </a:rPr>
              <a:t>3.5.2.2 D-A-CH</a:t>
            </a:r>
            <a:r>
              <a:rPr 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23933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68</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892480" cy="5328592"/>
          </a:xfrm>
        </p:spPr>
        <p:txBody>
          <a:bodyPr/>
          <a:lstStyle/>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Unregelmäßig geformte Karten usw., Karten ohne Begrenzungslinien oder mit Randüberzeichnungen in ihrer </a:t>
            </a:r>
            <a:r>
              <a:rPr lang="de-DE" sz="24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größten Ausdehnung messen</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Bei schwierigen Messpunkten die Größe des Kartenblatts angeben</a:t>
            </a: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Bei Altkarten die Maße der Druckform in einer Anmerkung erfassen, wenn für die Abgrenzung wichtig (RDA 3.21.3.3)</a:t>
            </a:r>
          </a:p>
          <a:p>
            <a:endParaRPr lang="de-DE" sz="2400" dirty="0"/>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3232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69</a:t>
            </a:fld>
            <a:endParaRPr lang="de-DE"/>
          </a:p>
        </p:txBody>
      </p:sp>
      <p:sp>
        <p:nvSpPr>
          <p:cNvPr id="8" name="Titel 1"/>
          <p:cNvSpPr>
            <a:spLocks noGrp="1"/>
          </p:cNvSpPr>
          <p:nvPr>
            <p:ph type="title"/>
          </p:nvPr>
        </p:nvSpPr>
        <p:spPr>
          <a:xfrm>
            <a:off x="251520" y="183778"/>
            <a:ext cx="8892480" cy="868958"/>
          </a:xfrm>
        </p:spPr>
        <p:txBody>
          <a:bodyPr>
            <a:no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Maße </a:t>
            </a:r>
            <a:r>
              <a:rPr lang="de-DE" sz="2400" dirty="0" smtClean="0">
                <a:latin typeface="Verdana" panose="020B0604030504040204" pitchFamily="34" charset="0"/>
                <a:ea typeface="Verdana" panose="020B0604030504040204" pitchFamily="34" charset="0"/>
                <a:cs typeface="Verdana" panose="020B0604030504040204" pitchFamily="34" charset="0"/>
              </a:rPr>
              <a:t>| Mehrere gleichwertige Karten auf einem Blatt</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1052736"/>
            <a:ext cx="8640960" cy="792088"/>
          </a:xfrm>
        </p:spPr>
        <p:txBody>
          <a:bodyPr/>
          <a:lstStyle/>
          <a:p>
            <a:pPr marL="342900" lvl="1" indent="-342900">
              <a:buFont typeface="Arial"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Maße </a:t>
            </a:r>
            <a:r>
              <a:rPr lang="de-DE" sz="2400" dirty="0" smtClean="0">
                <a:latin typeface="Verdana" panose="020B0604030504040204" pitchFamily="34" charset="0"/>
                <a:ea typeface="Verdana" panose="020B0604030504040204" pitchFamily="34" charset="0"/>
                <a:cs typeface="Verdana" panose="020B0604030504040204" pitchFamily="34" charset="0"/>
              </a:rPr>
              <a:t>des einzelnen Kartenfeldes (max. 4 Karten) und Maße des Blatts angeben (in Leserichtung)</a:t>
            </a: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527037769"/>
              </p:ext>
            </p:extLst>
          </p:nvPr>
        </p:nvGraphicFramePr>
        <p:xfrm>
          <a:off x="395536" y="4725144"/>
          <a:ext cx="8280920" cy="1623337"/>
        </p:xfrm>
        <a:graphic>
          <a:graphicData uri="http://schemas.openxmlformats.org/drawingml/2006/table">
            <a:tbl>
              <a:tblPr firstRow="1" bandRow="1">
                <a:tableStyleId>{5C22544A-7EE6-4342-B048-85BDC9FD1C3A}</a:tableStyleId>
              </a:tblPr>
              <a:tblGrid>
                <a:gridCol w="1008112"/>
                <a:gridCol w="1152128">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4824536">
                  <a:extLst>
                    <a:ext uri="{9D8B030D-6E8A-4147-A177-3AD203B41FA5}">
                      <a16:colId xmlns:a16="http://schemas.microsoft.com/office/drawing/2014/main" xmlns="" val="20003"/>
                    </a:ext>
                  </a:extLst>
                </a:gridCol>
              </a:tblGrid>
              <a:tr h="43461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dirty="0" smtClean="0">
                          <a:solidFill>
                            <a:srgbClr val="111E38"/>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rgbClr val="111E38"/>
                          </a:solidFill>
                          <a:latin typeface="Verdana" panose="020B0604030504040204" pitchFamily="34" charset="0"/>
                          <a:ea typeface="Verdana" panose="020B0604030504040204" pitchFamily="34" charset="0"/>
                          <a:cs typeface="Verdana" panose="020B0604030504040204" pitchFamily="34" charset="0"/>
                        </a:rPr>
                        <a:t>19 x 27 cm (oben links), 19 x 23 cm (oben rechts), 15 x 18 cm (unten links), 20 x 50 cm (unten)</a:t>
                      </a:r>
                      <a:r>
                        <a:rPr lang="de-DE" sz="1800" baseline="0" dirty="0" smtClean="0">
                          <a:solidFill>
                            <a:srgbClr val="111E38"/>
                          </a:solidFill>
                          <a:latin typeface="Verdana" panose="020B0604030504040204" pitchFamily="34" charset="0"/>
                          <a:ea typeface="Verdana" panose="020B0604030504040204" pitchFamily="34" charset="0"/>
                          <a:cs typeface="Verdana" panose="020B0604030504040204" pitchFamily="34" charset="0"/>
                        </a:rPr>
                        <a:t> </a:t>
                      </a:r>
                      <a:r>
                        <a:rPr lang="de-DE" sz="1800" dirty="0" smtClean="0">
                          <a:solidFill>
                            <a:srgbClr val="111E38"/>
                          </a:solidFill>
                          <a:latin typeface="Verdana" panose="020B0604030504040204" pitchFamily="34" charset="0"/>
                          <a:ea typeface="Verdana" panose="020B0604030504040204" pitchFamily="34" charset="0"/>
                          <a:cs typeface="Verdana" panose="020B0604030504040204" pitchFamily="34" charset="0"/>
                        </a:rPr>
                        <a:t>auf Blatt 48 x 56 cm</a:t>
                      </a:r>
                      <a:endParaRPr lang="de-DE" sz="1800" dirty="0" smtClean="0">
                        <a:solidFill>
                          <a:srgbClr val="4B72A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3" name="Grafik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1916832"/>
            <a:ext cx="2952328" cy="2640120"/>
          </a:xfrm>
          <a:prstGeom prst="rect">
            <a:avLst/>
          </a:prstGeom>
          <a:ln>
            <a:solidFill>
              <a:schemeClr val="tx1"/>
            </a:solidFill>
          </a:ln>
        </p:spPr>
      </p:pic>
    </p:spTree>
    <p:extLst>
      <p:ext uri="{BB962C8B-B14F-4D97-AF65-F5344CB8AC3E}">
        <p14:creationId xmlns:p14="http://schemas.microsoft.com/office/powerpoint/2010/main" val="15645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itchFamily="34" charset="0"/>
                <a:ea typeface="Verdana" pitchFamily="34" charset="0"/>
                <a:cs typeface="Verdana" pitchFamily="34" charset="0"/>
              </a:rPr>
              <a:t>Allgemeines</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a:xfrm>
            <a:off x="251520" y="1196752"/>
            <a:ext cx="8640960" cy="5112568"/>
          </a:xfrm>
        </p:spPr>
        <p:txBody>
          <a:bodyPr wrap="square"/>
          <a:lstStyle/>
          <a:p>
            <a:endParaRPr lang="de-DE" sz="2400" b="1"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Kartografische Ressourcen sind Quellen, welche die Erde, einen anderen Himmelskörper oder einen imaginären Ort als Ganzes oder in Ausschnitten räumlich darstellen.</a:t>
            </a: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Sie werden </a:t>
            </a:r>
            <a:r>
              <a:rPr lang="de-DE" sz="2400" dirty="0">
                <a:latin typeface="Verdana" pitchFamily="34" charset="0"/>
                <a:ea typeface="Verdana" pitchFamily="34" charset="0"/>
                <a:cs typeface="Verdana" pitchFamily="34" charset="0"/>
              </a:rPr>
              <a:t>nach den Grundregeln </a:t>
            </a:r>
            <a:r>
              <a:rPr lang="de-DE" sz="2400" dirty="0" smtClean="0">
                <a:latin typeface="Verdana" pitchFamily="34" charset="0"/>
                <a:ea typeface="Verdana" pitchFamily="34" charset="0"/>
                <a:cs typeface="Verdana" pitchFamily="34" charset="0"/>
              </a:rPr>
              <a:t>in RDA und </a:t>
            </a:r>
            <a:r>
              <a:rPr lang="de-DE" sz="2400" dirty="0">
                <a:latin typeface="Verdana" pitchFamily="34" charset="0"/>
                <a:ea typeface="Verdana" pitchFamily="34" charset="0"/>
                <a:cs typeface="Verdana" pitchFamily="34" charset="0"/>
              </a:rPr>
              <a:t>kartenspezifischen Bestimmungen in einzelnen Kapiteln </a:t>
            </a:r>
            <a:r>
              <a:rPr lang="de-DE" sz="2400" dirty="0" smtClean="0">
                <a:latin typeface="Verdana" pitchFamily="34" charset="0"/>
                <a:ea typeface="Verdana" pitchFamily="34" charset="0"/>
                <a:cs typeface="Verdana" pitchFamily="34" charset="0"/>
              </a:rPr>
              <a:t>erschlossen.</a:t>
            </a:r>
          </a:p>
          <a:p>
            <a:endParaRPr lang="de-DE" sz="2400" dirty="0">
              <a:latin typeface="Verdana" pitchFamily="34" charset="0"/>
              <a:ea typeface="Verdana" pitchFamily="34" charset="0"/>
              <a:cs typeface="Verdana" pitchFamily="34" charset="0"/>
            </a:endParaRPr>
          </a:p>
          <a:p>
            <a:pPr marL="0" indent="0">
              <a:buNone/>
            </a:pPr>
            <a:endParaRPr lang="de-DE" sz="2400" dirty="0" smtClean="0">
              <a:solidFill>
                <a:srgbClr val="FF0000"/>
              </a:solidFill>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dirty="0"/>
          </a:p>
        </p:txBody>
      </p:sp>
    </p:spTree>
    <p:extLst>
      <p:ext uri="{BB962C8B-B14F-4D97-AF65-F5344CB8AC3E}">
        <p14:creationId xmlns:p14="http://schemas.microsoft.com/office/powerpoint/2010/main" val="36838136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70</a:t>
            </a:fld>
            <a:endParaRPr lang="de-DE"/>
          </a:p>
        </p:txBody>
      </p:sp>
      <p:sp>
        <p:nvSpPr>
          <p:cNvPr id="8" name="Titel 1"/>
          <p:cNvSpPr>
            <a:spLocks noGrp="1"/>
          </p:cNvSpPr>
          <p:nvPr>
            <p:ph type="title"/>
          </p:nvPr>
        </p:nvSpPr>
        <p:spPr>
          <a:xfrm>
            <a:off x="251520" y="183778"/>
            <a:ext cx="8892480" cy="724942"/>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Karte auf mehreren Blättern unterschiedlicher </a:t>
            </a:r>
            <a:r>
              <a:rPr lang="de-DE" dirty="0">
                <a:latin typeface="Verdana" panose="020B0604030504040204" pitchFamily="34" charset="0"/>
                <a:ea typeface="Verdana" panose="020B0604030504040204" pitchFamily="34" charset="0"/>
                <a:cs typeface="Verdana" panose="020B0604030504040204" pitchFamily="34" charset="0"/>
              </a:rPr>
              <a:t>G</a:t>
            </a:r>
            <a:r>
              <a:rPr lang="de-DE" dirty="0" smtClean="0">
                <a:latin typeface="Verdana" panose="020B0604030504040204" pitchFamily="34" charset="0"/>
                <a:ea typeface="Verdana" panose="020B0604030504040204" pitchFamily="34" charset="0"/>
                <a:cs typeface="Verdana" panose="020B0604030504040204" pitchFamily="34" charset="0"/>
              </a:rPr>
              <a:t>röße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63285" y="1412776"/>
            <a:ext cx="8640960" cy="864096"/>
          </a:xfrm>
        </p:spPr>
        <p:txBody>
          <a:bodyPr/>
          <a:lstStyle/>
          <a:p>
            <a:pPr marL="342900" lvl="1" indent="-342900">
              <a:buFont typeface="Arial" pitchFamily="34" charset="0"/>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Bei zwei unterschiedlichen Größen beide Maße erfassen (</a:t>
            </a:r>
            <a:r>
              <a:rPr lang="de-DE" sz="2400" dirty="0">
                <a:latin typeface="Verdana" panose="020B0604030504040204" pitchFamily="34" charset="0"/>
                <a:ea typeface="Verdana" panose="020B0604030504040204" pitchFamily="34" charset="0"/>
                <a:cs typeface="Verdana" panose="020B0604030504040204" pitchFamily="34" charset="0"/>
              </a:rPr>
              <a:t>RDA 3.5.2.3</a:t>
            </a:r>
            <a:r>
              <a:rPr lang="de-DE" sz="2400" dirty="0"/>
              <a:t>)</a:t>
            </a:r>
          </a:p>
          <a:p>
            <a:pPr lvl="1">
              <a:buFont typeface="Symbol" panose="05050102010706020507" pitchFamily="18" charset="2"/>
              <a:buChar char="-"/>
              <a:defRPr/>
            </a:pPr>
            <a:endParaRPr lang="de-DE" sz="2000" dirty="0" smtClean="0">
              <a:solidFill>
                <a:srgbClr val="111E38"/>
              </a:solidFill>
              <a:latin typeface="Verdana" panose="020B0604030504040204" pitchFamily="34" charset="0"/>
              <a:ea typeface="Verdana" panose="020B0604030504040204" pitchFamily="34" charset="0"/>
              <a:cs typeface="Verdana" panose="020B0604030504040204" pitchFamily="34" charset="0"/>
            </a:endParaRPr>
          </a:p>
          <a:p>
            <a:pPr marL="277813" lvl="1" indent="0">
              <a:buNone/>
              <a:defRPr/>
            </a:pPr>
            <a:r>
              <a:rPr lang="de-DE" sz="1600" dirty="0" smtClean="0">
                <a:solidFill>
                  <a:srgbClr val="111E38"/>
                </a:solidFill>
                <a:latin typeface="Verdana" panose="020B0604030504040204" pitchFamily="34" charset="0"/>
                <a:ea typeface="Verdana" panose="020B0604030504040204" pitchFamily="34" charset="0"/>
                <a:cs typeface="Verdana" panose="020B0604030504040204" pitchFamily="34" charset="0"/>
              </a:rPr>
              <a:t>  </a:t>
            </a:r>
            <a:endParaRPr lang="de-DE" sz="1600" dirty="0">
              <a:solidFill>
                <a:srgbClr val="111E38"/>
              </a:solidFill>
              <a:latin typeface="Verdana" panose="020B0604030504040204" pitchFamily="34" charset="0"/>
              <a:ea typeface="Verdana" panose="020B0604030504040204" pitchFamily="34" charset="0"/>
              <a:cs typeface="Verdana" panose="020B0604030504040204" pitchFamily="34" charset="0"/>
            </a:endParaRPr>
          </a:p>
          <a:p>
            <a:pPr marL="1201738" lvl="2" indent="-342900">
              <a:buFont typeface="Symbol" panose="05050102010706020507" pitchFamily="18" charset="2"/>
              <a:buChar char="-"/>
              <a:defRPr/>
            </a:pPr>
            <a:endParaRPr lang="de-DE" sz="1600" dirty="0" smtClean="0">
              <a:solidFill>
                <a:srgbClr val="111E38"/>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defRPr/>
            </a:pPr>
            <a:endParaRPr lang="de-DE" sz="1600" dirty="0">
              <a:solidFill>
                <a:srgbClr val="111E38"/>
              </a:solidFill>
            </a:endParaRPr>
          </a:p>
          <a:p>
            <a:pPr marL="457200" lvl="1" indent="0">
              <a:buNone/>
              <a:defRPr/>
            </a:pPr>
            <a:endParaRPr lang="de-DE" sz="2000" dirty="0" smtClean="0">
              <a:solidFill>
                <a:srgbClr val="111E38"/>
              </a:solidFill>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defRPr/>
            </a:pPr>
            <a:endParaRPr lang="de-DE" sz="2400" dirty="0">
              <a:solidFill>
                <a:srgbClr val="111E38"/>
              </a:solidFill>
              <a:latin typeface="Verdana" panose="020B0604030504040204" pitchFamily="34" charset="0"/>
              <a:ea typeface="Verdana" panose="020B0604030504040204" pitchFamily="34" charset="0"/>
              <a:cs typeface="Verdana" panose="020B0604030504040204" pitchFamily="34" charset="0"/>
            </a:endParaRPr>
          </a:p>
          <a:p>
            <a:pPr marL="277813" lvl="1" indent="0">
              <a:buNone/>
              <a:defRPr/>
            </a:pPr>
            <a:endParaRPr lang="de-DE" sz="1600" dirty="0">
              <a:solidFill>
                <a:srgbClr val="111E38"/>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1840242184"/>
              </p:ext>
            </p:extLst>
          </p:nvPr>
        </p:nvGraphicFramePr>
        <p:xfrm>
          <a:off x="683568" y="2420888"/>
          <a:ext cx="7704856" cy="1074697"/>
        </p:xfrm>
        <a:graphic>
          <a:graphicData uri="http://schemas.openxmlformats.org/drawingml/2006/table">
            <a:tbl>
              <a:tblPr firstRow="1" bandRow="1">
                <a:tableStyleId>{5C22544A-7EE6-4342-B048-85BDC9FD1C3A}</a:tableStyleId>
              </a:tblPr>
              <a:tblGrid>
                <a:gridCol w="931240"/>
                <a:gridCol w="1084984">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4392488">
                  <a:extLst>
                    <a:ext uri="{9D8B030D-6E8A-4147-A177-3AD203B41FA5}">
                      <a16:colId xmlns:a16="http://schemas.microsoft.com/office/drawing/2014/main" xmlns="" val="20003"/>
                    </a:ext>
                  </a:extLst>
                </a:gridCol>
              </a:tblGrid>
              <a:tr h="43461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Blätter 25 x 35 cm und 30 x 35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391309889"/>
              </p:ext>
            </p:extLst>
          </p:nvPr>
        </p:nvGraphicFramePr>
        <p:xfrm>
          <a:off x="683568" y="5063584"/>
          <a:ext cx="7632848" cy="741680"/>
        </p:xfrm>
        <a:graphic>
          <a:graphicData uri="http://schemas.openxmlformats.org/drawingml/2006/table">
            <a:tbl>
              <a:tblPr firstRow="1" bandRow="1">
                <a:tableStyleId>{5C22544A-7EE6-4342-B048-85BDC9FD1C3A}</a:tableStyleId>
              </a:tblPr>
              <a:tblGrid>
                <a:gridCol w="940191"/>
                <a:gridCol w="1076033">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432048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Blätter 30 x 40 cm oder kleiner</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6" name="Textfeld 5"/>
          <p:cNvSpPr txBox="1"/>
          <p:nvPr/>
        </p:nvSpPr>
        <p:spPr>
          <a:xfrm>
            <a:off x="1653210" y="1206044"/>
            <a:ext cx="184731" cy="369332"/>
          </a:xfrm>
          <a:prstGeom prst="rect">
            <a:avLst/>
          </a:prstGeom>
          <a:noFill/>
        </p:spPr>
        <p:txBody>
          <a:bodyPr wrap="none" rtlCol="0">
            <a:spAutoFit/>
          </a:bodyPr>
          <a:lstStyle/>
          <a:p>
            <a:endParaRPr lang="de-DE" dirty="0"/>
          </a:p>
        </p:txBody>
      </p:sp>
      <p:sp>
        <p:nvSpPr>
          <p:cNvPr id="7" name="Textfeld 6"/>
          <p:cNvSpPr txBox="1"/>
          <p:nvPr/>
        </p:nvSpPr>
        <p:spPr>
          <a:xfrm>
            <a:off x="251520" y="3717032"/>
            <a:ext cx="8280920"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Bei mehr als zwei Größen </a:t>
            </a:r>
            <a:r>
              <a:rPr lang="de-DE" sz="2400" dirty="0">
                <a:latin typeface="Verdana" panose="020B0604030504040204" pitchFamily="34" charset="0"/>
                <a:ea typeface="Verdana" panose="020B0604030504040204" pitchFamily="34" charset="0"/>
                <a:cs typeface="Verdana" panose="020B0604030504040204" pitchFamily="34" charset="0"/>
              </a:rPr>
              <a:t>die größte Höhe und die größte Breite der </a:t>
            </a:r>
            <a:r>
              <a:rPr lang="de-DE" sz="2400" dirty="0" smtClean="0">
                <a:latin typeface="Verdana" panose="020B0604030504040204" pitchFamily="34" charset="0"/>
                <a:ea typeface="Verdana" panose="020B0604030504040204" pitchFamily="34" charset="0"/>
                <a:cs typeface="Verdana" panose="020B0604030504040204" pitchFamily="34" charset="0"/>
              </a:rPr>
              <a:t>Blätter angeben</a:t>
            </a:r>
            <a:r>
              <a:rPr lang="de-DE" sz="2400" dirty="0">
                <a:latin typeface="Verdana" panose="020B0604030504040204" pitchFamily="34" charset="0"/>
                <a:ea typeface="Verdana" panose="020B0604030504040204" pitchFamily="34" charset="0"/>
                <a:cs typeface="Verdana" panose="020B0604030504040204" pitchFamily="34" charset="0"/>
              </a:rPr>
              <a:t>, gefolgt von "oder kleiner"</a:t>
            </a:r>
            <a:r>
              <a:rPr lang="de-DE" sz="2400" dirty="0" smtClean="0">
                <a:latin typeface="Verdana" panose="020B0604030504040204" pitchFamily="34" charset="0"/>
                <a:ea typeface="Verdana" panose="020B0604030504040204" pitchFamily="34" charset="0"/>
                <a:cs typeface="Verdana" panose="020B0604030504040204" pitchFamily="34" charset="0"/>
              </a:rPr>
              <a:t> </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0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71</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Karte in mehreren Teilen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63285" y="1052736"/>
            <a:ext cx="8640960" cy="936104"/>
          </a:xfrm>
        </p:spPr>
        <p:txBody>
          <a:bodyPr/>
          <a:lstStyle/>
          <a:p>
            <a:pPr marL="342900" lvl="1" indent="-342900">
              <a:buFont typeface="Arial"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Maße der vollständigen </a:t>
            </a:r>
            <a:r>
              <a:rPr lang="de-DE" sz="2400" dirty="0" smtClean="0">
                <a:latin typeface="Verdana" panose="020B0604030504040204" pitchFamily="34" charset="0"/>
                <a:ea typeface="Verdana" panose="020B0604030504040204" pitchFamily="34" charset="0"/>
                <a:cs typeface="Verdana" panose="020B0604030504040204" pitchFamily="34" charset="0"/>
              </a:rPr>
              <a:t>Karte usw., </a:t>
            </a:r>
            <a:r>
              <a:rPr lang="de-DE" sz="2400" dirty="0">
                <a:latin typeface="Verdana" panose="020B0604030504040204" pitchFamily="34" charset="0"/>
                <a:ea typeface="Verdana" panose="020B0604030504040204" pitchFamily="34" charset="0"/>
                <a:cs typeface="Verdana" panose="020B0604030504040204" pitchFamily="34" charset="0"/>
              </a:rPr>
              <a:t>gefolgt von den Maßen für das Blatt oder die </a:t>
            </a:r>
            <a:r>
              <a:rPr lang="de-DE" sz="2400" dirty="0" smtClean="0">
                <a:latin typeface="Verdana" panose="020B0604030504040204" pitchFamily="34" charset="0"/>
                <a:ea typeface="Verdana" panose="020B0604030504040204" pitchFamily="34" charset="0"/>
                <a:cs typeface="Verdana" panose="020B0604030504040204" pitchFamily="34" charset="0"/>
              </a:rPr>
              <a:t>Blätter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3.5.2.4</a:t>
            </a:r>
            <a:r>
              <a:rPr lang="de-DE" sz="2400" dirty="0">
                <a:latin typeface="Verdana" panose="020B0604030504040204" pitchFamily="34" charset="0"/>
                <a:ea typeface="Verdana" panose="020B0604030504040204" pitchFamily="34" charset="0"/>
                <a:cs typeface="Verdana" panose="020B0604030504040204" pitchFamily="34" charset="0"/>
              </a:rPr>
              <a:t>)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618924168"/>
              </p:ext>
            </p:extLst>
          </p:nvPr>
        </p:nvGraphicFramePr>
        <p:xfrm>
          <a:off x="395536" y="5229200"/>
          <a:ext cx="8208912" cy="800377"/>
        </p:xfrm>
        <a:graphic>
          <a:graphicData uri="http://schemas.openxmlformats.org/drawingml/2006/table">
            <a:tbl>
              <a:tblPr firstRow="1" bandRow="1">
                <a:tableStyleId>{5C22544A-7EE6-4342-B048-85BDC9FD1C3A}</a:tableStyleId>
              </a:tblPr>
              <a:tblGrid>
                <a:gridCol w="1059006"/>
                <a:gridCol w="1059006">
                  <a:extLst>
                    <a:ext uri="{9D8B030D-6E8A-4147-A177-3AD203B41FA5}">
                      <a16:colId xmlns:a16="http://schemas.microsoft.com/office/drawing/2014/main" xmlns="" val="20000"/>
                    </a:ext>
                  </a:extLst>
                </a:gridCol>
                <a:gridCol w="1482608">
                  <a:extLst>
                    <a:ext uri="{9D8B030D-6E8A-4147-A177-3AD203B41FA5}">
                      <a16:colId xmlns:a16="http://schemas.microsoft.com/office/drawing/2014/main" xmlns="" val="20001"/>
                    </a:ext>
                  </a:extLst>
                </a:gridCol>
                <a:gridCol w="4608292">
                  <a:extLst>
                    <a:ext uri="{9D8B030D-6E8A-4147-A177-3AD203B41FA5}">
                      <a16:colId xmlns:a16="http://schemas.microsoft.com/office/drawing/2014/main" xmlns="" val="20003"/>
                    </a:ext>
                  </a:extLst>
                </a:gridCol>
              </a:tblGrid>
              <a:tr h="43461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22 x 100 cm, auf Blatt 50 x 56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10" name="Grafik 1">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792" y="2132856"/>
            <a:ext cx="3119343" cy="27792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4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72</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Karte in mehreren Teilen</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63285" y="1052736"/>
            <a:ext cx="8640960" cy="792088"/>
          </a:xfrm>
        </p:spPr>
        <p:txBody>
          <a:bodyPr/>
          <a:lstStyle/>
          <a:p>
            <a:pPr marL="342900" lvl="1" indent="-342900">
              <a:buFont typeface="Arial"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Maße der vollständigen </a:t>
            </a:r>
            <a:r>
              <a:rPr lang="de-DE" sz="2400" dirty="0" smtClean="0">
                <a:latin typeface="Verdana" panose="020B0604030504040204" pitchFamily="34" charset="0"/>
                <a:ea typeface="Verdana" panose="020B0604030504040204" pitchFamily="34" charset="0"/>
                <a:cs typeface="Verdana" panose="020B0604030504040204" pitchFamily="34" charset="0"/>
              </a:rPr>
              <a:t>Karte usw., </a:t>
            </a:r>
            <a:r>
              <a:rPr lang="de-DE" sz="2400" dirty="0">
                <a:latin typeface="Verdana" panose="020B0604030504040204" pitchFamily="34" charset="0"/>
                <a:ea typeface="Verdana" panose="020B0604030504040204" pitchFamily="34" charset="0"/>
                <a:cs typeface="Verdana" panose="020B0604030504040204" pitchFamily="34" charset="0"/>
              </a:rPr>
              <a:t>gefolgt von den Maßen für das Blatt oder die </a:t>
            </a:r>
            <a:r>
              <a:rPr lang="de-DE" sz="2400" dirty="0" smtClean="0">
                <a:latin typeface="Verdana" panose="020B0604030504040204" pitchFamily="34" charset="0"/>
                <a:ea typeface="Verdana" panose="020B0604030504040204" pitchFamily="34" charset="0"/>
                <a:cs typeface="Verdana" panose="020B0604030504040204" pitchFamily="34" charset="0"/>
              </a:rPr>
              <a:t>Blätter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3.5.2.4)</a:t>
            </a: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de-DE" sz="20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025593217"/>
              </p:ext>
            </p:extLst>
          </p:nvPr>
        </p:nvGraphicFramePr>
        <p:xfrm>
          <a:off x="404428" y="5277455"/>
          <a:ext cx="8255706" cy="800377"/>
        </p:xfrm>
        <a:graphic>
          <a:graphicData uri="http://schemas.openxmlformats.org/drawingml/2006/table">
            <a:tbl>
              <a:tblPr firstRow="1" bandRow="1">
                <a:tableStyleId>{5C22544A-7EE6-4342-B048-85BDC9FD1C3A}</a:tableStyleId>
              </a:tblPr>
              <a:tblGrid>
                <a:gridCol w="1065043"/>
                <a:gridCol w="1065043">
                  <a:extLst>
                    <a:ext uri="{9D8B030D-6E8A-4147-A177-3AD203B41FA5}">
                      <a16:colId xmlns:a16="http://schemas.microsoft.com/office/drawing/2014/main" xmlns="" val="20000"/>
                    </a:ext>
                  </a:extLst>
                </a:gridCol>
                <a:gridCol w="1562062">
                  <a:extLst>
                    <a:ext uri="{9D8B030D-6E8A-4147-A177-3AD203B41FA5}">
                      <a16:colId xmlns:a16="http://schemas.microsoft.com/office/drawing/2014/main" xmlns="" val="20001"/>
                    </a:ext>
                  </a:extLst>
                </a:gridCol>
                <a:gridCol w="4563558">
                  <a:extLst>
                    <a:ext uri="{9D8B030D-6E8A-4147-A177-3AD203B41FA5}">
                      <a16:colId xmlns:a16="http://schemas.microsoft.com/office/drawing/2014/main" xmlns="" val="20003"/>
                    </a:ext>
                  </a:extLst>
                </a:gridCol>
              </a:tblGrid>
              <a:tr h="434617">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50 x 36 cm, Blätter 31 x 42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9" name="Grafik 2">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2" y="2218592"/>
            <a:ext cx="3960441" cy="2722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Grafik 3">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2013" y="2218592"/>
            <a:ext cx="3958121" cy="272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73</a:t>
            </a:fld>
            <a:endParaRPr lang="de-DE"/>
          </a:p>
        </p:txBody>
      </p:sp>
      <p:sp>
        <p:nvSpPr>
          <p:cNvPr id="8" name="Titel 1"/>
          <p:cNvSpPr>
            <a:spLocks noGrp="1"/>
          </p:cNvSpPr>
          <p:nvPr>
            <p:ph type="title"/>
          </p:nvPr>
        </p:nvSpPr>
        <p:spPr>
          <a:xfrm>
            <a:off x="251520" y="183778"/>
            <a:ext cx="8892480" cy="724942"/>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Teile der Karte montiert</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1124744"/>
            <a:ext cx="8640960" cy="458942"/>
          </a:xfrm>
        </p:spPr>
        <p:txBody>
          <a:bodyPr/>
          <a:lstStyle/>
          <a:p>
            <a:pPr>
              <a:defRPr/>
            </a:pPr>
            <a:r>
              <a:rPr lang="de-DE" sz="2400" dirty="0" smtClean="0">
                <a:latin typeface="Verdana" panose="020B0604030504040204" pitchFamily="34" charset="0"/>
                <a:ea typeface="Verdana" panose="020B0604030504040204" pitchFamily="34" charset="0"/>
                <a:cs typeface="Verdana" panose="020B0604030504040204" pitchFamily="34" charset="0"/>
              </a:rPr>
              <a:t>Maße der ganzen Karte usw. angeben (RDA 3.5.2.4)</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1905607010"/>
              </p:ext>
            </p:extLst>
          </p:nvPr>
        </p:nvGraphicFramePr>
        <p:xfrm>
          <a:off x="611560" y="4797152"/>
          <a:ext cx="7920880" cy="1365265"/>
        </p:xfrm>
        <a:graphic>
          <a:graphicData uri="http://schemas.openxmlformats.org/drawingml/2006/table">
            <a:tbl>
              <a:tblPr firstRow="1" bandRow="1">
                <a:tableStyleId>{5C22544A-7EE6-4342-B048-85BDC9FD1C3A}</a:tableStyleId>
              </a:tblPr>
              <a:tblGrid>
                <a:gridCol w="1144786"/>
                <a:gridCol w="1375494">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3456384">
                  <a:extLst>
                    <a:ext uri="{9D8B030D-6E8A-4147-A177-3AD203B41FA5}">
                      <a16:colId xmlns:a16="http://schemas.microsoft.com/office/drawing/2014/main" xmlns="" val="20003"/>
                    </a:ext>
                  </a:extLst>
                </a:gridCol>
              </a:tblGrid>
              <a:tr h="506941">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3.5.2.4</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54 x 85 cm</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4291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3.21.2.11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Anmerkung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Auf 2 Blättern gedruckt</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pic>
        <p:nvPicPr>
          <p:cNvPr id="13" name="Grafik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6593" y="1725641"/>
            <a:ext cx="4403639" cy="2855487"/>
          </a:xfrm>
          <a:prstGeom prst="rect">
            <a:avLst/>
          </a:prstGeom>
        </p:spPr>
      </p:pic>
    </p:spTree>
    <p:extLst>
      <p:ext uri="{BB962C8B-B14F-4D97-AF65-F5344CB8AC3E}">
        <p14:creationId xmlns:p14="http://schemas.microsoft.com/office/powerpoint/2010/main" val="525716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74</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Verhältnis von Karten- und Blattgröße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980728"/>
            <a:ext cx="8784976" cy="1224136"/>
          </a:xfrm>
        </p:spPr>
        <p:txBody>
          <a:bodyPr/>
          <a:lstStyle/>
          <a:p>
            <a:pPr marL="342900" lvl="1" indent="-342900">
              <a:buFont typeface="Arial" pitchFamily="34" charset="0"/>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Karten- </a:t>
            </a:r>
            <a:r>
              <a:rPr lang="de-DE" sz="2400" dirty="0">
                <a:latin typeface="Verdana" panose="020B0604030504040204" pitchFamily="34" charset="0"/>
                <a:ea typeface="Verdana" panose="020B0604030504040204" pitchFamily="34" charset="0"/>
                <a:cs typeface="Verdana" panose="020B0604030504040204" pitchFamily="34" charset="0"/>
              </a:rPr>
              <a:t>und </a:t>
            </a:r>
            <a:r>
              <a:rPr lang="de-DE" sz="2400" dirty="0" smtClean="0">
                <a:latin typeface="Verdana" panose="020B0604030504040204" pitchFamily="34" charset="0"/>
                <a:ea typeface="Verdana" panose="020B0604030504040204" pitchFamily="34" charset="0"/>
                <a:cs typeface="Verdana" panose="020B0604030504040204" pitchFamily="34" charset="0"/>
              </a:rPr>
              <a:t>Blattgröße werden angegeben, wenn die  </a:t>
            </a:r>
            <a:r>
              <a:rPr lang="de-DE" sz="2400" dirty="0">
                <a:latin typeface="Verdana" panose="020B0604030504040204" pitchFamily="34" charset="0"/>
                <a:ea typeface="Verdana" panose="020B0604030504040204" pitchFamily="34" charset="0"/>
                <a:cs typeface="Verdana" panose="020B0604030504040204" pitchFamily="34" charset="0"/>
              </a:rPr>
              <a:t>Karte kleiner als die Hälfte des Blatts oder </a:t>
            </a:r>
            <a:r>
              <a:rPr lang="de-DE" sz="2400" dirty="0" smtClean="0">
                <a:latin typeface="Verdana" panose="020B0604030504040204" pitchFamily="34" charset="0"/>
                <a:ea typeface="Verdana" panose="020B0604030504040204" pitchFamily="34" charset="0"/>
                <a:cs typeface="Verdana" panose="020B0604030504040204" pitchFamily="34" charset="0"/>
              </a:rPr>
              <a:t>wichtige Zusatzinformationen </a:t>
            </a:r>
            <a:r>
              <a:rPr lang="de-DE" sz="2400" dirty="0">
                <a:latin typeface="Verdana" panose="020B0604030504040204" pitchFamily="34" charset="0"/>
                <a:ea typeface="Verdana" panose="020B0604030504040204" pitchFamily="34" charset="0"/>
                <a:cs typeface="Verdana" panose="020B0604030504040204" pitchFamily="34" charset="0"/>
              </a:rPr>
              <a:t>auf dem </a:t>
            </a:r>
            <a:r>
              <a:rPr lang="de-DE" sz="2400" dirty="0" smtClean="0">
                <a:latin typeface="Verdana" panose="020B0604030504040204" pitchFamily="34" charset="0"/>
                <a:ea typeface="Verdana" panose="020B0604030504040204" pitchFamily="34" charset="0"/>
                <a:cs typeface="Verdana" panose="020B0604030504040204" pitchFamily="34" charset="0"/>
              </a:rPr>
              <a:t>Blatt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3.5.2.5) </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1827020482"/>
              </p:ext>
            </p:extLst>
          </p:nvPr>
        </p:nvGraphicFramePr>
        <p:xfrm>
          <a:off x="323528" y="5301208"/>
          <a:ext cx="8352928" cy="1010920"/>
        </p:xfrm>
        <a:graphic>
          <a:graphicData uri="http://schemas.openxmlformats.org/drawingml/2006/table">
            <a:tbl>
              <a:tblPr firstRow="1" bandRow="1">
                <a:tableStyleId>{5C22544A-7EE6-4342-B048-85BDC9FD1C3A}</a:tableStyleId>
              </a:tblPr>
              <a:tblGrid>
                <a:gridCol w="1080120"/>
                <a:gridCol w="1080120">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4896544">
                  <a:extLst>
                    <a:ext uri="{9D8B030D-6E8A-4147-A177-3AD203B41FA5}">
                      <a16:colId xmlns:a16="http://schemas.microsoft.com/office/drawing/2014/main" xmlns="" val="20003"/>
                    </a:ext>
                  </a:extLst>
                </a:gridCol>
              </a:tblGrid>
              <a:tr h="370840">
                <a:tc>
                  <a:txBody>
                    <a:bodyPr/>
                    <a:lstStyle/>
                    <a:p>
                      <a:r>
                        <a:rPr lang="de-DE" sz="18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RDA</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Element</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dirty="0" smtClean="0">
                          <a:latin typeface="Verdana" panose="020B0604030504040204" pitchFamily="34" charset="0"/>
                          <a:ea typeface="Verdana" panose="020B0604030504040204" pitchFamily="34" charset="0"/>
                          <a:cs typeface="Verdana" panose="020B0604030504040204" pitchFamily="34" charset="0"/>
                        </a:rPr>
                        <a:t>Erfassung</a:t>
                      </a:r>
                      <a:endParaRPr lang="de-DE" sz="18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sz="1800" b="0" dirty="0" smtClean="0">
                          <a:latin typeface="Verdana" panose="020B0604030504040204" pitchFamily="34" charset="0"/>
                          <a:ea typeface="Verdana" panose="020B0604030504040204" pitchFamily="34" charset="0"/>
                          <a:cs typeface="Verdana" panose="020B0604030504040204" pitchFamily="34" charset="0"/>
                        </a:rPr>
                        <a:t>3.5.2.5</a:t>
                      </a:r>
                      <a:endParaRPr lang="de-DE" sz="18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45 cm Durchmesser, auf Blatt 49 x 61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pic>
        <p:nvPicPr>
          <p:cNvPr id="11" name="Grafik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3" y="2336222"/>
            <a:ext cx="3264993" cy="2818443"/>
          </a:xfrm>
          <a:prstGeom prst="rect">
            <a:avLst/>
          </a:prstGeom>
        </p:spPr>
      </p:pic>
    </p:spTree>
    <p:extLst>
      <p:ext uri="{BB962C8B-B14F-4D97-AF65-F5344CB8AC3E}">
        <p14:creationId xmlns:p14="http://schemas.microsoft.com/office/powerpoint/2010/main" val="29969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75</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Karte auf einem gefalteten Blatt</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2088232"/>
          </a:xfrm>
        </p:spPr>
        <p:txBody>
          <a:bodyPr/>
          <a:lstStyle/>
          <a:p>
            <a:pPr marL="0" indent="0">
              <a:buNone/>
              <a:defRP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buFont typeface="Arial" pitchFamily="34" charset="0"/>
              <a:buChar char="•"/>
              <a:defRPr/>
            </a:pPr>
            <a:r>
              <a:rPr lang="de-DE" sz="2400" dirty="0" smtClean="0">
                <a:latin typeface="Verdana" panose="020B0604030504040204" pitchFamily="34" charset="0"/>
                <a:ea typeface="Verdana" panose="020B0604030504040204" pitchFamily="34" charset="0"/>
                <a:cs typeface="Verdana" panose="020B0604030504040204" pitchFamily="34" charset="0"/>
              </a:rPr>
              <a:t>Maße </a:t>
            </a:r>
            <a:r>
              <a:rPr lang="de-DE" sz="2400" dirty="0">
                <a:latin typeface="Verdana" panose="020B0604030504040204" pitchFamily="34" charset="0"/>
                <a:ea typeface="Verdana" panose="020B0604030504040204" pitchFamily="34" charset="0"/>
                <a:cs typeface="Verdana" panose="020B0604030504040204" pitchFamily="34" charset="0"/>
              </a:rPr>
              <a:t>der Karte </a:t>
            </a:r>
            <a:r>
              <a:rPr lang="de-DE" sz="2400" dirty="0">
                <a:solidFill>
                  <a:srgbClr val="111E38"/>
                </a:solidFill>
                <a:latin typeface="Verdana" panose="020B0604030504040204" pitchFamily="34" charset="0"/>
                <a:ea typeface="Verdana" panose="020B0604030504040204" pitchFamily="34" charset="0"/>
                <a:cs typeface="Verdana" panose="020B0604030504040204" pitchFamily="34" charset="0"/>
              </a:rPr>
              <a:t>usw. </a:t>
            </a:r>
            <a:r>
              <a:rPr lang="de-DE" sz="2400" dirty="0">
                <a:latin typeface="Verdana" panose="020B0604030504040204" pitchFamily="34" charset="0"/>
                <a:ea typeface="Verdana" panose="020B0604030504040204" pitchFamily="34" charset="0"/>
                <a:cs typeface="Verdana" panose="020B0604030504040204" pitchFamily="34" charset="0"/>
              </a:rPr>
              <a:t>und Maße des Blatts in gefalteter Form erfassen, </a:t>
            </a:r>
            <a:r>
              <a:rPr lang="de-DE" sz="2400" dirty="0" smtClean="0">
                <a:latin typeface="Verdana" panose="020B0604030504040204" pitchFamily="34" charset="0"/>
                <a:ea typeface="Verdana" panose="020B0604030504040204" pitchFamily="34" charset="0"/>
                <a:cs typeface="Verdana" panose="020B0604030504040204" pitchFamily="34" charset="0"/>
              </a:rPr>
              <a:t>wenn </a:t>
            </a:r>
            <a:r>
              <a:rPr lang="de-DE" sz="2400" dirty="0">
                <a:latin typeface="Verdana" panose="020B0604030504040204" pitchFamily="34" charset="0"/>
                <a:ea typeface="Verdana" panose="020B0604030504040204" pitchFamily="34" charset="0"/>
                <a:cs typeface="Verdana" panose="020B0604030504040204" pitchFamily="34" charset="0"/>
              </a:rPr>
              <a:t>Karte </a:t>
            </a:r>
            <a:r>
              <a:rPr lang="de-DE" sz="2400" dirty="0" smtClean="0">
                <a:latin typeface="Verdana" panose="020B0604030504040204" pitchFamily="34" charset="0"/>
                <a:ea typeface="Verdana" panose="020B0604030504040204" pitchFamily="34" charset="0"/>
                <a:cs typeface="Verdana" panose="020B0604030504040204" pitchFamily="34" charset="0"/>
              </a:rPr>
              <a:t>gefaltet </a:t>
            </a:r>
            <a:r>
              <a:rPr lang="de-DE" sz="2400" dirty="0">
                <a:latin typeface="Verdana" panose="020B0604030504040204" pitchFamily="34" charset="0"/>
                <a:ea typeface="Verdana" panose="020B0604030504040204" pitchFamily="34" charset="0"/>
                <a:cs typeface="Verdana" panose="020B0604030504040204" pitchFamily="34" charset="0"/>
              </a:rPr>
              <a:t>oder z. B. durch separates Titelfeld zur Faltung </a:t>
            </a:r>
            <a:r>
              <a:rPr lang="de-DE" sz="2400" dirty="0" smtClean="0">
                <a:latin typeface="Verdana" panose="020B0604030504040204" pitchFamily="34" charset="0"/>
                <a:ea typeface="Verdana" panose="020B0604030504040204" pitchFamily="34" charset="0"/>
                <a:cs typeface="Verdana" panose="020B0604030504040204" pitchFamily="34" charset="0"/>
              </a:rPr>
              <a:t>vorgesehen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3.5.2.6) </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1445104651"/>
              </p:ext>
            </p:extLst>
          </p:nvPr>
        </p:nvGraphicFramePr>
        <p:xfrm>
          <a:off x="395536" y="3356992"/>
          <a:ext cx="8280920" cy="741680"/>
        </p:xfrm>
        <a:graphic>
          <a:graphicData uri="http://schemas.openxmlformats.org/drawingml/2006/table">
            <a:tbl>
              <a:tblPr firstRow="1" bandRow="1">
                <a:tableStyleId>{5C22544A-7EE6-4342-B048-85BDC9FD1C3A}</a:tableStyleId>
              </a:tblPr>
              <a:tblGrid>
                <a:gridCol w="941965"/>
                <a:gridCol w="1146267">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824536">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3.5.2.6</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71 x 58 cm, gefaltet 20 x 12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1592511353"/>
              </p:ext>
            </p:extLst>
          </p:nvPr>
        </p:nvGraphicFramePr>
        <p:xfrm>
          <a:off x="395536" y="4797152"/>
          <a:ext cx="8280920" cy="1010920"/>
        </p:xfrm>
        <a:graphic>
          <a:graphicData uri="http://schemas.openxmlformats.org/drawingml/2006/table">
            <a:tbl>
              <a:tblPr firstRow="1" bandRow="1">
                <a:tableStyleId>{5C22544A-7EE6-4342-B048-85BDC9FD1C3A}</a:tableStyleId>
              </a:tblPr>
              <a:tblGrid>
                <a:gridCol w="942817"/>
                <a:gridCol w="1145415">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824536">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435</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3.5.2.6</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Maße</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181 x 139 cm, auf Blatt 100 x 144 cm, gefaltet im Umschlag 26 x 13 cm</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770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76</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Maße </a:t>
            </a:r>
            <a:r>
              <a:rPr lang="de-DE" dirty="0" smtClean="0">
                <a:latin typeface="Verdana" panose="020B0604030504040204" pitchFamily="34" charset="0"/>
                <a:ea typeface="Verdana" panose="020B0604030504040204" pitchFamily="34" charset="0"/>
                <a:cs typeface="Verdana" panose="020B0604030504040204" pitchFamily="34" charset="0"/>
              </a:rPr>
              <a:t>| Karte auf beiden Seiten eines Blatts</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1800200"/>
          </a:xfrm>
        </p:spPr>
        <p:txBody>
          <a:bodyPr/>
          <a:lstStyle/>
          <a:p>
            <a:pPr>
              <a:buFont typeface="Wingdings" panose="05000000000000000000" pitchFamily="2" charset="2"/>
              <a:buChar char="Ø"/>
              <a:defRPr/>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342900" lvl="1" indent="-342900">
              <a:buFont typeface="Arial" pitchFamily="34" charset="0"/>
              <a:buChar char="•"/>
              <a:defRPr/>
            </a:pPr>
            <a:r>
              <a:rPr lang="de-DE" sz="2400" dirty="0">
                <a:latin typeface="Verdana" panose="020B0604030504040204" pitchFamily="34" charset="0"/>
                <a:ea typeface="Verdana" panose="020B0604030504040204" pitchFamily="34" charset="0"/>
                <a:cs typeface="Verdana" panose="020B0604030504040204" pitchFamily="34" charset="0"/>
              </a:rPr>
              <a:t>Maße der Karte usw. als Ganzes und Größe des Blatts erfassen, in schwierigen Fällen nur die Größe des Blatts </a:t>
            </a:r>
            <a:r>
              <a:rPr lang="de-DE" sz="2400" dirty="0" smtClean="0">
                <a:latin typeface="Verdana" panose="020B0604030504040204" pitchFamily="34" charset="0"/>
                <a:ea typeface="Verdana" panose="020B0604030504040204" pitchFamily="34" charset="0"/>
                <a:cs typeface="Verdana" panose="020B0604030504040204" pitchFamily="34" charset="0"/>
              </a:rPr>
              <a:t>(</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3.5.2.7) </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375613285"/>
              </p:ext>
            </p:extLst>
          </p:nvPr>
        </p:nvGraphicFramePr>
        <p:xfrm>
          <a:off x="323528" y="3212976"/>
          <a:ext cx="7992888" cy="741680"/>
        </p:xfrm>
        <a:graphic>
          <a:graphicData uri="http://schemas.openxmlformats.org/drawingml/2006/table">
            <a:tbl>
              <a:tblPr firstRow="1" bandRow="1">
                <a:tableStyleId>{5C22544A-7EE6-4342-B048-85BDC9FD1C3A}</a:tableStyleId>
              </a:tblPr>
              <a:tblGrid>
                <a:gridCol w="939568"/>
                <a:gridCol w="1148664">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3.5.2.7</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45 × 80 cm, auf Blatt 50 × 44 cm</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23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77</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Trägermaterial</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1124744"/>
            <a:ext cx="8640960" cy="2376264"/>
          </a:xfrm>
        </p:spPr>
        <p:txBody>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Zugrunde liegendes physisches Material angeben, wenn für </a:t>
            </a:r>
            <a:r>
              <a:rPr lang="de-DE" sz="2400" dirty="0">
                <a:latin typeface="Verdana" panose="020B0604030504040204" pitchFamily="34" charset="0"/>
                <a:ea typeface="Verdana" panose="020B0604030504040204" pitchFamily="34" charset="0"/>
                <a:cs typeface="Verdana" panose="020B0604030504040204" pitchFamily="34" charset="0"/>
              </a:rPr>
              <a:t>die Identifizierung </a:t>
            </a:r>
            <a:r>
              <a:rPr lang="de-DE" sz="2400" dirty="0" smtClean="0">
                <a:latin typeface="Verdana" panose="020B0604030504040204" pitchFamily="34" charset="0"/>
                <a:ea typeface="Verdana" panose="020B0604030504040204" pitchFamily="34" charset="0"/>
                <a:cs typeface="Verdana" panose="020B0604030504040204" pitchFamily="34" charset="0"/>
              </a:rPr>
              <a:t>oder Abgrenzung wichtig (RDA 3.6)</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Begriffsliste </a:t>
            </a:r>
            <a:r>
              <a:rPr lang="de-DE" sz="2400" dirty="0">
                <a:latin typeface="Verdana" panose="020B0604030504040204" pitchFamily="34" charset="0"/>
                <a:ea typeface="Verdana" panose="020B0604030504040204" pitchFamily="34" charset="0"/>
                <a:cs typeface="Verdana" panose="020B0604030504040204" pitchFamily="34" charset="0"/>
              </a:rPr>
              <a:t>unter RDA </a:t>
            </a:r>
            <a:r>
              <a:rPr lang="de-DE" sz="2400" dirty="0" smtClean="0">
                <a:latin typeface="Verdana" panose="020B0604030504040204" pitchFamily="34" charset="0"/>
                <a:ea typeface="Verdana" panose="020B0604030504040204" pitchFamily="34" charset="0"/>
                <a:cs typeface="Verdana" panose="020B0604030504040204" pitchFamily="34" charset="0"/>
              </a:rPr>
              <a:t>3.6.1.3</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295523885"/>
              </p:ext>
            </p:extLst>
          </p:nvPr>
        </p:nvGraphicFramePr>
        <p:xfrm>
          <a:off x="395536" y="4077072"/>
          <a:ext cx="8136904" cy="1107440"/>
        </p:xfrm>
        <a:graphic>
          <a:graphicData uri="http://schemas.openxmlformats.org/drawingml/2006/table">
            <a:tbl>
              <a:tblPr firstRow="1" bandRow="1">
                <a:tableStyleId>{5C22544A-7EE6-4342-B048-85BDC9FD1C3A}</a:tableStyleId>
              </a:tblPr>
              <a:tblGrid>
                <a:gridCol w="940777"/>
                <a:gridCol w="1219463">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3744416">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 Relief</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439</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3.6.1.3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Trägermaterial</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Kunststoff</a:t>
                      </a:r>
                      <a:endPar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2796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78</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Halterung</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692696"/>
            <a:ext cx="8640960" cy="3456384"/>
          </a:xfrm>
        </p:spPr>
        <p:txBody>
          <a:bodyPr/>
          <a:lstStyle/>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Material der Halterung angeben, </a:t>
            </a:r>
            <a:r>
              <a:rPr lang="de-DE" sz="2400" dirty="0" smtClean="0">
                <a:latin typeface="Verdana" panose="020B0604030504040204" pitchFamily="34" charset="0"/>
                <a:ea typeface="Verdana" panose="020B0604030504040204" pitchFamily="34" charset="0"/>
                <a:cs typeface="Verdana" panose="020B0604030504040204" pitchFamily="34" charset="0"/>
              </a:rPr>
              <a:t>auf dem eine Ressource angebracht ist, wenn für Identifizierung wichtig (RDA </a:t>
            </a:r>
            <a:r>
              <a:rPr lang="de-DE" sz="2400" dirty="0">
                <a:latin typeface="Verdana" panose="020B0604030504040204" pitchFamily="34" charset="0"/>
                <a:ea typeface="Verdana" panose="020B0604030504040204" pitchFamily="34" charset="0"/>
                <a:cs typeface="Verdana" panose="020B0604030504040204" pitchFamily="34" charset="0"/>
              </a:rPr>
              <a:t>3.8.1.1)</a:t>
            </a:r>
          </a:p>
          <a:p>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Begriffsliste unter RDA </a:t>
            </a:r>
            <a:r>
              <a:rPr lang="de-DE" sz="2400" dirty="0" smtClean="0">
                <a:latin typeface="Verdana" panose="020B0604030504040204" pitchFamily="34" charset="0"/>
                <a:ea typeface="Verdana" panose="020B0604030504040204" pitchFamily="34" charset="0"/>
                <a:cs typeface="Verdana" panose="020B0604030504040204" pitchFamily="34" charset="0"/>
              </a:rPr>
              <a:t>3.6.1.3</a:t>
            </a:r>
          </a:p>
          <a:p>
            <a:endParaRPr lang="de-DE" sz="1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Details zur Halterung angeben, wenn für </a:t>
            </a:r>
            <a:r>
              <a:rPr lang="de-DE" sz="2400" dirty="0" smtClean="0">
                <a:latin typeface="Verdana" panose="020B0604030504040204" pitchFamily="34" charset="0"/>
                <a:ea typeface="Verdana" panose="020B0604030504040204" pitchFamily="34" charset="0"/>
                <a:cs typeface="Verdana" panose="020B0604030504040204" pitchFamily="34" charset="0"/>
              </a:rPr>
              <a:t>Identifizierung </a:t>
            </a:r>
            <a:r>
              <a:rPr lang="de-DE" sz="2400" dirty="0">
                <a:latin typeface="Verdana" panose="020B0604030504040204" pitchFamily="34" charset="0"/>
                <a:ea typeface="Verdana" panose="020B0604030504040204" pitchFamily="34" charset="0"/>
                <a:cs typeface="Verdana" panose="020B0604030504040204" pitchFamily="34" charset="0"/>
              </a:rPr>
              <a:t>wichtig (RDA 3.8.1.4)</a:t>
            </a: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23522499"/>
              </p:ext>
            </p:extLst>
          </p:nvPr>
        </p:nvGraphicFramePr>
        <p:xfrm>
          <a:off x="323528" y="4149080"/>
          <a:ext cx="8352928" cy="1838960"/>
        </p:xfrm>
        <a:graphic>
          <a:graphicData uri="http://schemas.openxmlformats.org/drawingml/2006/table">
            <a:tbl>
              <a:tblPr firstRow="1" bandRow="1">
                <a:tableStyleId>{5C22544A-7EE6-4342-B048-85BDC9FD1C3A}</a:tableStyleId>
              </a:tblPr>
              <a:tblGrid>
                <a:gridCol w="942876"/>
                <a:gridCol w="1073348">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gridCol w="4392488">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433</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r>
                        <a:rPr lang="de-DE" sz="1800" b="1"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1"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 Globus</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3.5.2.7</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Maße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33 cm Durchmesser</a:t>
                      </a:r>
                      <a:endParaRPr lang="de-DE" sz="1800" b="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439</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3.6.1.3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Trägermaterial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Pappmaché-Kugel</a:t>
                      </a:r>
                    </a:p>
                  </a:txBody>
                  <a:tcPr/>
                </a:tc>
              </a:tr>
              <a:tr h="32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3.8.1.3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Halterung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800" b="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Auf Holzsockel montiert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099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79</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Entstehungsmethode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5472608"/>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a:t>
            </a:r>
            <a:r>
              <a:rPr lang="de-DE" sz="2400" dirty="0">
                <a:latin typeface="Verdana" panose="020B0604030504040204" pitchFamily="34" charset="0"/>
                <a:ea typeface="Verdana" panose="020B0604030504040204" pitchFamily="34" charset="0"/>
                <a:cs typeface="Verdana" panose="020B0604030504040204" pitchFamily="34" charset="0"/>
              </a:rPr>
              <a:t>die Identifizierung von </a:t>
            </a:r>
            <a:r>
              <a:rPr lang="de-DE" sz="2400" dirty="0" smtClean="0">
                <a:latin typeface="Verdana" panose="020B0604030504040204" pitchFamily="34" charset="0"/>
                <a:ea typeface="Verdana" panose="020B0604030504040204" pitchFamily="34" charset="0"/>
                <a:cs typeface="Verdana" panose="020B0604030504040204" pitchFamily="34" charset="0"/>
              </a:rPr>
              <a:t>Altkarten wichtig</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Auswahl für Alte Drucke (RDA 3.9.1.3):</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Holzschnitt</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Kupferstich</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Lithografie</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Radierung</a:t>
            </a: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Stich</a:t>
            </a:r>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H</a:t>
            </a:r>
            <a:r>
              <a:rPr lang="de-DE" sz="2400" dirty="0" smtClean="0">
                <a:latin typeface="Verdana" panose="020B0604030504040204" pitchFamily="34" charset="0"/>
                <a:ea typeface="Verdana" panose="020B0604030504040204" pitchFamily="34" charset="0"/>
                <a:cs typeface="Verdana" panose="020B0604030504040204" pitchFamily="34" charset="0"/>
              </a:rPr>
              <a:t>andgezeichnete Ressource als „Handzeichnung“ erfassen</a:t>
            </a: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517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itchFamily="34" charset="0"/>
                <a:ea typeface="Verdana" pitchFamily="34" charset="0"/>
                <a:cs typeface="Verdana" pitchFamily="34" charset="0"/>
              </a:rPr>
              <a:t>Bevorzugte Informationsquellen</a:t>
            </a:r>
            <a:endParaRPr lang="de-DE" dirty="0">
              <a:latin typeface="Verdana" pitchFamily="34" charset="0"/>
              <a:ea typeface="Verdana" pitchFamily="34" charset="0"/>
              <a:cs typeface="Verdana" pitchFamily="34" charset="0"/>
            </a:endParaRPr>
          </a:p>
        </p:txBody>
      </p:sp>
      <p:sp>
        <p:nvSpPr>
          <p:cNvPr id="3" name="Textplatzhalter 2"/>
          <p:cNvSpPr>
            <a:spLocks noGrp="1"/>
          </p:cNvSpPr>
          <p:nvPr>
            <p:ph type="body" sz="quarter" idx="13"/>
          </p:nvPr>
        </p:nvSpPr>
        <p:spPr/>
        <p:txBody>
          <a:bodyPr wrap="square"/>
          <a:lstStyle/>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Für Atlanten und </a:t>
            </a:r>
            <a:r>
              <a:rPr lang="de-DE" altLang="de-DE" sz="2400" dirty="0">
                <a:latin typeface="Verdana" panose="020B0604030504040204" pitchFamily="34" charset="0"/>
                <a:ea typeface="Verdana" panose="020B0604030504040204" pitchFamily="34" charset="0"/>
                <a:cs typeface="Verdana" panose="020B0604030504040204" pitchFamily="34" charset="0"/>
              </a:rPr>
              <a:t>Kartenwerke mit separaten Titelblättern (RDA 2.2.2.2</a:t>
            </a:r>
            <a:r>
              <a:rPr lang="de-DE" alt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a:latin typeface="Verdana" panose="020B0604030504040204" pitchFamily="34" charset="0"/>
                <a:ea typeface="Verdana" panose="020B0604030504040204" pitchFamily="34" charset="0"/>
                <a:cs typeface="Verdana" panose="020B0604030504040204" pitchFamily="34" charset="0"/>
              </a:rPr>
              <a:t>Titelseite, Titelblatt oder Titelkarte (oder ein Bild davon)</a:t>
            </a:r>
          </a:p>
          <a:p>
            <a:pPr marL="277813" lvl="1" indent="0">
              <a:buNone/>
              <a:defRPr/>
            </a:pPr>
            <a:r>
              <a:rPr lang="de-DE" altLang="de-DE" sz="2400" dirty="0">
                <a:latin typeface="Verdana" panose="020B0604030504040204" pitchFamily="34" charset="0"/>
                <a:ea typeface="Verdana" panose="020B0604030504040204" pitchFamily="34" charset="0"/>
                <a:cs typeface="Verdana" panose="020B0604030504040204" pitchFamily="34" charset="0"/>
              </a:rPr>
              <a:t>	</a:t>
            </a:r>
          </a:p>
          <a:p>
            <a:pPr>
              <a:defRPr/>
            </a:pPr>
            <a:endParaRPr lang="de-DE" altLang="de-DE" sz="24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2400" dirty="0" smtClean="0">
                <a:latin typeface="Verdana" panose="020B0604030504040204" pitchFamily="34" charset="0"/>
                <a:ea typeface="Verdana" panose="020B0604030504040204" pitchFamily="34" charset="0"/>
                <a:cs typeface="Verdana" panose="020B0604030504040204" pitchFamily="34" charset="0"/>
              </a:rPr>
              <a:t>Für </a:t>
            </a:r>
            <a:r>
              <a:rPr lang="de-DE" altLang="de-DE" sz="2400" dirty="0">
                <a:latin typeface="Verdana" panose="020B0604030504040204" pitchFamily="34" charset="0"/>
                <a:ea typeface="Verdana" panose="020B0604030504040204" pitchFamily="34" charset="0"/>
                <a:cs typeface="Verdana" panose="020B0604030504040204" pitchFamily="34" charset="0"/>
              </a:rPr>
              <a:t>Karten (RDA 2.2.2.2 D-A-CH</a:t>
            </a:r>
            <a:r>
              <a:rPr lang="de-DE" altLang="de-DE" sz="2400" dirty="0" smtClean="0">
                <a:latin typeface="Verdana" panose="020B0604030504040204" pitchFamily="34" charset="0"/>
                <a:ea typeface="Verdana" panose="020B0604030504040204" pitchFamily="34" charset="0"/>
                <a:cs typeface="Verdana" panose="020B0604030504040204" pitchFamily="34" charset="0"/>
              </a:rPr>
              <a:t>)</a:t>
            </a:r>
            <a:endParaRPr lang="de-DE" alt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de-DE" alt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die gesamte Ressource</a:t>
            </a:r>
          </a:p>
          <a:p>
            <a:pPr lvl="1">
              <a:buFont typeface="Symbol" panose="05050102010706020507" pitchFamily="18" charset="2"/>
              <a:buChar char="-"/>
              <a:defRPr/>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r>
              <a:rPr lang="de-DE" sz="2000" dirty="0" smtClean="0">
                <a:latin typeface="Verdana" panose="020B0604030504040204" pitchFamily="34" charset="0"/>
                <a:ea typeface="Verdana" panose="020B0604030504040204" pitchFamily="34" charset="0"/>
                <a:cs typeface="Verdana" panose="020B0604030504040204" pitchFamily="34" charset="0"/>
              </a:rPr>
              <a:t>auch Behältnis oder Begleitmaterial, das mit der Ressource erscheint</a:t>
            </a:r>
            <a:endParaRPr lang="de-DE" sz="2000" dirty="0">
              <a:latin typeface="Verdana" panose="020B0604030504040204" pitchFamily="34" charset="0"/>
              <a:ea typeface="Verdana" panose="020B0604030504040204" pitchFamily="34" charset="0"/>
              <a:cs typeface="Verdana" panose="020B0604030504040204" pitchFamily="34" charset="0"/>
            </a:endParaRPr>
          </a:p>
          <a:p>
            <a:pPr marL="277813" lvl="1" indent="0">
              <a:buNone/>
              <a:defRPr/>
            </a:pPr>
            <a:r>
              <a:rPr lang="de-DE" altLang="de-DE" sz="2400" dirty="0">
                <a:latin typeface="Verdana" panose="020B0604030504040204" pitchFamily="34" charset="0"/>
                <a:ea typeface="Verdana" panose="020B0604030504040204" pitchFamily="34" charset="0"/>
                <a:cs typeface="Verdana" panose="020B0604030504040204" pitchFamily="34" charset="0"/>
              </a:rPr>
              <a:t>	</a:t>
            </a:r>
          </a:p>
          <a:p>
            <a:pPr marL="0" indent="0">
              <a:buNone/>
              <a:defRPr/>
            </a:pP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defRPr/>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itchFamily="34" charset="0"/>
              <a:ea typeface="Verdana" pitchFamily="34" charset="0"/>
              <a:cs typeface="Verdana" pitchFamily="34" charset="0"/>
            </a:endParaRPr>
          </a:p>
          <a:p>
            <a:pPr>
              <a:buNone/>
            </a:pPr>
            <a:endParaRPr lang="de-DE" sz="24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dirty="0"/>
          </a:p>
        </p:txBody>
      </p:sp>
    </p:spTree>
    <p:extLst>
      <p:ext uri="{BB962C8B-B14F-4D97-AF65-F5344CB8AC3E}">
        <p14:creationId xmlns:p14="http://schemas.microsoft.com/office/powerpoint/2010/main" val="24278458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80</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Layout | Beispiele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836712"/>
            <a:ext cx="8640960" cy="1872208"/>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kartografische Ressourcen (RDA 3.11.1.3)</a:t>
            </a:r>
          </a:p>
          <a:p>
            <a:endParaRPr lang="de-DE" sz="1000" dirty="0">
              <a:latin typeface="Verdana" panose="020B0604030504040204" pitchFamily="34" charset="0"/>
              <a:ea typeface="Verdana" panose="020B0604030504040204" pitchFamily="34" charset="0"/>
              <a:cs typeface="Verdana" panose="020B0604030504040204" pitchFamily="34" charset="0"/>
            </a:endParaRPr>
          </a:p>
          <a:p>
            <a:pPr lvl="1"/>
            <a:r>
              <a:rPr lang="de-DE" sz="2000" dirty="0" smtClean="0">
                <a:latin typeface="Verdana" panose="020B0604030504040204" pitchFamily="34" charset="0"/>
                <a:ea typeface="Verdana" panose="020B0604030504040204" pitchFamily="34" charset="0"/>
                <a:cs typeface="Verdana" panose="020B0604030504040204" pitchFamily="34" charset="0"/>
              </a:rPr>
              <a:t>beidseitig</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r>
              <a:rPr lang="de-DE" sz="2000" dirty="0" smtClean="0">
                <a:latin typeface="Verdana" panose="020B0604030504040204" pitchFamily="34" charset="0"/>
                <a:ea typeface="Verdana" panose="020B0604030504040204" pitchFamily="34" charset="0"/>
                <a:cs typeface="Verdana" panose="020B0604030504040204" pitchFamily="34" charset="0"/>
              </a:rPr>
              <a:t>back to back</a:t>
            </a:r>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le 9"/>
          <p:cNvGraphicFramePr>
            <a:graphicFrameLocks noGrp="1"/>
          </p:cNvGraphicFramePr>
          <p:nvPr>
            <p:extLst>
              <p:ext uri="{D42A27DB-BD31-4B8C-83A1-F6EECF244321}">
                <p14:modId xmlns:p14="http://schemas.microsoft.com/office/powerpoint/2010/main" val="3964115053"/>
              </p:ext>
            </p:extLst>
          </p:nvPr>
        </p:nvGraphicFramePr>
        <p:xfrm>
          <a:off x="319862" y="2924944"/>
          <a:ext cx="8356594" cy="1381760"/>
        </p:xfrm>
        <a:graphic>
          <a:graphicData uri="http://schemas.openxmlformats.org/drawingml/2006/table">
            <a:tbl>
              <a:tblPr firstRow="1" bandRow="1">
                <a:tableStyleId>{5C22544A-7EE6-4342-B048-85BDC9FD1C3A}</a:tableStyleId>
              </a:tblPr>
              <a:tblGrid>
                <a:gridCol w="1053490"/>
                <a:gridCol w="1254432">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4608512">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434</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3.11.1.3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Layout</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eidseitig</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Eine oder mehrere Karten auf beiden Seiten eines Blatts</a:t>
                      </a:r>
                      <a:endParaRPr lang="de-DE" sz="1800" i="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385808935"/>
              </p:ext>
            </p:extLst>
          </p:nvPr>
        </p:nvGraphicFramePr>
        <p:xfrm>
          <a:off x="323528" y="4581128"/>
          <a:ext cx="8280920" cy="1656080"/>
        </p:xfrm>
        <a:graphic>
          <a:graphicData uri="http://schemas.openxmlformats.org/drawingml/2006/table">
            <a:tbl>
              <a:tblPr firstRow="1" bandRow="1">
                <a:tableStyleId>{5C22544A-7EE6-4342-B048-85BDC9FD1C3A}</a:tableStyleId>
              </a:tblPr>
              <a:tblGrid>
                <a:gridCol w="1050717"/>
                <a:gridCol w="1253539">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4536504">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434</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3.11.1.3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Layout</a:t>
                      </a: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back to back</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Dieselbe Karte auf beiden Seiten eines Blatts in unterschiedlichen Sprachen</a:t>
                      </a:r>
                      <a:endParaRPr lang="de-DE" sz="1800" i="1"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16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81</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Farbinhalt</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1052736"/>
            <a:ext cx="8640960" cy="5184576"/>
          </a:xfrm>
        </p:spPr>
        <p:txBody>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Als „farbig“ Karten usw. erfassen, die nicht ausschließlich „schwarz-weiß“ oder in Graustufen gedruckt </a:t>
            </a:r>
            <a:r>
              <a:rPr lang="de-DE" sz="2400" dirty="0">
                <a:latin typeface="Verdana" panose="020B0604030504040204" pitchFamily="34" charset="0"/>
                <a:ea typeface="Verdana" panose="020B0604030504040204" pitchFamily="34" charset="0"/>
                <a:cs typeface="Verdana" panose="020B0604030504040204" pitchFamily="34" charset="0"/>
              </a:rPr>
              <a:t>sind (RDA </a:t>
            </a:r>
            <a:r>
              <a:rPr lang="de-DE" sz="2400" dirty="0" smtClean="0">
                <a:latin typeface="Verdana" panose="020B0604030504040204" pitchFamily="34" charset="0"/>
                <a:ea typeface="Verdana" panose="020B0604030504040204" pitchFamily="34" charset="0"/>
                <a:cs typeface="Verdana" panose="020B0604030504040204" pitchFamily="34" charset="0"/>
              </a:rPr>
              <a:t>7.17.1.3 D-A-CH) </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Details zum Farbinhalt erfassen, wenn für die Identifizierung oder Abgrenzung als wichtig angesehen (</a:t>
            </a:r>
            <a:r>
              <a:rPr lang="de-DE" sz="2400" dirty="0">
                <a:latin typeface="Verdana" panose="020B0604030504040204" pitchFamily="34" charset="0"/>
                <a:ea typeface="Verdana" panose="020B0604030504040204" pitchFamily="34" charset="0"/>
                <a:cs typeface="Verdana" panose="020B0604030504040204" pitchFamily="34" charset="0"/>
              </a:rPr>
              <a:t>RDA </a:t>
            </a:r>
            <a:r>
              <a:rPr lang="de-DE" sz="2400" dirty="0" smtClean="0">
                <a:latin typeface="Verdana" panose="020B0604030504040204" pitchFamily="34" charset="0"/>
                <a:ea typeface="Verdana" panose="020B0604030504040204" pitchFamily="34" charset="0"/>
                <a:cs typeface="Verdana" panose="020B0604030504040204" pitchFamily="34" charset="0"/>
              </a:rPr>
              <a:t>7.17.1.4)</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Als „koloriert“ die handkolorierten Altkarten usw. in einer exemplarspezifischen </a:t>
            </a:r>
            <a:r>
              <a:rPr lang="de-DE" sz="2400" dirty="0">
                <a:latin typeface="Verdana" panose="020B0604030504040204" pitchFamily="34" charset="0"/>
                <a:ea typeface="Verdana" panose="020B0604030504040204" pitchFamily="34" charset="0"/>
                <a:cs typeface="Verdana" panose="020B0604030504040204" pitchFamily="34" charset="0"/>
              </a:rPr>
              <a:t>Anmerkung </a:t>
            </a:r>
            <a:r>
              <a:rPr lang="de-DE" sz="2400" dirty="0" smtClean="0">
                <a:latin typeface="Verdana" panose="020B0604030504040204" pitchFamily="34" charset="0"/>
                <a:ea typeface="Verdana" panose="020B0604030504040204" pitchFamily="34" charset="0"/>
                <a:cs typeface="Verdana" panose="020B0604030504040204" pitchFamily="34" charset="0"/>
              </a:rPr>
              <a:t>beschreiben (RDA </a:t>
            </a:r>
            <a:r>
              <a:rPr lang="de-DE" sz="2400" dirty="0">
                <a:latin typeface="Verdana" panose="020B0604030504040204" pitchFamily="34" charset="0"/>
                <a:ea typeface="Verdana" panose="020B0604030504040204" pitchFamily="34" charset="0"/>
                <a:cs typeface="Verdana" panose="020B0604030504040204" pitchFamily="34" charset="0"/>
              </a:rPr>
              <a:t>3.22.1.4</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p>
        </p:txBody>
      </p:sp>
    </p:spTree>
    <p:extLst>
      <p:ext uri="{BB962C8B-B14F-4D97-AF65-F5344CB8AC3E}">
        <p14:creationId xmlns:p14="http://schemas.microsoft.com/office/powerpoint/2010/main" val="12152990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82</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
            </a:r>
            <a:br>
              <a:rPr lang="de-DE" dirty="0" smtClean="0">
                <a:latin typeface="Verdana" panose="020B0604030504040204" pitchFamily="34" charset="0"/>
                <a:ea typeface="Verdana" panose="020B0604030504040204" pitchFamily="34" charset="0"/>
                <a:cs typeface="Verdana" panose="020B0604030504040204" pitchFamily="34" charset="0"/>
              </a:rPr>
            </a:br>
            <a:r>
              <a:rPr lang="de-DE" dirty="0">
                <a:latin typeface="Verdana" panose="020B0604030504040204" pitchFamily="34" charset="0"/>
                <a:ea typeface="Verdana" panose="020B0604030504040204" pitchFamily="34" charset="0"/>
                <a:cs typeface="Verdana" panose="020B0604030504040204" pitchFamily="34" charset="0"/>
              </a:rPr>
              <a:t/>
            </a:r>
            <a:br>
              <a:rPr lang="de-DE" dirty="0">
                <a:latin typeface="Verdana" panose="020B0604030504040204" pitchFamily="34" charset="0"/>
                <a:ea typeface="Verdana" panose="020B0604030504040204" pitchFamily="34" charset="0"/>
                <a:cs typeface="Verdana" panose="020B0604030504040204" pitchFamily="34" charset="0"/>
              </a:rPr>
            </a:br>
            <a:r>
              <a:rPr lang="de-DE" dirty="0" smtClean="0">
                <a:latin typeface="Verdana" panose="020B0604030504040204" pitchFamily="34" charset="0"/>
                <a:ea typeface="Verdana" panose="020B0604030504040204" pitchFamily="34" charset="0"/>
                <a:cs typeface="Verdana" panose="020B0604030504040204" pitchFamily="34" charset="0"/>
              </a:rPr>
              <a:t>Farbinhalt | Beispiele</a:t>
            </a: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3762490533"/>
              </p:ext>
            </p:extLst>
          </p:nvPr>
        </p:nvGraphicFramePr>
        <p:xfrm>
          <a:off x="251520" y="1350060"/>
          <a:ext cx="8424936" cy="706120"/>
        </p:xfrm>
        <a:graphic>
          <a:graphicData uri="http://schemas.openxmlformats.org/drawingml/2006/table">
            <a:tbl>
              <a:tblPr firstRow="1" bandRow="1">
                <a:tableStyleId>{5C22544A-7EE6-4342-B048-85BDC9FD1C3A}</a:tableStyleId>
              </a:tblPr>
              <a:tblGrid>
                <a:gridCol w="1296144"/>
                <a:gridCol w="1080120">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3"/>
                    </a:ext>
                  </a:extLst>
                </a:gridCol>
              </a:tblGrid>
              <a:tr h="149735">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434</a:t>
                      </a: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7.17</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Farbinhalt</a:t>
                      </a:r>
                    </a:p>
                  </a:txBody>
                  <a:tcPr/>
                </a:tc>
                <a:tc>
                  <a:txBody>
                    <a:bodyPr/>
                    <a:lstStyle/>
                    <a:p>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farbig</a:t>
                      </a:r>
                      <a:endPar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679996356"/>
              </p:ext>
            </p:extLst>
          </p:nvPr>
        </p:nvGraphicFramePr>
        <p:xfrm>
          <a:off x="283641" y="2485401"/>
          <a:ext cx="8424936" cy="741680"/>
        </p:xfrm>
        <a:graphic>
          <a:graphicData uri="http://schemas.openxmlformats.org/drawingml/2006/table">
            <a:tbl>
              <a:tblPr firstRow="1" bandRow="1">
                <a:tableStyleId>{5C22544A-7EE6-4342-B048-85BDC9FD1C3A}</a:tableStyleId>
              </a:tblPr>
              <a:tblGrid>
                <a:gridCol w="1224136"/>
                <a:gridCol w="1152128">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3240360">
                  <a:extLst>
                    <a:ext uri="{9D8B030D-6E8A-4147-A177-3AD203B41FA5}">
                      <a16:colId xmlns:a16="http://schemas.microsoft.com/office/drawing/2014/main" xmlns="" val="20003"/>
                    </a:ext>
                  </a:extLst>
                </a:gridCol>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434</a:t>
                      </a: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3.9</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Entstehungsmethode</a:t>
                      </a:r>
                    </a:p>
                  </a:txBody>
                  <a:tcPr/>
                </a:tc>
                <a:tc>
                  <a:txBody>
                    <a:bodyPr/>
                    <a:lstStyle/>
                    <a:p>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b="0" kern="120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Kupferstich</a:t>
                      </a:r>
                      <a:endParaRPr lang="de-DE" sz="1600" b="0" i="1"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2" name="Textfeld 1"/>
          <p:cNvSpPr txBox="1"/>
          <p:nvPr/>
        </p:nvSpPr>
        <p:spPr>
          <a:xfrm>
            <a:off x="179512" y="980728"/>
            <a:ext cx="2448272"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Karte (Farbdruck)</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Textfeld 2"/>
          <p:cNvSpPr txBox="1"/>
          <p:nvPr/>
        </p:nvSpPr>
        <p:spPr>
          <a:xfrm>
            <a:off x="251520" y="2123564"/>
            <a:ext cx="3096344"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Altkarte (handkoloriert)</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511583794"/>
              </p:ext>
            </p:extLst>
          </p:nvPr>
        </p:nvGraphicFramePr>
        <p:xfrm>
          <a:off x="323528" y="5229200"/>
          <a:ext cx="8424935" cy="741680"/>
        </p:xfrm>
        <a:graphic>
          <a:graphicData uri="http://schemas.openxmlformats.org/drawingml/2006/table">
            <a:tbl>
              <a:tblPr firstRow="1" bandRow="1">
                <a:tableStyleId>{5C22544A-7EE6-4342-B048-85BDC9FD1C3A}</a:tableStyleId>
              </a:tblPr>
              <a:tblGrid>
                <a:gridCol w="1224136"/>
                <a:gridCol w="1152128">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3240359">
                  <a:extLst>
                    <a:ext uri="{9D8B030D-6E8A-4147-A177-3AD203B41FA5}">
                      <a16:colId xmlns:a16="http://schemas.microsoft.com/office/drawing/2014/main" xmlns="" val="20003"/>
                    </a:ext>
                  </a:extLst>
                </a:gridCol>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434</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7.17</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Farbinhalt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sz="1600" dirty="0" smtClean="0">
                          <a:latin typeface="Verdana" panose="020B0604030504040204" pitchFamily="34" charset="0"/>
                          <a:ea typeface="Verdana" panose="020B0604030504040204" pitchFamily="34" charset="0"/>
                          <a:cs typeface="Verdana" panose="020B0604030504040204" pitchFamily="34" charset="0"/>
                        </a:rPr>
                        <a:t>Illustrationen</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bl>
          </a:graphicData>
        </a:graphic>
      </p:graphicFrame>
      <p:sp>
        <p:nvSpPr>
          <p:cNvPr id="7" name="Textfeld 6"/>
          <p:cNvSpPr txBox="1"/>
          <p:nvPr/>
        </p:nvSpPr>
        <p:spPr>
          <a:xfrm>
            <a:off x="251520" y="4869160"/>
            <a:ext cx="2304256" cy="369332"/>
          </a:xfrm>
          <a:prstGeom prst="rect">
            <a:avLst/>
          </a:prstGeom>
          <a:noFill/>
        </p:spPr>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Atlas (Farbdruck)</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2816459752"/>
              </p:ext>
            </p:extLst>
          </p:nvPr>
        </p:nvGraphicFramePr>
        <p:xfrm>
          <a:off x="323528" y="3467080"/>
          <a:ext cx="8424936" cy="1402080"/>
        </p:xfrm>
        <a:graphic>
          <a:graphicData uri="http://schemas.openxmlformats.org/drawingml/2006/table">
            <a:tbl>
              <a:tblPr firstRow="1" bandRow="1">
                <a:tableStyleId>{5C22544A-7EE6-4342-B048-85BDC9FD1C3A}</a:tableStyleId>
              </a:tblPr>
              <a:tblGrid>
                <a:gridCol w="1224136"/>
                <a:gridCol w="1152128"/>
                <a:gridCol w="2808312"/>
                <a:gridCol w="324036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MFC</a:t>
                      </a: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RDA</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Element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Erfassung</a:t>
                      </a:r>
                    </a:p>
                    <a:p>
                      <a:endParaRPr lang="de-DE" sz="16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1125</a:t>
                      </a:r>
                      <a:br>
                        <a:rPr lang="de-DE" sz="1600" b="0" dirty="0" smtClean="0">
                          <a:latin typeface="Verdana" panose="020B0604030504040204" pitchFamily="34" charset="0"/>
                          <a:ea typeface="Verdana" panose="020B0604030504040204" pitchFamily="34" charset="0"/>
                          <a:cs typeface="Verdana" panose="020B0604030504040204" pitchFamily="34" charset="0"/>
                        </a:rPr>
                      </a:br>
                      <a:r>
                        <a:rPr lang="de-DE" sz="1600" b="0" dirty="0" smtClean="0">
                          <a:latin typeface="Verdana" panose="020B0604030504040204" pitchFamily="34" charset="0"/>
                          <a:ea typeface="Verdana" panose="020B0604030504040204" pitchFamily="34" charset="0"/>
                          <a:cs typeface="Verdana" panose="020B0604030504040204" pitchFamily="34" charset="0"/>
                        </a:rPr>
                        <a:t/>
                      </a:r>
                      <a:br>
                        <a:rPr lang="de-DE" sz="1600" b="0" dirty="0" smtClean="0">
                          <a:latin typeface="Verdana" panose="020B0604030504040204" pitchFamily="34" charset="0"/>
                          <a:ea typeface="Verdana" panose="020B0604030504040204" pitchFamily="34" charset="0"/>
                          <a:cs typeface="Verdana" panose="020B0604030504040204" pitchFamily="34" charset="0"/>
                        </a:rPr>
                      </a:b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3.22</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Anmerkung zu einer exemplarspezifischen Datenträgereigenschaft</a:t>
                      </a:r>
                    </a:p>
                  </a:txBody>
                  <a:tcPr/>
                </a:tc>
                <a:tc>
                  <a:txBody>
                    <a:bodyPr/>
                    <a:lstStyle/>
                    <a:p>
                      <a:r>
                        <a:rPr lang="de-DE" sz="16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Politische Grenzen koloriert</a:t>
                      </a:r>
                    </a:p>
                  </a:txBody>
                  <a:tcPr/>
                </a:tc>
              </a:tr>
            </a:tbl>
          </a:graphicData>
        </a:graphic>
      </p:graphicFrame>
    </p:spTree>
    <p:extLst>
      <p:ext uri="{BB962C8B-B14F-4D97-AF65-F5344CB8AC3E}">
        <p14:creationId xmlns:p14="http://schemas.microsoft.com/office/powerpoint/2010/main" val="28028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83</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Details zum </a:t>
            </a:r>
            <a:r>
              <a:rPr lang="de-DE" dirty="0">
                <a:latin typeface="Verdana" panose="020B0604030504040204" pitchFamily="34" charset="0"/>
                <a:ea typeface="Verdana" panose="020B0604030504040204" pitchFamily="34" charset="0"/>
                <a:cs typeface="Verdana" panose="020B0604030504040204" pitchFamily="34" charset="0"/>
              </a:rPr>
              <a:t>Farbinhalt </a:t>
            </a:r>
            <a:r>
              <a:rPr lang="de-DE" dirty="0" smtClean="0">
                <a:latin typeface="Verdana" panose="020B0604030504040204" pitchFamily="34" charset="0"/>
                <a:ea typeface="Verdana" panose="020B0604030504040204" pitchFamily="34" charset="0"/>
                <a:cs typeface="Verdana" panose="020B0604030504040204" pitchFamily="34" charset="0"/>
              </a:rPr>
              <a:t>|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le 10"/>
          <p:cNvGraphicFramePr>
            <a:graphicFrameLocks noGrp="1"/>
          </p:cNvGraphicFramePr>
          <p:nvPr>
            <p:extLst>
              <p:ext uri="{D42A27DB-BD31-4B8C-83A1-F6EECF244321}">
                <p14:modId xmlns:p14="http://schemas.microsoft.com/office/powerpoint/2010/main" val="125059858"/>
              </p:ext>
            </p:extLst>
          </p:nvPr>
        </p:nvGraphicFramePr>
        <p:xfrm>
          <a:off x="179512" y="764704"/>
          <a:ext cx="8496944" cy="4856480"/>
        </p:xfrm>
        <a:graphic>
          <a:graphicData uri="http://schemas.openxmlformats.org/drawingml/2006/table">
            <a:tbl>
              <a:tblPr firstRow="1" bandRow="1">
                <a:tableStyleId>{5C22544A-7EE6-4342-B048-85BDC9FD1C3A}</a:tableStyleId>
              </a:tblPr>
              <a:tblGrid>
                <a:gridCol w="936104"/>
                <a:gridCol w="1080120">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4104456">
                  <a:extLst>
                    <a:ext uri="{9D8B030D-6E8A-4147-A177-3AD203B41FA5}">
                      <a16:colId xmlns:a16="http://schemas.microsoft.com/office/drawing/2014/main" xmlns="" val="20003"/>
                    </a:ext>
                  </a:extLst>
                </a:gridCol>
              </a:tblGrid>
              <a:tr h="370840">
                <a:tc>
                  <a:txBody>
                    <a:bodyPr/>
                    <a:lstStyle/>
                    <a:p>
                      <a:r>
                        <a:rPr lang="de-DE" sz="14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RDA</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Element</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dirty="0" smtClean="0">
                          <a:latin typeface="Verdana" panose="020B0604030504040204" pitchFamily="34" charset="0"/>
                          <a:ea typeface="Verdana" panose="020B0604030504040204" pitchFamily="34" charset="0"/>
                          <a:cs typeface="Verdana" panose="020B0604030504040204" pitchFamily="34" charset="0"/>
                        </a:rPr>
                        <a:t>Erfassung</a:t>
                      </a:r>
                      <a:endParaRPr lang="de-DE" sz="14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331</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2.3.2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r>
                        <a:rPr lang="de-DE" sz="14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4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Atlas Novus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Indicibus</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Instructus</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de-DE" sz="14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oder Neuer mit Wort-Registern versehener Atlas </a:t>
                      </a:r>
                      <a:endPar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3969112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335</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2.3.4</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r>
                        <a:rPr lang="de-DE" sz="14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bestehend In 50.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Seutterisch</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-Geographische Haupt- und Special-Tabellen </a:t>
                      </a:r>
                      <a:endParaRPr lang="de-DE" sz="14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359</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2.4.2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Verantwortlich-</a:t>
                      </a:r>
                      <a:r>
                        <a:rPr lang="de-DE" sz="1400" b="1" dirty="0" err="1" smtClean="0">
                          <a:latin typeface="Verdana" panose="020B0604030504040204" pitchFamily="34" charset="0"/>
                          <a:ea typeface="Verdana" panose="020B0604030504040204" pitchFamily="34" charset="0"/>
                          <a:cs typeface="Verdana" panose="020B0604030504040204" pitchFamily="34" charset="0"/>
                        </a:rPr>
                        <a:t>keitsangabe</a:t>
                      </a:r>
                      <a:endParaRPr lang="de-DE" sz="1400"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4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Zusammen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gesetzet</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und zu bequemen Gebrauch deren Liebhabern der Geographischen Wissenschaft mit allergnädigster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Kayserl</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Specialen</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Freyheit</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in offenen Druck heraus gegeben von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Mathäo</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Roth,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Kayserl</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Hof-Kriegs-Agenten </a:t>
                      </a:r>
                      <a:endParaRPr lang="de-DE" sz="14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419</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2.8.2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Erscheinungsort</a:t>
                      </a:r>
                    </a:p>
                  </a:txBody>
                  <a:tcPr/>
                </a:tc>
                <a:tc>
                  <a:txBody>
                    <a:bodyPr/>
                    <a:lstStyle/>
                    <a:p>
                      <a:r>
                        <a:rPr lang="de-DE" sz="1400" b="1"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4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Wienn</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in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Oesterreich</a:t>
                      </a:r>
                      <a:endParaRPr lang="de-DE" sz="14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77459665"/>
                  </a:ext>
                </a:extLst>
              </a:tr>
              <a:tr h="817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419</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2.8.4</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Verlagsname</a:t>
                      </a:r>
                    </a:p>
                  </a:txBody>
                  <a:tcPr/>
                </a:tc>
                <a:tc>
                  <a:txBody>
                    <a:bodyPr/>
                    <a:lstStyle/>
                    <a:p>
                      <a:r>
                        <a:rPr lang="de-DE" sz="1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a:t>
                      </a:r>
                      <a:r>
                        <a:rPr lang="de-DE" sz="1400" b="0" dirty="0" smtClean="0">
                          <a:latin typeface="Verdana" panose="020B0604030504040204" pitchFamily="34" charset="0"/>
                          <a:ea typeface="Verdana" panose="020B0604030504040204" pitchFamily="34" charset="0"/>
                          <a:cs typeface="Verdana" panose="020B0604030504040204" pitchFamily="34" charset="0"/>
                        </a:rPr>
                        <a:t> Gedruckt </a:t>
                      </a:r>
                      <a:r>
                        <a:rPr lang="de-DE" sz="1400" b="0" dirty="0" err="1" smtClean="0">
                          <a:latin typeface="Verdana" panose="020B0604030504040204" pitchFamily="34" charset="0"/>
                          <a:ea typeface="Verdana" panose="020B0604030504040204" pitchFamily="34" charset="0"/>
                          <a:cs typeface="Verdana" panose="020B0604030504040204" pitchFamily="34" charset="0"/>
                        </a:rPr>
                        <a:t>bey</a:t>
                      </a:r>
                      <a:r>
                        <a:rPr lang="de-DE" sz="1400" b="0" dirty="0" smtClean="0">
                          <a:latin typeface="Verdana" panose="020B0604030504040204" pitchFamily="34" charset="0"/>
                          <a:ea typeface="Verdana" panose="020B0604030504040204" pitchFamily="34" charset="0"/>
                          <a:cs typeface="Verdana" panose="020B0604030504040204" pitchFamily="34" charset="0"/>
                        </a:rPr>
                        <a:t> Leopold Johann </a:t>
                      </a:r>
                      <a:r>
                        <a:rPr lang="de-DE" sz="1400" b="0" dirty="0" err="1" smtClean="0">
                          <a:latin typeface="Verdana" panose="020B0604030504040204" pitchFamily="34" charset="0"/>
                          <a:ea typeface="Verdana" panose="020B0604030504040204" pitchFamily="34" charset="0"/>
                          <a:cs typeface="Verdana" panose="020B0604030504040204" pitchFamily="34" charset="0"/>
                        </a:rPr>
                        <a:t>Waliwoda</a:t>
                      </a:r>
                      <a:r>
                        <a:rPr lang="de-DE" sz="1400" b="0" dirty="0" smtClean="0">
                          <a:latin typeface="Verdana" panose="020B0604030504040204" pitchFamily="34" charset="0"/>
                          <a:ea typeface="Verdana" panose="020B0604030504040204" pitchFamily="34" charset="0"/>
                          <a:cs typeface="Verdana" panose="020B0604030504040204" pitchFamily="34" charset="0"/>
                        </a:rPr>
                        <a:t>, Universitäts-Buchdruckern</a:t>
                      </a:r>
                      <a:endParaRPr lang="de-DE" sz="14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22698566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303</a:t>
                      </a:r>
                    </a:p>
                  </a:txBody>
                  <a:tcPr/>
                </a:tc>
                <a:tc>
                  <a:txBody>
                    <a:bodyPr/>
                    <a:lstStyle/>
                    <a:p>
                      <a:r>
                        <a:rPr lang="de-DE" sz="1400" b="1" dirty="0" smtClean="0">
                          <a:latin typeface="Verdana" panose="020B0604030504040204" pitchFamily="34" charset="0"/>
                          <a:ea typeface="Verdana" panose="020B0604030504040204" pitchFamily="34" charset="0"/>
                          <a:cs typeface="Verdana" panose="020B0604030504040204" pitchFamily="34" charset="0"/>
                        </a:rPr>
                        <a:t>6.2.2</a:t>
                      </a:r>
                      <a:endParaRPr lang="de-DE"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latin typeface="Verdana" panose="020B0604030504040204" pitchFamily="34" charset="0"/>
                          <a:ea typeface="Verdana" panose="020B0604030504040204" pitchFamily="34" charset="0"/>
                          <a:cs typeface="Verdana" panose="020B0604030504040204" pitchFamily="34" charset="0"/>
                        </a:rPr>
                        <a:t>Bevorzugter</a:t>
                      </a:r>
                      <a:r>
                        <a:rPr lang="de-DE" sz="1400" b="1" baseline="0" dirty="0" smtClean="0">
                          <a:latin typeface="Verdana" panose="020B0604030504040204" pitchFamily="34" charset="0"/>
                          <a:ea typeface="Verdana" panose="020B0604030504040204" pitchFamily="34" charset="0"/>
                          <a:cs typeface="Verdana" panose="020B0604030504040204" pitchFamily="34" charset="0"/>
                        </a:rPr>
                        <a:t> Titel des Werks</a:t>
                      </a:r>
                      <a:endParaRPr lang="de-DE" sz="1400"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kumimoji="0" lang="de-DE"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$t</a:t>
                      </a:r>
                      <a:r>
                        <a:rPr kumimoji="0" lang="de-DE" sz="14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lang="de-DE" sz="14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Atlas novus </a:t>
                      </a:r>
                      <a:r>
                        <a:rPr lang="de-DE" sz="14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indicibus</a:t>
                      </a:r>
                      <a:r>
                        <a:rPr lang="de-DE" sz="140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a:t>
                      </a:r>
                      <a:r>
                        <a:rPr lang="de-DE" sz="1400" kern="1200" dirty="0" err="1" smtClean="0">
                          <a:solidFill>
                            <a:schemeClr val="dk1"/>
                          </a:solidFill>
                          <a:latin typeface="Verdana" panose="020B0604030504040204" pitchFamily="34" charset="0"/>
                          <a:ea typeface="Verdana" panose="020B0604030504040204" pitchFamily="34" charset="0"/>
                          <a:cs typeface="Verdana" panose="020B0604030504040204" pitchFamily="34" charset="0"/>
                        </a:rPr>
                        <a:t>instructus</a:t>
                      </a:r>
                      <a:endPar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sz="1400" b="0" dirty="0" smtClean="0">
                          <a:latin typeface="Verdana" panose="020B0604030504040204" pitchFamily="34" charset="0"/>
                          <a:ea typeface="Verdana" panose="020B0604030504040204" pitchFamily="34" charset="0"/>
                          <a:cs typeface="Verdana" panose="020B0604030504040204" pitchFamily="34" charset="0"/>
                        </a:rPr>
                        <a:t>7.17.1.4</a:t>
                      </a:r>
                      <a:endParaRPr lang="de-DE" sz="14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smtClean="0">
                          <a:latin typeface="Verdana" panose="020B0604030504040204" pitchFamily="34" charset="0"/>
                          <a:ea typeface="Verdana" panose="020B0604030504040204" pitchFamily="34" charset="0"/>
                          <a:cs typeface="Verdana" panose="020B0604030504040204" pitchFamily="34" charset="0"/>
                        </a:rPr>
                        <a:t>Details zum Farbinhalt</a:t>
                      </a:r>
                    </a:p>
                  </a:txBody>
                  <a:tcPr/>
                </a:tc>
                <a:tc>
                  <a:txBody>
                    <a:bodyPr/>
                    <a:lstStyle/>
                    <a:p>
                      <a:r>
                        <a:rPr lang="de-DE" sz="14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4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Titel in Rot- und Schwarzdruck</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435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84</a:t>
            </a:fld>
            <a:endParaRPr lang="de-DE" dirty="0"/>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Illustrierender Inhalt </a:t>
            </a:r>
          </a:p>
        </p:txBody>
      </p:sp>
      <p:sp>
        <p:nvSpPr>
          <p:cNvPr id="2" name="Textplatzhalter 1"/>
          <p:cNvSpPr>
            <a:spLocks noGrp="1"/>
          </p:cNvSpPr>
          <p:nvPr>
            <p:ph type="body" sz="quarter" idx="13"/>
          </p:nvPr>
        </p:nvSpPr>
        <p:spPr>
          <a:xfrm>
            <a:off x="251520" y="764704"/>
            <a:ext cx="8640960" cy="4320480"/>
          </a:xfrm>
        </p:spPr>
        <p:txBody>
          <a:bodyPr/>
          <a:lstStyle/>
          <a:p>
            <a:r>
              <a:rPr lang="de-DE" sz="2400" dirty="0">
                <a:latin typeface="Verdana" panose="020B0604030504040204" pitchFamily="34" charset="0"/>
                <a:ea typeface="Verdana" panose="020B0604030504040204" pitchFamily="34" charset="0"/>
                <a:cs typeface="Verdana" panose="020B0604030504040204" pitchFamily="34" charset="0"/>
              </a:rPr>
              <a:t>Zusatzelement für einzelne Einheiten und mehrteilige Monografien</a:t>
            </a: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Ergänzt primären Inhalt der Ressource (RDA 7.15.1.3 D-A-CH)</a:t>
            </a: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Erfassung als „Illustration“ bzw. „Illustrationen“ nach der Grundregel (RDA 7.15.1.3)</a:t>
            </a: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Optional die Anzahl erfassen, wenn einfach zu ermitteln, unbedeutende Illustrationen entfallen </a:t>
            </a:r>
          </a:p>
          <a:p>
            <a:pPr marL="0" indent="0">
              <a:buNone/>
            </a:pPr>
            <a:endParaRPr lang="de-DE"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84811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85</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Illustrierender Inhalt </a:t>
            </a:r>
          </a:p>
        </p:txBody>
      </p:sp>
      <p:sp>
        <p:nvSpPr>
          <p:cNvPr id="2" name="Textplatzhalter 1"/>
          <p:cNvSpPr>
            <a:spLocks noGrp="1"/>
          </p:cNvSpPr>
          <p:nvPr>
            <p:ph type="body" sz="quarter" idx="13"/>
          </p:nvPr>
        </p:nvSpPr>
        <p:spPr>
          <a:xfrm>
            <a:off x="251520" y="836712"/>
            <a:ext cx="8640960" cy="5328592"/>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Illustrierender </a:t>
            </a:r>
            <a:r>
              <a:rPr lang="de-DE" sz="2400" dirty="0">
                <a:latin typeface="Verdana" panose="020B0604030504040204" pitchFamily="34" charset="0"/>
                <a:ea typeface="Verdana" panose="020B0604030504040204" pitchFamily="34" charset="0"/>
                <a:cs typeface="Verdana" panose="020B0604030504040204" pitchFamily="34" charset="0"/>
              </a:rPr>
              <a:t>Inhalt kann näher spezifiziert </a:t>
            </a:r>
            <a:r>
              <a:rPr lang="de-DE" sz="2400" dirty="0" smtClean="0">
                <a:latin typeface="Verdana" panose="020B0604030504040204" pitchFamily="34" charset="0"/>
                <a:ea typeface="Verdana" panose="020B0604030504040204" pitchFamily="34" charset="0"/>
                <a:cs typeface="Verdana" panose="020B0604030504040204" pitchFamily="34" charset="0"/>
              </a:rPr>
              <a:t>werden     (RDA 7.15.1.3)</a:t>
            </a: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In kartografischen Ressourcen z</a:t>
            </a:r>
            <a:r>
              <a:rPr lang="de-DE" sz="2400" dirty="0">
                <a:latin typeface="Verdana" panose="020B0604030504040204" pitchFamily="34" charset="0"/>
                <a:ea typeface="Verdana" panose="020B0604030504040204" pitchFamily="34" charset="0"/>
                <a:cs typeface="Verdana" panose="020B0604030504040204" pitchFamily="34" charset="0"/>
              </a:rPr>
              <a:t>. </a:t>
            </a:r>
            <a:r>
              <a:rPr lang="de-DE" sz="2400" dirty="0" smtClean="0">
                <a:latin typeface="Verdana" panose="020B0604030504040204" pitchFamily="34" charset="0"/>
                <a:ea typeface="Verdana" panose="020B0604030504040204" pitchFamily="34" charset="0"/>
                <a:cs typeface="Verdana" panose="020B0604030504040204" pitchFamily="34" charset="0"/>
              </a:rPr>
              <a:t>B.:</a:t>
            </a:r>
          </a:p>
          <a:p>
            <a:pPr marL="0" indent="0">
              <a:buNone/>
            </a:pPr>
            <a:endParaRPr lang="de-DE" sz="1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Diagramme </a:t>
            </a:r>
            <a:r>
              <a:rPr lang="de-DE" sz="2000" dirty="0">
                <a:latin typeface="Verdana" panose="020B0604030504040204" pitchFamily="34" charset="0"/>
                <a:ea typeface="Verdana" panose="020B0604030504040204" pitchFamily="34" charset="0"/>
                <a:cs typeface="Verdana" panose="020B0604030504040204" pitchFamily="34" charset="0"/>
              </a:rPr>
              <a:t>(Höhenprofile, geologische </a:t>
            </a:r>
            <a:r>
              <a:rPr lang="de-DE" sz="2000" dirty="0" smtClean="0">
                <a:latin typeface="Verdana" panose="020B0604030504040204" pitchFamily="34" charset="0"/>
                <a:ea typeface="Verdana" panose="020B0604030504040204" pitchFamily="34" charset="0"/>
                <a:cs typeface="Verdana" panose="020B0604030504040204" pitchFamily="34" charset="0"/>
              </a:rPr>
              <a:t>Profile)</a:t>
            </a:r>
            <a:endParaRPr lang="de-DE" sz="20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000" dirty="0" smtClean="0">
                <a:latin typeface="Verdana" panose="020B0604030504040204" pitchFamily="34" charset="0"/>
                <a:ea typeface="Verdana" panose="020B0604030504040204" pitchFamily="34" charset="0"/>
                <a:cs typeface="Verdana" panose="020B0604030504040204" pitchFamily="34" charset="0"/>
              </a:rPr>
              <a:t>Wappen</a:t>
            </a:r>
          </a:p>
          <a:p>
            <a:pPr marL="457200" lvl="1"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Für Altkarten empfohlen, den illustrierenden </a:t>
            </a:r>
            <a:r>
              <a:rPr lang="de-DE" sz="2400" dirty="0">
                <a:latin typeface="Verdana" panose="020B0604030504040204" pitchFamily="34" charset="0"/>
                <a:ea typeface="Verdana" panose="020B0604030504040204" pitchFamily="34" charset="0"/>
                <a:cs typeface="Verdana" panose="020B0604030504040204" pitchFamily="34" charset="0"/>
              </a:rPr>
              <a:t>Inhalt detaillierter </a:t>
            </a:r>
            <a:r>
              <a:rPr lang="de-DE" sz="2400" dirty="0" smtClean="0">
                <a:latin typeface="Verdana" panose="020B0604030504040204" pitchFamily="34" charset="0"/>
                <a:ea typeface="Verdana" panose="020B0604030504040204" pitchFamily="34" charset="0"/>
                <a:cs typeface="Verdana" panose="020B0604030504040204" pitchFamily="34" charset="0"/>
              </a:rPr>
              <a:t>zu beschreiben</a:t>
            </a:r>
            <a:endParaRPr lang="de-DE" sz="2400"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74420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86</a:t>
            </a:fld>
            <a:endParaRPr lang="de-DE"/>
          </a:p>
        </p:txBody>
      </p:sp>
      <p:sp>
        <p:nvSpPr>
          <p:cNvPr id="8" name="Titel 1"/>
          <p:cNvSpPr>
            <a:spLocks noGrp="1"/>
          </p:cNvSpPr>
          <p:nvPr>
            <p:ph type="title"/>
          </p:nvPr>
        </p:nvSpPr>
        <p:spPr>
          <a:xfrm>
            <a:off x="251520" y="255786"/>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Illustrierender </a:t>
            </a:r>
            <a:r>
              <a:rPr lang="de-DE" dirty="0" smtClean="0">
                <a:latin typeface="Verdana" panose="020B0604030504040204" pitchFamily="34" charset="0"/>
                <a:ea typeface="Verdana" panose="020B0604030504040204" pitchFamily="34" charset="0"/>
                <a:cs typeface="Verdana" panose="020B0604030504040204" pitchFamily="34" charset="0"/>
              </a:rPr>
              <a:t>Inhalt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864029434"/>
              </p:ext>
            </p:extLst>
          </p:nvPr>
        </p:nvGraphicFramePr>
        <p:xfrm>
          <a:off x="323528" y="1623184"/>
          <a:ext cx="8424936" cy="2021840"/>
        </p:xfrm>
        <a:graphic>
          <a:graphicData uri="http://schemas.openxmlformats.org/drawingml/2006/table">
            <a:tbl>
              <a:tblPr firstRow="1" bandRow="1">
                <a:tableStyleId>{5C22544A-7EE6-4342-B048-85BDC9FD1C3A}</a:tableStyleId>
              </a:tblPr>
              <a:tblGrid>
                <a:gridCol w="936104"/>
                <a:gridCol w="1279884">
                  <a:extLst>
                    <a:ext uri="{9D8B030D-6E8A-4147-A177-3AD203B41FA5}">
                      <a16:colId xmlns:a16="http://schemas.microsoft.com/office/drawing/2014/main" xmlns="" val="20000"/>
                    </a:ext>
                  </a:extLst>
                </a:gridCol>
                <a:gridCol w="2248508">
                  <a:extLst>
                    <a:ext uri="{9D8B030D-6E8A-4147-A177-3AD203B41FA5}">
                      <a16:colId xmlns:a16="http://schemas.microsoft.com/office/drawing/2014/main" xmlns="" val="20001"/>
                    </a:ext>
                  </a:extLst>
                </a:gridCol>
                <a:gridCol w="3960440">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Oxford </a:t>
                      </a:r>
                      <a:r>
                        <a:rPr lang="de-DE" dirty="0" err="1" smtClean="0">
                          <a:latin typeface="Verdana" panose="020B0604030504040204" pitchFamily="34" charset="0"/>
                          <a:ea typeface="Verdana" panose="020B0604030504040204" pitchFamily="34" charset="0"/>
                          <a:cs typeface="Verdana" panose="020B0604030504040204" pitchFamily="34" charset="0"/>
                        </a:rPr>
                        <a:t>reference</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atlas</a:t>
                      </a:r>
                      <a:r>
                        <a:rPr lang="de-DE" baseline="0" dirty="0" smtClean="0">
                          <a:latin typeface="Verdana" panose="020B0604030504040204" pitchFamily="34" charset="0"/>
                          <a:ea typeface="Verdana" panose="020B0604030504040204" pitchFamily="34" charset="0"/>
                          <a:cs typeface="Verdana" panose="020B0604030504040204" pitchFamily="34" charset="0"/>
                        </a:rPr>
                        <a:t> for </a:t>
                      </a:r>
                      <a:r>
                        <a:rPr lang="de-DE" baseline="0" dirty="0" err="1" smtClean="0">
                          <a:latin typeface="Verdana" panose="020B0604030504040204" pitchFamily="34" charset="0"/>
                          <a:ea typeface="Verdana" panose="020B0604030504040204" pitchFamily="34" charset="0"/>
                          <a:cs typeface="Verdana" panose="020B0604030504040204" pitchFamily="34" charset="0"/>
                        </a:rPr>
                        <a:t>India</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and</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the</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world</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3.4.2.5</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Umfang</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 Atlas (311 Seiten)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3"/>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7.15.1.3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Diagramme,</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Illustrationen</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4"/>
                  </a:ext>
                </a:extLst>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2630730887"/>
              </p:ext>
            </p:extLst>
          </p:nvPr>
        </p:nvGraphicFramePr>
        <p:xfrm>
          <a:off x="323528" y="4509119"/>
          <a:ext cx="8352928" cy="1742440"/>
        </p:xfrm>
        <a:graphic>
          <a:graphicData uri="http://schemas.openxmlformats.org/drawingml/2006/table">
            <a:tbl>
              <a:tblPr firstRow="1" bandRow="1">
                <a:tableStyleId>{5C22544A-7EE6-4342-B048-85BDC9FD1C3A}</a:tableStyleId>
              </a:tblPr>
              <a:tblGrid>
                <a:gridCol w="936104"/>
                <a:gridCol w="1279884">
                  <a:extLst>
                    <a:ext uri="{9D8B030D-6E8A-4147-A177-3AD203B41FA5}">
                      <a16:colId xmlns:a16="http://schemas.microsoft.com/office/drawing/2014/main" xmlns="" val="20000"/>
                    </a:ext>
                  </a:extLst>
                </a:gridCol>
                <a:gridCol w="2320516">
                  <a:extLst>
                    <a:ext uri="{9D8B030D-6E8A-4147-A177-3AD203B41FA5}">
                      <a16:colId xmlns:a16="http://schemas.microsoft.com/office/drawing/2014/main" xmlns="" val="20001"/>
                    </a:ext>
                  </a:extLst>
                </a:gridCol>
                <a:gridCol w="3816424">
                  <a:extLst>
                    <a:ext uri="{9D8B030D-6E8A-4147-A177-3AD203B41FA5}">
                      <a16:colId xmlns:a16="http://schemas.microsoft.com/office/drawing/2014/main" xmlns="" val="20003"/>
                    </a:ext>
                  </a:extLst>
                </a:gridCol>
              </a:tblGrid>
              <a:tr h="27442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54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Potsdam</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335</a:t>
                      </a: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2.3.4</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1" dirty="0" smtClean="0">
                          <a:latin typeface="Verdana" panose="020B0604030504040204" pitchFamily="34" charset="0"/>
                          <a:ea typeface="Verdana" panose="020B0604030504040204" pitchFamily="34" charset="0"/>
                          <a:cs typeface="Verdana" panose="020B0604030504040204" pitchFamily="34" charset="0"/>
                        </a:rPr>
                        <a:t> </a:t>
                      </a:r>
                      <a:r>
                        <a:rPr lang="de-DE" b="0" dirty="0" smtClean="0">
                          <a:latin typeface="Verdana" panose="020B0604030504040204" pitchFamily="34" charset="0"/>
                          <a:ea typeface="Verdana" panose="020B0604030504040204" pitchFamily="34" charset="0"/>
                          <a:cs typeface="Verdana" panose="020B0604030504040204" pitchFamily="34" charset="0"/>
                        </a:rPr>
                        <a:t>Panoramakarte &amp; Stadtplan </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7.15.1.3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Illustrierender Inhalt </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Enthält 7</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Illustrationen</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3"/>
                  </a:ext>
                </a:extLst>
              </a:tr>
            </a:tbl>
          </a:graphicData>
        </a:graphic>
      </p:graphicFrame>
      <p:sp>
        <p:nvSpPr>
          <p:cNvPr id="3" name="Textfeld 2"/>
          <p:cNvSpPr txBox="1"/>
          <p:nvPr/>
        </p:nvSpPr>
        <p:spPr>
          <a:xfrm>
            <a:off x="251520" y="3933056"/>
            <a:ext cx="988284"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Karte:</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feld 6"/>
          <p:cNvSpPr txBox="1"/>
          <p:nvPr/>
        </p:nvSpPr>
        <p:spPr>
          <a:xfrm>
            <a:off x="251520" y="1124744"/>
            <a:ext cx="932371" cy="400110"/>
          </a:xfrm>
          <a:prstGeom prst="rect">
            <a:avLst/>
          </a:prstGeom>
          <a:noFill/>
        </p:spPr>
        <p:txBody>
          <a:bodyPr wrap="none" rtlCol="0">
            <a:spAutoFit/>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Atlas:</a:t>
            </a:r>
            <a:endParaRPr lang="de-DE"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77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87</a:t>
            </a:fld>
            <a:endParaRPr lang="de-DE"/>
          </a:p>
        </p:txBody>
      </p:sp>
      <p:sp>
        <p:nvSpPr>
          <p:cNvPr id="8" name="Titel 1"/>
          <p:cNvSpPr>
            <a:spLocks noGrp="1"/>
          </p:cNvSpPr>
          <p:nvPr>
            <p:ph type="title"/>
          </p:nvPr>
        </p:nvSpPr>
        <p:spPr>
          <a:xfrm>
            <a:off x="251520" y="255786"/>
            <a:ext cx="8892480" cy="508918"/>
          </a:xfrm>
        </p:spPr>
        <p:txBody>
          <a:bodyPr>
            <a:noAutofit/>
          </a:bodyPr>
          <a:lstStyle/>
          <a:p>
            <a:r>
              <a:rPr lang="de-DE" dirty="0">
                <a:latin typeface="Verdana" panose="020B0604030504040204" pitchFamily="34" charset="0"/>
                <a:ea typeface="Verdana" panose="020B0604030504040204" pitchFamily="34" charset="0"/>
                <a:cs typeface="Verdana" panose="020B0604030504040204" pitchFamily="34" charset="0"/>
              </a:rPr>
              <a:t>Illustrierender </a:t>
            </a:r>
            <a:r>
              <a:rPr lang="de-DE" dirty="0" smtClean="0">
                <a:latin typeface="Verdana" panose="020B0604030504040204" pitchFamily="34" charset="0"/>
                <a:ea typeface="Verdana" panose="020B0604030504040204" pitchFamily="34" charset="0"/>
                <a:cs typeface="Verdana" panose="020B0604030504040204" pitchFamily="34" charset="0"/>
              </a:rPr>
              <a:t>Inhalt | Beispiel</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827147865"/>
              </p:ext>
            </p:extLst>
          </p:nvPr>
        </p:nvGraphicFramePr>
        <p:xfrm>
          <a:off x="323528" y="1316568"/>
          <a:ext cx="8568952" cy="5191760"/>
        </p:xfrm>
        <a:graphic>
          <a:graphicData uri="http://schemas.openxmlformats.org/drawingml/2006/table">
            <a:tbl>
              <a:tblPr firstRow="1" bandRow="1">
                <a:tableStyleId>{5C22544A-7EE6-4342-B048-85BDC9FD1C3A}</a:tableStyleId>
              </a:tblPr>
              <a:tblGrid>
                <a:gridCol w="936104"/>
                <a:gridCol w="1080120">
                  <a:extLst>
                    <a:ext uri="{9D8B030D-6E8A-4147-A177-3AD203B41FA5}">
                      <a16:colId xmlns="" xmlns:a16="http://schemas.microsoft.com/office/drawing/2014/main" val="20000"/>
                    </a:ext>
                  </a:extLst>
                </a:gridCol>
                <a:gridCol w="2520280">
                  <a:extLst>
                    <a:ext uri="{9D8B030D-6E8A-4147-A177-3AD203B41FA5}">
                      <a16:colId xmlns="" xmlns:a16="http://schemas.microsoft.com/office/drawing/2014/main" val="20001"/>
                    </a:ext>
                  </a:extLst>
                </a:gridCol>
                <a:gridCol w="4032448">
                  <a:extLst>
                    <a:ext uri="{9D8B030D-6E8A-4147-A177-3AD203B41FA5}">
                      <a16:colId xmlns="" xmlns:a16="http://schemas.microsoft.com/office/drawing/2014/main" val="20003"/>
                    </a:ext>
                  </a:extLst>
                </a:gridCol>
              </a:tblGrid>
              <a:tr h="370840">
                <a:tc>
                  <a:txBody>
                    <a:bodyPr/>
                    <a:lstStyle/>
                    <a:p>
                      <a:r>
                        <a:rPr lang="de-DE" sz="1600" dirty="0" err="1" smtClean="0">
                          <a:latin typeface="Verdana" panose="020B0604030504040204" pitchFamily="34" charset="0"/>
                          <a:ea typeface="Verdana" panose="020B0604030504040204" pitchFamily="34" charset="0"/>
                          <a:cs typeface="Verdana" panose="020B0604030504040204" pitchFamily="34" charset="0"/>
                        </a:rPr>
                        <a:t>Aleph</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RDA</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Element</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Erfassung</a:t>
                      </a:r>
                      <a:endParaRPr lang="de-DE"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pt-BR" sz="1600" dirty="0" smtClean="0">
                          <a:latin typeface="Verdana" panose="020B0604030504040204" pitchFamily="34" charset="0"/>
                          <a:ea typeface="Verdana" panose="020B0604030504040204" pitchFamily="34" charset="0"/>
                          <a:cs typeface="Verdana" panose="020B0604030504040204" pitchFamily="34" charset="0"/>
                        </a:rPr>
                        <a:t>Totius Fluminis Rheni Novissima Descriptio</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1"/>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335</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2.3.4</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Titelzusatz</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2"/>
                  </a:ext>
                </a:extLst>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419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2.8.2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Erscheinungsort</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600" b="0" dirty="0" smtClean="0">
                          <a:latin typeface="Verdana" panose="020B0604030504040204" pitchFamily="34" charset="0"/>
                          <a:ea typeface="Verdana" panose="020B0604030504040204" pitchFamily="34" charset="0"/>
                          <a:cs typeface="Verdana" panose="020B0604030504040204" pitchFamily="34" charset="0"/>
                        </a:rPr>
                        <a:t>Amsterdam</a:t>
                      </a:r>
                      <a:r>
                        <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$b </a:t>
                      </a:r>
                      <a:r>
                        <a:rPr lang="de-DE" sz="1600" dirty="0" smtClean="0">
                          <a:latin typeface="Verdana" panose="020B0604030504040204" pitchFamily="34" charset="0"/>
                          <a:ea typeface="Verdana" panose="020B0604030504040204" pitchFamily="34" charset="0"/>
                          <a:cs typeface="Verdana" panose="020B0604030504040204" pitchFamily="34" charset="0"/>
                        </a:rPr>
                        <a:t>ex </a:t>
                      </a:r>
                      <a:r>
                        <a:rPr lang="de-DE" sz="1600" dirty="0" err="1" smtClean="0">
                          <a:latin typeface="Verdana" panose="020B0604030504040204" pitchFamily="34" charset="0"/>
                          <a:ea typeface="Verdana" panose="020B0604030504040204" pitchFamily="34" charset="0"/>
                          <a:cs typeface="Verdana" panose="020B0604030504040204" pitchFamily="34" charset="0"/>
                        </a:rPr>
                        <a:t>Officina</a:t>
                      </a:r>
                      <a:r>
                        <a:rPr lang="de-DE" sz="1600" dirty="0" smtClean="0">
                          <a:latin typeface="Verdana" panose="020B0604030504040204" pitchFamily="34" charset="0"/>
                          <a:ea typeface="Verdana" panose="020B0604030504040204" pitchFamily="34" charset="0"/>
                          <a:cs typeface="Verdana" panose="020B0604030504040204" pitchFamily="34" charset="0"/>
                        </a:rPr>
                        <a:t> I. Danckerts</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419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2.8.4</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Verlagsname</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419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2.8.6.6</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Erscheinungsdatum nicht ermittelbar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$c</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de-DE" sz="1600" dirty="0" smtClean="0">
                          <a:latin typeface="Verdana" panose="020B0604030504040204" pitchFamily="34" charset="0"/>
                          <a:ea typeface="Verdana" panose="020B0604030504040204" pitchFamily="34" charset="0"/>
                          <a:cs typeface="Verdana" panose="020B0604030504040204" pitchFamily="34" charset="0"/>
                        </a:rPr>
                        <a:t>zwischen 1680 und 1700?</a:t>
                      </a: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endParaRPr lang="de-DE" sz="1600" b="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425a</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b="1"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1680</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433</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1" dirty="0" smtClean="0">
                          <a:latin typeface="Verdana" panose="020B0604030504040204" pitchFamily="34" charset="0"/>
                          <a:ea typeface="Verdana" panose="020B0604030504040204" pitchFamily="34" charset="0"/>
                          <a:cs typeface="Verdana" panose="020B0604030504040204" pitchFamily="34" charset="0"/>
                        </a:rPr>
                        <a:t>3.4.2.4</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Verdana" panose="020B0604030504040204" pitchFamily="34" charset="0"/>
                          <a:ea typeface="Verdana" panose="020B0604030504040204" pitchFamily="34" charset="0"/>
                          <a:cs typeface="Verdana" panose="020B0604030504040204" pitchFamily="34" charset="0"/>
                        </a:rPr>
                        <a:t>Umfang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b="0" dirty="0" smtClean="0">
                          <a:latin typeface="Verdana" panose="020B0604030504040204" pitchFamily="34" charset="0"/>
                          <a:ea typeface="Verdana" panose="020B0604030504040204" pitchFamily="34" charset="0"/>
                          <a:cs typeface="Verdana" panose="020B0604030504040204" pitchFamily="34" charset="0"/>
                        </a:rPr>
                        <a:t>1 Karte in 2 Teilen</a:t>
                      </a:r>
                    </a:p>
                  </a:txBody>
                  <a:tcPr/>
                </a:tc>
              </a:tr>
              <a:tr h="370840">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435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3.5.2.4</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Kartografische Einheit, die in mehreren Teilen dargestellt wird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22 x 100 cm, auf Blatt 50 x 56 cm</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434</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3.9.1.3</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dirty="0" smtClean="0">
                          <a:latin typeface="Verdana" panose="020B0604030504040204" pitchFamily="34" charset="0"/>
                          <a:ea typeface="Verdana" panose="020B0604030504040204" pitchFamily="34" charset="0"/>
                          <a:cs typeface="Verdana" panose="020B0604030504040204" pitchFamily="34" charset="0"/>
                        </a:rPr>
                        <a:t>Entstehungsmethode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b="0" dirty="0" smtClean="0">
                          <a:latin typeface="Verdana" panose="020B0604030504040204" pitchFamily="34" charset="0"/>
                          <a:ea typeface="Verdana" panose="020B0604030504040204" pitchFamily="34" charset="0"/>
                          <a:cs typeface="Verdana" panose="020B0604030504040204" pitchFamily="34" charset="0"/>
                        </a:rPr>
                        <a:t>Kupferstich</a:t>
                      </a:r>
                    </a:p>
                  </a:txBody>
                  <a:tcPr/>
                </a:tc>
              </a:tr>
              <a:tr h="370840">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501</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600" b="0" dirty="0" smtClean="0">
                          <a:latin typeface="Verdana" panose="020B0604030504040204" pitchFamily="34" charset="0"/>
                          <a:ea typeface="Verdana" panose="020B0604030504040204" pitchFamily="34" charset="0"/>
                          <a:cs typeface="Verdana" panose="020B0604030504040204" pitchFamily="34" charset="0"/>
                        </a:rPr>
                        <a:t>7.15.1.4</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Illustrierender Inhalt</a:t>
                      </a:r>
                      <a:endParaRPr lang="de-DE" sz="1600"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6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Titelkartusche Mitte rechts, Maßstabskartusche mit Legende unten links</a:t>
                      </a:r>
                      <a:endParaRPr lang="de-DE"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
        <p:nvSpPr>
          <p:cNvPr id="9" name="Textfeld 8"/>
          <p:cNvSpPr txBox="1"/>
          <p:nvPr/>
        </p:nvSpPr>
        <p:spPr>
          <a:xfrm>
            <a:off x="251520" y="899428"/>
            <a:ext cx="1202573"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Altkarte:</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24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Ergänzender Inhalt</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908720"/>
            <a:ext cx="8640960" cy="1152128"/>
          </a:xfrm>
        </p:spPr>
        <p:txBody>
          <a:bodyPr/>
          <a:lstStyle/>
          <a:p>
            <a:r>
              <a:rPr lang="de-DE" sz="2000" dirty="0" smtClean="0">
                <a:latin typeface="Verdana" panose="020B0604030504040204" pitchFamily="34" charset="0"/>
                <a:ea typeface="Verdana" panose="020B0604030504040204" pitchFamily="34" charset="0"/>
                <a:cs typeface="Verdana" panose="020B0604030504040204" pitchFamily="34" charset="0"/>
              </a:rPr>
              <a:t>Ergänzenden </a:t>
            </a:r>
            <a:r>
              <a:rPr lang="de-DE" sz="2000" dirty="0">
                <a:latin typeface="Verdana" panose="020B0604030504040204" pitchFamily="34" charset="0"/>
                <a:ea typeface="Verdana" panose="020B0604030504040204" pitchFamily="34" charset="0"/>
                <a:cs typeface="Verdana" panose="020B0604030504040204" pitchFamily="34" charset="0"/>
              </a:rPr>
              <a:t>Inhalt, der keine eigene Beschreibung erhält, als Anmerkung </a:t>
            </a:r>
            <a:r>
              <a:rPr lang="de-DE" sz="2000" dirty="0" smtClean="0">
                <a:latin typeface="Verdana" panose="020B0604030504040204" pitchFamily="34" charset="0"/>
                <a:ea typeface="Verdana" panose="020B0604030504040204" pitchFamily="34" charset="0"/>
                <a:cs typeface="Verdana" panose="020B0604030504040204" pitchFamily="34" charset="0"/>
              </a:rPr>
              <a:t>(RDA </a:t>
            </a:r>
            <a:r>
              <a:rPr lang="de-DE" sz="2000" dirty="0">
                <a:latin typeface="Verdana" panose="020B0604030504040204" pitchFamily="34" charset="0"/>
                <a:ea typeface="Verdana" panose="020B0604030504040204" pitchFamily="34" charset="0"/>
                <a:cs typeface="Verdana" panose="020B0604030504040204" pitchFamily="34" charset="0"/>
              </a:rPr>
              <a:t>7.16 D-A-CH</a:t>
            </a:r>
            <a:r>
              <a:rPr lang="de-DE" sz="2000" dirty="0" smtClean="0">
                <a:latin typeface="Verdana" panose="020B0604030504040204" pitchFamily="34" charset="0"/>
                <a:ea typeface="Verdana" panose="020B0604030504040204" pitchFamily="34" charset="0"/>
                <a:cs typeface="Verdana" panose="020B0604030504040204" pitchFamily="34" charset="0"/>
              </a:rPr>
              <a:t>) erfassen, keine festgelegte Form für den Text</a:t>
            </a:r>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1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4"/>
          </p:nvPr>
        </p:nvSpPr>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88</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2324109313"/>
              </p:ext>
            </p:extLst>
          </p:nvPr>
        </p:nvGraphicFramePr>
        <p:xfrm>
          <a:off x="372746" y="2276872"/>
          <a:ext cx="8375718" cy="1020731"/>
        </p:xfrm>
        <a:graphic>
          <a:graphicData uri="http://schemas.openxmlformats.org/drawingml/2006/table">
            <a:tbl>
              <a:tblPr firstRow="1" bandRow="1">
                <a:tableStyleId>{5C22544A-7EE6-4342-B048-85BDC9FD1C3A}</a:tableStyleId>
              </a:tblPr>
              <a:tblGrid>
                <a:gridCol w="936104"/>
                <a:gridCol w="1220506">
                  <a:extLst>
                    <a:ext uri="{9D8B030D-6E8A-4147-A177-3AD203B41FA5}">
                      <a16:colId xmlns:a16="http://schemas.microsoft.com/office/drawing/2014/main" xmlns="" val="20000"/>
                    </a:ext>
                  </a:extLst>
                </a:gridCol>
                <a:gridCol w="1754612">
                  <a:extLst>
                    <a:ext uri="{9D8B030D-6E8A-4147-A177-3AD203B41FA5}">
                      <a16:colId xmlns:a16="http://schemas.microsoft.com/office/drawing/2014/main" xmlns="" val="20001"/>
                    </a:ext>
                  </a:extLst>
                </a:gridCol>
                <a:gridCol w="4464496">
                  <a:extLst>
                    <a:ext uri="{9D8B030D-6E8A-4147-A177-3AD203B41FA5}">
                      <a16:colId xmlns:a16="http://schemas.microsoft.com/office/drawing/2014/main" xmlns="" val="20003"/>
                    </a:ext>
                  </a:extLst>
                </a:gridCol>
              </a:tblGrid>
              <a:tr h="380651">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7.16.1.3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Ergänzender Inhalt</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Enthält Texte zur Stadtgeschichte und touristische Informationen</a:t>
                      </a:r>
                    </a:p>
                  </a:txBody>
                  <a:tcPr/>
                </a:tc>
                <a:extLst>
                  <a:ext uri="{0D108BD9-81ED-4DB2-BD59-A6C34878D82A}">
                    <a16:rowId xmlns:a16="http://schemas.microsoft.com/office/drawing/2014/main" xmlns="" val="4142098847"/>
                  </a:ext>
                </a:extLst>
              </a:tr>
            </a:tbl>
          </a:graphicData>
        </a:graphic>
      </p:graphicFrame>
      <p:sp>
        <p:nvSpPr>
          <p:cNvPr id="3" name="Textfeld 2"/>
          <p:cNvSpPr txBox="1"/>
          <p:nvPr/>
        </p:nvSpPr>
        <p:spPr>
          <a:xfrm>
            <a:off x="539552" y="5445224"/>
            <a:ext cx="7944692" cy="707886"/>
          </a:xfrm>
          <a:prstGeom prst="rect">
            <a:avLst/>
          </a:prstGeom>
          <a:noFill/>
        </p:spPr>
        <p:txBody>
          <a:bodyPr wrap="square" rtlCol="0">
            <a:spAutoFit/>
          </a:bodyPr>
          <a:lstStyle/>
          <a:p>
            <a:r>
              <a:rPr lang="de-DE" sz="2000" dirty="0">
                <a:latin typeface="Verdana" panose="020B0604030504040204" pitchFamily="34" charset="0"/>
                <a:ea typeface="Verdana" panose="020B0604030504040204" pitchFamily="34" charset="0"/>
                <a:cs typeface="Verdana" panose="020B0604030504040204" pitchFamily="34" charset="0"/>
              </a:rPr>
              <a:t>Merke: Ist der ergänzende Inhalt bereits im Titelzusatz genannt, wird er </a:t>
            </a:r>
            <a:r>
              <a:rPr lang="de-DE" sz="2000" i="1" dirty="0">
                <a:latin typeface="Verdana" panose="020B0604030504040204" pitchFamily="34" charset="0"/>
                <a:ea typeface="Verdana" panose="020B0604030504040204" pitchFamily="34" charset="0"/>
                <a:cs typeface="Verdana" panose="020B0604030504040204" pitchFamily="34" charset="0"/>
              </a:rPr>
              <a:t>nicht</a:t>
            </a:r>
            <a:r>
              <a:rPr lang="de-DE" sz="2000" dirty="0">
                <a:latin typeface="Verdana" panose="020B0604030504040204" pitchFamily="34" charset="0"/>
                <a:ea typeface="Verdana" panose="020B0604030504040204" pitchFamily="34" charset="0"/>
                <a:cs typeface="Verdana" panose="020B0604030504040204" pitchFamily="34" charset="0"/>
              </a:rPr>
              <a:t> in einer Anmerkung wiederholt</a:t>
            </a:r>
            <a:r>
              <a:rPr lang="de-DE" sz="2000" dirty="0" smtClean="0">
                <a:latin typeface="Verdana" panose="020B0604030504040204" pitchFamily="34" charset="0"/>
                <a:ea typeface="Verdana" panose="020B0604030504040204" pitchFamily="34" charset="0"/>
                <a:cs typeface="Verdana" panose="020B0604030504040204" pitchFamily="34" charset="0"/>
              </a:rPr>
              <a:t>.</a:t>
            </a:r>
            <a:endParaRPr lang="de-DE" sz="2000" dirty="0"/>
          </a:p>
        </p:txBody>
      </p:sp>
      <p:graphicFrame>
        <p:nvGraphicFramePr>
          <p:cNvPr id="6" name="Tabelle 5"/>
          <p:cNvGraphicFramePr>
            <a:graphicFrameLocks noGrp="1"/>
          </p:cNvGraphicFramePr>
          <p:nvPr>
            <p:extLst>
              <p:ext uri="{D42A27DB-BD31-4B8C-83A1-F6EECF244321}">
                <p14:modId xmlns:p14="http://schemas.microsoft.com/office/powerpoint/2010/main" val="1709808628"/>
              </p:ext>
            </p:extLst>
          </p:nvPr>
        </p:nvGraphicFramePr>
        <p:xfrm>
          <a:off x="395536" y="3789040"/>
          <a:ext cx="8352928" cy="1375048"/>
        </p:xfrm>
        <a:graphic>
          <a:graphicData uri="http://schemas.openxmlformats.org/drawingml/2006/table">
            <a:tbl>
              <a:tblPr firstRow="1" bandRow="1">
                <a:tableStyleId>{5C22544A-7EE6-4342-B048-85BDC9FD1C3A}</a:tableStyleId>
              </a:tblPr>
              <a:tblGrid>
                <a:gridCol w="936104"/>
                <a:gridCol w="1179798"/>
                <a:gridCol w="1844538"/>
                <a:gridCol w="4392488"/>
              </a:tblGrid>
              <a:tr h="460648">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501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7.16.1.3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Ergänzender Inhalt</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kern="1200" baseline="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Enthält Innenstadtvergrößerung, Umgebungskarte und Straßenverzeichnis</a:t>
                      </a:r>
                    </a:p>
                  </a:txBody>
                  <a:tcPr/>
                </a:tc>
              </a:tr>
            </a:tbl>
          </a:graphicData>
        </a:graphic>
      </p:graphicFrame>
    </p:spTree>
    <p:extLst>
      <p:ext uri="{BB962C8B-B14F-4D97-AF65-F5344CB8AC3E}">
        <p14:creationId xmlns:p14="http://schemas.microsoft.com/office/powerpoint/2010/main" val="13187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89</a:t>
            </a:fld>
            <a:endParaRPr lang="de-DE"/>
          </a:p>
        </p:txBody>
      </p:sp>
      <p:sp>
        <p:nvSpPr>
          <p:cNvPr id="9" name="Titel 1"/>
          <p:cNvSpPr>
            <a:spLocks noGrp="1"/>
          </p:cNvSpPr>
          <p:nvPr>
            <p:ph type="title"/>
          </p:nvPr>
        </p:nvSpPr>
        <p:spPr>
          <a:xfrm>
            <a:off x="251520" y="39762"/>
            <a:ext cx="8640960" cy="868958"/>
          </a:xfrm>
        </p:spPr>
        <p:txBody>
          <a:bodyPr>
            <a:noAutofit/>
          </a:bodyPr>
          <a:lstStyle/>
          <a:p>
            <a:r>
              <a:rPr lang="de-DE" dirty="0" smtClean="0">
                <a:latin typeface="Verdana" pitchFamily="34" charset="0"/>
                <a:ea typeface="Verdana" pitchFamily="34" charset="0"/>
                <a:cs typeface="Verdana" pitchFamily="34" charset="0"/>
              </a:rPr>
              <a:t>Sonstige Details von kartografischem Inhalt</a:t>
            </a:r>
            <a:endParaRPr lang="de-DE" dirty="0">
              <a:latin typeface="Verdana" pitchFamily="34" charset="0"/>
              <a:ea typeface="Verdana" pitchFamily="34" charset="0"/>
              <a:cs typeface="Verdana" pitchFamily="34" charset="0"/>
            </a:endParaRPr>
          </a:p>
        </p:txBody>
      </p:sp>
      <p:sp>
        <p:nvSpPr>
          <p:cNvPr id="6" name="Textplatzhalter 5"/>
          <p:cNvSpPr>
            <a:spLocks noGrp="1"/>
          </p:cNvSpPr>
          <p:nvPr>
            <p:ph type="body" sz="quarter" idx="13"/>
          </p:nvPr>
        </p:nvSpPr>
        <p:spPr/>
        <p:txBody>
          <a:bodyPr/>
          <a:lstStyle/>
          <a:p>
            <a:endParaRPr lang="de-DE" sz="400" dirty="0">
              <a:latin typeface="Verdana" panose="020B0604030504040204" pitchFamily="34" charset="0"/>
              <a:ea typeface="Verdana" panose="020B0604030504040204" pitchFamily="34" charset="0"/>
              <a:cs typeface="Verdana" panose="020B0604030504040204" pitchFamily="34" charset="0"/>
            </a:endParaRPr>
          </a:p>
          <a:p>
            <a:endParaRPr lang="de-DE" sz="5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Anmerkung für mathematische Angaben, die nicht  in Maßstabs-, Projektions- und Koordinatenangaben erfasst sind und </a:t>
            </a:r>
            <a:r>
              <a:rPr lang="de-DE" sz="2400" dirty="0">
                <a:latin typeface="Verdana" panose="020B0604030504040204" pitchFamily="34" charset="0"/>
                <a:ea typeface="Verdana" panose="020B0604030504040204" pitchFamily="34" charset="0"/>
                <a:cs typeface="Verdana" panose="020B0604030504040204" pitchFamily="34" charset="0"/>
              </a:rPr>
              <a:t>sonstige Besonderheiten (RDA 7.27 + RDA 7.27.1.3 D-A-CH)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1000" dirty="0">
              <a:latin typeface="Verdana" panose="020B0604030504040204" pitchFamily="34" charset="0"/>
              <a:ea typeface="Verdana" panose="020B0604030504040204" pitchFamily="34" charset="0"/>
              <a:cs typeface="Verdana" panose="020B0604030504040204" pitchFamily="34" charset="0"/>
            </a:endParaRPr>
          </a:p>
          <a:p>
            <a:r>
              <a:rPr lang="de-DE" sz="2400" dirty="0">
                <a:latin typeface="Verdana" panose="020B0604030504040204" pitchFamily="34" charset="0"/>
                <a:ea typeface="Verdana" panose="020B0604030504040204" pitchFamily="34" charset="0"/>
                <a:cs typeface="Verdana" panose="020B0604030504040204" pitchFamily="34" charset="0"/>
              </a:rPr>
              <a:t>Dazu gehören z. B</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1000" dirty="0">
              <a:latin typeface="Verdana" panose="020B0604030504040204" pitchFamily="34" charset="0"/>
              <a:ea typeface="Verdana" panose="020B0604030504040204" pitchFamily="34" charset="0"/>
              <a:cs typeface="Verdana" panose="020B0604030504040204" pitchFamily="34" charset="0"/>
            </a:endParaRPr>
          </a:p>
          <a:p>
            <a:pPr lvl="1"/>
            <a:r>
              <a:rPr lang="de-DE" sz="2400" dirty="0">
                <a:latin typeface="Verdana" panose="020B0604030504040204" pitchFamily="34" charset="0"/>
                <a:ea typeface="Verdana" panose="020B0604030504040204" pitchFamily="34" charset="0"/>
                <a:cs typeface="Verdana" panose="020B0604030504040204" pitchFamily="34" charset="0"/>
              </a:rPr>
              <a:t>Kartengitter, verwendete </a:t>
            </a:r>
            <a:r>
              <a:rPr lang="de-DE" sz="2400" dirty="0" smtClean="0">
                <a:latin typeface="Verdana" panose="020B0604030504040204" pitchFamily="34" charset="0"/>
                <a:ea typeface="Verdana" panose="020B0604030504040204" pitchFamily="34" charset="0"/>
                <a:cs typeface="Verdana" panose="020B0604030504040204" pitchFamily="34" charset="0"/>
              </a:rPr>
              <a:t>Koordinatensysteme</a:t>
            </a:r>
          </a:p>
          <a:p>
            <a:pPr lvl="1"/>
            <a:r>
              <a:rPr lang="de-DE" sz="2400" dirty="0" smtClean="0">
                <a:latin typeface="Verdana" panose="020B0604030504040204" pitchFamily="34" charset="0"/>
                <a:ea typeface="Verdana" panose="020B0604030504040204" pitchFamily="34" charset="0"/>
                <a:cs typeface="Verdana" panose="020B0604030504040204" pitchFamily="34" charset="0"/>
              </a:rPr>
              <a:t>Flughöhe</a:t>
            </a:r>
            <a:endParaRPr lang="de-DE" sz="2400" dirty="0">
              <a:latin typeface="Verdana" panose="020B0604030504040204" pitchFamily="34" charset="0"/>
              <a:ea typeface="Verdana" panose="020B0604030504040204" pitchFamily="34" charset="0"/>
              <a:cs typeface="Verdana" panose="020B0604030504040204" pitchFamily="34" charset="0"/>
            </a:endParaRPr>
          </a:p>
          <a:p>
            <a:pPr lvl="1"/>
            <a:r>
              <a:rPr lang="de-DE" sz="2400" dirty="0">
                <a:latin typeface="Verdana" panose="020B0604030504040204" pitchFamily="34" charset="0"/>
                <a:ea typeface="Verdana" panose="020B0604030504040204" pitchFamily="34" charset="0"/>
                <a:cs typeface="Verdana" panose="020B0604030504040204" pitchFamily="34" charset="0"/>
              </a:rPr>
              <a:t>Ausrichtung der Karte (wenn </a:t>
            </a:r>
            <a:r>
              <a:rPr lang="de-DE" sz="2400" dirty="0" smtClean="0">
                <a:latin typeface="Verdana" panose="020B0604030504040204" pitchFamily="34" charset="0"/>
                <a:ea typeface="Verdana" panose="020B0604030504040204" pitchFamily="34" charset="0"/>
                <a:cs typeface="Verdana" panose="020B0604030504040204" pitchFamily="34" charset="0"/>
              </a:rPr>
              <a:t>nicht genordet)</a:t>
            </a:r>
          </a:p>
          <a:p>
            <a:pPr lvl="1"/>
            <a:r>
              <a:rPr lang="de-DE" sz="2400" dirty="0" smtClean="0">
                <a:latin typeface="Verdana" panose="020B0604030504040204" pitchFamily="34" charset="0"/>
                <a:ea typeface="Verdana" panose="020B0604030504040204" pitchFamily="34" charset="0"/>
                <a:cs typeface="Verdana" panose="020B0604030504040204" pitchFamily="34" charset="0"/>
              </a:rPr>
              <a:t>Details </a:t>
            </a:r>
            <a:r>
              <a:rPr lang="de-DE" sz="2400" dirty="0">
                <a:latin typeface="Verdana" panose="020B0604030504040204" pitchFamily="34" charset="0"/>
                <a:ea typeface="Verdana" panose="020B0604030504040204" pitchFamily="34" charset="0"/>
                <a:cs typeface="Verdana" panose="020B0604030504040204" pitchFamily="34" charset="0"/>
              </a:rPr>
              <a:t>zur Maßstabsangabe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lvl="1"/>
            <a:r>
              <a:rPr lang="de-DE" sz="2400" dirty="0" smtClean="0">
                <a:latin typeface="Verdana" panose="020B0604030504040204" pitchFamily="34" charset="0"/>
                <a:ea typeface="Verdana" panose="020B0604030504040204" pitchFamily="34" charset="0"/>
                <a:cs typeface="Verdana" panose="020B0604030504040204" pitchFamily="34" charset="0"/>
              </a:rPr>
              <a:t>Nullmeridiane</a:t>
            </a:r>
          </a:p>
          <a:p>
            <a:pPr lvl="1"/>
            <a:r>
              <a:rPr lang="de-DE" sz="2400" dirty="0" smtClean="0">
                <a:latin typeface="Verdana" panose="020B0604030504040204" pitchFamily="34" charset="0"/>
                <a:ea typeface="Verdana" panose="020B0604030504040204" pitchFamily="34" charset="0"/>
                <a:cs typeface="Verdana" panose="020B0604030504040204" pitchFamily="34" charset="0"/>
              </a:rPr>
              <a:t>Reliefdarstellung </a:t>
            </a:r>
            <a:r>
              <a:rPr lang="de-DE" sz="2400" dirty="0">
                <a:latin typeface="Verdana" panose="020B0604030504040204" pitchFamily="34" charset="0"/>
                <a:ea typeface="Verdana" panose="020B0604030504040204" pitchFamily="34" charset="0"/>
                <a:cs typeface="Verdana" panose="020B0604030504040204" pitchFamily="34" charset="0"/>
              </a:rPr>
              <a:t>(Schraffen, Schummerung</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pPr marL="457200" lvl="1" indent="0">
              <a:buNone/>
            </a:pPr>
            <a:endParaRPr lang="de-DE" sz="20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5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500" dirty="0" smtClean="0">
              <a:latin typeface="Verdana" panose="020B0604030504040204" pitchFamily="34" charset="0"/>
              <a:ea typeface="Verdana" panose="020B0604030504040204" pitchFamily="34" charset="0"/>
              <a:cs typeface="Verdana" panose="020B0604030504040204" pitchFamily="34" charset="0"/>
            </a:endParaRPr>
          </a:p>
          <a:p>
            <a:pPr marL="57150"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lvl="1"/>
            <a:endParaRPr lang="de-DE" sz="2000" dirty="0">
              <a:latin typeface="Verdana" panose="020B0604030504040204" pitchFamily="34" charset="0"/>
              <a:ea typeface="Verdana" panose="020B0604030504040204" pitchFamily="34" charset="0"/>
              <a:cs typeface="Verdana" panose="020B0604030504040204" pitchFamily="34" charset="0"/>
            </a:endParaRP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125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Bestimmung des Werks</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3" name="Textplatzhalter 2"/>
          <p:cNvSpPr>
            <a:spLocks noGrp="1"/>
          </p:cNvSpPr>
          <p:nvPr>
            <p:ph type="body" sz="quarter" idx="13"/>
          </p:nvPr>
        </p:nvSpPr>
        <p:spPr/>
        <p:txBody>
          <a:bodyPr/>
          <a:lstStyle/>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Kriterien für die Behandlung als neues Werk:</a:t>
            </a:r>
            <a:endParaRPr lang="de-DE" sz="2400" b="1"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Geistiger Schöpfer hat gewechselt</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lvl="1">
              <a:buFont typeface="Symbol" panose="05050102010706020507" pitchFamily="18" charset="2"/>
              <a:buChar char="-"/>
            </a:pPr>
            <a:r>
              <a:rPr lang="de-DE" sz="2400" dirty="0" smtClean="0">
                <a:latin typeface="Verdana" panose="020B0604030504040204" pitchFamily="34" charset="0"/>
                <a:ea typeface="Verdana" panose="020B0604030504040204" pitchFamily="34" charset="0"/>
                <a:cs typeface="Verdana" panose="020B0604030504040204" pitchFamily="34" charset="0"/>
              </a:rPr>
              <a:t>Thematischer </a:t>
            </a:r>
            <a:r>
              <a:rPr lang="de-DE" sz="2400" dirty="0">
                <a:latin typeface="Verdana" panose="020B0604030504040204" pitchFamily="34" charset="0"/>
                <a:ea typeface="Verdana" panose="020B0604030504040204" pitchFamily="34" charset="0"/>
                <a:cs typeface="Verdana" panose="020B0604030504040204" pitchFamily="34" charset="0"/>
              </a:rPr>
              <a:t>Schwerpunkt der Karte </a:t>
            </a:r>
            <a:r>
              <a:rPr lang="de-DE" sz="2400" dirty="0" smtClean="0">
                <a:latin typeface="Verdana" panose="020B0604030504040204" pitchFamily="34" charset="0"/>
                <a:ea typeface="Verdana" panose="020B0604030504040204" pitchFamily="34" charset="0"/>
                <a:cs typeface="Verdana" panose="020B0604030504040204" pitchFamily="34" charset="0"/>
              </a:rPr>
              <a:t>ist verändert</a:t>
            </a:r>
          </a:p>
          <a:p>
            <a:pPr marL="457200" lvl="1" indent="0">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In Zweifelsfällen als neues Werk bestimmen</a:t>
            </a:r>
            <a:endParaRPr lang="de-DE" dirty="0"/>
          </a:p>
        </p:txBody>
      </p:sp>
      <p:sp>
        <p:nvSpPr>
          <p:cNvPr id="4" name="Fußzeilenplatzhalter 3"/>
          <p:cNvSpPr>
            <a:spLocks noGrp="1"/>
          </p:cNvSpPr>
          <p:nvPr>
            <p:ph type="ftr" sz="quarter" idx="14"/>
          </p:nvPr>
        </p:nvSpPr>
        <p:spPr/>
        <p:txBody>
          <a:bodyPr/>
          <a:lstStyle/>
          <a:p>
            <a:r>
              <a:rPr lang="de-DE" smtClean="0"/>
              <a:t>AG RDA Schulungsunterlagen – Modul 6K: Karten | Aleph | Stand: 23.02.2016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dirty="0"/>
          </a:p>
        </p:txBody>
      </p:sp>
    </p:spTree>
    <p:extLst>
      <p:ext uri="{BB962C8B-B14F-4D97-AF65-F5344CB8AC3E}">
        <p14:creationId xmlns:p14="http://schemas.microsoft.com/office/powerpoint/2010/main" val="18748372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90</a:t>
            </a:fld>
            <a:endParaRPr lang="de-DE"/>
          </a:p>
        </p:txBody>
      </p:sp>
      <p:sp>
        <p:nvSpPr>
          <p:cNvPr id="8" name="Titel 1"/>
          <p:cNvSpPr>
            <a:spLocks noGrp="1"/>
          </p:cNvSpPr>
          <p:nvPr>
            <p:ph type="title"/>
          </p:nvPr>
        </p:nvSpPr>
        <p:spPr>
          <a:xfrm>
            <a:off x="251520" y="183778"/>
            <a:ext cx="8892480"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a:t>
            </a:r>
            <a:r>
              <a:rPr lang="de-DE" dirty="0">
                <a:latin typeface="Verdana" panose="020B0604030504040204" pitchFamily="34" charset="0"/>
                <a:ea typeface="Verdana" panose="020B0604030504040204" pitchFamily="34" charset="0"/>
                <a:cs typeface="Verdana" panose="020B0604030504040204" pitchFamily="34" charset="0"/>
              </a:rPr>
              <a:t>Beziehung </a:t>
            </a:r>
            <a:r>
              <a:rPr lang="de-DE" dirty="0" smtClean="0">
                <a:latin typeface="Verdana" panose="020B0604030504040204" pitchFamily="34" charset="0"/>
                <a:ea typeface="Verdana" panose="020B0604030504040204" pitchFamily="34" charset="0"/>
                <a:cs typeface="Verdana" panose="020B0604030504040204" pitchFamily="34" charset="0"/>
              </a:rPr>
              <a:t>stehendes Werk</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a:xfrm>
            <a:off x="251520" y="764704"/>
            <a:ext cx="8640960" cy="5472608"/>
          </a:xfrm>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Topographische </a:t>
            </a:r>
            <a:r>
              <a:rPr lang="de-DE" sz="2400" dirty="0">
                <a:latin typeface="Verdana" panose="020B0604030504040204" pitchFamily="34" charset="0"/>
                <a:ea typeface="Verdana" panose="020B0604030504040204" pitchFamily="34" charset="0"/>
                <a:cs typeface="Verdana" panose="020B0604030504040204" pitchFamily="34" charset="0"/>
              </a:rPr>
              <a:t>Grundlage </a:t>
            </a:r>
            <a:r>
              <a:rPr lang="de-DE" sz="2400" dirty="0" smtClean="0">
                <a:latin typeface="Verdana" panose="020B0604030504040204" pitchFamily="34" charset="0"/>
                <a:ea typeface="Verdana" panose="020B0604030504040204" pitchFamily="34" charset="0"/>
                <a:cs typeface="Verdana" panose="020B0604030504040204" pitchFamily="34" charset="0"/>
              </a:rPr>
              <a:t>einer Karte mit  </a:t>
            </a:r>
            <a:r>
              <a:rPr lang="de-DE" sz="2400" dirty="0">
                <a:latin typeface="Verdana" panose="020B0604030504040204" pitchFamily="34" charset="0"/>
                <a:ea typeface="Verdana" panose="020B0604030504040204" pitchFamily="34" charset="0"/>
                <a:cs typeface="Verdana" panose="020B0604030504040204" pitchFamily="34" charset="0"/>
              </a:rPr>
              <a:t>Beziehungskennzeichnung </a:t>
            </a:r>
            <a:r>
              <a:rPr lang="de-DE" sz="2400" dirty="0" smtClean="0">
                <a:latin typeface="Verdana" panose="020B0604030504040204" pitchFamily="34" charset="0"/>
                <a:ea typeface="Verdana" panose="020B0604030504040204" pitchFamily="34" charset="0"/>
                <a:cs typeface="Verdana" panose="020B0604030504040204" pitchFamily="34" charset="0"/>
              </a:rPr>
              <a:t>"Basiert auf" angeben (RDA J.2.2)</a:t>
            </a:r>
          </a:p>
          <a:p>
            <a:endParaRPr lang="de-DE" sz="2400" dirty="0" smtClean="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Alternativ in  einer </a:t>
            </a:r>
            <a:r>
              <a:rPr lang="de-DE" sz="2400" dirty="0">
                <a:latin typeface="Verdana" panose="020B0604030504040204" pitchFamily="34" charset="0"/>
                <a:ea typeface="Verdana" panose="020B0604030504040204" pitchFamily="34" charset="0"/>
                <a:cs typeface="Verdana" panose="020B0604030504040204" pitchFamily="34" charset="0"/>
              </a:rPr>
              <a:t>unstrukturierten Beschreibung </a:t>
            </a:r>
            <a:r>
              <a:rPr lang="de-DE" sz="2400" dirty="0" smtClean="0">
                <a:latin typeface="Verdana" panose="020B0604030504040204" pitchFamily="34" charset="0"/>
                <a:ea typeface="Verdana" panose="020B0604030504040204" pitchFamily="34" charset="0"/>
                <a:cs typeface="Verdana" panose="020B0604030504040204" pitchFamily="34" charset="0"/>
              </a:rPr>
              <a:t>als Zitat aus </a:t>
            </a:r>
            <a:r>
              <a:rPr lang="de-DE" sz="2400" dirty="0">
                <a:latin typeface="Verdana" panose="020B0604030504040204" pitchFamily="34" charset="0"/>
                <a:ea typeface="Verdana" panose="020B0604030504040204" pitchFamily="34" charset="0"/>
                <a:cs typeface="Verdana" panose="020B0604030504040204" pitchFamily="34" charset="0"/>
              </a:rPr>
              <a:t>der Ressource </a:t>
            </a:r>
            <a:r>
              <a:rPr lang="de-DE" sz="2400" dirty="0" smtClean="0">
                <a:latin typeface="Verdana" panose="020B0604030504040204" pitchFamily="34" charset="0"/>
                <a:ea typeface="Verdana" panose="020B0604030504040204" pitchFamily="34" charset="0"/>
                <a:cs typeface="Verdana" panose="020B0604030504040204" pitchFamily="34" charset="0"/>
              </a:rPr>
              <a:t>übertragen</a:t>
            </a:r>
            <a:endParaRPr lang="de-DE" sz="2400" dirty="0">
              <a:latin typeface="Verdana" panose="020B0604030504040204" pitchFamily="34" charset="0"/>
              <a:ea typeface="Verdana" panose="020B0604030504040204" pitchFamily="34" charset="0"/>
              <a:cs typeface="Verdana" panose="020B0604030504040204" pitchFamily="34" charset="0"/>
            </a:endParaRPr>
          </a:p>
          <a:p>
            <a:endParaRPr lang="de-DE" sz="24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Nebenkarten und ihre Sonderformen (</a:t>
            </a:r>
            <a:r>
              <a:rPr lang="de-DE" sz="2400" dirty="0" err="1" smtClean="0">
                <a:latin typeface="Verdana" panose="020B0604030504040204" pitchFamily="34" charset="0"/>
                <a:ea typeface="Verdana" panose="020B0604030504040204" pitchFamily="34" charset="0"/>
                <a:cs typeface="Verdana" panose="020B0604030504040204" pitchFamily="34" charset="0"/>
              </a:rPr>
              <a:t>Beikarten</a:t>
            </a:r>
            <a:r>
              <a:rPr lang="de-DE" sz="2400" dirty="0" smtClean="0">
                <a:latin typeface="Verdana" panose="020B0604030504040204" pitchFamily="34" charset="0"/>
                <a:ea typeface="Verdana" panose="020B0604030504040204" pitchFamily="34" charset="0"/>
                <a:cs typeface="Verdana" panose="020B0604030504040204" pitchFamily="34" charset="0"/>
              </a:rPr>
              <a:t>, Anschlusskarten) auch als in Beziehung stehende Werke in einer unstrukturierten Beschreibung zulässig (RDA 25.1.1.3)</a:t>
            </a:r>
            <a:endParaRPr lang="de-DE" dirty="0">
              <a:solidFill>
                <a:srgbClr val="FF0000"/>
              </a:solidFill>
            </a:endParaRPr>
          </a:p>
        </p:txBody>
      </p:sp>
    </p:spTree>
    <p:extLst>
      <p:ext uri="{BB962C8B-B14F-4D97-AF65-F5344CB8AC3E}">
        <p14:creationId xmlns:p14="http://schemas.microsoft.com/office/powerpoint/2010/main" val="6676995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91</a:t>
            </a:fld>
            <a:endParaRPr lang="de-DE"/>
          </a:p>
        </p:txBody>
      </p:sp>
      <p:sp>
        <p:nvSpPr>
          <p:cNvPr id="8" name="Titel 1"/>
          <p:cNvSpPr>
            <a:spLocks noGrp="1"/>
          </p:cNvSpPr>
          <p:nvPr>
            <p:ph type="title"/>
          </p:nvPr>
        </p:nvSpPr>
        <p:spPr>
          <a:xfrm>
            <a:off x="251520" y="183778"/>
            <a:ext cx="8496944" cy="508918"/>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a:t>
            </a:r>
            <a:r>
              <a:rPr lang="de-DE" dirty="0">
                <a:latin typeface="Verdana" panose="020B0604030504040204" pitchFamily="34" charset="0"/>
                <a:ea typeface="Verdana" panose="020B0604030504040204" pitchFamily="34" charset="0"/>
                <a:cs typeface="Verdana" panose="020B0604030504040204" pitchFamily="34" charset="0"/>
              </a:rPr>
              <a:t>Beziehung </a:t>
            </a:r>
            <a:r>
              <a:rPr lang="de-DE" dirty="0" smtClean="0">
                <a:latin typeface="Verdana" panose="020B0604030504040204" pitchFamily="34" charset="0"/>
                <a:ea typeface="Verdana" panose="020B0604030504040204" pitchFamily="34" charset="0"/>
                <a:cs typeface="Verdana" panose="020B0604030504040204" pitchFamily="34" charset="0"/>
              </a:rPr>
              <a:t>stehende Werke | Beispiele</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2" name="Textplatzhalter 1"/>
          <p:cNvSpPr>
            <a:spLocks noGrp="1"/>
          </p:cNvSpPr>
          <p:nvPr>
            <p:ph type="body" sz="quarter" idx="13"/>
          </p:nvPr>
        </p:nvSpPr>
        <p:spPr/>
        <p:txBody>
          <a:bodyPr/>
          <a:lstStyle/>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400" dirty="0" smtClean="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3340210987"/>
              </p:ext>
            </p:extLst>
          </p:nvPr>
        </p:nvGraphicFramePr>
        <p:xfrm>
          <a:off x="395536" y="3162776"/>
          <a:ext cx="8208912" cy="3119120"/>
        </p:xfrm>
        <a:graphic>
          <a:graphicData uri="http://schemas.openxmlformats.org/drawingml/2006/table">
            <a:tbl>
              <a:tblPr firstRow="1" bandRow="1">
                <a:tableStyleId>{5C22544A-7EE6-4342-B048-85BDC9FD1C3A}</a:tableStyleId>
              </a:tblPr>
              <a:tblGrid>
                <a:gridCol w="936104"/>
                <a:gridCol w="864096">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3"/>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0"/>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fr-FR"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fr-FR" dirty="0" smtClean="0">
                          <a:latin typeface="Verdana" panose="020B0604030504040204" pitchFamily="34" charset="0"/>
                          <a:ea typeface="Verdana" panose="020B0604030504040204" pitchFamily="34" charset="0"/>
                          <a:cs typeface="Verdana" panose="020B0604030504040204" pitchFamily="34" charset="0"/>
                        </a:rPr>
                        <a:t> Nouvelle Carte De L'Evêché Et Principauté De </a:t>
                      </a:r>
                      <a:r>
                        <a:rPr lang="fr-FR" dirty="0" err="1" smtClean="0">
                          <a:latin typeface="Verdana" panose="020B0604030504040204" pitchFamily="34" charset="0"/>
                          <a:ea typeface="Verdana" panose="020B0604030504040204" pitchFamily="34" charset="0"/>
                          <a:cs typeface="Verdana" panose="020B0604030504040204" pitchFamily="34" charset="0"/>
                        </a:rPr>
                        <a:t>Liege</a:t>
                      </a:r>
                      <a:r>
                        <a:rPr lang="fr-FR" dirty="0" smtClean="0"/>
                        <a:t>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1"/>
                  </a:ext>
                </a:extLst>
              </a:tr>
              <a:tr h="370840">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419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2.8.6</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latin typeface="Verdana" panose="020B0604030504040204" pitchFamily="34" charset="0"/>
                          <a:ea typeface="Verdana" panose="020B0604030504040204" pitchFamily="34" charset="0"/>
                          <a:cs typeface="Verdana" panose="020B0604030504040204" pitchFamily="34" charset="0"/>
                        </a:rPr>
                        <a:t>Erscheinungsdatum</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a:t>
                      </a:r>
                      <a:r>
                        <a:rPr lang="de-DE" b="1"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1785</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486557506"/>
                  </a:ext>
                </a:extLst>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25.1</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 Beziehung stehendes Werk</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fr-FR"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fr-FR" b="0" dirty="0" smtClean="0">
                          <a:latin typeface="Verdana" panose="020B0604030504040204" pitchFamily="34" charset="0"/>
                          <a:ea typeface="Verdana" panose="020B0604030504040204" pitchFamily="34" charset="0"/>
                          <a:cs typeface="Verdana" panose="020B0604030504040204" pitchFamily="34" charset="0"/>
                        </a:rPr>
                        <a:t> </a:t>
                      </a:r>
                      <a:r>
                        <a:rPr lang="fr-FR" dirty="0" err="1" smtClean="0">
                          <a:latin typeface="Verdana" panose="020B0604030504040204" pitchFamily="34" charset="0"/>
                          <a:ea typeface="Verdana" panose="020B0604030504040204" pitchFamily="34" charset="0"/>
                          <a:cs typeface="Verdana" panose="020B0604030504040204" pitchFamily="34" charset="0"/>
                        </a:rPr>
                        <a:t>Enthält</a:t>
                      </a:r>
                      <a:r>
                        <a:rPr lang="fr-FR" dirty="0" smtClean="0">
                          <a:latin typeface="Verdana" panose="020B0604030504040204" pitchFamily="34" charset="0"/>
                          <a:ea typeface="Verdana" panose="020B0604030504040204" pitchFamily="34" charset="0"/>
                          <a:cs typeface="Verdana" panose="020B0604030504040204" pitchFamily="34" charset="0"/>
                        </a:rPr>
                        <a:t> „Supplément à La Principauté et Evêché De </a:t>
                      </a:r>
                      <a:r>
                        <a:rPr lang="fr-FR" dirty="0" err="1" smtClean="0">
                          <a:latin typeface="Verdana" panose="020B0604030504040204" pitchFamily="34" charset="0"/>
                          <a:ea typeface="Verdana" panose="020B0604030504040204" pitchFamily="34" charset="0"/>
                          <a:cs typeface="Verdana" panose="020B0604030504040204" pitchFamily="34" charset="0"/>
                        </a:rPr>
                        <a:t>Liege</a:t>
                      </a:r>
                      <a:r>
                        <a:rPr lang="fr-FR" dirty="0" smtClean="0">
                          <a:latin typeface="Verdana" panose="020B0604030504040204" pitchFamily="34" charset="0"/>
                          <a:ea typeface="Verdana" panose="020B0604030504040204" pitchFamily="34" charset="0"/>
                          <a:cs typeface="Verdana" panose="020B0604030504040204" pitchFamily="34" charset="0"/>
                        </a:rPr>
                        <a:t> Qui se joint sur la gauche de la Carte à la partie Inférieure“ </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0002"/>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733525939"/>
              </p:ext>
            </p:extLst>
          </p:nvPr>
        </p:nvGraphicFramePr>
        <p:xfrm>
          <a:off x="395536" y="1207656"/>
          <a:ext cx="8280920" cy="1285240"/>
        </p:xfrm>
        <a:graphic>
          <a:graphicData uri="http://schemas.openxmlformats.org/drawingml/2006/table">
            <a:tbl>
              <a:tblPr firstRow="1" bandRow="1">
                <a:tableStyleId>{5C22544A-7EE6-4342-B048-85BDC9FD1C3A}</a:tableStyleId>
              </a:tblPr>
              <a:tblGrid>
                <a:gridCol w="1008112"/>
                <a:gridCol w="936104">
                  <a:extLst>
                    <a:ext uri="{9D8B030D-6E8A-4147-A177-3AD203B41FA5}">
                      <a16:colId xmlns:a16="http://schemas.microsoft.com/office/drawing/2014/main" xmlns="" val="190835128"/>
                    </a:ext>
                  </a:extLst>
                </a:gridCol>
                <a:gridCol w="2520280">
                  <a:extLst>
                    <a:ext uri="{9D8B030D-6E8A-4147-A177-3AD203B41FA5}">
                      <a16:colId xmlns:a16="http://schemas.microsoft.com/office/drawing/2014/main" xmlns="" val="2007299293"/>
                    </a:ext>
                  </a:extLst>
                </a:gridCol>
                <a:gridCol w="3816424">
                  <a:extLst>
                    <a:ext uri="{9D8B030D-6E8A-4147-A177-3AD203B41FA5}">
                      <a16:colId xmlns:a16="http://schemas.microsoft.com/office/drawing/2014/main" xmlns="" val="3129682674"/>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507595205"/>
                  </a:ext>
                </a:extLst>
              </a:tr>
              <a:tr h="370840">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25.1</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In Beziehung stehendes Werk</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en-US" dirty="0" smtClean="0">
                          <a:latin typeface="Verdana" panose="020B0604030504040204" pitchFamily="34" charset="0"/>
                          <a:ea typeface="Verdana" panose="020B0604030504040204" pitchFamily="34" charset="0"/>
                          <a:cs typeface="Verdana" panose="020B0604030504040204" pitchFamily="34" charset="0"/>
                        </a:rPr>
                        <a:t>"Based upon Survey of India map with permission of the Surveyor General of India"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xmlns="" val="1743493857"/>
                  </a:ext>
                </a:extLst>
              </a:tr>
            </a:tbl>
          </a:graphicData>
        </a:graphic>
      </p:graphicFrame>
    </p:spTree>
    <p:extLst>
      <p:ext uri="{BB962C8B-B14F-4D97-AF65-F5344CB8AC3E}">
        <p14:creationId xmlns:p14="http://schemas.microsoft.com/office/powerpoint/2010/main" val="37020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92</a:t>
            </a:fld>
            <a:endParaRPr lang="de-DE" dirty="0"/>
          </a:p>
        </p:txBody>
      </p:sp>
      <p:sp>
        <p:nvSpPr>
          <p:cNvPr id="10" name="Textplatzhalter 2"/>
          <p:cNvSpPr>
            <a:spLocks noGrp="1"/>
          </p:cNvSpPr>
          <p:nvPr>
            <p:ph type="body" sz="quarter" idx="13"/>
          </p:nvPr>
        </p:nvSpPr>
        <p:spPr>
          <a:xfrm>
            <a:off x="251917" y="1484784"/>
            <a:ext cx="8496547" cy="4752528"/>
          </a:xfrm>
        </p:spPr>
        <p:txBody>
          <a:bodyPr wrap="square"/>
          <a:lstStyle/>
          <a:p>
            <a:r>
              <a:rPr lang="de-DE" sz="2400" dirty="0" smtClean="0">
                <a:latin typeface="Verdana" panose="020B0604030504040204" pitchFamily="34" charset="0"/>
                <a:ea typeface="Verdana" panose="020B0604030504040204" pitchFamily="34" charset="0"/>
                <a:cs typeface="Verdana" panose="020B0604030504040204" pitchFamily="34" charset="0"/>
              </a:rPr>
              <a:t>Begleitmaterial definiert als </a:t>
            </a:r>
            <a:r>
              <a:rPr lang="de-DE" sz="2400" dirty="0">
                <a:latin typeface="Verdana" panose="020B0604030504040204" pitchFamily="34" charset="0"/>
                <a:ea typeface="Verdana" panose="020B0604030504040204" pitchFamily="34" charset="0"/>
                <a:cs typeface="Verdana" panose="020B0604030504040204" pitchFamily="34" charset="0"/>
              </a:rPr>
              <a:t>Ergänzung oder Erläuterung einer anderen Ressource </a:t>
            </a:r>
            <a:endParaRPr lang="de-DE" sz="24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a:latin typeface="Verdana" panose="020B0604030504040204" pitchFamily="34" charset="0"/>
              <a:ea typeface="Verdana" panose="020B0604030504040204" pitchFamily="34" charset="0"/>
              <a:cs typeface="Verdana" panose="020B0604030504040204" pitchFamily="34" charset="0"/>
            </a:endParaRPr>
          </a:p>
          <a:p>
            <a:r>
              <a:rPr lang="de-DE" sz="2400" dirty="0" smtClean="0">
                <a:latin typeface="Verdana" panose="020B0604030504040204" pitchFamily="34" charset="0"/>
                <a:ea typeface="Verdana" panose="020B0604030504040204" pitchFamily="34" charset="0"/>
                <a:cs typeface="Verdana" panose="020B0604030504040204" pitchFamily="34" charset="0"/>
              </a:rPr>
              <a:t>Zusätzlich </a:t>
            </a:r>
            <a:r>
              <a:rPr lang="de-DE" sz="2400" dirty="0">
                <a:latin typeface="Verdana" panose="020B0604030504040204" pitchFamily="34" charset="0"/>
                <a:ea typeface="Verdana" panose="020B0604030504040204" pitchFamily="34" charset="0"/>
                <a:cs typeface="Verdana" panose="020B0604030504040204" pitchFamily="34" charset="0"/>
              </a:rPr>
              <a:t>zur Umfangsangabe mit einer spezifischen Benennung </a:t>
            </a:r>
            <a:r>
              <a:rPr lang="de-DE" sz="2400" dirty="0" smtClean="0">
                <a:latin typeface="Verdana" panose="020B0604030504040204" pitchFamily="34" charset="0"/>
                <a:ea typeface="Verdana" panose="020B0604030504040204" pitchFamily="34" charset="0"/>
                <a:cs typeface="Verdana" panose="020B0604030504040204" pitchFamily="34" charset="0"/>
              </a:rPr>
              <a:t>erfassen </a:t>
            </a:r>
            <a:r>
              <a:rPr lang="de-DE" sz="2400" dirty="0">
                <a:latin typeface="Verdana" panose="020B0604030504040204" pitchFamily="34" charset="0"/>
                <a:ea typeface="Verdana" panose="020B0604030504040204" pitchFamily="34" charset="0"/>
                <a:cs typeface="Verdana" panose="020B0604030504040204" pitchFamily="34" charset="0"/>
              </a:rPr>
              <a:t>(i. d. R. Karte, Beiheft oder Beilage</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endParaRPr lang="de-DE" sz="2000" dirty="0">
              <a:latin typeface="Verdana" panose="020B0604030504040204" pitchFamily="34" charset="0"/>
              <a:ea typeface="Verdana" panose="020B0604030504040204" pitchFamily="34" charset="0"/>
              <a:cs typeface="Verdana" panose="020B0604030504040204" pitchFamily="34" charset="0"/>
            </a:endParaRPr>
          </a:p>
          <a:p>
            <a:pPr marL="285750" indent="-285750"/>
            <a:r>
              <a:rPr lang="de-DE" sz="2400" dirty="0" smtClean="0">
                <a:latin typeface="Verdana" panose="020B0604030504040204" pitchFamily="34" charset="0"/>
                <a:ea typeface="Verdana" panose="020B0604030504040204" pitchFamily="34" charset="0"/>
                <a:cs typeface="Verdana" panose="020B0604030504040204" pitchFamily="34" charset="0"/>
              </a:rPr>
              <a:t>Abweichender </a:t>
            </a:r>
            <a:r>
              <a:rPr lang="de-DE" sz="2400" dirty="0">
                <a:latin typeface="Verdana" panose="020B0604030504040204" pitchFamily="34" charset="0"/>
                <a:ea typeface="Verdana" panose="020B0604030504040204" pitchFamily="34" charset="0"/>
                <a:cs typeface="Verdana" panose="020B0604030504040204" pitchFamily="34" charset="0"/>
              </a:rPr>
              <a:t>Titel für Kartenbeilage mit eigenem Titel möglich (RDA 2.3.6.1a</a:t>
            </a:r>
            <a:r>
              <a:rPr lang="de-DE" sz="24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endParaRPr lang="de-DE" sz="2000" dirty="0">
              <a:latin typeface="Verdana" panose="020B0604030504040204" pitchFamily="34" charset="0"/>
              <a:ea typeface="Verdana" panose="020B0604030504040204" pitchFamily="34" charset="0"/>
              <a:cs typeface="Verdana" panose="020B0604030504040204" pitchFamily="34" charset="0"/>
            </a:endParaRPr>
          </a:p>
          <a:p>
            <a:pPr marL="285750" indent="-285750"/>
            <a:r>
              <a:rPr lang="de-DE" sz="2400" dirty="0">
                <a:latin typeface="Verdana" panose="020B0604030504040204" pitchFamily="34" charset="0"/>
                <a:ea typeface="Verdana" panose="020B0604030504040204" pitchFamily="34" charset="0"/>
                <a:cs typeface="Verdana" panose="020B0604030504040204" pitchFamily="34" charset="0"/>
              </a:rPr>
              <a:t>Kartenbeilage </a:t>
            </a:r>
            <a:r>
              <a:rPr lang="de-DE" sz="2400" dirty="0" smtClean="0">
                <a:latin typeface="Verdana" panose="020B0604030504040204" pitchFamily="34" charset="0"/>
                <a:ea typeface="Verdana" panose="020B0604030504040204" pitchFamily="34" charset="0"/>
                <a:cs typeface="Verdana" panose="020B0604030504040204" pitchFamily="34" charset="0"/>
              </a:rPr>
              <a:t>in diesem Fall als </a:t>
            </a:r>
            <a:r>
              <a:rPr lang="de-DE" sz="2400" dirty="0">
                <a:latin typeface="Verdana" panose="020B0604030504040204" pitchFamily="34" charset="0"/>
                <a:ea typeface="Verdana" panose="020B0604030504040204" pitchFamily="34" charset="0"/>
                <a:cs typeface="Verdana" panose="020B0604030504040204" pitchFamily="34" charset="0"/>
              </a:rPr>
              <a:t>in Beziehung stehende </a:t>
            </a:r>
            <a:r>
              <a:rPr lang="de-DE" sz="2400" dirty="0" smtClean="0">
                <a:latin typeface="Verdana" panose="020B0604030504040204" pitchFamily="34" charset="0"/>
                <a:ea typeface="Verdana" panose="020B0604030504040204" pitchFamily="34" charset="0"/>
                <a:cs typeface="Verdana" panose="020B0604030504040204" pitchFamily="34" charset="0"/>
              </a:rPr>
              <a:t>Manifestation bearbeiten (RDA </a:t>
            </a:r>
            <a:r>
              <a:rPr lang="de-DE" sz="2400" dirty="0">
                <a:latin typeface="Verdana" panose="020B0604030504040204" pitchFamily="34" charset="0"/>
                <a:ea typeface="Verdana" panose="020B0604030504040204" pitchFamily="34" charset="0"/>
                <a:cs typeface="Verdana" panose="020B0604030504040204" pitchFamily="34" charset="0"/>
              </a:rPr>
              <a:t>27.1)</a:t>
            </a:r>
          </a:p>
          <a:p>
            <a:pPr marL="285750" indent="-285750"/>
            <a:endParaRPr lang="de-DE" sz="20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itel 1"/>
          <p:cNvSpPr>
            <a:spLocks noGrp="1"/>
          </p:cNvSpPr>
          <p:nvPr>
            <p:ph type="title"/>
          </p:nvPr>
        </p:nvSpPr>
        <p:spPr>
          <a:xfrm>
            <a:off x="251520" y="183778"/>
            <a:ext cx="8640960" cy="108498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a:t>
            </a:r>
            <a:r>
              <a:rPr lang="de-DE" dirty="0">
                <a:latin typeface="Verdana" panose="020B0604030504040204" pitchFamily="34" charset="0"/>
                <a:ea typeface="Verdana" panose="020B0604030504040204" pitchFamily="34" charset="0"/>
                <a:cs typeface="Verdana" panose="020B0604030504040204" pitchFamily="34" charset="0"/>
              </a:rPr>
              <a:t>Beziehung </a:t>
            </a:r>
            <a:r>
              <a:rPr lang="de-DE" dirty="0" smtClean="0">
                <a:latin typeface="Verdana" panose="020B0604030504040204" pitchFamily="34" charset="0"/>
                <a:ea typeface="Verdana" panose="020B0604030504040204" pitchFamily="34" charset="0"/>
                <a:cs typeface="Verdana" panose="020B0604030504040204" pitchFamily="34" charset="0"/>
              </a:rPr>
              <a:t>stehende Manifestation | Kartenbeilage </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71323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4"/>
          </p:nvPr>
        </p:nvSpPr>
        <p:spPr>
          <a:xfrm>
            <a:off x="467544" y="6376243"/>
            <a:ext cx="7632848" cy="365125"/>
          </a:xfrm>
        </p:spPr>
        <p:txBody>
          <a:bodyPr/>
          <a:lstStyle/>
          <a:p>
            <a:r>
              <a:rPr lang="de-DE" sz="800" smtClean="0">
                <a:latin typeface="Verdana" panose="020B0604030504040204" pitchFamily="34" charset="0"/>
                <a:ea typeface="Verdana" panose="020B0604030504040204" pitchFamily="34" charset="0"/>
                <a:cs typeface="Verdana" panose="020B0604030504040204" pitchFamily="34" charset="0"/>
              </a:rPr>
              <a:t>AG RDA Schulungsunterlagen – Modul 6K: Karten | Aleph | Stand: 23.02.2016 | CC BY-NC-SA</a:t>
            </a:r>
            <a:endParaRPr lang="de-DE"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p:cNvSpPr>
            <a:spLocks noGrp="1"/>
          </p:cNvSpPr>
          <p:nvPr>
            <p:ph type="sldNum" sz="quarter" idx="4"/>
          </p:nvPr>
        </p:nvSpPr>
        <p:spPr/>
        <p:txBody>
          <a:bodyPr/>
          <a:lstStyle/>
          <a:p>
            <a:fld id="{8A6690F1-7CA1-4166-A522-500460961984}" type="slidenum">
              <a:rPr lang="de-DE" smtClean="0"/>
              <a:pPr/>
              <a:t>93</a:t>
            </a:fld>
            <a:endParaRPr lang="de-DE" dirty="0"/>
          </a:p>
        </p:txBody>
      </p:sp>
      <p:sp>
        <p:nvSpPr>
          <p:cNvPr id="12" name="Titel 1"/>
          <p:cNvSpPr>
            <a:spLocks noGrp="1"/>
          </p:cNvSpPr>
          <p:nvPr>
            <p:ph type="title"/>
          </p:nvPr>
        </p:nvSpPr>
        <p:spPr>
          <a:xfrm>
            <a:off x="251520" y="183778"/>
            <a:ext cx="8640960" cy="1084982"/>
          </a:xfrm>
        </p:spPr>
        <p:txBody>
          <a:bodyPr>
            <a:no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a:t>
            </a:r>
            <a:r>
              <a:rPr lang="de-DE" dirty="0">
                <a:latin typeface="Verdana" panose="020B0604030504040204" pitchFamily="34" charset="0"/>
                <a:ea typeface="Verdana" panose="020B0604030504040204" pitchFamily="34" charset="0"/>
                <a:cs typeface="Verdana" panose="020B0604030504040204" pitchFamily="34" charset="0"/>
              </a:rPr>
              <a:t>Beziehung </a:t>
            </a:r>
            <a:r>
              <a:rPr lang="de-DE" dirty="0" smtClean="0">
                <a:latin typeface="Verdana" panose="020B0604030504040204" pitchFamily="34" charset="0"/>
                <a:ea typeface="Verdana" panose="020B0604030504040204" pitchFamily="34" charset="0"/>
                <a:cs typeface="Verdana" panose="020B0604030504040204" pitchFamily="34" charset="0"/>
              </a:rPr>
              <a:t>stehende Manifestation | Kartenbeilage | Beispiele </a:t>
            </a:r>
            <a:endParaRPr lang="de-DE"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558895992"/>
              </p:ext>
            </p:extLst>
          </p:nvPr>
        </p:nvGraphicFramePr>
        <p:xfrm>
          <a:off x="395536" y="4293096"/>
          <a:ext cx="8280920" cy="1501264"/>
        </p:xfrm>
        <a:graphic>
          <a:graphicData uri="http://schemas.openxmlformats.org/drawingml/2006/table">
            <a:tbl>
              <a:tblPr firstRow="1" bandRow="1">
                <a:tableStyleId>{5C22544A-7EE6-4342-B048-85BDC9FD1C3A}</a:tableStyleId>
              </a:tblPr>
              <a:tblGrid>
                <a:gridCol w="936104"/>
                <a:gridCol w="936104">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3744416">
                  <a:extLst>
                    <a:ext uri="{9D8B030D-6E8A-4147-A177-3AD203B41FA5}">
                      <a16:colId xmlns="" xmlns:a16="http://schemas.microsoft.com/office/drawing/2014/main" val="20002"/>
                    </a:ext>
                  </a:extLst>
                </a:gridCol>
              </a:tblGrid>
              <a:tr h="58686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latin typeface="Verdana" panose="020B0604030504040204" pitchFamily="34" charset="0"/>
                          <a:ea typeface="Verdana" panose="020B0604030504040204" pitchFamily="34" charset="0"/>
                          <a:cs typeface="Verdana" panose="020B0604030504040204" pitchFamily="34" charset="0"/>
                        </a:rPr>
                        <a:t>521</a:t>
                      </a:r>
                    </a:p>
                  </a:txBody>
                  <a:tcPr/>
                </a:tc>
                <a:tc>
                  <a:txBody>
                    <a:bodyPr/>
                    <a:lstStyle/>
                    <a:p>
                      <a:r>
                        <a:rPr lang="de-DE" b="0" dirty="0" smtClean="0">
                          <a:latin typeface="Verdana" panose="020B0604030504040204" pitchFamily="34" charset="0"/>
                          <a:ea typeface="Verdana" panose="020B0604030504040204" pitchFamily="34" charset="0"/>
                          <a:cs typeface="Verdana" panose="020B0604030504040204" pitchFamily="34" charset="0"/>
                        </a:rPr>
                        <a:t>27.1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In Beziehung stehende Manifestation</a:t>
                      </a:r>
                      <a:endParaRPr lang="de-DE" b="0" dirty="0" smtClean="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sz="1800" b="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$a</a:t>
                      </a:r>
                      <a:r>
                        <a:rPr lang="de-DE" sz="1800" b="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Stadtplan von Bern und Umgebung. - 14. Auflage. - Bern : Hallwag, 1959</a:t>
                      </a:r>
                      <a:endParaRPr lang="de-DE" sz="18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716935398"/>
              </p:ext>
            </p:extLst>
          </p:nvPr>
        </p:nvGraphicFramePr>
        <p:xfrm>
          <a:off x="395536" y="1988840"/>
          <a:ext cx="8280920" cy="1569720"/>
        </p:xfrm>
        <a:graphic>
          <a:graphicData uri="http://schemas.openxmlformats.org/drawingml/2006/table">
            <a:tbl>
              <a:tblPr firstRow="1" bandRow="1">
                <a:tableStyleId>{5C22544A-7EE6-4342-B048-85BDC9FD1C3A}</a:tableStyleId>
              </a:tblPr>
              <a:tblGrid>
                <a:gridCol w="936104"/>
                <a:gridCol w="936104">
                  <a:extLst>
                    <a:ext uri="{9D8B030D-6E8A-4147-A177-3AD203B41FA5}">
                      <a16:colId xmlns="" xmlns:a16="http://schemas.microsoft.com/office/drawing/2014/main" val="960399457"/>
                    </a:ext>
                  </a:extLst>
                </a:gridCol>
                <a:gridCol w="2664296">
                  <a:extLst>
                    <a:ext uri="{9D8B030D-6E8A-4147-A177-3AD203B41FA5}">
                      <a16:colId xmlns="" xmlns:a16="http://schemas.microsoft.com/office/drawing/2014/main" val="2640095379"/>
                    </a:ext>
                  </a:extLst>
                </a:gridCol>
                <a:gridCol w="3744416">
                  <a:extLst>
                    <a:ext uri="{9D8B030D-6E8A-4147-A177-3AD203B41FA5}">
                      <a16:colId xmlns="" xmlns:a16="http://schemas.microsoft.com/office/drawing/2014/main" val="4084609415"/>
                    </a:ext>
                  </a:extLst>
                </a:gridCol>
              </a:tblGrid>
              <a:tr h="370840">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 xmlns:a16="http://schemas.microsoft.com/office/drawing/2014/main" val="2842337406"/>
                  </a:ext>
                </a:extLst>
              </a:tr>
              <a:tr h="370840">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370a</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2.3.6</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Abweichender Titel</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Geological </a:t>
                      </a:r>
                      <a:r>
                        <a:rPr lang="de-DE" dirty="0" err="1" smtClean="0">
                          <a:latin typeface="Verdana" panose="020B0604030504040204" pitchFamily="34" charset="0"/>
                          <a:ea typeface="Verdana" panose="020B0604030504040204" pitchFamily="34" charset="0"/>
                          <a:cs typeface="Verdana" panose="020B0604030504040204" pitchFamily="34" charset="0"/>
                        </a:rPr>
                        <a:t>heritage</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map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of</a:t>
                      </a:r>
                      <a:r>
                        <a:rPr lang="de-DE" dirty="0" smtClean="0">
                          <a:latin typeface="Verdana" panose="020B0604030504040204" pitchFamily="34" charset="0"/>
                          <a:ea typeface="Verdana" panose="020B0604030504040204" pitchFamily="34" charset="0"/>
                          <a:cs typeface="Verdana" panose="020B0604030504040204" pitchFamily="34" charset="0"/>
                        </a:rPr>
                        <a:t> Iran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370840">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501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27.1</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In Beziehung</a:t>
                      </a:r>
                      <a:r>
                        <a:rPr lang="de-DE" baseline="0" dirty="0" smtClean="0">
                          <a:latin typeface="Verdana" panose="020B0604030504040204" pitchFamily="34" charset="0"/>
                          <a:ea typeface="Verdana" panose="020B0604030504040204" pitchFamily="34" charset="0"/>
                          <a:cs typeface="Verdana" panose="020B0604030504040204" pitchFamily="34" charset="0"/>
                        </a:rPr>
                        <a:t> stehende Manifestation</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ts val="1600"/>
                        </a:lnSpc>
                        <a:spcBef>
                          <a:spcPts val="600"/>
                        </a:spcBef>
                        <a:spcAft>
                          <a:spcPts val="600"/>
                        </a:spcAft>
                      </a:pPr>
                      <a:r>
                        <a:rPr lang="de-DE"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b="1"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"Geological </a:t>
                      </a:r>
                      <a:r>
                        <a:rPr lang="de-DE" dirty="0" err="1" smtClean="0">
                          <a:latin typeface="Verdana" panose="020B0604030504040204" pitchFamily="34" charset="0"/>
                          <a:ea typeface="Verdana" panose="020B0604030504040204" pitchFamily="34" charset="0"/>
                          <a:cs typeface="Verdana" panose="020B0604030504040204" pitchFamily="34" charset="0"/>
                        </a:rPr>
                        <a:t>heritage</a:t>
                      </a:r>
                      <a:r>
                        <a:rPr lang="de-DE" dirty="0" smtClean="0">
                          <a:latin typeface="Verdana" panose="020B0604030504040204" pitchFamily="34" charset="0"/>
                          <a:ea typeface="Verdana" panose="020B0604030504040204" pitchFamily="34" charset="0"/>
                          <a:cs typeface="Verdana" panose="020B0604030504040204" pitchFamily="34" charset="0"/>
                        </a:rPr>
                        <a:t> map </a:t>
                      </a:r>
                      <a:r>
                        <a:rPr lang="de-DE" dirty="0" err="1" smtClean="0">
                          <a:latin typeface="Verdana" panose="020B0604030504040204" pitchFamily="34" charset="0"/>
                          <a:ea typeface="Verdana" panose="020B0604030504040204" pitchFamily="34" charset="0"/>
                          <a:cs typeface="Verdana" panose="020B0604030504040204" pitchFamily="34" charset="0"/>
                        </a:rPr>
                        <a:t>of</a:t>
                      </a:r>
                      <a:r>
                        <a:rPr lang="de-DE" dirty="0" smtClean="0">
                          <a:latin typeface="Verdana" panose="020B0604030504040204" pitchFamily="34" charset="0"/>
                          <a:ea typeface="Verdana" panose="020B0604030504040204" pitchFamily="34" charset="0"/>
                          <a:cs typeface="Verdana" panose="020B0604030504040204" pitchFamily="34" charset="0"/>
                        </a:rPr>
                        <a:t> Iran" (1 Karte) beigelegt in einer Tasche</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 xmlns:a16="http://schemas.microsoft.com/office/drawing/2014/main" val="1939152686"/>
                  </a:ext>
                </a:extLst>
              </a:tr>
            </a:tbl>
          </a:graphicData>
        </a:graphic>
      </p:graphicFrame>
      <p:sp>
        <p:nvSpPr>
          <p:cNvPr id="3" name="Textfeld 2"/>
          <p:cNvSpPr txBox="1"/>
          <p:nvPr/>
        </p:nvSpPr>
        <p:spPr>
          <a:xfrm>
            <a:off x="309475" y="3814972"/>
            <a:ext cx="6045245"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einer strukturierten Beschreibung (RDA 24.4.3)</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7" name="Textfeld 6"/>
          <p:cNvSpPr txBox="1"/>
          <p:nvPr/>
        </p:nvSpPr>
        <p:spPr>
          <a:xfrm>
            <a:off x="280875" y="1450336"/>
            <a:ext cx="6336991" cy="369332"/>
          </a:xfrm>
          <a:prstGeom prst="rect">
            <a:avLst/>
          </a:prstGeom>
          <a:noFill/>
        </p:spPr>
        <p:txBody>
          <a:bodyPr wrap="non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In einer unstrukturierten Beschreibung (RDA 24.4.3)</a:t>
            </a:r>
            <a:endParaRPr lang="de-DE"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14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7420</Words>
  <Application>Microsoft Office PowerPoint</Application>
  <PresentationFormat>Bildschirmpräsentation (4:3)</PresentationFormat>
  <Paragraphs>1965</Paragraphs>
  <Slides>93</Slides>
  <Notes>93</Notes>
  <HiddenSlides>0</HiddenSlides>
  <MMClips>0</MMClips>
  <ScaleCrop>false</ScaleCrop>
  <HeadingPairs>
    <vt:vector size="4" baseType="variant">
      <vt:variant>
        <vt:lpstr>Design</vt:lpstr>
      </vt:variant>
      <vt:variant>
        <vt:i4>1</vt:i4>
      </vt:variant>
      <vt:variant>
        <vt:lpstr>Folientitel</vt:lpstr>
      </vt:variant>
      <vt:variant>
        <vt:i4>93</vt:i4>
      </vt:variant>
    </vt:vector>
  </HeadingPairs>
  <TitlesOfParts>
    <vt:vector size="94" baseType="lpstr">
      <vt:lpstr>Larissa-Design</vt:lpstr>
      <vt:lpstr>Schulungsunterlagen der AG RDA</vt:lpstr>
      <vt:lpstr>Kartografische Ressourcen</vt:lpstr>
      <vt:lpstr>Inhalte</vt:lpstr>
      <vt:lpstr>Inhalte</vt:lpstr>
      <vt:lpstr>Inhalte</vt:lpstr>
      <vt:lpstr>Inhalte</vt:lpstr>
      <vt:lpstr>Allgemeines</vt:lpstr>
      <vt:lpstr>Bevorzugte Informationsquellen</vt:lpstr>
      <vt:lpstr>Bestimmung des Werks</vt:lpstr>
      <vt:lpstr>Bevorzugter Titel des Werks</vt:lpstr>
      <vt:lpstr>Geistiger Schöpfer &amp; Beziehungskennzeichnung</vt:lpstr>
      <vt:lpstr>Geistiger Schöpfer &amp; Beziehungskennzeichnung | Beispiele</vt:lpstr>
      <vt:lpstr>Geistiger Schöpfer &amp; Beziehungskennzeichnung | Beispiel </vt:lpstr>
      <vt:lpstr>Geistiger Schöpfer &amp; Beziehungskennzeichnung | Sonderfall Verlag</vt:lpstr>
      <vt:lpstr>Geistiger Schöpfer | Sonderfall Verlag | Beispiel</vt:lpstr>
      <vt:lpstr>Geistiger Schöpfer | Sonderfall Verlag | Beispiel</vt:lpstr>
      <vt:lpstr>Geistiger Schöpfer | Sonderfall Verlag | Verantwortlichkeitsangabe</vt:lpstr>
      <vt:lpstr> Geistiger Schöpfer &amp; Beziehungskennzeichnung | Sonderfall Verlag | Beispiel </vt:lpstr>
      <vt:lpstr>Sonstige, Mitwirkende &amp; Beziehungs-kennzeichnung</vt:lpstr>
      <vt:lpstr>Sonstige Körperschaft | Beispiel</vt:lpstr>
      <vt:lpstr>Mitwirkende Personen | Beispiel</vt:lpstr>
      <vt:lpstr>Hersteller, Verlag &amp; Beziehungskennzeichnung</vt:lpstr>
      <vt:lpstr>Hersteller, Verlag &amp; Beziehungskennzeichnung | Beispiel   </vt:lpstr>
      <vt:lpstr>Normierter Sucheinstieg für Werke</vt:lpstr>
      <vt:lpstr>Merkmale zur Unterscheidung identischer Werktitel | Beispiel</vt:lpstr>
      <vt:lpstr>Inhaltstyp</vt:lpstr>
      <vt:lpstr>Inhaltstyp</vt:lpstr>
      <vt:lpstr>Medientyp</vt:lpstr>
      <vt:lpstr>Datenträgertyp</vt:lpstr>
      <vt:lpstr>IMD-Typen | Beispiel</vt:lpstr>
      <vt:lpstr>IMD-Typen | Beispiel</vt:lpstr>
      <vt:lpstr>IMD-Typen | Beispiel</vt:lpstr>
      <vt:lpstr>IMD-Typen | Beispiel</vt:lpstr>
      <vt:lpstr>IMD-Typen | Beispiel</vt:lpstr>
      <vt:lpstr>IMD-Typen | Beispiel</vt:lpstr>
      <vt:lpstr>IMD-Typen | Beispiel | Globus</vt:lpstr>
      <vt:lpstr>Titel in mehreren Formen </vt:lpstr>
      <vt:lpstr>Titel in mehreren Formen | Beispiele</vt:lpstr>
      <vt:lpstr>Maßstab als Teil des Haupttitels </vt:lpstr>
      <vt:lpstr>Maßstab als Teil des Haupttitels | Beispiel </vt:lpstr>
      <vt:lpstr>Fingierter Titel</vt:lpstr>
      <vt:lpstr>Titelzusatz</vt:lpstr>
      <vt:lpstr>Titelzusatz | Druckprivileg</vt:lpstr>
      <vt:lpstr>Fingierter Titelzusatz</vt:lpstr>
      <vt:lpstr>Abweichender Titel</vt:lpstr>
      <vt:lpstr>Abweichender Titel | Beispiel</vt:lpstr>
      <vt:lpstr>Abweichender Titel | Beispiel</vt:lpstr>
      <vt:lpstr>Anmerkung zum Titel | Beispiel</vt:lpstr>
      <vt:lpstr>Anmerkung zum Titel | Beispiel</vt:lpstr>
      <vt:lpstr>Anmerkung zur Verantwortlichkeitsangabe | Widmung</vt:lpstr>
      <vt:lpstr>Anmerkung zur Verantwortlichkeitsangabe | Widmung | Beispiel</vt:lpstr>
      <vt:lpstr>Erfassen von Ausgabevermerken </vt:lpstr>
      <vt:lpstr>Koordinaten</vt:lpstr>
      <vt:lpstr>Koordinaten</vt:lpstr>
      <vt:lpstr>Maßstab</vt:lpstr>
      <vt:lpstr>Maßstab | Beispiele</vt:lpstr>
      <vt:lpstr>Maßstab | Spezialfälle</vt:lpstr>
      <vt:lpstr>Maßstab | Spezialfälle</vt:lpstr>
      <vt:lpstr>Projektion</vt:lpstr>
      <vt:lpstr>Umfang | Arten von Einheiten</vt:lpstr>
      <vt:lpstr>Umfang | Arten von Einheiten</vt:lpstr>
      <vt:lpstr>Umfang | Arten von Einheiten</vt:lpstr>
      <vt:lpstr>Umfang | Mehrere kartografische Einheiten </vt:lpstr>
      <vt:lpstr>Umfang | Kartografische Einheit in mehreren Teilen </vt:lpstr>
      <vt:lpstr>Umfang | Kartografische Einheit in mehreren Teilen  </vt:lpstr>
      <vt:lpstr>Umfang | Atlanten</vt:lpstr>
      <vt:lpstr>Maße</vt:lpstr>
      <vt:lpstr>Maße</vt:lpstr>
      <vt:lpstr>Maße | Mehrere gleichwertige Karten auf einem Blatt</vt:lpstr>
      <vt:lpstr>Maße | Karte auf mehreren Blättern unterschiedlicher Größe</vt:lpstr>
      <vt:lpstr>Maße | Karte in mehreren Teilen</vt:lpstr>
      <vt:lpstr>Maße | Karte in mehreren Teilen</vt:lpstr>
      <vt:lpstr>Maße | Teile der Karte montiert</vt:lpstr>
      <vt:lpstr>Maße | Verhältnis von Karten- und Blattgröße</vt:lpstr>
      <vt:lpstr>Maße | Karte auf einem gefalteten Blatt</vt:lpstr>
      <vt:lpstr>Maße | Karte auf beiden Seiten eines Blatts</vt:lpstr>
      <vt:lpstr>Trägermaterial</vt:lpstr>
      <vt:lpstr>Halterung</vt:lpstr>
      <vt:lpstr>Entstehungsmethode</vt:lpstr>
      <vt:lpstr>Layout | Beispiele</vt:lpstr>
      <vt:lpstr>Farbinhalt</vt:lpstr>
      <vt:lpstr>  Farbinhalt | Beispiele  </vt:lpstr>
      <vt:lpstr>Details zum Farbinhalt | Beispiel</vt:lpstr>
      <vt:lpstr>Illustrierender Inhalt </vt:lpstr>
      <vt:lpstr>Illustrierender Inhalt </vt:lpstr>
      <vt:lpstr>Illustrierender Inhalt | Beispiel</vt:lpstr>
      <vt:lpstr>Illustrierender Inhalt | Beispiel</vt:lpstr>
      <vt:lpstr>Ergänzender Inhalt</vt:lpstr>
      <vt:lpstr>Sonstige Details von kartografischem Inhalt</vt:lpstr>
      <vt:lpstr>In Beziehung stehendes Werk</vt:lpstr>
      <vt:lpstr>In Beziehung stehende Werke | Beispiele</vt:lpstr>
      <vt:lpstr>In Beziehung stehende Manifestation | Kartenbeilage </vt:lpstr>
      <vt:lpstr>In Beziehung stehende Manifestation | Kartenbeilage | Beispiele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Alisa Fowler</cp:lastModifiedBy>
  <cp:revision>980</cp:revision>
  <cp:lastPrinted>2016-02-22T14:10:23Z</cp:lastPrinted>
  <dcterms:created xsi:type="dcterms:W3CDTF">2014-02-18T07:01:40Z</dcterms:created>
  <dcterms:modified xsi:type="dcterms:W3CDTF">2016-03-01T11:18:55Z</dcterms:modified>
</cp:coreProperties>
</file>