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768" r:id="rId2"/>
    <p:sldId id="769" r:id="rId3"/>
    <p:sldId id="770" r:id="rId4"/>
    <p:sldId id="771" r:id="rId5"/>
    <p:sldId id="772" r:id="rId6"/>
    <p:sldId id="773" r:id="rId7"/>
    <p:sldId id="774" r:id="rId8"/>
    <p:sldId id="775" r:id="rId9"/>
    <p:sldId id="776" r:id="rId10"/>
    <p:sldId id="779" r:id="rId11"/>
    <p:sldId id="780" r:id="rId12"/>
    <p:sldId id="781" r:id="rId13"/>
    <p:sldId id="782" r:id="rId14"/>
    <p:sldId id="783" r:id="rId15"/>
    <p:sldId id="784" r:id="rId16"/>
    <p:sldId id="785" r:id="rId17"/>
    <p:sldId id="786" r:id="rId18"/>
    <p:sldId id="787" r:id="rId19"/>
    <p:sldId id="788" r:id="rId20"/>
    <p:sldId id="789" r:id="rId21"/>
    <p:sldId id="790" r:id="rId22"/>
    <p:sldId id="791" r:id="rId23"/>
    <p:sldId id="792" r:id="rId24"/>
    <p:sldId id="793" r:id="rId25"/>
    <p:sldId id="794" r:id="rId2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  <p15:guide id="5" orient="horz" pos="3129">
          <p15:clr>
            <a:srgbClr val="A4A3A4"/>
          </p15:clr>
        </p15:guide>
        <p15:guide id="6" pos="20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89150" autoAdjust="0"/>
  </p:normalViewPr>
  <p:slideViewPr>
    <p:cSldViewPr>
      <p:cViewPr>
        <p:scale>
          <a:sx n="100" d="100"/>
          <a:sy n="100" d="100"/>
        </p:scale>
        <p:origin x="-198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36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54684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8"/>
        <p:guide orient="horz" pos="3129"/>
        <p:guide pos="2142"/>
        <p:guide pos="2183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937E4-8306-4256-98BE-2853E1A1DDAD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9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9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CA550-704A-4CEF-B7C9-46B62E5644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52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B1F4-BB4F-44BD-AC26-B758B395BD23}" type="datetimeFigureOut">
              <a:rPr lang="de-DE" smtClean="0"/>
              <a:pPr/>
              <a:t>01.03.2016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8FF6-6F64-48B5-AF7B-675846B3447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20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44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44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8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12068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90F1-7CA1-4166-A522-500460961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79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235E-0B58-4252-AA2B-68829E55BF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iki.dnb.de/download/attachments/110106379/Modul_6_K_06_TL.pdf?version=1&amp;modificationDate=1445414773000&amp;api=v2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iki.dnb.de/download/attachments/110106379/Modul_6_K_07_TL.pdf?version=1&amp;modificationDate=1445414782000&amp;api=v2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iki.dnb.de/download/attachments/110106379/Modul_6_K_08_TL.pdf?version=1&amp;modificationDate=1445414792000&amp;api=v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nb.de/download/attachments/110106379/Modul_6_K_09_TL.pdf?version=1&amp;modificationDate=1445414803000&amp;api=v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nb.de/download/attachments/110106379/Modul_6_K_10_TL.pdf?version=1&amp;modificationDate=1445414814000&amp;api=v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adac.de/_mmm/pdf/TK_01_Oesterreich_Voralpen_210806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iki.dnb.de/download/attachments/110106379/Modul_6_K_01_TL.pdf?version=1&amp;modificationDate=1445414717000&amp;api=v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iki.dnb.de/download/attachments/110106379/Modul_6_K_11_TL.pdf?version=1&amp;modificationDate=1445414824000&amp;api=v2" TargetMode="Externa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iki.dnb.de/download/attachments/110106379/Modul_6_K_02_TL.pdf?version=1&amp;modificationDate=1445414734000&amp;api=v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iki.dnb.de/download/attachments/110106379/Modul_6_K_03_TL.pdf?version=1&amp;modificationDate=1445414744000&amp;api=v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iki.dnb.de/download/attachments/110106379/Modul_6_K_04_TL.pdf?version=1&amp;modificationDate=1445414755000&amp;api=v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7632848" cy="1431032"/>
          </a:xfrm>
        </p:spPr>
        <p:txBody>
          <a:bodyPr>
            <a:normAutofit/>
          </a:bodyPr>
          <a:lstStyle/>
          <a:p>
            <a:pPr algn="ctr"/>
            <a:r>
              <a:rPr lang="de-DE" sz="3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 für RDA-Aufnahmen</a:t>
            </a:r>
            <a:endParaRPr lang="de-DE" sz="3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09343" y="548679"/>
            <a:ext cx="2362457" cy="432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 6K</a:t>
            </a:r>
            <a:endParaRPr lang="de-DE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5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6K.06 | Beispiel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764704"/>
            <a:ext cx="8424936" cy="5544616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515144" y="6309320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2654808" cy="3617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32" y="1052736"/>
            <a:ext cx="2596136" cy="3617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912729" y="5149641"/>
            <a:ext cx="315926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</a:t>
            </a:r>
          </a:p>
          <a:p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410 Seiten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Farbige Illustrationen, farbige Karten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20072" y="5857527"/>
            <a:ext cx="24145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Lösung formatneutral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6K.06 | </a:t>
            </a:r>
            <a:r>
              <a:rPr lang="de-DE" dirty="0" err="1"/>
              <a:t>Aleph</a:t>
            </a:r>
            <a:r>
              <a:rPr lang="de-DE" dirty="0"/>
              <a:t>-Lösung (</a:t>
            </a:r>
            <a:r>
              <a:rPr lang="de-DE" dirty="0" smtClean="0"/>
              <a:t>B3Kat</a:t>
            </a:r>
            <a:r>
              <a:rPr 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0728"/>
            <a:ext cx="8504436" cy="553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6K.07 | Beispiel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764704"/>
            <a:ext cx="8496944" cy="5544616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                              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2787"/>
            <a:ext cx="2592288" cy="3996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98" y="1022787"/>
            <a:ext cx="2613971" cy="3996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683568" y="5374957"/>
            <a:ext cx="321376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 </a:t>
            </a:r>
          </a:p>
          <a:p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Loses Blatt mit Legende, Index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43898" y="5805264"/>
            <a:ext cx="202382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Lösung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formatneutral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6K.07 | </a:t>
            </a:r>
            <a:r>
              <a:rPr lang="de-DE" dirty="0" err="1"/>
              <a:t>Aleph</a:t>
            </a:r>
            <a:r>
              <a:rPr lang="de-DE" dirty="0"/>
              <a:t>-Lösung (</a:t>
            </a:r>
            <a:r>
              <a:rPr lang="de-DE" dirty="0" smtClean="0"/>
              <a:t>B3Kat</a:t>
            </a:r>
            <a:r>
              <a:rPr 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0" y="692696"/>
            <a:ext cx="85629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7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6K.08 | Beispiel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764704"/>
            <a:ext cx="8496944" cy="5544616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                                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                             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645369" cy="5112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4499992" y="5765869"/>
            <a:ext cx="24145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Lösung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formatneutral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08264" y="4542219"/>
            <a:ext cx="40961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VIII Seiten, 370 Seiten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Umfangreiche Texte zur Karte, gleichwertig</a:t>
            </a:r>
          </a:p>
        </p:txBody>
      </p:sp>
    </p:spTree>
    <p:extLst>
      <p:ext uri="{BB962C8B-B14F-4D97-AF65-F5344CB8AC3E}">
        <p14:creationId xmlns:p14="http://schemas.microsoft.com/office/powerpoint/2010/main" val="33311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6K.08 | </a:t>
            </a:r>
            <a:r>
              <a:rPr lang="de-DE" dirty="0" err="1"/>
              <a:t>Aleph</a:t>
            </a:r>
            <a:r>
              <a:rPr lang="de-DE" dirty="0"/>
              <a:t>-Lösung (</a:t>
            </a:r>
            <a:r>
              <a:rPr lang="de-DE" dirty="0" smtClean="0"/>
              <a:t>B3Kat</a:t>
            </a:r>
            <a:r>
              <a:rPr 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3857"/>
            <a:ext cx="62769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6K.09 | Beispiel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41869" y="5929535"/>
            <a:ext cx="24145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Lösung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formatneutral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08104" y="4614227"/>
            <a:ext cx="324036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Kupferstich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Maße der Karte: 56 cm (Höhe), 44 cm (Breite)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6648"/>
            <a:ext cx="4389120" cy="5248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79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6K.09 | </a:t>
            </a:r>
            <a:r>
              <a:rPr lang="de-DE" dirty="0" err="1"/>
              <a:t>Aleph</a:t>
            </a:r>
            <a:r>
              <a:rPr lang="de-DE" dirty="0"/>
              <a:t>-Lösung (</a:t>
            </a:r>
            <a:r>
              <a:rPr lang="de-DE" dirty="0" smtClean="0"/>
              <a:t>B3Kat</a:t>
            </a:r>
            <a:r>
              <a:rPr 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895034" cy="573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6K.10 | </a:t>
            </a:r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6887" y="764704"/>
            <a:ext cx="8424936" cy="532859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75856" y="5435932"/>
            <a:ext cx="31683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Lösung formatneutral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75856" y="4941168"/>
            <a:ext cx="15757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Zur Karte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75856" y="3536057"/>
            <a:ext cx="511256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Maße der Karte (zusammengesetzt): 88 cm (Höhe), 54 cm (Breite)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Maße des Blatts: 46 cm (Höhe), 66 cm (Breite)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Faltgröße: 23 cm (Höhe), 11 cm (Breite)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9145"/>
            <a:ext cx="2243501" cy="490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51904"/>
            <a:ext cx="16097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6K.10 | </a:t>
            </a:r>
            <a:r>
              <a:rPr lang="de-DE" dirty="0" err="1"/>
              <a:t>Aleph</a:t>
            </a:r>
            <a:r>
              <a:rPr lang="de-DE" dirty="0"/>
              <a:t>-Lösung (B3Kat)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67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6K.01 |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67944" y="4199268"/>
            <a:ext cx="4320480" cy="117394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sz="1200" dirty="0" smtClean="0"/>
              <a:t>Weitere bibliografische Informationen:</a:t>
            </a:r>
          </a:p>
          <a:p>
            <a:pPr marL="0" indent="0">
              <a:buNone/>
            </a:pPr>
            <a:endParaRPr lang="de-DE" sz="1200" dirty="0" smtClean="0"/>
          </a:p>
          <a:p>
            <a:pPr marL="0" indent="0">
              <a:buNone/>
            </a:pPr>
            <a:r>
              <a:rPr lang="de-DE" sz="1200" dirty="0" smtClean="0"/>
              <a:t>Nach Verlagsmitteilung 2006 erschienen</a:t>
            </a:r>
          </a:p>
          <a:p>
            <a:pPr marL="0" indent="0">
              <a:buNone/>
            </a:pPr>
            <a:r>
              <a:rPr lang="de-DE" sz="1200" dirty="0" smtClean="0"/>
              <a:t>Maße der Karte: 71 cm (Höhe), 58 cm (Breite)</a:t>
            </a:r>
          </a:p>
          <a:p>
            <a:pPr marL="0" indent="0">
              <a:buNone/>
            </a:pPr>
            <a:r>
              <a:rPr lang="de-DE" sz="1200" dirty="0" smtClean="0"/>
              <a:t>Faltmaß: 20 cm (Höhe), 12 cm (Breite)  </a:t>
            </a:r>
            <a:endParaRPr lang="de-DE" sz="1200" dirty="0"/>
          </a:p>
          <a:p>
            <a:pPr marL="0" indent="0">
              <a:buNone/>
            </a:pPr>
            <a:endParaRPr 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024336" cy="514093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95936" y="5805264"/>
            <a:ext cx="219374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Lösung formatneutral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5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6K.10 | </a:t>
            </a:r>
            <a:r>
              <a:rPr lang="de-DE" dirty="0" err="1"/>
              <a:t>Aleph</a:t>
            </a:r>
            <a:r>
              <a:rPr lang="de-DE" dirty="0"/>
              <a:t>-Lösung (B3Kat)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764704"/>
            <a:ext cx="8424936" cy="4896544"/>
          </a:xfrm>
        </p:spPr>
        <p:txBody>
          <a:bodyPr/>
          <a:lstStyle/>
          <a:p>
            <a:pPr marL="0" indent="0">
              <a:buNone/>
            </a:pPr>
            <a:endParaRPr lang="de-DE" sz="1200" b="1" dirty="0" smtClean="0"/>
          </a:p>
          <a:p>
            <a:pPr marL="0" indent="0">
              <a:buNone/>
            </a:pPr>
            <a:endParaRPr lang="de-DE" sz="1200" dirty="0" smtClean="0"/>
          </a:p>
          <a:p>
            <a:pPr marL="0" indent="0">
              <a:buNone/>
            </a:pPr>
            <a:endParaRPr lang="de-DE" sz="12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1" y="764704"/>
            <a:ext cx="64484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3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6K.11 | Beispiel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7" y="1052736"/>
            <a:ext cx="3759882" cy="50131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2808312" cy="280831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572000" y="4204245"/>
            <a:ext cx="335700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Erschienen 1902 oder 1903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Trägermaterial Pappmaché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Halterung Holzsockel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Geländedarstellung durch Bergstriche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Meeresströmungen und Schifffahrtswege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33757" y="5877272"/>
            <a:ext cx="24145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Lösung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formatneutral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6K.11 | </a:t>
            </a:r>
            <a:r>
              <a:rPr lang="de-DE" dirty="0" err="1"/>
              <a:t>Aleph</a:t>
            </a:r>
            <a:r>
              <a:rPr lang="de-DE" dirty="0"/>
              <a:t>-Lösung (B3Kat)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5501182" cy="57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6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6K.12 </a:t>
            </a:r>
            <a:r>
              <a:rPr lang="de-DE" dirty="0"/>
              <a:t>| </a:t>
            </a:r>
            <a:r>
              <a:rPr lang="de-DE" dirty="0" err="1"/>
              <a:t>Aleph</a:t>
            </a:r>
            <a:r>
              <a:rPr lang="de-DE" dirty="0"/>
              <a:t>-Lösung (B3Kat)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1026" name="Picture 2" descr="J:\Bildarchiv\Karten\RDA Beispiele\Fertige Beispiele\6_K_12_L_Scan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120680" cy="57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4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6K.12 | </a:t>
            </a:r>
            <a:r>
              <a:rPr lang="de-DE" dirty="0" err="1"/>
              <a:t>Aleph</a:t>
            </a:r>
            <a:r>
              <a:rPr lang="de-DE" dirty="0"/>
              <a:t>-Lösung (B3Kat)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AG RDA Schulungsunterlagen – Modul 6: Karten | ..... | Stand: 14.12.2015 | CC BY-NC-SA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19"/>
            <a:ext cx="6944444" cy="550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148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6K: Karten | Aleph | Stand: 23.02.2016 | CC BY-NC-SA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235E-0B58-4252-AA2B-68829E55BF06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14" y="2708920"/>
            <a:ext cx="4608495" cy="303909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>
                <a:alpha val="81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79811" y="80157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Fragen</a:t>
            </a:r>
            <a:r>
              <a:rPr lang="de-DE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</a:t>
            </a:r>
            <a:endParaRPr lang="de-DE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23532" y="177281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karten@bsb-muenchen.de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772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6K.01 | </a:t>
            </a:r>
            <a:r>
              <a:rPr lang="de-DE" dirty="0" err="1" smtClean="0"/>
              <a:t>Aleph</a:t>
            </a:r>
            <a:r>
              <a:rPr lang="de-DE" dirty="0" smtClean="0"/>
              <a:t>-Lösung (B3Kat)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3528" y="1052736"/>
            <a:ext cx="8424936" cy="4968552"/>
          </a:xfrm>
        </p:spPr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72716"/>
            <a:ext cx="8495481" cy="554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4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6K.02 | Beispiel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739795" cy="49685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22162" y="3618890"/>
            <a:ext cx="465429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</a:t>
            </a:r>
          </a:p>
          <a:p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 Verlagsmitteilung 2006 erschienen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der Rückseite 2 Anschlusskarten, touristische Hinweise und zahlreiche Fotos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Maße der Karte: 86 cm (Höhe), 107 cm (Breite) 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Faltmaß: 22 cm (Höhe), 12 cm (Breite)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Geländedarstellung durch Schummerung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3-86116-067-6</a:t>
            </a: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95936" y="5733256"/>
            <a:ext cx="213924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Lösung formatneutral</a:t>
            </a:r>
            <a:endParaRPr lang="de-DE" sz="12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6K.02 | </a:t>
            </a:r>
            <a:r>
              <a:rPr lang="de-DE" dirty="0" err="1"/>
              <a:t>Aleph</a:t>
            </a:r>
            <a:r>
              <a:rPr lang="de-DE" dirty="0"/>
              <a:t>-Lösung (</a:t>
            </a:r>
            <a:r>
              <a:rPr lang="de-DE" dirty="0" smtClean="0"/>
              <a:t>B3Kat</a:t>
            </a:r>
            <a:r>
              <a:rPr 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1" y="764704"/>
            <a:ext cx="873543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6K.03 | Beispiel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7275"/>
            <a:ext cx="2409825" cy="47434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47864" y="2848868"/>
            <a:ext cx="504056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</a:t>
            </a:r>
          </a:p>
          <a:p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Erscheinungsort ist München ermittelt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Erscheinungsdatum auf der Karte 2003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2 Teilen auf Vorder- und Rückseite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Maße der Karte (Kartenfeld auf Vorder- und Rückseite): 181 cm (Höhe), 139 cm (Breite)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Maße des Blattes: 100 cm (Höhe), 144 cm (Breite)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Faltmaß: 26 cm (Höhe), 13 cm (Breite), im Umschlag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Ortsregister vom Verleger eingeklebt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Geländedarstellung  durch Schummerung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3-89944-040-4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47864" y="5517232"/>
            <a:ext cx="29523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Lösung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formatneutral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6K.03 | </a:t>
            </a:r>
            <a:r>
              <a:rPr lang="de-DE" dirty="0" err="1"/>
              <a:t>Aleph</a:t>
            </a:r>
            <a:r>
              <a:rPr lang="de-DE" dirty="0"/>
              <a:t>-Lösung (</a:t>
            </a:r>
            <a:r>
              <a:rPr lang="de-DE" dirty="0" smtClean="0"/>
              <a:t>B3Kat</a:t>
            </a:r>
            <a:r>
              <a:rPr 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438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6K.04 | Beispiel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512"/>
            <a:ext cx="2952328" cy="509761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23929" y="3546882"/>
            <a:ext cx="475252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Weitere bibliografische Informationen:</a:t>
            </a:r>
          </a:p>
          <a:p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Erscheinungsort München, als Verlagsname ADAC-Verlag angegeben</a:t>
            </a:r>
          </a:p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 Verlagsmitteilung 2006 erschienen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Maße der Karte: 99 cm (Höhe), 68 cm (Breite)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Faltmaß: 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 (Höhe), 10 cm (Breite)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Loses Registerheft mit 39 Seiten</a:t>
            </a:r>
          </a:p>
          <a:p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978-3-8264-1837-2</a:t>
            </a: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23929" y="5805264"/>
            <a:ext cx="24145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Lösung 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formatneutral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6K.04 </a:t>
            </a:r>
            <a:r>
              <a:rPr lang="de-DE" dirty="0"/>
              <a:t>| </a:t>
            </a:r>
            <a:r>
              <a:rPr lang="de-DE" dirty="0" err="1"/>
              <a:t>Aleph</a:t>
            </a:r>
            <a:r>
              <a:rPr lang="de-DE" dirty="0"/>
              <a:t>-Lösung (</a:t>
            </a:r>
            <a:r>
              <a:rPr lang="de-DE" dirty="0" smtClean="0"/>
              <a:t>B3Kat</a:t>
            </a:r>
            <a:r>
              <a:rPr 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6: Karten | ..... | Stand: 14.12.2015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8" y="836712"/>
            <a:ext cx="86487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943</Words>
  <Application>Microsoft Office PowerPoint</Application>
  <PresentationFormat>Bildschirmpräsentation (4:3)</PresentationFormat>
  <Paragraphs>197</Paragraphs>
  <Slides>25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Larissa-Design</vt:lpstr>
      <vt:lpstr>Beispiele für RDA-Aufnahmen</vt:lpstr>
      <vt:lpstr>6K.01 | Beispiel</vt:lpstr>
      <vt:lpstr>6K.01 | Aleph-Lösung (B3Kat)</vt:lpstr>
      <vt:lpstr>6K.02 | Beispiel</vt:lpstr>
      <vt:lpstr>6K.02 | Aleph-Lösung (B3Kat)</vt:lpstr>
      <vt:lpstr>6K.03 | Beispiel</vt:lpstr>
      <vt:lpstr>6K.03 | Aleph-Lösung (B3Kat)</vt:lpstr>
      <vt:lpstr>6K.04 | Beispiel</vt:lpstr>
      <vt:lpstr>6K.04 | Aleph-Lösung (B3Kat)</vt:lpstr>
      <vt:lpstr>6K.06 | Beispiel</vt:lpstr>
      <vt:lpstr>6K.06 | Aleph-Lösung (B3Kat)</vt:lpstr>
      <vt:lpstr>6K.07 | Beispiel</vt:lpstr>
      <vt:lpstr>6K.07 | Aleph-Lösung (B3Kat)</vt:lpstr>
      <vt:lpstr>6K.08 | Beispiel</vt:lpstr>
      <vt:lpstr>6K.08 | Aleph-Lösung (B3Kat)</vt:lpstr>
      <vt:lpstr>6K.09 | Beispiel</vt:lpstr>
      <vt:lpstr>6K.09 | Aleph-Lösung (B3Kat)</vt:lpstr>
      <vt:lpstr>6K.10 | Beispiel</vt:lpstr>
      <vt:lpstr>6K.10 | Aleph-Lösung (B3Kat)</vt:lpstr>
      <vt:lpstr>6K.10 | Aleph-Lösung (B3Kat)</vt:lpstr>
      <vt:lpstr>6K.11 | Beispiel</vt:lpstr>
      <vt:lpstr>6K.11 | Aleph-Lösung (B3Kat)</vt:lpstr>
      <vt:lpstr>6K.12 | Aleph-Lösung (B3Kat)</vt:lpstr>
      <vt:lpstr>6K.12 | Aleph-Lösung (B3Kat)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Schulungsunterlagen der AG RDA</dc:title>
  <dc:creator>Bufalino, Cinzia</dc:creator>
  <cp:lastModifiedBy>Alisa Fowler</cp:lastModifiedBy>
  <cp:revision>1643</cp:revision>
  <cp:lastPrinted>2015-12-07T16:34:00Z</cp:lastPrinted>
  <dcterms:created xsi:type="dcterms:W3CDTF">2014-02-18T07:01:40Z</dcterms:created>
  <dcterms:modified xsi:type="dcterms:W3CDTF">2016-03-01T11:31:42Z</dcterms:modified>
</cp:coreProperties>
</file>