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49"/>
  </p:notesMasterIdLst>
  <p:sldIdLst>
    <p:sldId id="256" r:id="rId3"/>
    <p:sldId id="292" r:id="rId4"/>
    <p:sldId id="282" r:id="rId5"/>
    <p:sldId id="283" r:id="rId6"/>
    <p:sldId id="284" r:id="rId7"/>
    <p:sldId id="293" r:id="rId8"/>
    <p:sldId id="324" r:id="rId9"/>
    <p:sldId id="325" r:id="rId10"/>
    <p:sldId id="326" r:id="rId11"/>
    <p:sldId id="294" r:id="rId12"/>
    <p:sldId id="285" r:id="rId13"/>
    <p:sldId id="286" r:id="rId14"/>
    <p:sldId id="287" r:id="rId15"/>
    <p:sldId id="288" r:id="rId16"/>
    <p:sldId id="311" r:id="rId17"/>
    <p:sldId id="308" r:id="rId18"/>
    <p:sldId id="309" r:id="rId19"/>
    <p:sldId id="310" r:id="rId20"/>
    <p:sldId id="307" r:id="rId21"/>
    <p:sldId id="304" r:id="rId22"/>
    <p:sldId id="305" r:id="rId23"/>
    <p:sldId id="306" r:id="rId24"/>
    <p:sldId id="296" r:id="rId25"/>
    <p:sldId id="297" r:id="rId26"/>
    <p:sldId id="298" r:id="rId27"/>
    <p:sldId id="299" r:id="rId28"/>
    <p:sldId id="315" r:id="rId29"/>
    <p:sldId id="312" r:id="rId30"/>
    <p:sldId id="313" r:id="rId31"/>
    <p:sldId id="314" r:id="rId32"/>
    <p:sldId id="300" r:id="rId33"/>
    <p:sldId id="301" r:id="rId34"/>
    <p:sldId id="302" r:id="rId35"/>
    <p:sldId id="303" r:id="rId36"/>
    <p:sldId id="319" r:id="rId37"/>
    <p:sldId id="316" r:id="rId38"/>
    <p:sldId id="317" r:id="rId39"/>
    <p:sldId id="318" r:id="rId40"/>
    <p:sldId id="295" r:id="rId41"/>
    <p:sldId id="289" r:id="rId42"/>
    <p:sldId id="290" r:id="rId43"/>
    <p:sldId id="291" r:id="rId44"/>
    <p:sldId id="323" r:id="rId45"/>
    <p:sldId id="320" r:id="rId46"/>
    <p:sldId id="321" r:id="rId47"/>
    <p:sldId id="322" r:id="rId48"/>
  </p:sldIdLst>
  <p:sldSz cx="9144000" cy="5143500" type="screen16x9"/>
  <p:notesSz cx="6858000" cy="9144000"/>
  <p:embeddedFontLst>
    <p:embeddedFont>
      <p:font typeface="Open Sans SemiBold" panose="020B070603080402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Open Sans" panose="020B060603050402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A3522"/>
    <a:srgbClr val="4472C4"/>
    <a:srgbClr val="29487F"/>
    <a:srgbClr val="7F7F7F"/>
    <a:srgbClr val="9CC83B"/>
    <a:srgbClr val="F4BCB6"/>
    <a:srgbClr val="FFFFFF"/>
    <a:srgbClr val="9E061B"/>
    <a:srgbClr val="007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585" autoAdjust="0"/>
  </p:normalViewPr>
  <p:slideViewPr>
    <p:cSldViewPr snapToGrid="0">
      <p:cViewPr varScale="1">
        <p:scale>
          <a:sx n="71" d="100"/>
          <a:sy n="71" d="100"/>
        </p:scale>
        <p:origin x="106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1410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Gefahr der eigenen Individualität</a:t>
            </a:r>
            <a:endParaRPr dirty="0"/>
          </a:p>
        </p:txBody>
      </p:sp>
      <p:sp>
        <p:nvSpPr>
          <p:cNvPr id="183" name="Google Shape;183;g35a5419680c_2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84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523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742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580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026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45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208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318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034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138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42C0A40-CA6B-C0F7-B62D-9F798EE08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6D186032-1B99-1A0C-8148-32F141C204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817444E2-0178-F8A9-5A34-C84037071D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33EF612F-64B8-3806-29EB-5814BA5551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434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342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5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015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60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21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58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2928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43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32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433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639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279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35a5419680c_2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120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370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68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6983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35a5419680c_2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2055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44081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150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77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846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9D91B736-4DFF-3BEE-A0D5-5898D4BE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B19DDBE-6170-7216-D4F2-8997E34FAC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AC35F53-508D-7630-6319-E69228DF00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89C8C9C8-2F52-588E-6C47-DFD8F428337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3362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7603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5485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89600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7380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AAD76AA-B1D4-3FB8-A9FE-DAA64AD41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CABFADB9-BD60-15AF-585C-0CDAC0E743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ECDD7552-29AB-84D1-1BA5-183CA1DEA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54F99284-48C7-8AF5-0AEE-5C351CC498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4912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256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A5E34BE-9CD7-5A17-FC61-0471BA9C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2ED88E70-79DC-5C05-4521-318A00ECF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168D5A91-85D1-2268-F6E8-44DE5895C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Gefahr der eigenen Individualität</a:t>
            </a:r>
            <a:endParaRPr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15EC50B6-5284-79D0-F138-578E627A0E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920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a5419680c_2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35a5419680c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385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42C0A40-CA6B-C0F7-B62D-9F798EE08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6D186032-1B99-1A0C-8148-32F141C204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817444E2-0178-F8A9-5A34-C84037071D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33EF612F-64B8-3806-29EB-5814BA5551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23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059AC3E5-B10A-89AD-CABC-54FE3917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186C3088-8B86-C580-18EF-501C269F3E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6A07FE78-D37A-6B3A-4234-BDEC234204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98E4B571-A6EF-8B3D-AA32-C6E8B843FE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37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1DB96C37-FB2B-EADE-C17A-1F88A0654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419680c_2_130:notes">
            <a:extLst>
              <a:ext uri="{FF2B5EF4-FFF2-40B4-BE49-F238E27FC236}">
                <a16:creationId xmlns:a16="http://schemas.microsoft.com/office/drawing/2014/main" id="{45C78CB3-7D5A-D253-ED37-B90E39A783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5a5419680c_2_130:notes">
            <a:extLst>
              <a:ext uri="{FF2B5EF4-FFF2-40B4-BE49-F238E27FC236}">
                <a16:creationId xmlns:a16="http://schemas.microsoft.com/office/drawing/2014/main" id="{67D9FDFC-5ED9-46F7-CDA3-0F8876936E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 rtl="0">
              <a:buNone/>
            </a:pPr>
            <a:endParaRPr lang="de-DE" dirty="0">
              <a:effectLst/>
            </a:endParaRPr>
          </a:p>
        </p:txBody>
      </p:sp>
      <p:sp>
        <p:nvSpPr>
          <p:cNvPr id="183" name="Google Shape;183;g35a5419680c_2_130:notes">
            <a:extLst>
              <a:ext uri="{FF2B5EF4-FFF2-40B4-BE49-F238E27FC236}">
                <a16:creationId xmlns:a16="http://schemas.microsoft.com/office/drawing/2014/main" id="{B4F2D755-69B7-37C1-5B30-CA1CFD02D8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23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1" y="4786097"/>
            <a:ext cx="6658322" cy="359911"/>
          </a:xfrm>
          <a:prstGeom prst="rect">
            <a:avLst/>
          </a:prstGeom>
          <a:solidFill>
            <a:srgbClr val="CD09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6712309" y="4786097"/>
            <a:ext cx="2429388" cy="359911"/>
          </a:xfrm>
          <a:prstGeom prst="rect">
            <a:avLst/>
          </a:prstGeom>
          <a:solidFill>
            <a:srgbClr val="CD09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6993000" y="4830774"/>
            <a:ext cx="14927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</a:pPr>
            <a:r>
              <a:rPr lang="de"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www.bib-bvb.de</a:t>
            </a:r>
            <a:endParaRPr/>
          </a:p>
        </p:txBody>
      </p:sp>
      <p:pic>
        <p:nvPicPr>
          <p:cNvPr id="62" name="Google Shape;62;p14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2310" y="-4163"/>
            <a:ext cx="2429447" cy="47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  <a:defRPr sz="2900" b="0">
                <a:solidFill>
                  <a:srgbClr val="E2002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  <a:defRPr sz="2100" b="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/>
            </a:lvl2pPr>
            <a:lvl3pPr lvl="2" algn="ctr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lvl="3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4pPr>
            <a:lvl5pPr lvl="4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67" name="Google Shape;67;p14" descr="Logo des Bibliotheksverbunds Bayern (BVB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800" y="796158"/>
            <a:ext cx="2740669" cy="44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nspaltig mit Randspalte">
  <p:cSld name="Einspaltig mit Randspalt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712801" y="1107003"/>
            <a:ext cx="5913239" cy="350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l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2"/>
          </p:nvPr>
        </p:nvSpPr>
        <p:spPr>
          <a:xfrm>
            <a:off x="6999336" y="1107004"/>
            <a:ext cx="1875725" cy="350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 i="1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70833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2pPr>
            <a:lvl3pPr marL="1371600" lvl="2" indent="-228600" algn="l">
              <a:lnSpc>
                <a:spcPct val="70833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3pPr>
            <a:lvl4pPr marL="1828800" lvl="3" indent="-228600" algn="l">
              <a:lnSpc>
                <a:spcPct val="70833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4pPr>
            <a:lvl5pPr marL="2286000" lvl="4" indent="-228600" algn="l">
              <a:lnSpc>
                <a:spcPct val="70833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flistung zweispaltig">
  <p:cSld name="Auflistung zweispaltig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712801" y="1107003"/>
            <a:ext cx="7910999" cy="350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nspaltig mit Bild">
  <p:cSld name="Einspaltig mit Bild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712801" y="423902"/>
            <a:ext cx="5913239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712801" y="1107003"/>
            <a:ext cx="5913239" cy="350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4" name="Google Shape;84;p17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1696" y="0"/>
            <a:ext cx="2430060" cy="4787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inspaltig mit Bild">
  <p:cSld name="1_Einspaltig mit Bild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712801" y="423902"/>
            <a:ext cx="5913239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712801" y="1107003"/>
            <a:ext cx="5913239" cy="350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8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1696" y="0"/>
            <a:ext cx="2430060" cy="4787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inspaltig mit Bild">
  <p:cSld name="2_Einspaltig mit Bild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712801" y="423902"/>
            <a:ext cx="5913239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712801" y="1107003"/>
            <a:ext cx="5913239" cy="350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8076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19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1696" y="0"/>
            <a:ext cx="2430060" cy="4787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elseite Bild 1">
  <p:cSld name="Kapitelseite Bild 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35563" cy="479146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/>
          <p:nvPr/>
        </p:nvSpPr>
        <p:spPr>
          <a:xfrm>
            <a:off x="720000" y="630001"/>
            <a:ext cx="5940000" cy="129600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ctrTitle"/>
          </p:nvPr>
        </p:nvSpPr>
        <p:spPr>
          <a:xfrm>
            <a:off x="1018774" y="930547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Open Sans"/>
              <a:buNone/>
              <a:defRPr sz="29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1"/>
          </p:nvPr>
        </p:nvSpPr>
        <p:spPr>
          <a:xfrm>
            <a:off x="1018774" y="143543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Open Sans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/>
            </a:lvl2pPr>
            <a:lvl3pPr lvl="2" algn="ctr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lvl="3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4pPr>
            <a:lvl5pPr lvl="4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apitelseite Bild 2">
  <p:cSld name="1_Kapitelseite Bild 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63" cy="479146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/>
          <p:nvPr/>
        </p:nvSpPr>
        <p:spPr>
          <a:xfrm>
            <a:off x="720000" y="630001"/>
            <a:ext cx="5940000" cy="129600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ctrTitle"/>
          </p:nvPr>
        </p:nvSpPr>
        <p:spPr>
          <a:xfrm>
            <a:off x="1018774" y="930547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Open Sans"/>
              <a:buNone/>
              <a:defRPr sz="29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1"/>
          </p:nvPr>
        </p:nvSpPr>
        <p:spPr>
          <a:xfrm>
            <a:off x="1018774" y="143543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Open Sans"/>
              <a:buNone/>
              <a:defRPr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/>
            </a:lvl2pPr>
            <a:lvl3pPr lvl="2" algn="ctr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lvl="3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4pPr>
            <a:lvl5pPr lvl="4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Kapitelseite Bild 3">
  <p:cSld name="3_Kapitelseite Bild 3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63" cy="478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/>
          <p:nvPr/>
        </p:nvSpPr>
        <p:spPr>
          <a:xfrm>
            <a:off x="720000" y="630001"/>
            <a:ext cx="5940000" cy="129600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2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ctrTitle"/>
          </p:nvPr>
        </p:nvSpPr>
        <p:spPr>
          <a:xfrm>
            <a:off x="1018774" y="930547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None/>
              <a:defRPr sz="3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ubTitle" idx="1"/>
          </p:nvPr>
        </p:nvSpPr>
        <p:spPr>
          <a:xfrm>
            <a:off x="1018774" y="143543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Open Sans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/>
            </a:lvl2pPr>
            <a:lvl3pPr lvl="2" algn="ctr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lvl="3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4pPr>
            <a:lvl5pPr lvl="4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Kapitelseite Bild 4">
  <p:cSld name="2_Kapitelseite Bild 4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63" cy="478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/>
          <p:nvPr/>
        </p:nvSpPr>
        <p:spPr>
          <a:xfrm>
            <a:off x="720000" y="630001"/>
            <a:ext cx="5940000" cy="129600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3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ctrTitle"/>
          </p:nvPr>
        </p:nvSpPr>
        <p:spPr>
          <a:xfrm>
            <a:off x="1018774" y="930547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Open Sans"/>
              <a:buNone/>
              <a:defRPr sz="29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ubTitle" idx="1"/>
          </p:nvPr>
        </p:nvSpPr>
        <p:spPr>
          <a:xfrm>
            <a:off x="1018774" y="143543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Open Sans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/>
            </a:lvl2pPr>
            <a:lvl3pPr lvl="2" algn="ctr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lvl="3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4pPr>
            <a:lvl5pPr lvl="4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Kapitelseite Bild 5">
  <p:cSld name="3_Kapitelseite Bild 5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63" cy="478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/>
          <p:nvPr/>
        </p:nvSpPr>
        <p:spPr>
          <a:xfrm>
            <a:off x="720000" y="630001"/>
            <a:ext cx="5940000" cy="129600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4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ctrTitle"/>
          </p:nvPr>
        </p:nvSpPr>
        <p:spPr>
          <a:xfrm>
            <a:off x="1018774" y="930547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Open Sans"/>
              <a:buNone/>
              <a:defRPr sz="29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ubTitle" idx="1"/>
          </p:nvPr>
        </p:nvSpPr>
        <p:spPr>
          <a:xfrm>
            <a:off x="1018774" y="143543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Open Sans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/>
            </a:lvl2pPr>
            <a:lvl3pPr lvl="2" algn="ctr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lvl="3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4pPr>
            <a:lvl5pPr lvl="4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Kapitelseite Bild 6">
  <p:cSld name="4_Kapitelseite Bild 6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63" cy="478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/>
          <p:nvPr/>
        </p:nvSpPr>
        <p:spPr>
          <a:xfrm>
            <a:off x="720000" y="630001"/>
            <a:ext cx="5940000" cy="129600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5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ctrTitle"/>
          </p:nvPr>
        </p:nvSpPr>
        <p:spPr>
          <a:xfrm>
            <a:off x="1018774" y="930547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Open Sans"/>
              <a:buNone/>
              <a:defRPr sz="29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ubTitle" idx="1"/>
          </p:nvPr>
        </p:nvSpPr>
        <p:spPr>
          <a:xfrm>
            <a:off x="1018774" y="143543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Open Sans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/>
            </a:lvl2pPr>
            <a:lvl3pPr lvl="2" algn="ctr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lvl="3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4pPr>
            <a:lvl5pPr lvl="4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Kapitelseite Bild 7">
  <p:cSld name="5_Kapitelseite Bild 7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6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5563" cy="478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6"/>
          <p:cNvSpPr/>
          <p:nvPr/>
        </p:nvSpPr>
        <p:spPr>
          <a:xfrm>
            <a:off x="720000" y="630001"/>
            <a:ext cx="5940000" cy="129600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ctrTitle"/>
          </p:nvPr>
        </p:nvSpPr>
        <p:spPr>
          <a:xfrm>
            <a:off x="1018774" y="930547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Open Sans"/>
              <a:buNone/>
              <a:defRPr sz="29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1"/>
          </p:nvPr>
        </p:nvSpPr>
        <p:spPr>
          <a:xfrm>
            <a:off x="1018774" y="143543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Open Sans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/>
            </a:lvl2pPr>
            <a:lvl3pPr lvl="2" algn="ctr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lvl="3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4pPr>
            <a:lvl5pPr lvl="4" algn="ctr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ld mit Zahlen">
  <p:cSld name="1_Bild mit Zahle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712801" y="423902"/>
            <a:ext cx="5913239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body" idx="1"/>
          </p:nvPr>
        </p:nvSpPr>
        <p:spPr>
          <a:xfrm>
            <a:off x="6995160" y="1101011"/>
            <a:ext cx="1970773" cy="343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/>
            </a:lvl1pPr>
            <a:lvl2pPr marL="914400" lvl="1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2pPr>
            <a:lvl3pPr marL="1371600" lvl="2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marL="1828800" lvl="3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4pPr>
            <a:lvl5pPr marL="2286000" lvl="4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1" name="Google Shape;151;p27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9150" y="1111322"/>
            <a:ext cx="5938116" cy="367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ld mit Zahlen">
  <p:cSld name="2_Bild mit Zahle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712801" y="423902"/>
            <a:ext cx="5913239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6995160" y="1101011"/>
            <a:ext cx="1970773" cy="343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/>
            </a:lvl1pPr>
            <a:lvl2pPr marL="914400" lvl="1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2pPr>
            <a:lvl3pPr marL="1371600" lvl="2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marL="1828800" lvl="3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4pPr>
            <a:lvl5pPr marL="2286000" lvl="4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7" name="Google Shape;157;p28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9150" y="1111322"/>
            <a:ext cx="5938116" cy="367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ld mit Zahlen">
  <p:cSld name="3_Bild mit Zahle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712801" y="423902"/>
            <a:ext cx="5913239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6995160" y="1101011"/>
            <a:ext cx="1970773" cy="343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/>
            </a:lvl1pPr>
            <a:lvl2pPr marL="914400" lvl="1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2pPr>
            <a:lvl3pPr marL="1371600" lvl="2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3pPr>
            <a:lvl4pPr marL="1828800" lvl="3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4pPr>
            <a:lvl5pPr marL="2286000" lvl="4" indent="-228600" algn="l">
              <a:lnSpc>
                <a:spcPct val="94444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3" name="Google Shape;163;p29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5500" y="1111322"/>
            <a:ext cx="5938116" cy="367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chlussfolie">
  <p:cSld name="1_Schlussfoli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/>
          <p:nvPr/>
        </p:nvSpPr>
        <p:spPr>
          <a:xfrm>
            <a:off x="1" y="4786097"/>
            <a:ext cx="6658322" cy="359911"/>
          </a:xfrm>
          <a:prstGeom prst="rect">
            <a:avLst/>
          </a:prstGeom>
          <a:solidFill>
            <a:srgbClr val="CD09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0"/>
          <p:cNvSpPr/>
          <p:nvPr/>
        </p:nvSpPr>
        <p:spPr>
          <a:xfrm>
            <a:off x="6712309" y="4786097"/>
            <a:ext cx="2429388" cy="359911"/>
          </a:xfrm>
          <a:prstGeom prst="rect">
            <a:avLst/>
          </a:prstGeom>
          <a:solidFill>
            <a:srgbClr val="CD09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6993000" y="4830774"/>
            <a:ext cx="14927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75"/>
              <a:buFont typeface="Calibri"/>
              <a:buNone/>
            </a:pPr>
            <a:r>
              <a:rPr lang="de" sz="97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www.bsb-muenchen.de</a:t>
            </a:r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490882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170" name="Google Shape;170;p30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3201532"/>
            <a:ext cx="9133262" cy="158456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>
            <a:spLocks noGrp="1"/>
          </p:cNvSpPr>
          <p:nvPr>
            <p:ph type="title"/>
          </p:nvPr>
        </p:nvSpPr>
        <p:spPr>
          <a:xfrm>
            <a:off x="615347" y="1340068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  <a:defRPr sz="21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4783513"/>
            <a:ext cx="6660000" cy="36000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6714000" y="4783513"/>
            <a:ext cx="2430000" cy="36000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2800" y="273846"/>
            <a:ext cx="7886700" cy="99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712800" y="1369222"/>
            <a:ext cx="7886700" cy="326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8076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Open Sans"/>
              <a:buNone/>
              <a:defRPr sz="13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21428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Calibri"/>
              <a:buNone/>
              <a:defRPr sz="105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1428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Calibri"/>
              <a:buNone/>
              <a:defRPr sz="105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1428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Calibri"/>
              <a:buNone/>
              <a:defRPr sz="105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1428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Calibri"/>
              <a:buNone/>
              <a:defRPr sz="105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712800" y="483077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6993000" y="4830774"/>
            <a:ext cx="14927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</a:pPr>
            <a:r>
              <a:rPr lang="de" sz="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www.bib-bvb.de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NUL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ack.com/client/T1EPYQDAQ/C1EPYQKC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lack-invitation.openlibraryfoundation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/>
              <a:t>d</a:t>
            </a:r>
            <a:r>
              <a:rPr lang="de" dirty="0"/>
              <a:t>er  folio       Teilprojektgruppen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1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801" y="2813340"/>
            <a:ext cx="1074652" cy="601805"/>
          </a:xfrm>
          <a:prstGeom prst="rect">
            <a:avLst/>
          </a:prstGeom>
        </p:spPr>
      </p:pic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TP-DOKU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10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2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79599FDC-3E82-D7BA-68BE-A2DC1FA25C22}"/>
              </a:ext>
            </a:extLst>
          </p:cNvPr>
          <p:cNvCxnSpPr>
            <a:cxnSpLocks/>
          </p:cNvCxnSpPr>
          <p:nvPr/>
        </p:nvCxnSpPr>
        <p:spPr>
          <a:xfrm>
            <a:off x="4576762" y="2727758"/>
            <a:ext cx="0" cy="2047875"/>
          </a:xfrm>
          <a:prstGeom prst="line">
            <a:avLst/>
          </a:prstGeom>
          <a:ln w="19050">
            <a:solidFill>
              <a:srgbClr val="E5E5E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rPr lang="de" b="1" dirty="0">
                <a:solidFill>
                  <a:srgbClr val="DA3522"/>
                </a:solidFill>
              </a:rPr>
              <a:t>TP-DOKU</a:t>
            </a:r>
            <a:r>
              <a:rPr lang="de" dirty="0"/>
              <a:t> : </a:t>
            </a:r>
            <a:r>
              <a:rPr lang="de-DE" dirty="0"/>
              <a:t>Was hat (besonders) gut geklappt? </a:t>
            </a:r>
            <a:endParaRPr dirty="0"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err="1"/>
              <a:t>BayernCollab</a:t>
            </a:r>
            <a:r>
              <a:rPr lang="de-DE" sz="1800" dirty="0"/>
              <a:t>-Zugang (Verbundzentrale)</a:t>
            </a:r>
            <a:br>
              <a:rPr lang="de-DE" sz="1800" dirty="0"/>
            </a:br>
            <a:r>
              <a:rPr lang="de-DE" sz="1800" dirty="0"/>
              <a:t>	+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Sensibilisierung (TP-DOKU)</a:t>
            </a:r>
            <a:br>
              <a:rPr lang="de-DE" sz="1800" dirty="0"/>
            </a:br>
            <a:r>
              <a:rPr lang="de-DE" sz="1800" dirty="0"/>
              <a:t>	+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Inhalt (Teilprojekte)</a:t>
            </a:r>
            <a:br>
              <a:rPr lang="de-DE" sz="1800" dirty="0"/>
            </a:br>
            <a:r>
              <a:rPr lang="de-DE" sz="1800" dirty="0"/>
              <a:t>	=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/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TP-DOKU</a:t>
            </a:r>
            <a:endParaRPr dirty="0"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11</a:t>
            </a:fld>
            <a:endParaRPr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B4F5BA-6E14-8C08-96CE-97205494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E7FC3415-8173-07E0-1875-03564112BCC2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FFB9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0B0D4C86-DB98-2401-9EF9-48294A49985B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0A40899C-9CFE-37FC-8820-77B4C18433D8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9828082F-E927-9338-9256-BF45A90DA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6" y="3108597"/>
            <a:ext cx="1646956" cy="1230256"/>
          </a:xfrm>
          <a:prstGeom prst="rect">
            <a:avLst/>
          </a:prstGeom>
          <a:ln>
            <a:solidFill>
              <a:srgbClr val="FFB9B9"/>
            </a:solidFill>
          </a:ln>
        </p:spPr>
      </p:pic>
      <p:pic>
        <p:nvPicPr>
          <p:cNvPr id="11" name="Grafik 10" descr="Eine Lilie">
            <a:extLst>
              <a:ext uri="{FF2B5EF4-FFF2-40B4-BE49-F238E27FC236}">
                <a16:creationId xmlns:a16="http://schemas.microsoft.com/office/drawing/2014/main" id="{F267E7B7-9355-D5FA-237D-674C3AC58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5215" y="1725906"/>
            <a:ext cx="1081570" cy="1081570"/>
          </a:xfrm>
          <a:prstGeom prst="rect">
            <a:avLst/>
          </a:prstGeom>
        </p:spPr>
      </p:pic>
      <p:pic>
        <p:nvPicPr>
          <p:cNvPr id="12" name="Grafik 11" descr="Eine Lilie">
            <a:extLst>
              <a:ext uri="{FF2B5EF4-FFF2-40B4-BE49-F238E27FC236}">
                <a16:creationId xmlns:a16="http://schemas.microsoft.com/office/drawing/2014/main" id="{6C468846-35E3-3614-67CA-CFADCAD7C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139275" y="2657013"/>
            <a:ext cx="1151862" cy="1081570"/>
          </a:xfrm>
          <a:prstGeom prst="rect">
            <a:avLst/>
          </a:prstGeom>
        </p:spPr>
      </p:pic>
      <p:pic>
        <p:nvPicPr>
          <p:cNvPr id="13" name="Grafik 12" descr="Eine Lilie">
            <a:extLst>
              <a:ext uri="{FF2B5EF4-FFF2-40B4-BE49-F238E27FC236}">
                <a16:creationId xmlns:a16="http://schemas.microsoft.com/office/drawing/2014/main" id="{828E9719-6B04-628C-D1A7-9A8CB4FA2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5215" y="3546275"/>
            <a:ext cx="1081570" cy="10815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161436-827B-9445-11ED-AD76CE43C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910" y="1660906"/>
            <a:ext cx="2407390" cy="3068404"/>
          </a:xfrm>
          <a:prstGeom prst="rect">
            <a:avLst/>
          </a:prstGeom>
          <a:ln w="3175">
            <a:solidFill>
              <a:srgbClr val="FF6969"/>
            </a:solidFill>
          </a:ln>
        </p:spPr>
      </p:pic>
    </p:spTree>
    <p:extLst>
      <p:ext uri="{BB962C8B-B14F-4D97-AF65-F5344CB8AC3E}">
        <p14:creationId xmlns:p14="http://schemas.microsoft.com/office/powerpoint/2010/main" val="3411758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TP-DOKU</a:t>
            </a:r>
            <a:r>
              <a:rPr lang="de" dirty="0"/>
              <a:t> : </a:t>
            </a:r>
            <a:r>
              <a:rPr lang="de-DE" dirty="0"/>
              <a:t>Was funktioniert (noch)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Orientierung in </a:t>
            </a:r>
            <a:r>
              <a:rPr lang="de-DE" sz="1800" dirty="0" err="1"/>
              <a:t>BayernCollab</a:t>
            </a:r>
            <a:r>
              <a:rPr lang="de-DE" sz="1800" dirty="0"/>
              <a:t> für die Mitarbeiter </a:t>
            </a:r>
            <a:br>
              <a:rPr lang="de-DE" sz="1800" dirty="0"/>
            </a:br>
            <a:r>
              <a:rPr lang="de-DE" sz="1800" dirty="0"/>
              <a:t>und Mitarbeiterinnen der nächsten Migrationsbibliotheken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Eingeübte Prozesse, um die Dokumentation aktuell zu halten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09220" y="4829283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TP-DOKU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12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FFB9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FF696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25" name="Freihandform: Form 224">
            <a:extLst>
              <a:ext uri="{FF2B5EF4-FFF2-40B4-BE49-F238E27FC236}">
                <a16:creationId xmlns:a16="http://schemas.microsoft.com/office/drawing/2014/main" id="{36004501-CFE4-7890-6FF5-A0370E13DD80}"/>
              </a:ext>
            </a:extLst>
          </p:cNvPr>
          <p:cNvSpPr/>
          <p:nvPr/>
        </p:nvSpPr>
        <p:spPr>
          <a:xfrm rot="12524136">
            <a:off x="1638032" y="2907074"/>
            <a:ext cx="941245" cy="873077"/>
          </a:xfrm>
          <a:custGeom>
            <a:avLst/>
            <a:gdLst>
              <a:gd name="connsiteX0" fmla="*/ 898025 w 941245"/>
              <a:gd name="connsiteY0" fmla="*/ 576274 h 873077"/>
              <a:gd name="connsiteX1" fmla="*/ 892023 w 941245"/>
              <a:gd name="connsiteY1" fmla="*/ 427039 h 873077"/>
              <a:gd name="connsiteX2" fmla="*/ 941246 w 941245"/>
              <a:gd name="connsiteY2" fmla="*/ 364974 h 873077"/>
              <a:gd name="connsiteX3" fmla="*/ 835596 w 941245"/>
              <a:gd name="connsiteY3" fmla="*/ 408194 h 873077"/>
              <a:gd name="connsiteX4" fmla="*/ 761161 w 941245"/>
              <a:gd name="connsiteY4" fmla="*/ 362573 h 873077"/>
              <a:gd name="connsiteX5" fmla="*/ 658001 w 941245"/>
              <a:gd name="connsiteY5" fmla="*/ 443513 h 873077"/>
              <a:gd name="connsiteX6" fmla="*/ 615143 w 941245"/>
              <a:gd name="connsiteY6" fmla="*/ 415926 h 873077"/>
              <a:gd name="connsiteX7" fmla="*/ 686725 w 941245"/>
              <a:gd name="connsiteY7" fmla="*/ 216103 h 873077"/>
              <a:gd name="connsiteX8" fmla="*/ 576273 w 941245"/>
              <a:gd name="connsiteY8" fmla="*/ 235312 h 873077"/>
              <a:gd name="connsiteX9" fmla="*/ 476266 w 941245"/>
              <a:gd name="connsiteY9" fmla="*/ 4983 h 873077"/>
              <a:gd name="connsiteX10" fmla="*/ 471670 w 941245"/>
              <a:gd name="connsiteY10" fmla="*/ 95 h 873077"/>
              <a:gd name="connsiteX11" fmla="*/ 465031 w 941245"/>
              <a:gd name="connsiteY11" fmla="*/ 4698 h 873077"/>
              <a:gd name="connsiteX12" fmla="*/ 364973 w 941245"/>
              <a:gd name="connsiteY12" fmla="*/ 235312 h 873077"/>
              <a:gd name="connsiteX13" fmla="*/ 254521 w 941245"/>
              <a:gd name="connsiteY13" fmla="*/ 216103 h 873077"/>
              <a:gd name="connsiteX14" fmla="*/ 326103 w 941245"/>
              <a:gd name="connsiteY14" fmla="*/ 415926 h 873077"/>
              <a:gd name="connsiteX15" fmla="*/ 283245 w 941245"/>
              <a:gd name="connsiteY15" fmla="*/ 443513 h 873077"/>
              <a:gd name="connsiteX16" fmla="*/ 180085 w 941245"/>
              <a:gd name="connsiteY16" fmla="*/ 362573 h 873077"/>
              <a:gd name="connsiteX17" fmla="*/ 105650 w 941245"/>
              <a:gd name="connsiteY17" fmla="*/ 408194 h 873077"/>
              <a:gd name="connsiteX18" fmla="*/ 0 w 941245"/>
              <a:gd name="connsiteY18" fmla="*/ 364974 h 873077"/>
              <a:gd name="connsiteX19" fmla="*/ 49223 w 941245"/>
              <a:gd name="connsiteY19" fmla="*/ 427039 h 873077"/>
              <a:gd name="connsiteX20" fmla="*/ 43220 w 941245"/>
              <a:gd name="connsiteY20" fmla="*/ 576274 h 873077"/>
              <a:gd name="connsiteX21" fmla="*/ 99599 w 941245"/>
              <a:gd name="connsiteY21" fmla="*/ 602317 h 873077"/>
              <a:gd name="connsiteX22" fmla="*/ 117802 w 941245"/>
              <a:gd name="connsiteY22" fmla="*/ 574024 h 873077"/>
              <a:gd name="connsiteX23" fmla="*/ 192326 w 941245"/>
              <a:gd name="connsiteY23" fmla="*/ 562607 h 873077"/>
              <a:gd name="connsiteX24" fmla="*/ 180914 w 941245"/>
              <a:gd name="connsiteY24" fmla="*/ 637133 h 873077"/>
              <a:gd name="connsiteX25" fmla="*/ 154256 w 941245"/>
              <a:gd name="connsiteY25" fmla="*/ 654714 h 873077"/>
              <a:gd name="connsiteX26" fmla="*/ 158473 w 941245"/>
              <a:gd name="connsiteY26" fmla="*/ 667517 h 873077"/>
              <a:gd name="connsiteX27" fmla="*/ 115252 w 941245"/>
              <a:gd name="connsiteY27" fmla="*/ 792376 h 873077"/>
              <a:gd name="connsiteX28" fmla="*/ 254518 w 941245"/>
              <a:gd name="connsiteY28" fmla="*/ 749156 h 873077"/>
              <a:gd name="connsiteX29" fmla="*/ 326552 w 941245"/>
              <a:gd name="connsiteY29" fmla="*/ 797179 h 873077"/>
              <a:gd name="connsiteX30" fmla="*/ 430733 w 941245"/>
              <a:gd name="connsiteY30" fmla="*/ 769398 h 873077"/>
              <a:gd name="connsiteX31" fmla="*/ 463494 w 941245"/>
              <a:gd name="connsiteY31" fmla="*/ 795085 h 873077"/>
              <a:gd name="connsiteX32" fmla="*/ 462125 w 941245"/>
              <a:gd name="connsiteY32" fmla="*/ 864410 h 873077"/>
              <a:gd name="connsiteX33" fmla="*/ 462125 w 941245"/>
              <a:gd name="connsiteY33" fmla="*/ 864747 h 873077"/>
              <a:gd name="connsiteX34" fmla="*/ 470791 w 941245"/>
              <a:gd name="connsiteY34" fmla="*/ 873076 h 873077"/>
              <a:gd name="connsiteX35" fmla="*/ 479121 w 941245"/>
              <a:gd name="connsiteY35" fmla="*/ 864410 h 873077"/>
              <a:gd name="connsiteX36" fmla="*/ 477752 w 941245"/>
              <a:gd name="connsiteY36" fmla="*/ 795085 h 873077"/>
              <a:gd name="connsiteX37" fmla="*/ 510513 w 941245"/>
              <a:gd name="connsiteY37" fmla="*/ 769398 h 873077"/>
              <a:gd name="connsiteX38" fmla="*/ 614691 w 941245"/>
              <a:gd name="connsiteY38" fmla="*/ 797179 h 873077"/>
              <a:gd name="connsiteX39" fmla="*/ 686725 w 941245"/>
              <a:gd name="connsiteY39" fmla="*/ 749156 h 873077"/>
              <a:gd name="connsiteX40" fmla="*/ 825991 w 941245"/>
              <a:gd name="connsiteY40" fmla="*/ 792376 h 873077"/>
              <a:gd name="connsiteX41" fmla="*/ 782771 w 941245"/>
              <a:gd name="connsiteY41" fmla="*/ 667517 h 873077"/>
              <a:gd name="connsiteX42" fmla="*/ 898025 w 941245"/>
              <a:gd name="connsiteY42" fmla="*/ 576274 h 873077"/>
              <a:gd name="connsiteX43" fmla="*/ 172882 w 941245"/>
              <a:gd name="connsiteY43" fmla="*/ 518647 h 873077"/>
              <a:gd name="connsiteX44" fmla="*/ 153673 w 941245"/>
              <a:gd name="connsiteY44" fmla="*/ 499438 h 873077"/>
              <a:gd name="connsiteX45" fmla="*/ 172882 w 941245"/>
              <a:gd name="connsiteY45" fmla="*/ 480228 h 873077"/>
              <a:gd name="connsiteX46" fmla="*/ 192091 w 941245"/>
              <a:gd name="connsiteY46" fmla="*/ 499438 h 873077"/>
              <a:gd name="connsiteX47" fmla="*/ 172882 w 941245"/>
              <a:gd name="connsiteY47" fmla="*/ 518647 h 87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41245" h="873077">
                <a:moveTo>
                  <a:pt x="898025" y="576274"/>
                </a:moveTo>
                <a:cubicBezTo>
                  <a:pt x="859377" y="534864"/>
                  <a:pt x="856827" y="471419"/>
                  <a:pt x="892023" y="427039"/>
                </a:cubicBezTo>
                <a:lnTo>
                  <a:pt x="941246" y="364974"/>
                </a:lnTo>
                <a:lnTo>
                  <a:pt x="835596" y="408194"/>
                </a:lnTo>
                <a:cubicBezTo>
                  <a:pt x="804384" y="419693"/>
                  <a:pt x="760013" y="395814"/>
                  <a:pt x="761161" y="362573"/>
                </a:cubicBezTo>
                <a:lnTo>
                  <a:pt x="658001" y="443513"/>
                </a:lnTo>
                <a:cubicBezTo>
                  <a:pt x="637860" y="459315"/>
                  <a:pt x="609128" y="440809"/>
                  <a:pt x="615143" y="415926"/>
                </a:cubicBezTo>
                <a:cubicBezTo>
                  <a:pt x="636969" y="325629"/>
                  <a:pt x="686725" y="216103"/>
                  <a:pt x="686725" y="216103"/>
                </a:cubicBezTo>
                <a:cubicBezTo>
                  <a:pt x="686725" y="216103"/>
                  <a:pt x="626457" y="253237"/>
                  <a:pt x="576273" y="235312"/>
                </a:cubicBezTo>
                <a:cubicBezTo>
                  <a:pt x="515183" y="213493"/>
                  <a:pt x="481846" y="37031"/>
                  <a:pt x="476266" y="4983"/>
                </a:cubicBezTo>
                <a:cubicBezTo>
                  <a:pt x="475848" y="2582"/>
                  <a:pt x="474069" y="527"/>
                  <a:pt x="471670" y="95"/>
                </a:cubicBezTo>
                <a:cubicBezTo>
                  <a:pt x="468481" y="-482"/>
                  <a:pt x="465561" y="1639"/>
                  <a:pt x="465031" y="4698"/>
                </a:cubicBezTo>
                <a:cubicBezTo>
                  <a:pt x="459602" y="35963"/>
                  <a:pt x="426250" y="213429"/>
                  <a:pt x="364973" y="235312"/>
                </a:cubicBezTo>
                <a:cubicBezTo>
                  <a:pt x="314789" y="253237"/>
                  <a:pt x="254521" y="216103"/>
                  <a:pt x="254521" y="216103"/>
                </a:cubicBezTo>
                <a:cubicBezTo>
                  <a:pt x="254521" y="216103"/>
                  <a:pt x="304277" y="325631"/>
                  <a:pt x="326103" y="415926"/>
                </a:cubicBezTo>
                <a:cubicBezTo>
                  <a:pt x="332118" y="440809"/>
                  <a:pt x="303386" y="459315"/>
                  <a:pt x="283245" y="443513"/>
                </a:cubicBezTo>
                <a:lnTo>
                  <a:pt x="180085" y="362573"/>
                </a:lnTo>
                <a:cubicBezTo>
                  <a:pt x="181233" y="395814"/>
                  <a:pt x="136862" y="419693"/>
                  <a:pt x="105650" y="408194"/>
                </a:cubicBezTo>
                <a:lnTo>
                  <a:pt x="0" y="364974"/>
                </a:lnTo>
                <a:lnTo>
                  <a:pt x="49223" y="427039"/>
                </a:lnTo>
                <a:cubicBezTo>
                  <a:pt x="84419" y="471419"/>
                  <a:pt x="81869" y="534864"/>
                  <a:pt x="43220" y="576274"/>
                </a:cubicBezTo>
                <a:cubicBezTo>
                  <a:pt x="43220" y="576274"/>
                  <a:pt x="71129" y="585504"/>
                  <a:pt x="99599" y="602317"/>
                </a:cubicBezTo>
                <a:cubicBezTo>
                  <a:pt x="103126" y="592434"/>
                  <a:pt x="109230" y="582599"/>
                  <a:pt x="117802" y="574024"/>
                </a:cubicBezTo>
                <a:cubicBezTo>
                  <a:pt x="141535" y="550291"/>
                  <a:pt x="174899" y="545179"/>
                  <a:pt x="192326" y="562607"/>
                </a:cubicBezTo>
                <a:cubicBezTo>
                  <a:pt x="209756" y="580034"/>
                  <a:pt x="204644" y="613400"/>
                  <a:pt x="180914" y="637133"/>
                </a:cubicBezTo>
                <a:cubicBezTo>
                  <a:pt x="172812" y="645235"/>
                  <a:pt x="163585" y="651108"/>
                  <a:pt x="154256" y="654714"/>
                </a:cubicBezTo>
                <a:cubicBezTo>
                  <a:pt x="156153" y="658844"/>
                  <a:pt x="157591" y="663114"/>
                  <a:pt x="158473" y="667517"/>
                </a:cubicBezTo>
                <a:cubicBezTo>
                  <a:pt x="168077" y="715540"/>
                  <a:pt x="115252" y="792376"/>
                  <a:pt x="115252" y="792376"/>
                </a:cubicBezTo>
                <a:lnTo>
                  <a:pt x="254518" y="749156"/>
                </a:lnTo>
                <a:cubicBezTo>
                  <a:pt x="290189" y="736997"/>
                  <a:pt x="326552" y="759490"/>
                  <a:pt x="326552" y="797179"/>
                </a:cubicBezTo>
                <a:lnTo>
                  <a:pt x="430733" y="769398"/>
                </a:lnTo>
                <a:cubicBezTo>
                  <a:pt x="447478" y="764931"/>
                  <a:pt x="463835" y="777756"/>
                  <a:pt x="463494" y="795085"/>
                </a:cubicBezTo>
                <a:lnTo>
                  <a:pt x="462125" y="864410"/>
                </a:lnTo>
                <a:cubicBezTo>
                  <a:pt x="462123" y="864511"/>
                  <a:pt x="462123" y="864646"/>
                  <a:pt x="462125" y="864747"/>
                </a:cubicBezTo>
                <a:cubicBezTo>
                  <a:pt x="462219" y="869441"/>
                  <a:pt x="466097" y="873170"/>
                  <a:pt x="470791" y="873076"/>
                </a:cubicBezTo>
                <a:cubicBezTo>
                  <a:pt x="475483" y="872983"/>
                  <a:pt x="479212" y="869105"/>
                  <a:pt x="479121" y="864410"/>
                </a:cubicBezTo>
                <a:lnTo>
                  <a:pt x="477752" y="795085"/>
                </a:lnTo>
                <a:cubicBezTo>
                  <a:pt x="477409" y="777758"/>
                  <a:pt x="493768" y="764931"/>
                  <a:pt x="510513" y="769398"/>
                </a:cubicBezTo>
                <a:lnTo>
                  <a:pt x="614691" y="797179"/>
                </a:lnTo>
                <a:cubicBezTo>
                  <a:pt x="614691" y="759490"/>
                  <a:pt x="651054" y="736997"/>
                  <a:pt x="686725" y="749156"/>
                </a:cubicBezTo>
                <a:lnTo>
                  <a:pt x="825991" y="792376"/>
                </a:lnTo>
                <a:cubicBezTo>
                  <a:pt x="825991" y="792376"/>
                  <a:pt x="773166" y="715540"/>
                  <a:pt x="782771" y="667517"/>
                </a:cubicBezTo>
                <a:cubicBezTo>
                  <a:pt x="794150" y="610617"/>
                  <a:pt x="898025" y="576274"/>
                  <a:pt x="898025" y="576274"/>
                </a:cubicBezTo>
                <a:close/>
                <a:moveTo>
                  <a:pt x="172882" y="518647"/>
                </a:moveTo>
                <a:cubicBezTo>
                  <a:pt x="162274" y="518647"/>
                  <a:pt x="153673" y="510046"/>
                  <a:pt x="153673" y="499438"/>
                </a:cubicBezTo>
                <a:cubicBezTo>
                  <a:pt x="153673" y="488829"/>
                  <a:pt x="162274" y="480228"/>
                  <a:pt x="172882" y="480228"/>
                </a:cubicBezTo>
                <a:cubicBezTo>
                  <a:pt x="183490" y="480228"/>
                  <a:pt x="192091" y="488829"/>
                  <a:pt x="192091" y="499438"/>
                </a:cubicBezTo>
                <a:cubicBezTo>
                  <a:pt x="192091" y="510046"/>
                  <a:pt x="183490" y="518647"/>
                  <a:pt x="172882" y="518647"/>
                </a:cubicBezTo>
                <a:close/>
              </a:path>
            </a:pathLst>
          </a:custGeom>
          <a:solidFill>
            <a:srgbClr val="FF6969"/>
          </a:solidFill>
          <a:ln w="2401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26" name="Freihandform: Form 225">
            <a:extLst>
              <a:ext uri="{FF2B5EF4-FFF2-40B4-BE49-F238E27FC236}">
                <a16:creationId xmlns:a16="http://schemas.microsoft.com/office/drawing/2014/main" id="{B8681596-0601-739E-0C0B-0ED2353E5217}"/>
              </a:ext>
            </a:extLst>
          </p:cNvPr>
          <p:cNvSpPr/>
          <p:nvPr/>
        </p:nvSpPr>
        <p:spPr>
          <a:xfrm rot="12524136">
            <a:off x="1910953" y="3063352"/>
            <a:ext cx="437008" cy="494634"/>
          </a:xfrm>
          <a:custGeom>
            <a:avLst/>
            <a:gdLst>
              <a:gd name="connsiteX0" fmla="*/ 436304 w 437008"/>
              <a:gd name="connsiteY0" fmla="*/ 276834 h 494634"/>
              <a:gd name="connsiteX1" fmla="*/ 432909 w 437008"/>
              <a:gd name="connsiteY1" fmla="*/ 276834 h 494634"/>
              <a:gd name="connsiteX2" fmla="*/ 223306 w 437008"/>
              <a:gd name="connsiteY2" fmla="*/ 486437 h 494634"/>
              <a:gd name="connsiteX3" fmla="*/ 223306 w 437008"/>
              <a:gd name="connsiteY3" fmla="*/ 349159 h 494634"/>
              <a:gd name="connsiteX4" fmla="*/ 330654 w 437008"/>
              <a:gd name="connsiteY4" fmla="*/ 241811 h 494634"/>
              <a:gd name="connsiteX5" fmla="*/ 330654 w 437008"/>
              <a:gd name="connsiteY5" fmla="*/ 238416 h 494634"/>
              <a:gd name="connsiteX6" fmla="*/ 327259 w 437008"/>
              <a:gd name="connsiteY6" fmla="*/ 238416 h 494634"/>
              <a:gd name="connsiteX7" fmla="*/ 223306 w 437008"/>
              <a:gd name="connsiteY7" fmla="*/ 342369 h 494634"/>
              <a:gd name="connsiteX8" fmla="*/ 223306 w 437008"/>
              <a:gd name="connsiteY8" fmla="*/ 205091 h 494634"/>
              <a:gd name="connsiteX9" fmla="*/ 331855 w 437008"/>
              <a:gd name="connsiteY9" fmla="*/ 96543 h 494634"/>
              <a:gd name="connsiteX10" fmla="*/ 331855 w 437008"/>
              <a:gd name="connsiteY10" fmla="*/ 93147 h 494634"/>
              <a:gd name="connsiteX11" fmla="*/ 328459 w 437008"/>
              <a:gd name="connsiteY11" fmla="*/ 93147 h 494634"/>
              <a:gd name="connsiteX12" fmla="*/ 223306 w 437008"/>
              <a:gd name="connsiteY12" fmla="*/ 198300 h 494634"/>
              <a:gd name="connsiteX13" fmla="*/ 223306 w 437008"/>
              <a:gd name="connsiteY13" fmla="*/ 65825 h 494634"/>
              <a:gd name="connsiteX14" fmla="*/ 253818 w 437008"/>
              <a:gd name="connsiteY14" fmla="*/ 35314 h 494634"/>
              <a:gd name="connsiteX15" fmla="*/ 253818 w 437008"/>
              <a:gd name="connsiteY15" fmla="*/ 31918 h 494634"/>
              <a:gd name="connsiteX16" fmla="*/ 250422 w 437008"/>
              <a:gd name="connsiteY16" fmla="*/ 31918 h 494634"/>
              <a:gd name="connsiteX17" fmla="*/ 223306 w 437008"/>
              <a:gd name="connsiteY17" fmla="*/ 59034 h 494634"/>
              <a:gd name="connsiteX18" fmla="*/ 223306 w 437008"/>
              <a:gd name="connsiteY18" fmla="*/ 2401 h 494634"/>
              <a:gd name="connsiteX19" fmla="*/ 220905 w 437008"/>
              <a:gd name="connsiteY19" fmla="*/ 0 h 494634"/>
              <a:gd name="connsiteX20" fmla="*/ 218504 w 437008"/>
              <a:gd name="connsiteY20" fmla="*/ 2401 h 494634"/>
              <a:gd name="connsiteX21" fmla="*/ 218504 w 437008"/>
              <a:gd name="connsiteY21" fmla="*/ 59034 h 494634"/>
              <a:gd name="connsiteX22" fmla="*/ 188987 w 437008"/>
              <a:gd name="connsiteY22" fmla="*/ 29517 h 494634"/>
              <a:gd name="connsiteX23" fmla="*/ 185592 w 437008"/>
              <a:gd name="connsiteY23" fmla="*/ 29517 h 494634"/>
              <a:gd name="connsiteX24" fmla="*/ 185592 w 437008"/>
              <a:gd name="connsiteY24" fmla="*/ 32912 h 494634"/>
              <a:gd name="connsiteX25" fmla="*/ 218504 w 437008"/>
              <a:gd name="connsiteY25" fmla="*/ 65825 h 494634"/>
              <a:gd name="connsiteX26" fmla="*/ 218504 w 437008"/>
              <a:gd name="connsiteY26" fmla="*/ 198300 h 494634"/>
              <a:gd name="connsiteX27" fmla="*/ 112151 w 437008"/>
              <a:gd name="connsiteY27" fmla="*/ 91947 h 494634"/>
              <a:gd name="connsiteX28" fmla="*/ 108755 w 437008"/>
              <a:gd name="connsiteY28" fmla="*/ 91947 h 494634"/>
              <a:gd name="connsiteX29" fmla="*/ 108755 w 437008"/>
              <a:gd name="connsiteY29" fmla="*/ 95342 h 494634"/>
              <a:gd name="connsiteX30" fmla="*/ 218504 w 437008"/>
              <a:gd name="connsiteY30" fmla="*/ 205091 h 494634"/>
              <a:gd name="connsiteX31" fmla="*/ 218504 w 437008"/>
              <a:gd name="connsiteY31" fmla="*/ 342369 h 494634"/>
              <a:gd name="connsiteX32" fmla="*/ 114552 w 437008"/>
              <a:gd name="connsiteY32" fmla="*/ 238416 h 494634"/>
              <a:gd name="connsiteX33" fmla="*/ 111156 w 437008"/>
              <a:gd name="connsiteY33" fmla="*/ 238416 h 494634"/>
              <a:gd name="connsiteX34" fmla="*/ 111156 w 437008"/>
              <a:gd name="connsiteY34" fmla="*/ 241811 h 494634"/>
              <a:gd name="connsiteX35" fmla="*/ 218504 w 437008"/>
              <a:gd name="connsiteY35" fmla="*/ 349159 h 494634"/>
              <a:gd name="connsiteX36" fmla="*/ 218504 w 437008"/>
              <a:gd name="connsiteY36" fmla="*/ 486437 h 494634"/>
              <a:gd name="connsiteX37" fmla="*/ 4099 w 437008"/>
              <a:gd name="connsiteY37" fmla="*/ 272032 h 494634"/>
              <a:gd name="connsiteX38" fmla="*/ 704 w 437008"/>
              <a:gd name="connsiteY38" fmla="*/ 272032 h 494634"/>
              <a:gd name="connsiteX39" fmla="*/ 704 w 437008"/>
              <a:gd name="connsiteY39" fmla="*/ 275427 h 494634"/>
              <a:gd name="connsiteX40" fmla="*/ 219208 w 437008"/>
              <a:gd name="connsiteY40" fmla="*/ 493931 h 494634"/>
              <a:gd name="connsiteX41" fmla="*/ 220905 w 437008"/>
              <a:gd name="connsiteY41" fmla="*/ 494634 h 494634"/>
              <a:gd name="connsiteX42" fmla="*/ 222603 w 437008"/>
              <a:gd name="connsiteY42" fmla="*/ 493931 h 494634"/>
              <a:gd name="connsiteX43" fmla="*/ 436304 w 437008"/>
              <a:gd name="connsiteY43" fmla="*/ 280230 h 494634"/>
              <a:gd name="connsiteX44" fmla="*/ 436304 w 437008"/>
              <a:gd name="connsiteY44" fmla="*/ 276834 h 49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37008" h="494634">
                <a:moveTo>
                  <a:pt x="436304" y="276834"/>
                </a:moveTo>
                <a:cubicBezTo>
                  <a:pt x="435365" y="275895"/>
                  <a:pt x="433848" y="275895"/>
                  <a:pt x="432909" y="276834"/>
                </a:cubicBezTo>
                <a:lnTo>
                  <a:pt x="223306" y="486437"/>
                </a:lnTo>
                <a:lnTo>
                  <a:pt x="223306" y="349159"/>
                </a:lnTo>
                <a:lnTo>
                  <a:pt x="330654" y="241811"/>
                </a:lnTo>
                <a:cubicBezTo>
                  <a:pt x="331593" y="240873"/>
                  <a:pt x="331593" y="239355"/>
                  <a:pt x="330654" y="238416"/>
                </a:cubicBezTo>
                <a:cubicBezTo>
                  <a:pt x="329715" y="237477"/>
                  <a:pt x="328198" y="237477"/>
                  <a:pt x="327259" y="238416"/>
                </a:cubicBezTo>
                <a:lnTo>
                  <a:pt x="223306" y="342369"/>
                </a:lnTo>
                <a:lnTo>
                  <a:pt x="223306" y="205091"/>
                </a:lnTo>
                <a:lnTo>
                  <a:pt x="331855" y="96543"/>
                </a:lnTo>
                <a:cubicBezTo>
                  <a:pt x="332793" y="95604"/>
                  <a:pt x="332793" y="94086"/>
                  <a:pt x="331855" y="93147"/>
                </a:cubicBezTo>
                <a:cubicBezTo>
                  <a:pt x="330916" y="92208"/>
                  <a:pt x="329398" y="92208"/>
                  <a:pt x="328459" y="93147"/>
                </a:cubicBezTo>
                <a:lnTo>
                  <a:pt x="223306" y="198300"/>
                </a:lnTo>
                <a:lnTo>
                  <a:pt x="223306" y="65825"/>
                </a:lnTo>
                <a:lnTo>
                  <a:pt x="253818" y="35314"/>
                </a:lnTo>
                <a:cubicBezTo>
                  <a:pt x="254757" y="34375"/>
                  <a:pt x="254757" y="32857"/>
                  <a:pt x="253818" y="31918"/>
                </a:cubicBezTo>
                <a:cubicBezTo>
                  <a:pt x="252879" y="30979"/>
                  <a:pt x="251361" y="30979"/>
                  <a:pt x="250422" y="31918"/>
                </a:cubicBezTo>
                <a:lnTo>
                  <a:pt x="223306" y="59034"/>
                </a:lnTo>
                <a:lnTo>
                  <a:pt x="223306" y="2401"/>
                </a:lnTo>
                <a:cubicBezTo>
                  <a:pt x="223306" y="1076"/>
                  <a:pt x="222233" y="0"/>
                  <a:pt x="220905" y="0"/>
                </a:cubicBezTo>
                <a:cubicBezTo>
                  <a:pt x="219577" y="0"/>
                  <a:pt x="218504" y="1076"/>
                  <a:pt x="218504" y="2401"/>
                </a:cubicBezTo>
                <a:lnTo>
                  <a:pt x="218504" y="59034"/>
                </a:lnTo>
                <a:lnTo>
                  <a:pt x="188987" y="29517"/>
                </a:lnTo>
                <a:cubicBezTo>
                  <a:pt x="188048" y="28578"/>
                  <a:pt x="186531" y="28578"/>
                  <a:pt x="185592" y="29517"/>
                </a:cubicBezTo>
                <a:cubicBezTo>
                  <a:pt x="184653" y="30456"/>
                  <a:pt x="184653" y="31974"/>
                  <a:pt x="185592" y="32912"/>
                </a:cubicBezTo>
                <a:lnTo>
                  <a:pt x="218504" y="65825"/>
                </a:lnTo>
                <a:lnTo>
                  <a:pt x="218504" y="198300"/>
                </a:lnTo>
                <a:lnTo>
                  <a:pt x="112151" y="91947"/>
                </a:lnTo>
                <a:cubicBezTo>
                  <a:pt x="111212" y="91008"/>
                  <a:pt x="109694" y="91008"/>
                  <a:pt x="108755" y="91947"/>
                </a:cubicBezTo>
                <a:cubicBezTo>
                  <a:pt x="107816" y="92886"/>
                  <a:pt x="107816" y="94403"/>
                  <a:pt x="108755" y="95342"/>
                </a:cubicBezTo>
                <a:lnTo>
                  <a:pt x="218504" y="205091"/>
                </a:lnTo>
                <a:lnTo>
                  <a:pt x="218504" y="342369"/>
                </a:lnTo>
                <a:lnTo>
                  <a:pt x="114552" y="238416"/>
                </a:lnTo>
                <a:cubicBezTo>
                  <a:pt x="113613" y="237477"/>
                  <a:pt x="112095" y="237477"/>
                  <a:pt x="111156" y="238416"/>
                </a:cubicBezTo>
                <a:cubicBezTo>
                  <a:pt x="110218" y="239355"/>
                  <a:pt x="110218" y="240873"/>
                  <a:pt x="111156" y="241811"/>
                </a:cubicBezTo>
                <a:lnTo>
                  <a:pt x="218504" y="349159"/>
                </a:lnTo>
                <a:lnTo>
                  <a:pt x="218504" y="486437"/>
                </a:lnTo>
                <a:lnTo>
                  <a:pt x="4099" y="272032"/>
                </a:lnTo>
                <a:cubicBezTo>
                  <a:pt x="3160" y="271093"/>
                  <a:pt x="1643" y="271093"/>
                  <a:pt x="704" y="272032"/>
                </a:cubicBezTo>
                <a:cubicBezTo>
                  <a:pt x="-235" y="272971"/>
                  <a:pt x="-235" y="274488"/>
                  <a:pt x="704" y="275427"/>
                </a:cubicBezTo>
                <a:lnTo>
                  <a:pt x="219208" y="493931"/>
                </a:lnTo>
                <a:cubicBezTo>
                  <a:pt x="219676" y="494399"/>
                  <a:pt x="220291" y="494634"/>
                  <a:pt x="220905" y="494634"/>
                </a:cubicBezTo>
                <a:cubicBezTo>
                  <a:pt x="221520" y="494634"/>
                  <a:pt x="222135" y="494399"/>
                  <a:pt x="222603" y="493931"/>
                </a:cubicBezTo>
                <a:lnTo>
                  <a:pt x="436304" y="280230"/>
                </a:lnTo>
                <a:cubicBezTo>
                  <a:pt x="437243" y="279293"/>
                  <a:pt x="437243" y="277773"/>
                  <a:pt x="436304" y="276834"/>
                </a:cubicBezTo>
                <a:close/>
              </a:path>
            </a:pathLst>
          </a:custGeom>
          <a:solidFill>
            <a:srgbClr val="505050"/>
          </a:solidFill>
          <a:ln w="240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28" name="Freihandform: Form 227">
            <a:extLst>
              <a:ext uri="{FF2B5EF4-FFF2-40B4-BE49-F238E27FC236}">
                <a16:creationId xmlns:a16="http://schemas.microsoft.com/office/drawing/2014/main" id="{3FEC5BB6-21B6-D718-BD7B-0E2B8467E15A}"/>
              </a:ext>
            </a:extLst>
          </p:cNvPr>
          <p:cNvSpPr/>
          <p:nvPr/>
        </p:nvSpPr>
        <p:spPr>
          <a:xfrm rot="9638538">
            <a:off x="3949873" y="2865890"/>
            <a:ext cx="941245" cy="873077"/>
          </a:xfrm>
          <a:custGeom>
            <a:avLst/>
            <a:gdLst>
              <a:gd name="connsiteX0" fmla="*/ 898025 w 941245"/>
              <a:gd name="connsiteY0" fmla="*/ 576274 h 873077"/>
              <a:gd name="connsiteX1" fmla="*/ 892023 w 941245"/>
              <a:gd name="connsiteY1" fmla="*/ 427039 h 873077"/>
              <a:gd name="connsiteX2" fmla="*/ 941246 w 941245"/>
              <a:gd name="connsiteY2" fmla="*/ 364974 h 873077"/>
              <a:gd name="connsiteX3" fmla="*/ 835596 w 941245"/>
              <a:gd name="connsiteY3" fmla="*/ 408194 h 873077"/>
              <a:gd name="connsiteX4" fmla="*/ 761161 w 941245"/>
              <a:gd name="connsiteY4" fmla="*/ 362573 h 873077"/>
              <a:gd name="connsiteX5" fmla="*/ 658001 w 941245"/>
              <a:gd name="connsiteY5" fmla="*/ 443513 h 873077"/>
              <a:gd name="connsiteX6" fmla="*/ 615143 w 941245"/>
              <a:gd name="connsiteY6" fmla="*/ 415926 h 873077"/>
              <a:gd name="connsiteX7" fmla="*/ 686725 w 941245"/>
              <a:gd name="connsiteY7" fmla="*/ 216103 h 873077"/>
              <a:gd name="connsiteX8" fmla="*/ 576273 w 941245"/>
              <a:gd name="connsiteY8" fmla="*/ 235312 h 873077"/>
              <a:gd name="connsiteX9" fmla="*/ 476266 w 941245"/>
              <a:gd name="connsiteY9" fmla="*/ 4983 h 873077"/>
              <a:gd name="connsiteX10" fmla="*/ 471670 w 941245"/>
              <a:gd name="connsiteY10" fmla="*/ 95 h 873077"/>
              <a:gd name="connsiteX11" fmla="*/ 465031 w 941245"/>
              <a:gd name="connsiteY11" fmla="*/ 4698 h 873077"/>
              <a:gd name="connsiteX12" fmla="*/ 364973 w 941245"/>
              <a:gd name="connsiteY12" fmla="*/ 235312 h 873077"/>
              <a:gd name="connsiteX13" fmla="*/ 254521 w 941245"/>
              <a:gd name="connsiteY13" fmla="*/ 216103 h 873077"/>
              <a:gd name="connsiteX14" fmla="*/ 326103 w 941245"/>
              <a:gd name="connsiteY14" fmla="*/ 415926 h 873077"/>
              <a:gd name="connsiteX15" fmla="*/ 283245 w 941245"/>
              <a:gd name="connsiteY15" fmla="*/ 443513 h 873077"/>
              <a:gd name="connsiteX16" fmla="*/ 180085 w 941245"/>
              <a:gd name="connsiteY16" fmla="*/ 362573 h 873077"/>
              <a:gd name="connsiteX17" fmla="*/ 105650 w 941245"/>
              <a:gd name="connsiteY17" fmla="*/ 408194 h 873077"/>
              <a:gd name="connsiteX18" fmla="*/ 0 w 941245"/>
              <a:gd name="connsiteY18" fmla="*/ 364974 h 873077"/>
              <a:gd name="connsiteX19" fmla="*/ 49223 w 941245"/>
              <a:gd name="connsiteY19" fmla="*/ 427039 h 873077"/>
              <a:gd name="connsiteX20" fmla="*/ 43220 w 941245"/>
              <a:gd name="connsiteY20" fmla="*/ 576274 h 873077"/>
              <a:gd name="connsiteX21" fmla="*/ 99599 w 941245"/>
              <a:gd name="connsiteY21" fmla="*/ 602317 h 873077"/>
              <a:gd name="connsiteX22" fmla="*/ 117802 w 941245"/>
              <a:gd name="connsiteY22" fmla="*/ 574024 h 873077"/>
              <a:gd name="connsiteX23" fmla="*/ 192326 w 941245"/>
              <a:gd name="connsiteY23" fmla="*/ 562607 h 873077"/>
              <a:gd name="connsiteX24" fmla="*/ 180914 w 941245"/>
              <a:gd name="connsiteY24" fmla="*/ 637133 h 873077"/>
              <a:gd name="connsiteX25" fmla="*/ 154256 w 941245"/>
              <a:gd name="connsiteY25" fmla="*/ 654714 h 873077"/>
              <a:gd name="connsiteX26" fmla="*/ 158473 w 941245"/>
              <a:gd name="connsiteY26" fmla="*/ 667517 h 873077"/>
              <a:gd name="connsiteX27" fmla="*/ 115252 w 941245"/>
              <a:gd name="connsiteY27" fmla="*/ 792376 h 873077"/>
              <a:gd name="connsiteX28" fmla="*/ 254518 w 941245"/>
              <a:gd name="connsiteY28" fmla="*/ 749156 h 873077"/>
              <a:gd name="connsiteX29" fmla="*/ 326552 w 941245"/>
              <a:gd name="connsiteY29" fmla="*/ 797179 h 873077"/>
              <a:gd name="connsiteX30" fmla="*/ 430733 w 941245"/>
              <a:gd name="connsiteY30" fmla="*/ 769398 h 873077"/>
              <a:gd name="connsiteX31" fmla="*/ 463494 w 941245"/>
              <a:gd name="connsiteY31" fmla="*/ 795085 h 873077"/>
              <a:gd name="connsiteX32" fmla="*/ 462125 w 941245"/>
              <a:gd name="connsiteY32" fmla="*/ 864410 h 873077"/>
              <a:gd name="connsiteX33" fmla="*/ 462125 w 941245"/>
              <a:gd name="connsiteY33" fmla="*/ 864747 h 873077"/>
              <a:gd name="connsiteX34" fmla="*/ 470791 w 941245"/>
              <a:gd name="connsiteY34" fmla="*/ 873076 h 873077"/>
              <a:gd name="connsiteX35" fmla="*/ 479121 w 941245"/>
              <a:gd name="connsiteY35" fmla="*/ 864410 h 873077"/>
              <a:gd name="connsiteX36" fmla="*/ 477752 w 941245"/>
              <a:gd name="connsiteY36" fmla="*/ 795085 h 873077"/>
              <a:gd name="connsiteX37" fmla="*/ 510513 w 941245"/>
              <a:gd name="connsiteY37" fmla="*/ 769398 h 873077"/>
              <a:gd name="connsiteX38" fmla="*/ 614691 w 941245"/>
              <a:gd name="connsiteY38" fmla="*/ 797179 h 873077"/>
              <a:gd name="connsiteX39" fmla="*/ 686725 w 941245"/>
              <a:gd name="connsiteY39" fmla="*/ 749156 h 873077"/>
              <a:gd name="connsiteX40" fmla="*/ 825991 w 941245"/>
              <a:gd name="connsiteY40" fmla="*/ 792376 h 873077"/>
              <a:gd name="connsiteX41" fmla="*/ 782771 w 941245"/>
              <a:gd name="connsiteY41" fmla="*/ 667517 h 873077"/>
              <a:gd name="connsiteX42" fmla="*/ 898025 w 941245"/>
              <a:gd name="connsiteY42" fmla="*/ 576274 h 873077"/>
              <a:gd name="connsiteX43" fmla="*/ 172882 w 941245"/>
              <a:gd name="connsiteY43" fmla="*/ 518647 h 873077"/>
              <a:gd name="connsiteX44" fmla="*/ 153673 w 941245"/>
              <a:gd name="connsiteY44" fmla="*/ 499438 h 873077"/>
              <a:gd name="connsiteX45" fmla="*/ 172882 w 941245"/>
              <a:gd name="connsiteY45" fmla="*/ 480228 h 873077"/>
              <a:gd name="connsiteX46" fmla="*/ 192091 w 941245"/>
              <a:gd name="connsiteY46" fmla="*/ 499438 h 873077"/>
              <a:gd name="connsiteX47" fmla="*/ 172882 w 941245"/>
              <a:gd name="connsiteY47" fmla="*/ 518647 h 87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41245" h="873077">
                <a:moveTo>
                  <a:pt x="898025" y="576274"/>
                </a:moveTo>
                <a:cubicBezTo>
                  <a:pt x="859377" y="534864"/>
                  <a:pt x="856827" y="471419"/>
                  <a:pt x="892023" y="427039"/>
                </a:cubicBezTo>
                <a:lnTo>
                  <a:pt x="941246" y="364974"/>
                </a:lnTo>
                <a:lnTo>
                  <a:pt x="835596" y="408194"/>
                </a:lnTo>
                <a:cubicBezTo>
                  <a:pt x="804384" y="419693"/>
                  <a:pt x="760013" y="395814"/>
                  <a:pt x="761161" y="362573"/>
                </a:cubicBezTo>
                <a:lnTo>
                  <a:pt x="658001" y="443513"/>
                </a:lnTo>
                <a:cubicBezTo>
                  <a:pt x="637860" y="459315"/>
                  <a:pt x="609128" y="440809"/>
                  <a:pt x="615143" y="415926"/>
                </a:cubicBezTo>
                <a:cubicBezTo>
                  <a:pt x="636969" y="325629"/>
                  <a:pt x="686725" y="216103"/>
                  <a:pt x="686725" y="216103"/>
                </a:cubicBezTo>
                <a:cubicBezTo>
                  <a:pt x="686725" y="216103"/>
                  <a:pt x="626457" y="253237"/>
                  <a:pt x="576273" y="235312"/>
                </a:cubicBezTo>
                <a:cubicBezTo>
                  <a:pt x="515183" y="213493"/>
                  <a:pt x="481846" y="37031"/>
                  <a:pt x="476266" y="4983"/>
                </a:cubicBezTo>
                <a:cubicBezTo>
                  <a:pt x="475848" y="2582"/>
                  <a:pt x="474069" y="527"/>
                  <a:pt x="471670" y="95"/>
                </a:cubicBezTo>
                <a:cubicBezTo>
                  <a:pt x="468481" y="-482"/>
                  <a:pt x="465561" y="1639"/>
                  <a:pt x="465031" y="4698"/>
                </a:cubicBezTo>
                <a:cubicBezTo>
                  <a:pt x="459602" y="35963"/>
                  <a:pt x="426250" y="213429"/>
                  <a:pt x="364973" y="235312"/>
                </a:cubicBezTo>
                <a:cubicBezTo>
                  <a:pt x="314789" y="253237"/>
                  <a:pt x="254521" y="216103"/>
                  <a:pt x="254521" y="216103"/>
                </a:cubicBezTo>
                <a:cubicBezTo>
                  <a:pt x="254521" y="216103"/>
                  <a:pt x="304277" y="325631"/>
                  <a:pt x="326103" y="415926"/>
                </a:cubicBezTo>
                <a:cubicBezTo>
                  <a:pt x="332118" y="440809"/>
                  <a:pt x="303386" y="459315"/>
                  <a:pt x="283245" y="443513"/>
                </a:cubicBezTo>
                <a:lnTo>
                  <a:pt x="180085" y="362573"/>
                </a:lnTo>
                <a:cubicBezTo>
                  <a:pt x="181233" y="395814"/>
                  <a:pt x="136862" y="419693"/>
                  <a:pt x="105650" y="408194"/>
                </a:cubicBezTo>
                <a:lnTo>
                  <a:pt x="0" y="364974"/>
                </a:lnTo>
                <a:lnTo>
                  <a:pt x="49223" y="427039"/>
                </a:lnTo>
                <a:cubicBezTo>
                  <a:pt x="84419" y="471419"/>
                  <a:pt x="81869" y="534864"/>
                  <a:pt x="43220" y="576274"/>
                </a:cubicBezTo>
                <a:cubicBezTo>
                  <a:pt x="43220" y="576274"/>
                  <a:pt x="71129" y="585504"/>
                  <a:pt x="99599" y="602317"/>
                </a:cubicBezTo>
                <a:cubicBezTo>
                  <a:pt x="103126" y="592434"/>
                  <a:pt x="109230" y="582599"/>
                  <a:pt x="117802" y="574024"/>
                </a:cubicBezTo>
                <a:cubicBezTo>
                  <a:pt x="141535" y="550291"/>
                  <a:pt x="174899" y="545179"/>
                  <a:pt x="192326" y="562607"/>
                </a:cubicBezTo>
                <a:cubicBezTo>
                  <a:pt x="209756" y="580034"/>
                  <a:pt x="204644" y="613400"/>
                  <a:pt x="180914" y="637133"/>
                </a:cubicBezTo>
                <a:cubicBezTo>
                  <a:pt x="172812" y="645235"/>
                  <a:pt x="163585" y="651108"/>
                  <a:pt x="154256" y="654714"/>
                </a:cubicBezTo>
                <a:cubicBezTo>
                  <a:pt x="156153" y="658844"/>
                  <a:pt x="157591" y="663114"/>
                  <a:pt x="158473" y="667517"/>
                </a:cubicBezTo>
                <a:cubicBezTo>
                  <a:pt x="168077" y="715540"/>
                  <a:pt x="115252" y="792376"/>
                  <a:pt x="115252" y="792376"/>
                </a:cubicBezTo>
                <a:lnTo>
                  <a:pt x="254518" y="749156"/>
                </a:lnTo>
                <a:cubicBezTo>
                  <a:pt x="290189" y="736997"/>
                  <a:pt x="326552" y="759490"/>
                  <a:pt x="326552" y="797179"/>
                </a:cubicBezTo>
                <a:lnTo>
                  <a:pt x="430733" y="769398"/>
                </a:lnTo>
                <a:cubicBezTo>
                  <a:pt x="447478" y="764931"/>
                  <a:pt x="463835" y="777756"/>
                  <a:pt x="463494" y="795085"/>
                </a:cubicBezTo>
                <a:lnTo>
                  <a:pt x="462125" y="864410"/>
                </a:lnTo>
                <a:cubicBezTo>
                  <a:pt x="462123" y="864511"/>
                  <a:pt x="462123" y="864646"/>
                  <a:pt x="462125" y="864747"/>
                </a:cubicBezTo>
                <a:cubicBezTo>
                  <a:pt x="462219" y="869441"/>
                  <a:pt x="466097" y="873170"/>
                  <a:pt x="470791" y="873076"/>
                </a:cubicBezTo>
                <a:cubicBezTo>
                  <a:pt x="475483" y="872983"/>
                  <a:pt x="479212" y="869105"/>
                  <a:pt x="479121" y="864410"/>
                </a:cubicBezTo>
                <a:lnTo>
                  <a:pt x="477752" y="795085"/>
                </a:lnTo>
                <a:cubicBezTo>
                  <a:pt x="477409" y="777758"/>
                  <a:pt x="493768" y="764931"/>
                  <a:pt x="510513" y="769398"/>
                </a:cubicBezTo>
                <a:lnTo>
                  <a:pt x="614691" y="797179"/>
                </a:lnTo>
                <a:cubicBezTo>
                  <a:pt x="614691" y="759490"/>
                  <a:pt x="651054" y="736997"/>
                  <a:pt x="686725" y="749156"/>
                </a:cubicBezTo>
                <a:lnTo>
                  <a:pt x="825991" y="792376"/>
                </a:lnTo>
                <a:cubicBezTo>
                  <a:pt x="825991" y="792376"/>
                  <a:pt x="773166" y="715540"/>
                  <a:pt x="782771" y="667517"/>
                </a:cubicBezTo>
                <a:cubicBezTo>
                  <a:pt x="794150" y="610617"/>
                  <a:pt x="898025" y="576274"/>
                  <a:pt x="898025" y="576274"/>
                </a:cubicBezTo>
                <a:close/>
                <a:moveTo>
                  <a:pt x="172882" y="518647"/>
                </a:moveTo>
                <a:cubicBezTo>
                  <a:pt x="162274" y="518647"/>
                  <a:pt x="153673" y="510046"/>
                  <a:pt x="153673" y="499438"/>
                </a:cubicBezTo>
                <a:cubicBezTo>
                  <a:pt x="153673" y="488829"/>
                  <a:pt x="162274" y="480228"/>
                  <a:pt x="172882" y="480228"/>
                </a:cubicBezTo>
                <a:cubicBezTo>
                  <a:pt x="183490" y="480228"/>
                  <a:pt x="192091" y="488829"/>
                  <a:pt x="192091" y="499438"/>
                </a:cubicBezTo>
                <a:cubicBezTo>
                  <a:pt x="192091" y="510046"/>
                  <a:pt x="183490" y="518647"/>
                  <a:pt x="172882" y="518647"/>
                </a:cubicBezTo>
                <a:close/>
              </a:path>
            </a:pathLst>
          </a:custGeom>
          <a:solidFill>
            <a:srgbClr val="FF6969"/>
          </a:solidFill>
          <a:ln w="240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29" name="Freihandform: Form 228">
            <a:extLst>
              <a:ext uri="{FF2B5EF4-FFF2-40B4-BE49-F238E27FC236}">
                <a16:creationId xmlns:a16="http://schemas.microsoft.com/office/drawing/2014/main" id="{AB36081F-E63A-BAEE-DE3C-DAAFA789E796}"/>
              </a:ext>
            </a:extLst>
          </p:cNvPr>
          <p:cNvSpPr/>
          <p:nvPr/>
        </p:nvSpPr>
        <p:spPr>
          <a:xfrm rot="9638538">
            <a:off x="4191368" y="3017626"/>
            <a:ext cx="437008" cy="494634"/>
          </a:xfrm>
          <a:custGeom>
            <a:avLst/>
            <a:gdLst>
              <a:gd name="connsiteX0" fmla="*/ 436304 w 437008"/>
              <a:gd name="connsiteY0" fmla="*/ 276834 h 494634"/>
              <a:gd name="connsiteX1" fmla="*/ 432909 w 437008"/>
              <a:gd name="connsiteY1" fmla="*/ 276834 h 494634"/>
              <a:gd name="connsiteX2" fmla="*/ 223306 w 437008"/>
              <a:gd name="connsiteY2" fmla="*/ 486437 h 494634"/>
              <a:gd name="connsiteX3" fmla="*/ 223306 w 437008"/>
              <a:gd name="connsiteY3" fmla="*/ 349159 h 494634"/>
              <a:gd name="connsiteX4" fmla="*/ 330654 w 437008"/>
              <a:gd name="connsiteY4" fmla="*/ 241811 h 494634"/>
              <a:gd name="connsiteX5" fmla="*/ 330654 w 437008"/>
              <a:gd name="connsiteY5" fmla="*/ 238416 h 494634"/>
              <a:gd name="connsiteX6" fmla="*/ 327259 w 437008"/>
              <a:gd name="connsiteY6" fmla="*/ 238416 h 494634"/>
              <a:gd name="connsiteX7" fmla="*/ 223306 w 437008"/>
              <a:gd name="connsiteY7" fmla="*/ 342369 h 494634"/>
              <a:gd name="connsiteX8" fmla="*/ 223306 w 437008"/>
              <a:gd name="connsiteY8" fmla="*/ 205091 h 494634"/>
              <a:gd name="connsiteX9" fmla="*/ 331855 w 437008"/>
              <a:gd name="connsiteY9" fmla="*/ 96543 h 494634"/>
              <a:gd name="connsiteX10" fmla="*/ 331855 w 437008"/>
              <a:gd name="connsiteY10" fmla="*/ 93147 h 494634"/>
              <a:gd name="connsiteX11" fmla="*/ 328459 w 437008"/>
              <a:gd name="connsiteY11" fmla="*/ 93147 h 494634"/>
              <a:gd name="connsiteX12" fmla="*/ 223306 w 437008"/>
              <a:gd name="connsiteY12" fmla="*/ 198300 h 494634"/>
              <a:gd name="connsiteX13" fmla="*/ 223306 w 437008"/>
              <a:gd name="connsiteY13" fmla="*/ 65825 h 494634"/>
              <a:gd name="connsiteX14" fmla="*/ 253818 w 437008"/>
              <a:gd name="connsiteY14" fmla="*/ 35314 h 494634"/>
              <a:gd name="connsiteX15" fmla="*/ 253818 w 437008"/>
              <a:gd name="connsiteY15" fmla="*/ 31918 h 494634"/>
              <a:gd name="connsiteX16" fmla="*/ 250422 w 437008"/>
              <a:gd name="connsiteY16" fmla="*/ 31918 h 494634"/>
              <a:gd name="connsiteX17" fmla="*/ 223306 w 437008"/>
              <a:gd name="connsiteY17" fmla="*/ 59034 h 494634"/>
              <a:gd name="connsiteX18" fmla="*/ 223306 w 437008"/>
              <a:gd name="connsiteY18" fmla="*/ 2401 h 494634"/>
              <a:gd name="connsiteX19" fmla="*/ 220905 w 437008"/>
              <a:gd name="connsiteY19" fmla="*/ 0 h 494634"/>
              <a:gd name="connsiteX20" fmla="*/ 218504 w 437008"/>
              <a:gd name="connsiteY20" fmla="*/ 2401 h 494634"/>
              <a:gd name="connsiteX21" fmla="*/ 218504 w 437008"/>
              <a:gd name="connsiteY21" fmla="*/ 59034 h 494634"/>
              <a:gd name="connsiteX22" fmla="*/ 188987 w 437008"/>
              <a:gd name="connsiteY22" fmla="*/ 29517 h 494634"/>
              <a:gd name="connsiteX23" fmla="*/ 185592 w 437008"/>
              <a:gd name="connsiteY23" fmla="*/ 29517 h 494634"/>
              <a:gd name="connsiteX24" fmla="*/ 185592 w 437008"/>
              <a:gd name="connsiteY24" fmla="*/ 32912 h 494634"/>
              <a:gd name="connsiteX25" fmla="*/ 218504 w 437008"/>
              <a:gd name="connsiteY25" fmla="*/ 65825 h 494634"/>
              <a:gd name="connsiteX26" fmla="*/ 218504 w 437008"/>
              <a:gd name="connsiteY26" fmla="*/ 198300 h 494634"/>
              <a:gd name="connsiteX27" fmla="*/ 112151 w 437008"/>
              <a:gd name="connsiteY27" fmla="*/ 91947 h 494634"/>
              <a:gd name="connsiteX28" fmla="*/ 108755 w 437008"/>
              <a:gd name="connsiteY28" fmla="*/ 91947 h 494634"/>
              <a:gd name="connsiteX29" fmla="*/ 108755 w 437008"/>
              <a:gd name="connsiteY29" fmla="*/ 95342 h 494634"/>
              <a:gd name="connsiteX30" fmla="*/ 218504 w 437008"/>
              <a:gd name="connsiteY30" fmla="*/ 205091 h 494634"/>
              <a:gd name="connsiteX31" fmla="*/ 218504 w 437008"/>
              <a:gd name="connsiteY31" fmla="*/ 342369 h 494634"/>
              <a:gd name="connsiteX32" fmla="*/ 114552 w 437008"/>
              <a:gd name="connsiteY32" fmla="*/ 238416 h 494634"/>
              <a:gd name="connsiteX33" fmla="*/ 111156 w 437008"/>
              <a:gd name="connsiteY33" fmla="*/ 238416 h 494634"/>
              <a:gd name="connsiteX34" fmla="*/ 111156 w 437008"/>
              <a:gd name="connsiteY34" fmla="*/ 241811 h 494634"/>
              <a:gd name="connsiteX35" fmla="*/ 218504 w 437008"/>
              <a:gd name="connsiteY35" fmla="*/ 349159 h 494634"/>
              <a:gd name="connsiteX36" fmla="*/ 218504 w 437008"/>
              <a:gd name="connsiteY36" fmla="*/ 486437 h 494634"/>
              <a:gd name="connsiteX37" fmla="*/ 4099 w 437008"/>
              <a:gd name="connsiteY37" fmla="*/ 272032 h 494634"/>
              <a:gd name="connsiteX38" fmla="*/ 704 w 437008"/>
              <a:gd name="connsiteY38" fmla="*/ 272032 h 494634"/>
              <a:gd name="connsiteX39" fmla="*/ 704 w 437008"/>
              <a:gd name="connsiteY39" fmla="*/ 275427 h 494634"/>
              <a:gd name="connsiteX40" fmla="*/ 219208 w 437008"/>
              <a:gd name="connsiteY40" fmla="*/ 493931 h 494634"/>
              <a:gd name="connsiteX41" fmla="*/ 220905 w 437008"/>
              <a:gd name="connsiteY41" fmla="*/ 494634 h 494634"/>
              <a:gd name="connsiteX42" fmla="*/ 222603 w 437008"/>
              <a:gd name="connsiteY42" fmla="*/ 493931 h 494634"/>
              <a:gd name="connsiteX43" fmla="*/ 436304 w 437008"/>
              <a:gd name="connsiteY43" fmla="*/ 280230 h 494634"/>
              <a:gd name="connsiteX44" fmla="*/ 436304 w 437008"/>
              <a:gd name="connsiteY44" fmla="*/ 276834 h 49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37008" h="494634">
                <a:moveTo>
                  <a:pt x="436304" y="276834"/>
                </a:moveTo>
                <a:cubicBezTo>
                  <a:pt x="435365" y="275895"/>
                  <a:pt x="433848" y="275895"/>
                  <a:pt x="432909" y="276834"/>
                </a:cubicBezTo>
                <a:lnTo>
                  <a:pt x="223306" y="486437"/>
                </a:lnTo>
                <a:lnTo>
                  <a:pt x="223306" y="349159"/>
                </a:lnTo>
                <a:lnTo>
                  <a:pt x="330654" y="241811"/>
                </a:lnTo>
                <a:cubicBezTo>
                  <a:pt x="331593" y="240873"/>
                  <a:pt x="331593" y="239355"/>
                  <a:pt x="330654" y="238416"/>
                </a:cubicBezTo>
                <a:cubicBezTo>
                  <a:pt x="329715" y="237477"/>
                  <a:pt x="328198" y="237477"/>
                  <a:pt x="327259" y="238416"/>
                </a:cubicBezTo>
                <a:lnTo>
                  <a:pt x="223306" y="342369"/>
                </a:lnTo>
                <a:lnTo>
                  <a:pt x="223306" y="205091"/>
                </a:lnTo>
                <a:lnTo>
                  <a:pt x="331855" y="96543"/>
                </a:lnTo>
                <a:cubicBezTo>
                  <a:pt x="332793" y="95604"/>
                  <a:pt x="332793" y="94086"/>
                  <a:pt x="331855" y="93147"/>
                </a:cubicBezTo>
                <a:cubicBezTo>
                  <a:pt x="330916" y="92208"/>
                  <a:pt x="329398" y="92208"/>
                  <a:pt x="328459" y="93147"/>
                </a:cubicBezTo>
                <a:lnTo>
                  <a:pt x="223306" y="198300"/>
                </a:lnTo>
                <a:lnTo>
                  <a:pt x="223306" y="65825"/>
                </a:lnTo>
                <a:lnTo>
                  <a:pt x="253818" y="35314"/>
                </a:lnTo>
                <a:cubicBezTo>
                  <a:pt x="254757" y="34375"/>
                  <a:pt x="254757" y="32857"/>
                  <a:pt x="253818" y="31918"/>
                </a:cubicBezTo>
                <a:cubicBezTo>
                  <a:pt x="252879" y="30979"/>
                  <a:pt x="251361" y="30979"/>
                  <a:pt x="250422" y="31918"/>
                </a:cubicBezTo>
                <a:lnTo>
                  <a:pt x="223306" y="59034"/>
                </a:lnTo>
                <a:lnTo>
                  <a:pt x="223306" y="2401"/>
                </a:lnTo>
                <a:cubicBezTo>
                  <a:pt x="223306" y="1076"/>
                  <a:pt x="222233" y="0"/>
                  <a:pt x="220905" y="0"/>
                </a:cubicBezTo>
                <a:cubicBezTo>
                  <a:pt x="219577" y="0"/>
                  <a:pt x="218504" y="1076"/>
                  <a:pt x="218504" y="2401"/>
                </a:cubicBezTo>
                <a:lnTo>
                  <a:pt x="218504" y="59034"/>
                </a:lnTo>
                <a:lnTo>
                  <a:pt x="188987" y="29517"/>
                </a:lnTo>
                <a:cubicBezTo>
                  <a:pt x="188048" y="28578"/>
                  <a:pt x="186531" y="28578"/>
                  <a:pt x="185592" y="29517"/>
                </a:cubicBezTo>
                <a:cubicBezTo>
                  <a:pt x="184653" y="30456"/>
                  <a:pt x="184653" y="31974"/>
                  <a:pt x="185592" y="32912"/>
                </a:cubicBezTo>
                <a:lnTo>
                  <a:pt x="218504" y="65825"/>
                </a:lnTo>
                <a:lnTo>
                  <a:pt x="218504" y="198300"/>
                </a:lnTo>
                <a:lnTo>
                  <a:pt x="112151" y="91947"/>
                </a:lnTo>
                <a:cubicBezTo>
                  <a:pt x="111212" y="91008"/>
                  <a:pt x="109694" y="91008"/>
                  <a:pt x="108755" y="91947"/>
                </a:cubicBezTo>
                <a:cubicBezTo>
                  <a:pt x="107816" y="92886"/>
                  <a:pt x="107816" y="94403"/>
                  <a:pt x="108755" y="95342"/>
                </a:cubicBezTo>
                <a:lnTo>
                  <a:pt x="218504" y="205091"/>
                </a:lnTo>
                <a:lnTo>
                  <a:pt x="218504" y="342369"/>
                </a:lnTo>
                <a:lnTo>
                  <a:pt x="114552" y="238416"/>
                </a:lnTo>
                <a:cubicBezTo>
                  <a:pt x="113613" y="237477"/>
                  <a:pt x="112095" y="237477"/>
                  <a:pt x="111156" y="238416"/>
                </a:cubicBezTo>
                <a:cubicBezTo>
                  <a:pt x="110218" y="239355"/>
                  <a:pt x="110218" y="240873"/>
                  <a:pt x="111156" y="241811"/>
                </a:cubicBezTo>
                <a:lnTo>
                  <a:pt x="218504" y="349159"/>
                </a:lnTo>
                <a:lnTo>
                  <a:pt x="218504" y="486437"/>
                </a:lnTo>
                <a:lnTo>
                  <a:pt x="4099" y="272032"/>
                </a:lnTo>
                <a:cubicBezTo>
                  <a:pt x="3160" y="271093"/>
                  <a:pt x="1643" y="271093"/>
                  <a:pt x="704" y="272032"/>
                </a:cubicBezTo>
                <a:cubicBezTo>
                  <a:pt x="-235" y="272971"/>
                  <a:pt x="-235" y="274488"/>
                  <a:pt x="704" y="275427"/>
                </a:cubicBezTo>
                <a:lnTo>
                  <a:pt x="219208" y="493931"/>
                </a:lnTo>
                <a:cubicBezTo>
                  <a:pt x="219676" y="494399"/>
                  <a:pt x="220291" y="494634"/>
                  <a:pt x="220905" y="494634"/>
                </a:cubicBezTo>
                <a:cubicBezTo>
                  <a:pt x="221520" y="494634"/>
                  <a:pt x="222135" y="494399"/>
                  <a:pt x="222603" y="493931"/>
                </a:cubicBezTo>
                <a:lnTo>
                  <a:pt x="436304" y="280230"/>
                </a:lnTo>
                <a:cubicBezTo>
                  <a:pt x="437243" y="279293"/>
                  <a:pt x="437243" y="277773"/>
                  <a:pt x="436304" y="276834"/>
                </a:cubicBezTo>
                <a:close/>
              </a:path>
            </a:pathLst>
          </a:custGeom>
          <a:solidFill>
            <a:srgbClr val="505050"/>
          </a:solidFill>
          <a:ln w="240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E9C0E44A-3D91-4F5A-76DF-78C995360285}"/>
              </a:ext>
            </a:extLst>
          </p:cNvPr>
          <p:cNvSpPr/>
          <p:nvPr/>
        </p:nvSpPr>
        <p:spPr>
          <a:xfrm rot="12524136">
            <a:off x="6231879" y="2845315"/>
            <a:ext cx="941245" cy="873077"/>
          </a:xfrm>
          <a:custGeom>
            <a:avLst/>
            <a:gdLst>
              <a:gd name="connsiteX0" fmla="*/ 898025 w 941245"/>
              <a:gd name="connsiteY0" fmla="*/ 576274 h 873077"/>
              <a:gd name="connsiteX1" fmla="*/ 892023 w 941245"/>
              <a:gd name="connsiteY1" fmla="*/ 427039 h 873077"/>
              <a:gd name="connsiteX2" fmla="*/ 941246 w 941245"/>
              <a:gd name="connsiteY2" fmla="*/ 364974 h 873077"/>
              <a:gd name="connsiteX3" fmla="*/ 835596 w 941245"/>
              <a:gd name="connsiteY3" fmla="*/ 408194 h 873077"/>
              <a:gd name="connsiteX4" fmla="*/ 761161 w 941245"/>
              <a:gd name="connsiteY4" fmla="*/ 362573 h 873077"/>
              <a:gd name="connsiteX5" fmla="*/ 658001 w 941245"/>
              <a:gd name="connsiteY5" fmla="*/ 443513 h 873077"/>
              <a:gd name="connsiteX6" fmla="*/ 615143 w 941245"/>
              <a:gd name="connsiteY6" fmla="*/ 415926 h 873077"/>
              <a:gd name="connsiteX7" fmla="*/ 686725 w 941245"/>
              <a:gd name="connsiteY7" fmla="*/ 216103 h 873077"/>
              <a:gd name="connsiteX8" fmla="*/ 576273 w 941245"/>
              <a:gd name="connsiteY8" fmla="*/ 235312 h 873077"/>
              <a:gd name="connsiteX9" fmla="*/ 476266 w 941245"/>
              <a:gd name="connsiteY9" fmla="*/ 4983 h 873077"/>
              <a:gd name="connsiteX10" fmla="*/ 471670 w 941245"/>
              <a:gd name="connsiteY10" fmla="*/ 95 h 873077"/>
              <a:gd name="connsiteX11" fmla="*/ 465031 w 941245"/>
              <a:gd name="connsiteY11" fmla="*/ 4698 h 873077"/>
              <a:gd name="connsiteX12" fmla="*/ 364973 w 941245"/>
              <a:gd name="connsiteY12" fmla="*/ 235312 h 873077"/>
              <a:gd name="connsiteX13" fmla="*/ 254521 w 941245"/>
              <a:gd name="connsiteY13" fmla="*/ 216103 h 873077"/>
              <a:gd name="connsiteX14" fmla="*/ 326103 w 941245"/>
              <a:gd name="connsiteY14" fmla="*/ 415926 h 873077"/>
              <a:gd name="connsiteX15" fmla="*/ 283245 w 941245"/>
              <a:gd name="connsiteY15" fmla="*/ 443513 h 873077"/>
              <a:gd name="connsiteX16" fmla="*/ 180085 w 941245"/>
              <a:gd name="connsiteY16" fmla="*/ 362573 h 873077"/>
              <a:gd name="connsiteX17" fmla="*/ 105650 w 941245"/>
              <a:gd name="connsiteY17" fmla="*/ 408194 h 873077"/>
              <a:gd name="connsiteX18" fmla="*/ 0 w 941245"/>
              <a:gd name="connsiteY18" fmla="*/ 364974 h 873077"/>
              <a:gd name="connsiteX19" fmla="*/ 49223 w 941245"/>
              <a:gd name="connsiteY19" fmla="*/ 427039 h 873077"/>
              <a:gd name="connsiteX20" fmla="*/ 43220 w 941245"/>
              <a:gd name="connsiteY20" fmla="*/ 576274 h 873077"/>
              <a:gd name="connsiteX21" fmla="*/ 99599 w 941245"/>
              <a:gd name="connsiteY21" fmla="*/ 602317 h 873077"/>
              <a:gd name="connsiteX22" fmla="*/ 117802 w 941245"/>
              <a:gd name="connsiteY22" fmla="*/ 574024 h 873077"/>
              <a:gd name="connsiteX23" fmla="*/ 192326 w 941245"/>
              <a:gd name="connsiteY23" fmla="*/ 562607 h 873077"/>
              <a:gd name="connsiteX24" fmla="*/ 180914 w 941245"/>
              <a:gd name="connsiteY24" fmla="*/ 637133 h 873077"/>
              <a:gd name="connsiteX25" fmla="*/ 154256 w 941245"/>
              <a:gd name="connsiteY25" fmla="*/ 654714 h 873077"/>
              <a:gd name="connsiteX26" fmla="*/ 158473 w 941245"/>
              <a:gd name="connsiteY26" fmla="*/ 667517 h 873077"/>
              <a:gd name="connsiteX27" fmla="*/ 115252 w 941245"/>
              <a:gd name="connsiteY27" fmla="*/ 792376 h 873077"/>
              <a:gd name="connsiteX28" fmla="*/ 254518 w 941245"/>
              <a:gd name="connsiteY28" fmla="*/ 749156 h 873077"/>
              <a:gd name="connsiteX29" fmla="*/ 326552 w 941245"/>
              <a:gd name="connsiteY29" fmla="*/ 797179 h 873077"/>
              <a:gd name="connsiteX30" fmla="*/ 430733 w 941245"/>
              <a:gd name="connsiteY30" fmla="*/ 769398 h 873077"/>
              <a:gd name="connsiteX31" fmla="*/ 463494 w 941245"/>
              <a:gd name="connsiteY31" fmla="*/ 795085 h 873077"/>
              <a:gd name="connsiteX32" fmla="*/ 462125 w 941245"/>
              <a:gd name="connsiteY32" fmla="*/ 864410 h 873077"/>
              <a:gd name="connsiteX33" fmla="*/ 462125 w 941245"/>
              <a:gd name="connsiteY33" fmla="*/ 864747 h 873077"/>
              <a:gd name="connsiteX34" fmla="*/ 470791 w 941245"/>
              <a:gd name="connsiteY34" fmla="*/ 873076 h 873077"/>
              <a:gd name="connsiteX35" fmla="*/ 479121 w 941245"/>
              <a:gd name="connsiteY35" fmla="*/ 864410 h 873077"/>
              <a:gd name="connsiteX36" fmla="*/ 477752 w 941245"/>
              <a:gd name="connsiteY36" fmla="*/ 795085 h 873077"/>
              <a:gd name="connsiteX37" fmla="*/ 510513 w 941245"/>
              <a:gd name="connsiteY37" fmla="*/ 769398 h 873077"/>
              <a:gd name="connsiteX38" fmla="*/ 614691 w 941245"/>
              <a:gd name="connsiteY38" fmla="*/ 797179 h 873077"/>
              <a:gd name="connsiteX39" fmla="*/ 686725 w 941245"/>
              <a:gd name="connsiteY39" fmla="*/ 749156 h 873077"/>
              <a:gd name="connsiteX40" fmla="*/ 825991 w 941245"/>
              <a:gd name="connsiteY40" fmla="*/ 792376 h 873077"/>
              <a:gd name="connsiteX41" fmla="*/ 782771 w 941245"/>
              <a:gd name="connsiteY41" fmla="*/ 667517 h 873077"/>
              <a:gd name="connsiteX42" fmla="*/ 898025 w 941245"/>
              <a:gd name="connsiteY42" fmla="*/ 576274 h 873077"/>
              <a:gd name="connsiteX43" fmla="*/ 172882 w 941245"/>
              <a:gd name="connsiteY43" fmla="*/ 518647 h 873077"/>
              <a:gd name="connsiteX44" fmla="*/ 153673 w 941245"/>
              <a:gd name="connsiteY44" fmla="*/ 499438 h 873077"/>
              <a:gd name="connsiteX45" fmla="*/ 172882 w 941245"/>
              <a:gd name="connsiteY45" fmla="*/ 480228 h 873077"/>
              <a:gd name="connsiteX46" fmla="*/ 192091 w 941245"/>
              <a:gd name="connsiteY46" fmla="*/ 499438 h 873077"/>
              <a:gd name="connsiteX47" fmla="*/ 172882 w 941245"/>
              <a:gd name="connsiteY47" fmla="*/ 518647 h 87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41245" h="873077">
                <a:moveTo>
                  <a:pt x="898025" y="576274"/>
                </a:moveTo>
                <a:cubicBezTo>
                  <a:pt x="859377" y="534864"/>
                  <a:pt x="856827" y="471419"/>
                  <a:pt x="892023" y="427039"/>
                </a:cubicBezTo>
                <a:lnTo>
                  <a:pt x="941246" y="364974"/>
                </a:lnTo>
                <a:lnTo>
                  <a:pt x="835596" y="408194"/>
                </a:lnTo>
                <a:cubicBezTo>
                  <a:pt x="804384" y="419693"/>
                  <a:pt x="760013" y="395814"/>
                  <a:pt x="761161" y="362573"/>
                </a:cubicBezTo>
                <a:lnTo>
                  <a:pt x="658001" y="443513"/>
                </a:lnTo>
                <a:cubicBezTo>
                  <a:pt x="637860" y="459315"/>
                  <a:pt x="609128" y="440809"/>
                  <a:pt x="615143" y="415926"/>
                </a:cubicBezTo>
                <a:cubicBezTo>
                  <a:pt x="636969" y="325629"/>
                  <a:pt x="686725" y="216103"/>
                  <a:pt x="686725" y="216103"/>
                </a:cubicBezTo>
                <a:cubicBezTo>
                  <a:pt x="686725" y="216103"/>
                  <a:pt x="626457" y="253237"/>
                  <a:pt x="576273" y="235312"/>
                </a:cubicBezTo>
                <a:cubicBezTo>
                  <a:pt x="515183" y="213493"/>
                  <a:pt x="481846" y="37031"/>
                  <a:pt x="476266" y="4983"/>
                </a:cubicBezTo>
                <a:cubicBezTo>
                  <a:pt x="475848" y="2582"/>
                  <a:pt x="474069" y="527"/>
                  <a:pt x="471670" y="95"/>
                </a:cubicBezTo>
                <a:cubicBezTo>
                  <a:pt x="468481" y="-482"/>
                  <a:pt x="465561" y="1639"/>
                  <a:pt x="465031" y="4698"/>
                </a:cubicBezTo>
                <a:cubicBezTo>
                  <a:pt x="459602" y="35963"/>
                  <a:pt x="426250" y="213429"/>
                  <a:pt x="364973" y="235312"/>
                </a:cubicBezTo>
                <a:cubicBezTo>
                  <a:pt x="314789" y="253237"/>
                  <a:pt x="254521" y="216103"/>
                  <a:pt x="254521" y="216103"/>
                </a:cubicBezTo>
                <a:cubicBezTo>
                  <a:pt x="254521" y="216103"/>
                  <a:pt x="304277" y="325631"/>
                  <a:pt x="326103" y="415926"/>
                </a:cubicBezTo>
                <a:cubicBezTo>
                  <a:pt x="332118" y="440809"/>
                  <a:pt x="303386" y="459315"/>
                  <a:pt x="283245" y="443513"/>
                </a:cubicBezTo>
                <a:lnTo>
                  <a:pt x="180085" y="362573"/>
                </a:lnTo>
                <a:cubicBezTo>
                  <a:pt x="181233" y="395814"/>
                  <a:pt x="136862" y="419693"/>
                  <a:pt x="105650" y="408194"/>
                </a:cubicBezTo>
                <a:lnTo>
                  <a:pt x="0" y="364974"/>
                </a:lnTo>
                <a:lnTo>
                  <a:pt x="49223" y="427039"/>
                </a:lnTo>
                <a:cubicBezTo>
                  <a:pt x="84419" y="471419"/>
                  <a:pt x="81869" y="534864"/>
                  <a:pt x="43220" y="576274"/>
                </a:cubicBezTo>
                <a:cubicBezTo>
                  <a:pt x="43220" y="576274"/>
                  <a:pt x="71129" y="585504"/>
                  <a:pt x="99599" y="602317"/>
                </a:cubicBezTo>
                <a:cubicBezTo>
                  <a:pt x="103126" y="592434"/>
                  <a:pt x="109230" y="582599"/>
                  <a:pt x="117802" y="574024"/>
                </a:cubicBezTo>
                <a:cubicBezTo>
                  <a:pt x="141535" y="550291"/>
                  <a:pt x="174899" y="545179"/>
                  <a:pt x="192326" y="562607"/>
                </a:cubicBezTo>
                <a:cubicBezTo>
                  <a:pt x="209756" y="580034"/>
                  <a:pt x="204644" y="613400"/>
                  <a:pt x="180914" y="637133"/>
                </a:cubicBezTo>
                <a:cubicBezTo>
                  <a:pt x="172812" y="645235"/>
                  <a:pt x="163585" y="651108"/>
                  <a:pt x="154256" y="654714"/>
                </a:cubicBezTo>
                <a:cubicBezTo>
                  <a:pt x="156153" y="658844"/>
                  <a:pt x="157591" y="663114"/>
                  <a:pt x="158473" y="667517"/>
                </a:cubicBezTo>
                <a:cubicBezTo>
                  <a:pt x="168077" y="715540"/>
                  <a:pt x="115252" y="792376"/>
                  <a:pt x="115252" y="792376"/>
                </a:cubicBezTo>
                <a:lnTo>
                  <a:pt x="254518" y="749156"/>
                </a:lnTo>
                <a:cubicBezTo>
                  <a:pt x="290189" y="736997"/>
                  <a:pt x="326552" y="759490"/>
                  <a:pt x="326552" y="797179"/>
                </a:cubicBezTo>
                <a:lnTo>
                  <a:pt x="430733" y="769398"/>
                </a:lnTo>
                <a:cubicBezTo>
                  <a:pt x="447478" y="764931"/>
                  <a:pt x="463835" y="777756"/>
                  <a:pt x="463494" y="795085"/>
                </a:cubicBezTo>
                <a:lnTo>
                  <a:pt x="462125" y="864410"/>
                </a:lnTo>
                <a:cubicBezTo>
                  <a:pt x="462123" y="864511"/>
                  <a:pt x="462123" y="864646"/>
                  <a:pt x="462125" y="864747"/>
                </a:cubicBezTo>
                <a:cubicBezTo>
                  <a:pt x="462219" y="869441"/>
                  <a:pt x="466097" y="873170"/>
                  <a:pt x="470791" y="873076"/>
                </a:cubicBezTo>
                <a:cubicBezTo>
                  <a:pt x="475483" y="872983"/>
                  <a:pt x="479212" y="869105"/>
                  <a:pt x="479121" y="864410"/>
                </a:cubicBezTo>
                <a:lnTo>
                  <a:pt x="477752" y="795085"/>
                </a:lnTo>
                <a:cubicBezTo>
                  <a:pt x="477409" y="777758"/>
                  <a:pt x="493768" y="764931"/>
                  <a:pt x="510513" y="769398"/>
                </a:cubicBezTo>
                <a:lnTo>
                  <a:pt x="614691" y="797179"/>
                </a:lnTo>
                <a:cubicBezTo>
                  <a:pt x="614691" y="759490"/>
                  <a:pt x="651054" y="736997"/>
                  <a:pt x="686725" y="749156"/>
                </a:cubicBezTo>
                <a:lnTo>
                  <a:pt x="825991" y="792376"/>
                </a:lnTo>
                <a:cubicBezTo>
                  <a:pt x="825991" y="792376"/>
                  <a:pt x="773166" y="715540"/>
                  <a:pt x="782771" y="667517"/>
                </a:cubicBezTo>
                <a:cubicBezTo>
                  <a:pt x="794150" y="610617"/>
                  <a:pt x="898025" y="576274"/>
                  <a:pt x="898025" y="576274"/>
                </a:cubicBezTo>
                <a:close/>
                <a:moveTo>
                  <a:pt x="172882" y="518647"/>
                </a:moveTo>
                <a:cubicBezTo>
                  <a:pt x="162274" y="518647"/>
                  <a:pt x="153673" y="510046"/>
                  <a:pt x="153673" y="499438"/>
                </a:cubicBezTo>
                <a:cubicBezTo>
                  <a:pt x="153673" y="488829"/>
                  <a:pt x="162274" y="480228"/>
                  <a:pt x="172882" y="480228"/>
                </a:cubicBezTo>
                <a:cubicBezTo>
                  <a:pt x="183490" y="480228"/>
                  <a:pt x="192091" y="488829"/>
                  <a:pt x="192091" y="499438"/>
                </a:cubicBezTo>
                <a:cubicBezTo>
                  <a:pt x="192091" y="510046"/>
                  <a:pt x="183490" y="518647"/>
                  <a:pt x="172882" y="518647"/>
                </a:cubicBezTo>
                <a:close/>
              </a:path>
            </a:pathLst>
          </a:custGeom>
          <a:solidFill>
            <a:srgbClr val="FF6969"/>
          </a:solidFill>
          <a:ln w="2401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290D4511-5B9B-307D-BC2A-5A98814E00BF}"/>
              </a:ext>
            </a:extLst>
          </p:cNvPr>
          <p:cNvSpPr/>
          <p:nvPr/>
        </p:nvSpPr>
        <p:spPr>
          <a:xfrm rot="12524136">
            <a:off x="6504800" y="3001593"/>
            <a:ext cx="437008" cy="494634"/>
          </a:xfrm>
          <a:custGeom>
            <a:avLst/>
            <a:gdLst>
              <a:gd name="connsiteX0" fmla="*/ 436304 w 437008"/>
              <a:gd name="connsiteY0" fmla="*/ 276834 h 494634"/>
              <a:gd name="connsiteX1" fmla="*/ 432909 w 437008"/>
              <a:gd name="connsiteY1" fmla="*/ 276834 h 494634"/>
              <a:gd name="connsiteX2" fmla="*/ 223306 w 437008"/>
              <a:gd name="connsiteY2" fmla="*/ 486437 h 494634"/>
              <a:gd name="connsiteX3" fmla="*/ 223306 w 437008"/>
              <a:gd name="connsiteY3" fmla="*/ 349159 h 494634"/>
              <a:gd name="connsiteX4" fmla="*/ 330654 w 437008"/>
              <a:gd name="connsiteY4" fmla="*/ 241811 h 494634"/>
              <a:gd name="connsiteX5" fmla="*/ 330654 w 437008"/>
              <a:gd name="connsiteY5" fmla="*/ 238416 h 494634"/>
              <a:gd name="connsiteX6" fmla="*/ 327259 w 437008"/>
              <a:gd name="connsiteY6" fmla="*/ 238416 h 494634"/>
              <a:gd name="connsiteX7" fmla="*/ 223306 w 437008"/>
              <a:gd name="connsiteY7" fmla="*/ 342369 h 494634"/>
              <a:gd name="connsiteX8" fmla="*/ 223306 w 437008"/>
              <a:gd name="connsiteY8" fmla="*/ 205091 h 494634"/>
              <a:gd name="connsiteX9" fmla="*/ 331855 w 437008"/>
              <a:gd name="connsiteY9" fmla="*/ 96543 h 494634"/>
              <a:gd name="connsiteX10" fmla="*/ 331855 w 437008"/>
              <a:gd name="connsiteY10" fmla="*/ 93147 h 494634"/>
              <a:gd name="connsiteX11" fmla="*/ 328459 w 437008"/>
              <a:gd name="connsiteY11" fmla="*/ 93147 h 494634"/>
              <a:gd name="connsiteX12" fmla="*/ 223306 w 437008"/>
              <a:gd name="connsiteY12" fmla="*/ 198300 h 494634"/>
              <a:gd name="connsiteX13" fmla="*/ 223306 w 437008"/>
              <a:gd name="connsiteY13" fmla="*/ 65825 h 494634"/>
              <a:gd name="connsiteX14" fmla="*/ 253818 w 437008"/>
              <a:gd name="connsiteY14" fmla="*/ 35314 h 494634"/>
              <a:gd name="connsiteX15" fmla="*/ 253818 w 437008"/>
              <a:gd name="connsiteY15" fmla="*/ 31918 h 494634"/>
              <a:gd name="connsiteX16" fmla="*/ 250422 w 437008"/>
              <a:gd name="connsiteY16" fmla="*/ 31918 h 494634"/>
              <a:gd name="connsiteX17" fmla="*/ 223306 w 437008"/>
              <a:gd name="connsiteY17" fmla="*/ 59034 h 494634"/>
              <a:gd name="connsiteX18" fmla="*/ 223306 w 437008"/>
              <a:gd name="connsiteY18" fmla="*/ 2401 h 494634"/>
              <a:gd name="connsiteX19" fmla="*/ 220905 w 437008"/>
              <a:gd name="connsiteY19" fmla="*/ 0 h 494634"/>
              <a:gd name="connsiteX20" fmla="*/ 218504 w 437008"/>
              <a:gd name="connsiteY20" fmla="*/ 2401 h 494634"/>
              <a:gd name="connsiteX21" fmla="*/ 218504 w 437008"/>
              <a:gd name="connsiteY21" fmla="*/ 59034 h 494634"/>
              <a:gd name="connsiteX22" fmla="*/ 188987 w 437008"/>
              <a:gd name="connsiteY22" fmla="*/ 29517 h 494634"/>
              <a:gd name="connsiteX23" fmla="*/ 185592 w 437008"/>
              <a:gd name="connsiteY23" fmla="*/ 29517 h 494634"/>
              <a:gd name="connsiteX24" fmla="*/ 185592 w 437008"/>
              <a:gd name="connsiteY24" fmla="*/ 32912 h 494634"/>
              <a:gd name="connsiteX25" fmla="*/ 218504 w 437008"/>
              <a:gd name="connsiteY25" fmla="*/ 65825 h 494634"/>
              <a:gd name="connsiteX26" fmla="*/ 218504 w 437008"/>
              <a:gd name="connsiteY26" fmla="*/ 198300 h 494634"/>
              <a:gd name="connsiteX27" fmla="*/ 112151 w 437008"/>
              <a:gd name="connsiteY27" fmla="*/ 91947 h 494634"/>
              <a:gd name="connsiteX28" fmla="*/ 108755 w 437008"/>
              <a:gd name="connsiteY28" fmla="*/ 91947 h 494634"/>
              <a:gd name="connsiteX29" fmla="*/ 108755 w 437008"/>
              <a:gd name="connsiteY29" fmla="*/ 95342 h 494634"/>
              <a:gd name="connsiteX30" fmla="*/ 218504 w 437008"/>
              <a:gd name="connsiteY30" fmla="*/ 205091 h 494634"/>
              <a:gd name="connsiteX31" fmla="*/ 218504 w 437008"/>
              <a:gd name="connsiteY31" fmla="*/ 342369 h 494634"/>
              <a:gd name="connsiteX32" fmla="*/ 114552 w 437008"/>
              <a:gd name="connsiteY32" fmla="*/ 238416 h 494634"/>
              <a:gd name="connsiteX33" fmla="*/ 111156 w 437008"/>
              <a:gd name="connsiteY33" fmla="*/ 238416 h 494634"/>
              <a:gd name="connsiteX34" fmla="*/ 111156 w 437008"/>
              <a:gd name="connsiteY34" fmla="*/ 241811 h 494634"/>
              <a:gd name="connsiteX35" fmla="*/ 218504 w 437008"/>
              <a:gd name="connsiteY35" fmla="*/ 349159 h 494634"/>
              <a:gd name="connsiteX36" fmla="*/ 218504 w 437008"/>
              <a:gd name="connsiteY36" fmla="*/ 486437 h 494634"/>
              <a:gd name="connsiteX37" fmla="*/ 4099 w 437008"/>
              <a:gd name="connsiteY37" fmla="*/ 272032 h 494634"/>
              <a:gd name="connsiteX38" fmla="*/ 704 w 437008"/>
              <a:gd name="connsiteY38" fmla="*/ 272032 h 494634"/>
              <a:gd name="connsiteX39" fmla="*/ 704 w 437008"/>
              <a:gd name="connsiteY39" fmla="*/ 275427 h 494634"/>
              <a:gd name="connsiteX40" fmla="*/ 219208 w 437008"/>
              <a:gd name="connsiteY40" fmla="*/ 493931 h 494634"/>
              <a:gd name="connsiteX41" fmla="*/ 220905 w 437008"/>
              <a:gd name="connsiteY41" fmla="*/ 494634 h 494634"/>
              <a:gd name="connsiteX42" fmla="*/ 222603 w 437008"/>
              <a:gd name="connsiteY42" fmla="*/ 493931 h 494634"/>
              <a:gd name="connsiteX43" fmla="*/ 436304 w 437008"/>
              <a:gd name="connsiteY43" fmla="*/ 280230 h 494634"/>
              <a:gd name="connsiteX44" fmla="*/ 436304 w 437008"/>
              <a:gd name="connsiteY44" fmla="*/ 276834 h 49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37008" h="494634">
                <a:moveTo>
                  <a:pt x="436304" y="276834"/>
                </a:moveTo>
                <a:cubicBezTo>
                  <a:pt x="435365" y="275895"/>
                  <a:pt x="433848" y="275895"/>
                  <a:pt x="432909" y="276834"/>
                </a:cubicBezTo>
                <a:lnTo>
                  <a:pt x="223306" y="486437"/>
                </a:lnTo>
                <a:lnTo>
                  <a:pt x="223306" y="349159"/>
                </a:lnTo>
                <a:lnTo>
                  <a:pt x="330654" y="241811"/>
                </a:lnTo>
                <a:cubicBezTo>
                  <a:pt x="331593" y="240873"/>
                  <a:pt x="331593" y="239355"/>
                  <a:pt x="330654" y="238416"/>
                </a:cubicBezTo>
                <a:cubicBezTo>
                  <a:pt x="329715" y="237477"/>
                  <a:pt x="328198" y="237477"/>
                  <a:pt x="327259" y="238416"/>
                </a:cubicBezTo>
                <a:lnTo>
                  <a:pt x="223306" y="342369"/>
                </a:lnTo>
                <a:lnTo>
                  <a:pt x="223306" y="205091"/>
                </a:lnTo>
                <a:lnTo>
                  <a:pt x="331855" y="96543"/>
                </a:lnTo>
                <a:cubicBezTo>
                  <a:pt x="332793" y="95604"/>
                  <a:pt x="332793" y="94086"/>
                  <a:pt x="331855" y="93147"/>
                </a:cubicBezTo>
                <a:cubicBezTo>
                  <a:pt x="330916" y="92208"/>
                  <a:pt x="329398" y="92208"/>
                  <a:pt x="328459" y="93147"/>
                </a:cubicBezTo>
                <a:lnTo>
                  <a:pt x="223306" y="198300"/>
                </a:lnTo>
                <a:lnTo>
                  <a:pt x="223306" y="65825"/>
                </a:lnTo>
                <a:lnTo>
                  <a:pt x="253818" y="35314"/>
                </a:lnTo>
                <a:cubicBezTo>
                  <a:pt x="254757" y="34375"/>
                  <a:pt x="254757" y="32857"/>
                  <a:pt x="253818" y="31918"/>
                </a:cubicBezTo>
                <a:cubicBezTo>
                  <a:pt x="252879" y="30979"/>
                  <a:pt x="251361" y="30979"/>
                  <a:pt x="250422" y="31918"/>
                </a:cubicBezTo>
                <a:lnTo>
                  <a:pt x="223306" y="59034"/>
                </a:lnTo>
                <a:lnTo>
                  <a:pt x="223306" y="2401"/>
                </a:lnTo>
                <a:cubicBezTo>
                  <a:pt x="223306" y="1076"/>
                  <a:pt x="222233" y="0"/>
                  <a:pt x="220905" y="0"/>
                </a:cubicBezTo>
                <a:cubicBezTo>
                  <a:pt x="219577" y="0"/>
                  <a:pt x="218504" y="1076"/>
                  <a:pt x="218504" y="2401"/>
                </a:cubicBezTo>
                <a:lnTo>
                  <a:pt x="218504" y="59034"/>
                </a:lnTo>
                <a:lnTo>
                  <a:pt x="188987" y="29517"/>
                </a:lnTo>
                <a:cubicBezTo>
                  <a:pt x="188048" y="28578"/>
                  <a:pt x="186531" y="28578"/>
                  <a:pt x="185592" y="29517"/>
                </a:cubicBezTo>
                <a:cubicBezTo>
                  <a:pt x="184653" y="30456"/>
                  <a:pt x="184653" y="31974"/>
                  <a:pt x="185592" y="32912"/>
                </a:cubicBezTo>
                <a:lnTo>
                  <a:pt x="218504" y="65825"/>
                </a:lnTo>
                <a:lnTo>
                  <a:pt x="218504" y="198300"/>
                </a:lnTo>
                <a:lnTo>
                  <a:pt x="112151" y="91947"/>
                </a:lnTo>
                <a:cubicBezTo>
                  <a:pt x="111212" y="91008"/>
                  <a:pt x="109694" y="91008"/>
                  <a:pt x="108755" y="91947"/>
                </a:cubicBezTo>
                <a:cubicBezTo>
                  <a:pt x="107816" y="92886"/>
                  <a:pt x="107816" y="94403"/>
                  <a:pt x="108755" y="95342"/>
                </a:cubicBezTo>
                <a:lnTo>
                  <a:pt x="218504" y="205091"/>
                </a:lnTo>
                <a:lnTo>
                  <a:pt x="218504" y="342369"/>
                </a:lnTo>
                <a:lnTo>
                  <a:pt x="114552" y="238416"/>
                </a:lnTo>
                <a:cubicBezTo>
                  <a:pt x="113613" y="237477"/>
                  <a:pt x="112095" y="237477"/>
                  <a:pt x="111156" y="238416"/>
                </a:cubicBezTo>
                <a:cubicBezTo>
                  <a:pt x="110218" y="239355"/>
                  <a:pt x="110218" y="240873"/>
                  <a:pt x="111156" y="241811"/>
                </a:cubicBezTo>
                <a:lnTo>
                  <a:pt x="218504" y="349159"/>
                </a:lnTo>
                <a:lnTo>
                  <a:pt x="218504" y="486437"/>
                </a:lnTo>
                <a:lnTo>
                  <a:pt x="4099" y="272032"/>
                </a:lnTo>
                <a:cubicBezTo>
                  <a:pt x="3160" y="271093"/>
                  <a:pt x="1643" y="271093"/>
                  <a:pt x="704" y="272032"/>
                </a:cubicBezTo>
                <a:cubicBezTo>
                  <a:pt x="-235" y="272971"/>
                  <a:pt x="-235" y="274488"/>
                  <a:pt x="704" y="275427"/>
                </a:cubicBezTo>
                <a:lnTo>
                  <a:pt x="219208" y="493931"/>
                </a:lnTo>
                <a:cubicBezTo>
                  <a:pt x="219676" y="494399"/>
                  <a:pt x="220291" y="494634"/>
                  <a:pt x="220905" y="494634"/>
                </a:cubicBezTo>
                <a:cubicBezTo>
                  <a:pt x="221520" y="494634"/>
                  <a:pt x="222135" y="494399"/>
                  <a:pt x="222603" y="493931"/>
                </a:cubicBezTo>
                <a:lnTo>
                  <a:pt x="436304" y="280230"/>
                </a:lnTo>
                <a:cubicBezTo>
                  <a:pt x="437243" y="279293"/>
                  <a:pt x="437243" y="277773"/>
                  <a:pt x="436304" y="276834"/>
                </a:cubicBezTo>
                <a:close/>
              </a:path>
            </a:pathLst>
          </a:custGeom>
          <a:solidFill>
            <a:srgbClr val="505050"/>
          </a:solidFill>
          <a:ln w="240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653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TP-DOKU</a:t>
            </a:r>
            <a:r>
              <a:rPr lang="de" dirty="0"/>
              <a:t> 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Den Bereich BVB-FOLIO pflegen:</a:t>
            </a:r>
            <a:br>
              <a:rPr lang="de-DE" sz="1800" dirty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Gut benutzbar bleiben     +     Wissenstransfer unterstützen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Am 27.11. im Plenum: eine Einheit zur Verwendung von </a:t>
            </a:r>
            <a:r>
              <a:rPr lang="de-DE" sz="1800" dirty="0" err="1"/>
              <a:t>Confluence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TP-DOKU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13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FFB9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FF696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ABE339B3-A237-1010-DA19-CCED76023FFC}"/>
              </a:ext>
            </a:extLst>
          </p:cNvPr>
          <p:cNvSpPr/>
          <p:nvPr/>
        </p:nvSpPr>
        <p:spPr>
          <a:xfrm>
            <a:off x="5037933" y="3713123"/>
            <a:ext cx="1635163" cy="710303"/>
          </a:xfrm>
          <a:custGeom>
            <a:avLst/>
            <a:gdLst>
              <a:gd name="connsiteX0" fmla="*/ 1292637 w 1635163"/>
              <a:gd name="connsiteY0" fmla="*/ 55230 h 710303"/>
              <a:gd name="connsiteX1" fmla="*/ 632507 w 1635163"/>
              <a:gd name="connsiteY1" fmla="*/ 294001 h 710303"/>
              <a:gd name="connsiteX2" fmla="*/ 632474 w 1635163"/>
              <a:gd name="connsiteY2" fmla="*/ 293910 h 710303"/>
              <a:gd name="connsiteX3" fmla="*/ 854331 w 1635163"/>
              <a:gd name="connsiteY3" fmla="*/ 17726 h 710303"/>
              <a:gd name="connsiteX4" fmla="*/ 863016 w 1635163"/>
              <a:gd name="connsiteY4" fmla="*/ 109 h 710303"/>
              <a:gd name="connsiteX5" fmla="*/ 862973 w 1635163"/>
              <a:gd name="connsiteY5" fmla="*/ 34 h 710303"/>
              <a:gd name="connsiteX6" fmla="*/ 853473 w 1635163"/>
              <a:gd name="connsiteY6" fmla="*/ 388 h 710303"/>
              <a:gd name="connsiteX7" fmla="*/ 360673 w 1635163"/>
              <a:gd name="connsiteY7" fmla="*/ 336483 h 710303"/>
              <a:gd name="connsiteX8" fmla="*/ 194816 w 1635163"/>
              <a:gd name="connsiteY8" fmla="*/ 349106 h 710303"/>
              <a:gd name="connsiteX9" fmla="*/ 194790 w 1635163"/>
              <a:gd name="connsiteY9" fmla="*/ 349010 h 710303"/>
              <a:gd name="connsiteX10" fmla="*/ 368650 w 1635163"/>
              <a:gd name="connsiteY10" fmla="*/ 185918 h 710303"/>
              <a:gd name="connsiteX11" fmla="*/ 368613 w 1635163"/>
              <a:gd name="connsiteY11" fmla="*/ 185848 h 710303"/>
              <a:gd name="connsiteX12" fmla="*/ 17 w 1635163"/>
              <a:gd name="connsiteY12" fmla="*/ 380749 h 710303"/>
              <a:gd name="connsiteX13" fmla="*/ 33 w 1635163"/>
              <a:gd name="connsiteY13" fmla="*/ 380793 h 710303"/>
              <a:gd name="connsiteX14" fmla="*/ 330615 w 1635163"/>
              <a:gd name="connsiteY14" fmla="*/ 378012 h 710303"/>
              <a:gd name="connsiteX15" fmla="*/ 743011 w 1635163"/>
              <a:gd name="connsiteY15" fmla="*/ 703413 h 710303"/>
              <a:gd name="connsiteX16" fmla="*/ 771108 w 1635163"/>
              <a:gd name="connsiteY16" fmla="*/ 710303 h 710303"/>
              <a:gd name="connsiteX17" fmla="*/ 771129 w 1635163"/>
              <a:gd name="connsiteY17" fmla="*/ 710282 h 710303"/>
              <a:gd name="connsiteX18" fmla="*/ 761233 w 1635163"/>
              <a:gd name="connsiteY18" fmla="*/ 678274 h 710303"/>
              <a:gd name="connsiteX19" fmla="*/ 534421 w 1635163"/>
              <a:gd name="connsiteY19" fmla="*/ 348801 h 710303"/>
              <a:gd name="connsiteX20" fmla="*/ 534443 w 1635163"/>
              <a:gd name="connsiteY20" fmla="*/ 348710 h 710303"/>
              <a:gd name="connsiteX21" fmla="*/ 1046532 w 1635163"/>
              <a:gd name="connsiteY21" fmla="*/ 204772 h 710303"/>
              <a:gd name="connsiteX22" fmla="*/ 1635152 w 1635163"/>
              <a:gd name="connsiteY22" fmla="*/ 151178 h 710303"/>
              <a:gd name="connsiteX23" fmla="*/ 1635152 w 1635163"/>
              <a:gd name="connsiteY23" fmla="*/ 151135 h 710303"/>
              <a:gd name="connsiteX24" fmla="*/ 1292637 w 1635163"/>
              <a:gd name="connsiteY24" fmla="*/ 55230 h 7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35163" h="710303">
                <a:moveTo>
                  <a:pt x="1292637" y="55230"/>
                </a:moveTo>
                <a:cubicBezTo>
                  <a:pt x="1146256" y="128723"/>
                  <a:pt x="761544" y="267110"/>
                  <a:pt x="632507" y="294001"/>
                </a:cubicBezTo>
                <a:cubicBezTo>
                  <a:pt x="632453" y="294012"/>
                  <a:pt x="632426" y="293937"/>
                  <a:pt x="632474" y="293910"/>
                </a:cubicBezTo>
                <a:cubicBezTo>
                  <a:pt x="753443" y="225389"/>
                  <a:pt x="829685" y="70532"/>
                  <a:pt x="854331" y="17726"/>
                </a:cubicBezTo>
                <a:cubicBezTo>
                  <a:pt x="859924" y="5746"/>
                  <a:pt x="862657" y="757"/>
                  <a:pt x="863016" y="109"/>
                </a:cubicBezTo>
                <a:cubicBezTo>
                  <a:pt x="863037" y="72"/>
                  <a:pt x="863011" y="34"/>
                  <a:pt x="862973" y="34"/>
                </a:cubicBezTo>
                <a:cubicBezTo>
                  <a:pt x="862384" y="7"/>
                  <a:pt x="858767" y="-121"/>
                  <a:pt x="853473" y="388"/>
                </a:cubicBezTo>
                <a:cubicBezTo>
                  <a:pt x="759482" y="9378"/>
                  <a:pt x="432944" y="175829"/>
                  <a:pt x="360673" y="336483"/>
                </a:cubicBezTo>
                <a:cubicBezTo>
                  <a:pt x="305530" y="342329"/>
                  <a:pt x="250200" y="346513"/>
                  <a:pt x="194816" y="349106"/>
                </a:cubicBezTo>
                <a:cubicBezTo>
                  <a:pt x="194763" y="349106"/>
                  <a:pt x="194741" y="349037"/>
                  <a:pt x="194790" y="349010"/>
                </a:cubicBezTo>
                <a:cubicBezTo>
                  <a:pt x="304099" y="284368"/>
                  <a:pt x="366722" y="188886"/>
                  <a:pt x="368650" y="185918"/>
                </a:cubicBezTo>
                <a:cubicBezTo>
                  <a:pt x="368677" y="185881"/>
                  <a:pt x="368661" y="185848"/>
                  <a:pt x="368613" y="185848"/>
                </a:cubicBezTo>
                <a:cubicBezTo>
                  <a:pt x="208270" y="188115"/>
                  <a:pt x="3660" y="377369"/>
                  <a:pt x="17" y="380749"/>
                </a:cubicBezTo>
                <a:cubicBezTo>
                  <a:pt x="-10" y="380776"/>
                  <a:pt x="-5" y="380793"/>
                  <a:pt x="33" y="380793"/>
                </a:cubicBezTo>
                <a:cubicBezTo>
                  <a:pt x="5069" y="380717"/>
                  <a:pt x="294900" y="376356"/>
                  <a:pt x="330615" y="378012"/>
                </a:cubicBezTo>
                <a:cubicBezTo>
                  <a:pt x="413024" y="527698"/>
                  <a:pt x="648457" y="670677"/>
                  <a:pt x="743011" y="703413"/>
                </a:cubicBezTo>
                <a:cubicBezTo>
                  <a:pt x="754477" y="707383"/>
                  <a:pt x="770395" y="710180"/>
                  <a:pt x="771108" y="710303"/>
                </a:cubicBezTo>
                <a:cubicBezTo>
                  <a:pt x="771124" y="710303"/>
                  <a:pt x="771129" y="710298"/>
                  <a:pt x="771129" y="710282"/>
                </a:cubicBezTo>
                <a:cubicBezTo>
                  <a:pt x="771054" y="709676"/>
                  <a:pt x="769538" y="698275"/>
                  <a:pt x="761233" y="678274"/>
                </a:cubicBezTo>
                <a:cubicBezTo>
                  <a:pt x="731101" y="605687"/>
                  <a:pt x="640077" y="428906"/>
                  <a:pt x="534421" y="348801"/>
                </a:cubicBezTo>
                <a:cubicBezTo>
                  <a:pt x="534384" y="348774"/>
                  <a:pt x="534400" y="348715"/>
                  <a:pt x="534443" y="348710"/>
                </a:cubicBezTo>
                <a:cubicBezTo>
                  <a:pt x="709070" y="316863"/>
                  <a:pt x="880932" y="268573"/>
                  <a:pt x="1046532" y="204772"/>
                </a:cubicBezTo>
                <a:cubicBezTo>
                  <a:pt x="1217055" y="280628"/>
                  <a:pt x="1579746" y="198873"/>
                  <a:pt x="1635152" y="151178"/>
                </a:cubicBezTo>
                <a:cubicBezTo>
                  <a:pt x="1635168" y="151162"/>
                  <a:pt x="1635168" y="151146"/>
                  <a:pt x="1635152" y="151135"/>
                </a:cubicBezTo>
                <a:cubicBezTo>
                  <a:pt x="1632783" y="149774"/>
                  <a:pt x="1482915" y="64387"/>
                  <a:pt x="1292637" y="55230"/>
                </a:cubicBezTo>
                <a:close/>
              </a:path>
            </a:pathLst>
          </a:custGeom>
          <a:solidFill>
            <a:srgbClr val="D1D1D1"/>
          </a:solidFill>
          <a:ln w="535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1" name="Grafik 16" descr="Ein dekoratives Blumenarrangement">
            <a:extLst>
              <a:ext uri="{FF2B5EF4-FFF2-40B4-BE49-F238E27FC236}">
                <a16:creationId xmlns:a16="http://schemas.microsoft.com/office/drawing/2014/main" id="{8CD55BBB-D2FB-43B5-9720-55A5A53A0B63}"/>
              </a:ext>
            </a:extLst>
          </p:cNvPr>
          <p:cNvGrpSpPr/>
          <p:nvPr/>
        </p:nvGrpSpPr>
        <p:grpSpPr>
          <a:xfrm>
            <a:off x="2157656" y="3678984"/>
            <a:ext cx="1942777" cy="854810"/>
            <a:chOff x="4314116" y="3765480"/>
            <a:chExt cx="1942777" cy="85481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06164E5F-066C-A9A4-EC10-2CBD48FB7293}"/>
                </a:ext>
              </a:extLst>
            </p:cNvPr>
            <p:cNvSpPr/>
            <p:nvPr/>
          </p:nvSpPr>
          <p:spPr>
            <a:xfrm>
              <a:off x="4314116" y="3765480"/>
              <a:ext cx="1942777" cy="854810"/>
            </a:xfrm>
            <a:custGeom>
              <a:avLst/>
              <a:gdLst>
                <a:gd name="connsiteX0" fmla="*/ 1942281 w 1942777"/>
                <a:gd name="connsiteY0" fmla="*/ 409242 h 854810"/>
                <a:gd name="connsiteX1" fmla="*/ 1918771 w 1942777"/>
                <a:gd name="connsiteY1" fmla="*/ 383069 h 854810"/>
                <a:gd name="connsiteX2" fmla="*/ 1716294 w 1942777"/>
                <a:gd name="connsiteY2" fmla="*/ 399244 h 854810"/>
                <a:gd name="connsiteX3" fmla="*/ 1508582 w 1942777"/>
                <a:gd name="connsiteY3" fmla="*/ 251947 h 854810"/>
                <a:gd name="connsiteX4" fmla="*/ 1139873 w 1942777"/>
                <a:gd name="connsiteY4" fmla="*/ 172909 h 854810"/>
                <a:gd name="connsiteX5" fmla="*/ 1139868 w 1942777"/>
                <a:gd name="connsiteY5" fmla="*/ 172919 h 854810"/>
                <a:gd name="connsiteX6" fmla="*/ 1385304 w 1942777"/>
                <a:gd name="connsiteY6" fmla="*/ 391636 h 854810"/>
                <a:gd name="connsiteX7" fmla="*/ 1385272 w 1942777"/>
                <a:gd name="connsiteY7" fmla="*/ 391738 h 854810"/>
                <a:gd name="connsiteX8" fmla="*/ 1133980 w 1942777"/>
                <a:gd name="connsiteY8" fmla="*/ 359157 h 854810"/>
                <a:gd name="connsiteX9" fmla="*/ 1074813 w 1942777"/>
                <a:gd name="connsiteY9" fmla="*/ 348050 h 854810"/>
                <a:gd name="connsiteX10" fmla="*/ 907998 w 1942777"/>
                <a:gd name="connsiteY10" fmla="*/ 161373 h 854810"/>
                <a:gd name="connsiteX11" fmla="*/ 567182 w 1942777"/>
                <a:gd name="connsiteY11" fmla="*/ 7 h 854810"/>
                <a:gd name="connsiteX12" fmla="*/ 567171 w 1942777"/>
                <a:gd name="connsiteY12" fmla="*/ 17 h 854810"/>
                <a:gd name="connsiteX13" fmla="*/ 752203 w 1942777"/>
                <a:gd name="connsiteY13" fmla="*/ 265540 h 854810"/>
                <a:gd name="connsiteX14" fmla="*/ 752150 w 1942777"/>
                <a:gd name="connsiteY14" fmla="*/ 265631 h 854810"/>
                <a:gd name="connsiteX15" fmla="*/ 552089 w 1942777"/>
                <a:gd name="connsiteY15" fmla="*/ 194876 h 854810"/>
                <a:gd name="connsiteX16" fmla="*/ 550996 w 1942777"/>
                <a:gd name="connsiteY16" fmla="*/ 194394 h 854810"/>
                <a:gd name="connsiteX17" fmla="*/ 342566 w 1942777"/>
                <a:gd name="connsiteY17" fmla="*/ 102132 h 854810"/>
                <a:gd name="connsiteX18" fmla="*/ 20 w 1942777"/>
                <a:gd name="connsiteY18" fmla="*/ 198053 h 854810"/>
                <a:gd name="connsiteX19" fmla="*/ 20 w 1942777"/>
                <a:gd name="connsiteY19" fmla="*/ 198074 h 854810"/>
                <a:gd name="connsiteX20" fmla="*/ 367448 w 1942777"/>
                <a:gd name="connsiteY20" fmla="*/ 282829 h 854810"/>
                <a:gd name="connsiteX21" fmla="*/ 604499 w 1942777"/>
                <a:gd name="connsiteY21" fmla="*/ 244859 h 854810"/>
                <a:gd name="connsiteX22" fmla="*/ 741788 w 1942777"/>
                <a:gd name="connsiteY22" fmla="*/ 293518 h 854810"/>
                <a:gd name="connsiteX23" fmla="*/ 1108230 w 1942777"/>
                <a:gd name="connsiteY23" fmla="*/ 388855 h 854810"/>
                <a:gd name="connsiteX24" fmla="*/ 1108257 w 1942777"/>
                <a:gd name="connsiteY24" fmla="*/ 388946 h 854810"/>
                <a:gd name="connsiteX25" fmla="*/ 1059715 w 1942777"/>
                <a:gd name="connsiteY25" fmla="*/ 434847 h 854810"/>
                <a:gd name="connsiteX26" fmla="*/ 864085 w 1942777"/>
                <a:gd name="connsiteY26" fmla="*/ 757232 h 854810"/>
                <a:gd name="connsiteX27" fmla="*/ 864096 w 1942777"/>
                <a:gd name="connsiteY27" fmla="*/ 757242 h 854810"/>
                <a:gd name="connsiteX28" fmla="*/ 1187515 w 1942777"/>
                <a:gd name="connsiteY28" fmla="*/ 563654 h 854810"/>
                <a:gd name="connsiteX29" fmla="*/ 1307509 w 1942777"/>
                <a:gd name="connsiteY29" fmla="*/ 420338 h 854810"/>
                <a:gd name="connsiteX30" fmla="*/ 1524318 w 1942777"/>
                <a:gd name="connsiteY30" fmla="*/ 438538 h 854810"/>
                <a:gd name="connsiteX31" fmla="*/ 1646337 w 1942777"/>
                <a:gd name="connsiteY31" fmla="*/ 440896 h 854810"/>
                <a:gd name="connsiteX32" fmla="*/ 1646379 w 1942777"/>
                <a:gd name="connsiteY32" fmla="*/ 440976 h 854810"/>
                <a:gd name="connsiteX33" fmla="*/ 1609368 w 1942777"/>
                <a:gd name="connsiteY33" fmla="*/ 497292 h 854810"/>
                <a:gd name="connsiteX34" fmla="*/ 1490092 w 1942777"/>
                <a:gd name="connsiteY34" fmla="*/ 854787 h 854810"/>
                <a:gd name="connsiteX35" fmla="*/ 1490108 w 1942777"/>
                <a:gd name="connsiteY35" fmla="*/ 854797 h 854810"/>
                <a:gd name="connsiteX36" fmla="*/ 1755770 w 1942777"/>
                <a:gd name="connsiteY36" fmla="*/ 594070 h 854810"/>
                <a:gd name="connsiteX37" fmla="*/ 1837884 w 1942777"/>
                <a:gd name="connsiteY37" fmla="*/ 433513 h 854810"/>
                <a:gd name="connsiteX38" fmla="*/ 1923678 w 1942777"/>
                <a:gd name="connsiteY38" fmla="*/ 425674 h 854810"/>
                <a:gd name="connsiteX39" fmla="*/ 1923855 w 1942777"/>
                <a:gd name="connsiteY39" fmla="*/ 425653 h 854810"/>
                <a:gd name="connsiteX40" fmla="*/ 1942281 w 1942777"/>
                <a:gd name="connsiteY40" fmla="*/ 409242 h 85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42777" h="854810">
                  <a:moveTo>
                    <a:pt x="1942281" y="409242"/>
                  </a:moveTo>
                  <a:cubicBezTo>
                    <a:pt x="1945458" y="393801"/>
                    <a:pt x="1932889" y="381365"/>
                    <a:pt x="1918771" y="383069"/>
                  </a:cubicBezTo>
                  <a:cubicBezTo>
                    <a:pt x="1918771" y="383069"/>
                    <a:pt x="1783979" y="396517"/>
                    <a:pt x="1716294" y="399244"/>
                  </a:cubicBezTo>
                  <a:cubicBezTo>
                    <a:pt x="1689505" y="358541"/>
                    <a:pt x="1624011" y="308295"/>
                    <a:pt x="1508582" y="251947"/>
                  </a:cubicBezTo>
                  <a:cubicBezTo>
                    <a:pt x="1327933" y="163757"/>
                    <a:pt x="1141866" y="172807"/>
                    <a:pt x="1139873" y="172909"/>
                  </a:cubicBezTo>
                  <a:cubicBezTo>
                    <a:pt x="1139847" y="172909"/>
                    <a:pt x="1139847" y="172898"/>
                    <a:pt x="1139868" y="172919"/>
                  </a:cubicBezTo>
                  <a:cubicBezTo>
                    <a:pt x="1140854" y="174318"/>
                    <a:pt x="1231090" y="302348"/>
                    <a:pt x="1385304" y="391636"/>
                  </a:cubicBezTo>
                  <a:cubicBezTo>
                    <a:pt x="1385352" y="391663"/>
                    <a:pt x="1385331" y="391738"/>
                    <a:pt x="1385272" y="391738"/>
                  </a:cubicBezTo>
                  <a:cubicBezTo>
                    <a:pt x="1301117" y="384612"/>
                    <a:pt x="1217245" y="373704"/>
                    <a:pt x="1133980" y="359157"/>
                  </a:cubicBezTo>
                  <a:cubicBezTo>
                    <a:pt x="1114215" y="355685"/>
                    <a:pt x="1094503" y="351935"/>
                    <a:pt x="1074813" y="348050"/>
                  </a:cubicBezTo>
                  <a:cubicBezTo>
                    <a:pt x="1056447" y="302621"/>
                    <a:pt x="1004401" y="240165"/>
                    <a:pt x="907998" y="161373"/>
                  </a:cubicBezTo>
                  <a:cubicBezTo>
                    <a:pt x="752343" y="34163"/>
                    <a:pt x="569148" y="366"/>
                    <a:pt x="567182" y="7"/>
                  </a:cubicBezTo>
                  <a:cubicBezTo>
                    <a:pt x="567155" y="1"/>
                    <a:pt x="567161" y="-9"/>
                    <a:pt x="567171" y="17"/>
                  </a:cubicBezTo>
                  <a:cubicBezTo>
                    <a:pt x="567809" y="1603"/>
                    <a:pt x="625180" y="144078"/>
                    <a:pt x="752203" y="265540"/>
                  </a:cubicBezTo>
                  <a:cubicBezTo>
                    <a:pt x="752294" y="265626"/>
                    <a:pt x="752273" y="265668"/>
                    <a:pt x="752150" y="265631"/>
                  </a:cubicBezTo>
                  <a:cubicBezTo>
                    <a:pt x="684658" y="244457"/>
                    <a:pt x="617969" y="220700"/>
                    <a:pt x="552089" y="194876"/>
                  </a:cubicBezTo>
                  <a:cubicBezTo>
                    <a:pt x="551725" y="194715"/>
                    <a:pt x="551360" y="194554"/>
                    <a:pt x="550996" y="194394"/>
                  </a:cubicBezTo>
                  <a:cubicBezTo>
                    <a:pt x="482866" y="160891"/>
                    <a:pt x="413349" y="130089"/>
                    <a:pt x="342566" y="102132"/>
                  </a:cubicBezTo>
                  <a:cubicBezTo>
                    <a:pt x="151941" y="111304"/>
                    <a:pt x="1885" y="196987"/>
                    <a:pt x="20" y="198053"/>
                  </a:cubicBezTo>
                  <a:cubicBezTo>
                    <a:pt x="-7" y="198069"/>
                    <a:pt x="-7" y="198058"/>
                    <a:pt x="20" y="198074"/>
                  </a:cubicBezTo>
                  <a:cubicBezTo>
                    <a:pt x="1917" y="199082"/>
                    <a:pt x="166530" y="286098"/>
                    <a:pt x="367448" y="282829"/>
                  </a:cubicBezTo>
                  <a:cubicBezTo>
                    <a:pt x="483134" y="280949"/>
                    <a:pt x="560024" y="266370"/>
                    <a:pt x="604499" y="244859"/>
                  </a:cubicBezTo>
                  <a:cubicBezTo>
                    <a:pt x="649864" y="262154"/>
                    <a:pt x="695620" y="278447"/>
                    <a:pt x="741788" y="293518"/>
                  </a:cubicBezTo>
                  <a:cubicBezTo>
                    <a:pt x="861765" y="332759"/>
                    <a:pt x="984186" y="364761"/>
                    <a:pt x="1108230" y="388855"/>
                  </a:cubicBezTo>
                  <a:cubicBezTo>
                    <a:pt x="1108273" y="388866"/>
                    <a:pt x="1108289" y="388914"/>
                    <a:pt x="1108257" y="388946"/>
                  </a:cubicBezTo>
                  <a:cubicBezTo>
                    <a:pt x="1092837" y="402738"/>
                    <a:pt x="1076667" y="417991"/>
                    <a:pt x="1059715" y="434847"/>
                  </a:cubicBezTo>
                  <a:cubicBezTo>
                    <a:pt x="917149" y="576566"/>
                    <a:pt x="864642" y="755319"/>
                    <a:pt x="864085" y="757232"/>
                  </a:cubicBezTo>
                  <a:cubicBezTo>
                    <a:pt x="864075" y="757258"/>
                    <a:pt x="864069" y="757253"/>
                    <a:pt x="864096" y="757242"/>
                  </a:cubicBezTo>
                  <a:cubicBezTo>
                    <a:pt x="866014" y="756696"/>
                    <a:pt x="1044949" y="705379"/>
                    <a:pt x="1187515" y="563654"/>
                  </a:cubicBezTo>
                  <a:cubicBezTo>
                    <a:pt x="1244019" y="507493"/>
                    <a:pt x="1283039" y="459771"/>
                    <a:pt x="1307509" y="420338"/>
                  </a:cubicBezTo>
                  <a:cubicBezTo>
                    <a:pt x="1379491" y="429152"/>
                    <a:pt x="1451816" y="435340"/>
                    <a:pt x="1524318" y="438538"/>
                  </a:cubicBezTo>
                  <a:cubicBezTo>
                    <a:pt x="1564957" y="440274"/>
                    <a:pt x="1605644" y="440992"/>
                    <a:pt x="1646337" y="440896"/>
                  </a:cubicBezTo>
                  <a:cubicBezTo>
                    <a:pt x="1646379" y="440896"/>
                    <a:pt x="1646406" y="440944"/>
                    <a:pt x="1646379" y="440976"/>
                  </a:cubicBezTo>
                  <a:cubicBezTo>
                    <a:pt x="1634469" y="458057"/>
                    <a:pt x="1622130" y="476788"/>
                    <a:pt x="1609368" y="497292"/>
                  </a:cubicBezTo>
                  <a:cubicBezTo>
                    <a:pt x="1503669" y="667044"/>
                    <a:pt x="1490242" y="852681"/>
                    <a:pt x="1490092" y="854787"/>
                  </a:cubicBezTo>
                  <a:cubicBezTo>
                    <a:pt x="1490092" y="854819"/>
                    <a:pt x="1490081" y="854813"/>
                    <a:pt x="1490108" y="854797"/>
                  </a:cubicBezTo>
                  <a:cubicBezTo>
                    <a:pt x="1491946" y="853758"/>
                    <a:pt x="1650082" y="763800"/>
                    <a:pt x="1755770" y="594070"/>
                  </a:cubicBezTo>
                  <a:cubicBezTo>
                    <a:pt x="1795862" y="529691"/>
                    <a:pt x="1822432" y="476407"/>
                    <a:pt x="1837884" y="433513"/>
                  </a:cubicBezTo>
                  <a:cubicBezTo>
                    <a:pt x="1866516" y="431348"/>
                    <a:pt x="1895127" y="428803"/>
                    <a:pt x="1923678" y="425674"/>
                  </a:cubicBezTo>
                  <a:lnTo>
                    <a:pt x="1923855" y="425653"/>
                  </a:lnTo>
                  <a:cubicBezTo>
                    <a:pt x="1932830" y="424592"/>
                    <a:pt x="1940459" y="418088"/>
                    <a:pt x="1942281" y="409242"/>
                  </a:cubicBezTo>
                  <a:close/>
                </a:path>
              </a:pathLst>
            </a:custGeom>
            <a:solidFill>
              <a:srgbClr val="D1D1D1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D029943F-5351-8A09-DF7E-29A20AFE06B3}"/>
                </a:ext>
              </a:extLst>
            </p:cNvPr>
            <p:cNvSpPr/>
            <p:nvPr/>
          </p:nvSpPr>
          <p:spPr>
            <a:xfrm>
              <a:off x="5316081" y="4188225"/>
              <a:ext cx="183849" cy="193045"/>
            </a:xfrm>
            <a:custGeom>
              <a:avLst/>
              <a:gdLst>
                <a:gd name="connsiteX0" fmla="*/ 9192 w 183849"/>
                <a:gd name="connsiteY0" fmla="*/ 193045 h 193045"/>
                <a:gd name="connsiteX1" fmla="*/ 2870 w 183849"/>
                <a:gd name="connsiteY1" fmla="*/ 190522 h 193045"/>
                <a:gd name="connsiteX2" fmla="*/ 2522 w 183849"/>
                <a:gd name="connsiteY2" fmla="*/ 177529 h 193045"/>
                <a:gd name="connsiteX3" fmla="*/ 167981 w 183849"/>
                <a:gd name="connsiteY3" fmla="*/ 2870 h 193045"/>
                <a:gd name="connsiteX4" fmla="*/ 180979 w 183849"/>
                <a:gd name="connsiteY4" fmla="*/ 2521 h 193045"/>
                <a:gd name="connsiteX5" fmla="*/ 181328 w 183849"/>
                <a:gd name="connsiteY5" fmla="*/ 15514 h 193045"/>
                <a:gd name="connsiteX6" fmla="*/ 15868 w 183849"/>
                <a:gd name="connsiteY6" fmla="*/ 190173 h 193045"/>
                <a:gd name="connsiteX7" fmla="*/ 9192 w 183849"/>
                <a:gd name="connsiteY7" fmla="*/ 193045 h 19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849" h="193045">
                  <a:moveTo>
                    <a:pt x="9192" y="193045"/>
                  </a:moveTo>
                  <a:cubicBezTo>
                    <a:pt x="6926" y="193045"/>
                    <a:pt x="4648" y="192209"/>
                    <a:pt x="2870" y="190522"/>
                  </a:cubicBezTo>
                  <a:cubicBezTo>
                    <a:pt x="-816" y="187034"/>
                    <a:pt x="-972" y="181215"/>
                    <a:pt x="2522" y="177529"/>
                  </a:cubicBezTo>
                  <a:lnTo>
                    <a:pt x="167981" y="2870"/>
                  </a:lnTo>
                  <a:cubicBezTo>
                    <a:pt x="171469" y="-816"/>
                    <a:pt x="177288" y="-972"/>
                    <a:pt x="180979" y="2521"/>
                  </a:cubicBezTo>
                  <a:cubicBezTo>
                    <a:pt x="184666" y="6009"/>
                    <a:pt x="184821" y="11828"/>
                    <a:pt x="181328" y="15514"/>
                  </a:cubicBezTo>
                  <a:lnTo>
                    <a:pt x="15868" y="190173"/>
                  </a:lnTo>
                  <a:cubicBezTo>
                    <a:pt x="14062" y="192081"/>
                    <a:pt x="11630" y="193045"/>
                    <a:pt x="9192" y="193045"/>
                  </a:cubicBezTo>
                  <a:close/>
                </a:path>
              </a:pathLst>
            </a:custGeom>
            <a:solidFill>
              <a:srgbClr val="C00000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30B7988-6CBC-FE66-F97F-D8E37EEA6250}"/>
                </a:ext>
              </a:extLst>
            </p:cNvPr>
            <p:cNvSpPr/>
            <p:nvPr/>
          </p:nvSpPr>
          <p:spPr>
            <a:xfrm>
              <a:off x="4966778" y="3848111"/>
              <a:ext cx="266581" cy="202229"/>
            </a:xfrm>
            <a:custGeom>
              <a:avLst/>
              <a:gdLst>
                <a:gd name="connsiteX0" fmla="*/ 257377 w 266581"/>
                <a:gd name="connsiteY0" fmla="*/ 202229 h 202229"/>
                <a:gd name="connsiteX1" fmla="*/ 253471 w 266581"/>
                <a:gd name="connsiteY1" fmla="*/ 201356 h 202229"/>
                <a:gd name="connsiteX2" fmla="*/ 2131 w 266581"/>
                <a:gd name="connsiteY2" fmla="*/ 15075 h 202229"/>
                <a:gd name="connsiteX3" fmla="*/ 3310 w 266581"/>
                <a:gd name="connsiteY3" fmla="*/ 2131 h 202229"/>
                <a:gd name="connsiteX4" fmla="*/ 16254 w 266581"/>
                <a:gd name="connsiteY4" fmla="*/ 3310 h 202229"/>
                <a:gd name="connsiteX5" fmla="*/ 261299 w 266581"/>
                <a:gd name="connsiteY5" fmla="*/ 184720 h 202229"/>
                <a:gd name="connsiteX6" fmla="*/ 265703 w 266581"/>
                <a:gd name="connsiteY6" fmla="*/ 196952 h 202229"/>
                <a:gd name="connsiteX7" fmla="*/ 257377 w 266581"/>
                <a:gd name="connsiteY7" fmla="*/ 202229 h 20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581" h="202229">
                  <a:moveTo>
                    <a:pt x="257377" y="202229"/>
                  </a:moveTo>
                  <a:cubicBezTo>
                    <a:pt x="256065" y="202229"/>
                    <a:pt x="254730" y="201945"/>
                    <a:pt x="253471" y="201356"/>
                  </a:cubicBezTo>
                  <a:cubicBezTo>
                    <a:pt x="247015" y="198318"/>
                    <a:pt x="94296" y="125677"/>
                    <a:pt x="2131" y="15075"/>
                  </a:cubicBezTo>
                  <a:cubicBezTo>
                    <a:pt x="-1121" y="11175"/>
                    <a:pt x="-591" y="5378"/>
                    <a:pt x="3310" y="2131"/>
                  </a:cubicBezTo>
                  <a:cubicBezTo>
                    <a:pt x="7205" y="-1121"/>
                    <a:pt x="13007" y="-591"/>
                    <a:pt x="16254" y="3310"/>
                  </a:cubicBezTo>
                  <a:cubicBezTo>
                    <a:pt x="105837" y="110804"/>
                    <a:pt x="259756" y="183991"/>
                    <a:pt x="261299" y="184720"/>
                  </a:cubicBezTo>
                  <a:cubicBezTo>
                    <a:pt x="265891" y="186879"/>
                    <a:pt x="267868" y="192360"/>
                    <a:pt x="265703" y="196952"/>
                  </a:cubicBezTo>
                  <a:cubicBezTo>
                    <a:pt x="264139" y="200279"/>
                    <a:pt x="260828" y="202229"/>
                    <a:pt x="257377" y="202229"/>
                  </a:cubicBezTo>
                  <a:close/>
                </a:path>
              </a:pathLst>
            </a:custGeom>
            <a:solidFill>
              <a:srgbClr val="C00000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1D8505E8-5721-5AC0-CAA4-9FE7448173F0}"/>
              </a:ext>
            </a:extLst>
          </p:cNvPr>
          <p:cNvSpPr/>
          <p:nvPr/>
        </p:nvSpPr>
        <p:spPr>
          <a:xfrm>
            <a:off x="2911429" y="4081389"/>
            <a:ext cx="80602" cy="80602"/>
          </a:xfrm>
          <a:custGeom>
            <a:avLst/>
            <a:gdLst>
              <a:gd name="connsiteX0" fmla="*/ 80603 w 80602"/>
              <a:gd name="connsiteY0" fmla="*/ 40301 h 80602"/>
              <a:gd name="connsiteX1" fmla="*/ 40301 w 80602"/>
              <a:gd name="connsiteY1" fmla="*/ 80603 h 80602"/>
              <a:gd name="connsiteX2" fmla="*/ 0 w 80602"/>
              <a:gd name="connsiteY2" fmla="*/ 40301 h 80602"/>
              <a:gd name="connsiteX3" fmla="*/ 40301 w 80602"/>
              <a:gd name="connsiteY3" fmla="*/ 0 h 80602"/>
              <a:gd name="connsiteX4" fmla="*/ 80603 w 80602"/>
              <a:gd name="connsiteY4" fmla="*/ 40301 h 8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02" h="80602">
                <a:moveTo>
                  <a:pt x="80603" y="40301"/>
                </a:moveTo>
                <a:cubicBezTo>
                  <a:pt x="80603" y="62559"/>
                  <a:pt x="62559" y="80603"/>
                  <a:pt x="40301" y="80603"/>
                </a:cubicBezTo>
                <a:cubicBezTo>
                  <a:pt x="18044" y="80603"/>
                  <a:pt x="0" y="62559"/>
                  <a:pt x="0" y="40301"/>
                </a:cubicBezTo>
                <a:cubicBezTo>
                  <a:pt x="0" y="18043"/>
                  <a:pt x="18044" y="0"/>
                  <a:pt x="40301" y="0"/>
                </a:cubicBezTo>
                <a:cubicBezTo>
                  <a:pt x="62559" y="0"/>
                  <a:pt x="80603" y="18044"/>
                  <a:pt x="80603" y="40301"/>
                </a:cubicBezTo>
                <a:close/>
              </a:path>
            </a:pathLst>
          </a:custGeom>
          <a:solidFill>
            <a:srgbClr val="C00000"/>
          </a:solidFill>
          <a:ln w="535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47B98BFE-13FF-CC90-E36E-A593FE1FC2BA}"/>
              </a:ext>
            </a:extLst>
          </p:cNvPr>
          <p:cNvSpPr/>
          <p:nvPr/>
        </p:nvSpPr>
        <p:spPr>
          <a:xfrm>
            <a:off x="5838820" y="4068637"/>
            <a:ext cx="80602" cy="80602"/>
          </a:xfrm>
          <a:custGeom>
            <a:avLst/>
            <a:gdLst>
              <a:gd name="connsiteX0" fmla="*/ 80603 w 80602"/>
              <a:gd name="connsiteY0" fmla="*/ 40301 h 80602"/>
              <a:gd name="connsiteX1" fmla="*/ 40302 w 80602"/>
              <a:gd name="connsiteY1" fmla="*/ 80603 h 80602"/>
              <a:gd name="connsiteX2" fmla="*/ 0 w 80602"/>
              <a:gd name="connsiteY2" fmla="*/ 40301 h 80602"/>
              <a:gd name="connsiteX3" fmla="*/ 40302 w 80602"/>
              <a:gd name="connsiteY3" fmla="*/ 0 h 80602"/>
              <a:gd name="connsiteX4" fmla="*/ 80603 w 80602"/>
              <a:gd name="connsiteY4" fmla="*/ 40301 h 8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02" h="80602">
                <a:moveTo>
                  <a:pt x="80603" y="40301"/>
                </a:moveTo>
                <a:cubicBezTo>
                  <a:pt x="80603" y="62559"/>
                  <a:pt x="62559" y="80603"/>
                  <a:pt x="40302" y="80603"/>
                </a:cubicBezTo>
                <a:cubicBezTo>
                  <a:pt x="18044" y="80603"/>
                  <a:pt x="0" y="62559"/>
                  <a:pt x="0" y="40301"/>
                </a:cubicBezTo>
                <a:cubicBezTo>
                  <a:pt x="0" y="18043"/>
                  <a:pt x="18044" y="0"/>
                  <a:pt x="40302" y="0"/>
                </a:cubicBezTo>
                <a:cubicBezTo>
                  <a:pt x="62560" y="0"/>
                  <a:pt x="80603" y="18044"/>
                  <a:pt x="80603" y="40301"/>
                </a:cubicBezTo>
                <a:close/>
              </a:path>
            </a:pathLst>
          </a:custGeom>
          <a:solidFill>
            <a:srgbClr val="C00000"/>
          </a:solidFill>
          <a:ln w="535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8" name="Grafik 16" descr="Ein dekoratives Blumenarrangement">
            <a:extLst>
              <a:ext uri="{FF2B5EF4-FFF2-40B4-BE49-F238E27FC236}">
                <a16:creationId xmlns:a16="http://schemas.microsoft.com/office/drawing/2014/main" id="{6D78D378-A7A0-06E1-D745-E6054A62474B}"/>
              </a:ext>
            </a:extLst>
          </p:cNvPr>
          <p:cNvGrpSpPr/>
          <p:nvPr/>
        </p:nvGrpSpPr>
        <p:grpSpPr>
          <a:xfrm>
            <a:off x="5204546" y="4181076"/>
            <a:ext cx="216402" cy="153967"/>
            <a:chOff x="7361006" y="4267572"/>
            <a:chExt cx="216402" cy="153967"/>
          </a:xfrm>
          <a:solidFill>
            <a:srgbClr val="C00000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0B56B11C-6F1B-8CAB-5378-BA30E306A91F}"/>
                </a:ext>
              </a:extLst>
            </p:cNvPr>
            <p:cNvSpPr/>
            <p:nvPr/>
          </p:nvSpPr>
          <p:spPr>
            <a:xfrm>
              <a:off x="7496805" y="4340937"/>
              <a:ext cx="80602" cy="80602"/>
            </a:xfrm>
            <a:custGeom>
              <a:avLst/>
              <a:gdLst>
                <a:gd name="connsiteX0" fmla="*/ 80603 w 80602"/>
                <a:gd name="connsiteY0" fmla="*/ 40301 h 80602"/>
                <a:gd name="connsiteX1" fmla="*/ 40302 w 80602"/>
                <a:gd name="connsiteY1" fmla="*/ 80603 h 80602"/>
                <a:gd name="connsiteX2" fmla="*/ 0 w 80602"/>
                <a:gd name="connsiteY2" fmla="*/ 40301 h 80602"/>
                <a:gd name="connsiteX3" fmla="*/ 40302 w 80602"/>
                <a:gd name="connsiteY3" fmla="*/ 0 h 80602"/>
                <a:gd name="connsiteX4" fmla="*/ 80603 w 80602"/>
                <a:gd name="connsiteY4" fmla="*/ 40301 h 8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02" h="80602">
                  <a:moveTo>
                    <a:pt x="80603" y="40301"/>
                  </a:moveTo>
                  <a:cubicBezTo>
                    <a:pt x="80603" y="62559"/>
                    <a:pt x="62559" y="80603"/>
                    <a:pt x="40302" y="80603"/>
                  </a:cubicBezTo>
                  <a:cubicBezTo>
                    <a:pt x="18044" y="80603"/>
                    <a:pt x="0" y="62559"/>
                    <a:pt x="0" y="40301"/>
                  </a:cubicBezTo>
                  <a:cubicBezTo>
                    <a:pt x="0" y="18044"/>
                    <a:pt x="18044" y="0"/>
                    <a:pt x="40302" y="0"/>
                  </a:cubicBezTo>
                  <a:cubicBezTo>
                    <a:pt x="62560" y="0"/>
                    <a:pt x="80603" y="18044"/>
                    <a:pt x="80603" y="40301"/>
                  </a:cubicBezTo>
                  <a:close/>
                </a:path>
              </a:pathLst>
            </a:custGeom>
            <a:grpFill/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8FF998E0-C982-727C-1956-37C49E681B83}"/>
                </a:ext>
              </a:extLst>
            </p:cNvPr>
            <p:cNvSpPr/>
            <p:nvPr/>
          </p:nvSpPr>
          <p:spPr>
            <a:xfrm>
              <a:off x="7361006" y="4267572"/>
              <a:ext cx="80602" cy="80602"/>
            </a:xfrm>
            <a:custGeom>
              <a:avLst/>
              <a:gdLst>
                <a:gd name="connsiteX0" fmla="*/ 80603 w 80602"/>
                <a:gd name="connsiteY0" fmla="*/ 40302 h 80602"/>
                <a:gd name="connsiteX1" fmla="*/ 40302 w 80602"/>
                <a:gd name="connsiteY1" fmla="*/ 80603 h 80602"/>
                <a:gd name="connsiteX2" fmla="*/ 0 w 80602"/>
                <a:gd name="connsiteY2" fmla="*/ 40302 h 80602"/>
                <a:gd name="connsiteX3" fmla="*/ 40302 w 80602"/>
                <a:gd name="connsiteY3" fmla="*/ 0 h 80602"/>
                <a:gd name="connsiteX4" fmla="*/ 80603 w 80602"/>
                <a:gd name="connsiteY4" fmla="*/ 40302 h 8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02" h="80602">
                  <a:moveTo>
                    <a:pt x="80603" y="40302"/>
                  </a:moveTo>
                  <a:cubicBezTo>
                    <a:pt x="80603" y="62559"/>
                    <a:pt x="62559" y="80603"/>
                    <a:pt x="40302" y="80603"/>
                  </a:cubicBezTo>
                  <a:cubicBezTo>
                    <a:pt x="18044" y="80603"/>
                    <a:pt x="0" y="62559"/>
                    <a:pt x="0" y="40302"/>
                  </a:cubicBezTo>
                  <a:cubicBezTo>
                    <a:pt x="0" y="18044"/>
                    <a:pt x="18044" y="0"/>
                    <a:pt x="40302" y="0"/>
                  </a:cubicBezTo>
                  <a:cubicBezTo>
                    <a:pt x="62560" y="0"/>
                    <a:pt x="80603" y="18044"/>
                    <a:pt x="80603" y="40302"/>
                  </a:cubicBezTo>
                  <a:close/>
                </a:path>
              </a:pathLst>
            </a:custGeom>
            <a:grpFill/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1" name="Grafik 16" descr="Ein dekoratives Blumenarrangement">
            <a:extLst>
              <a:ext uri="{FF2B5EF4-FFF2-40B4-BE49-F238E27FC236}">
                <a16:creationId xmlns:a16="http://schemas.microsoft.com/office/drawing/2014/main" id="{A202D526-817E-A1AA-FCBE-2356C0F5C377}"/>
              </a:ext>
            </a:extLst>
          </p:cNvPr>
          <p:cNvGrpSpPr/>
          <p:nvPr/>
        </p:nvGrpSpPr>
        <p:grpSpPr>
          <a:xfrm>
            <a:off x="2585701" y="3456309"/>
            <a:ext cx="224615" cy="224149"/>
            <a:chOff x="4742161" y="3542805"/>
            <a:chExt cx="224615" cy="224149"/>
          </a:xfrm>
          <a:solidFill>
            <a:srgbClr val="C00000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D1A4C794-7858-6842-DA21-3454691D6AD1}"/>
                </a:ext>
              </a:extLst>
            </p:cNvPr>
            <p:cNvSpPr/>
            <p:nvPr/>
          </p:nvSpPr>
          <p:spPr>
            <a:xfrm>
              <a:off x="4886174" y="3586487"/>
              <a:ext cx="80602" cy="80602"/>
            </a:xfrm>
            <a:custGeom>
              <a:avLst/>
              <a:gdLst>
                <a:gd name="connsiteX0" fmla="*/ 80603 w 80602"/>
                <a:gd name="connsiteY0" fmla="*/ 40302 h 80602"/>
                <a:gd name="connsiteX1" fmla="*/ 40301 w 80602"/>
                <a:gd name="connsiteY1" fmla="*/ 80603 h 80602"/>
                <a:gd name="connsiteX2" fmla="*/ 0 w 80602"/>
                <a:gd name="connsiteY2" fmla="*/ 40302 h 80602"/>
                <a:gd name="connsiteX3" fmla="*/ 40301 w 80602"/>
                <a:gd name="connsiteY3" fmla="*/ 0 h 80602"/>
                <a:gd name="connsiteX4" fmla="*/ 80603 w 80602"/>
                <a:gd name="connsiteY4" fmla="*/ 40302 h 8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02" h="80602">
                  <a:moveTo>
                    <a:pt x="80603" y="40302"/>
                  </a:moveTo>
                  <a:cubicBezTo>
                    <a:pt x="80603" y="62559"/>
                    <a:pt x="62559" y="80603"/>
                    <a:pt x="40301" y="80603"/>
                  </a:cubicBezTo>
                  <a:cubicBezTo>
                    <a:pt x="18044" y="80603"/>
                    <a:pt x="0" y="62559"/>
                    <a:pt x="0" y="40302"/>
                  </a:cubicBezTo>
                  <a:cubicBezTo>
                    <a:pt x="0" y="18044"/>
                    <a:pt x="18044" y="0"/>
                    <a:pt x="40301" y="0"/>
                  </a:cubicBezTo>
                  <a:cubicBezTo>
                    <a:pt x="62559" y="0"/>
                    <a:pt x="80603" y="18044"/>
                    <a:pt x="80603" y="40302"/>
                  </a:cubicBezTo>
                  <a:close/>
                </a:path>
              </a:pathLst>
            </a:custGeom>
            <a:grpFill/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59045F9D-17D0-7641-774E-858637A1D929}"/>
                </a:ext>
              </a:extLst>
            </p:cNvPr>
            <p:cNvSpPr/>
            <p:nvPr/>
          </p:nvSpPr>
          <p:spPr>
            <a:xfrm>
              <a:off x="4745751" y="3686352"/>
              <a:ext cx="80602" cy="80602"/>
            </a:xfrm>
            <a:custGeom>
              <a:avLst/>
              <a:gdLst>
                <a:gd name="connsiteX0" fmla="*/ 80603 w 80602"/>
                <a:gd name="connsiteY0" fmla="*/ 40301 h 80602"/>
                <a:gd name="connsiteX1" fmla="*/ 40301 w 80602"/>
                <a:gd name="connsiteY1" fmla="*/ 80603 h 80602"/>
                <a:gd name="connsiteX2" fmla="*/ 0 w 80602"/>
                <a:gd name="connsiteY2" fmla="*/ 40301 h 80602"/>
                <a:gd name="connsiteX3" fmla="*/ 40301 w 80602"/>
                <a:gd name="connsiteY3" fmla="*/ 0 h 80602"/>
                <a:gd name="connsiteX4" fmla="*/ 80603 w 80602"/>
                <a:gd name="connsiteY4" fmla="*/ 40301 h 8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02" h="80602">
                  <a:moveTo>
                    <a:pt x="80603" y="40301"/>
                  </a:moveTo>
                  <a:cubicBezTo>
                    <a:pt x="80603" y="62559"/>
                    <a:pt x="62559" y="80603"/>
                    <a:pt x="40301" y="80603"/>
                  </a:cubicBezTo>
                  <a:cubicBezTo>
                    <a:pt x="18044" y="80603"/>
                    <a:pt x="0" y="62559"/>
                    <a:pt x="0" y="40301"/>
                  </a:cubicBezTo>
                  <a:cubicBezTo>
                    <a:pt x="0" y="18043"/>
                    <a:pt x="18044" y="0"/>
                    <a:pt x="40301" y="0"/>
                  </a:cubicBezTo>
                  <a:cubicBezTo>
                    <a:pt x="62559" y="0"/>
                    <a:pt x="80603" y="18043"/>
                    <a:pt x="80603" y="40301"/>
                  </a:cubicBezTo>
                  <a:close/>
                </a:path>
              </a:pathLst>
            </a:custGeom>
            <a:grpFill/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18661A6-6AE6-BF41-55AF-247D9EA8716A}"/>
                </a:ext>
              </a:extLst>
            </p:cNvPr>
            <p:cNvSpPr/>
            <p:nvPr/>
          </p:nvSpPr>
          <p:spPr>
            <a:xfrm>
              <a:off x="4742161" y="3542805"/>
              <a:ext cx="80602" cy="80602"/>
            </a:xfrm>
            <a:custGeom>
              <a:avLst/>
              <a:gdLst>
                <a:gd name="connsiteX0" fmla="*/ 80603 w 80602"/>
                <a:gd name="connsiteY0" fmla="*/ 40301 h 80602"/>
                <a:gd name="connsiteX1" fmla="*/ 40301 w 80602"/>
                <a:gd name="connsiteY1" fmla="*/ 80603 h 80602"/>
                <a:gd name="connsiteX2" fmla="*/ 0 w 80602"/>
                <a:gd name="connsiteY2" fmla="*/ 40301 h 80602"/>
                <a:gd name="connsiteX3" fmla="*/ 40301 w 80602"/>
                <a:gd name="connsiteY3" fmla="*/ 0 h 80602"/>
                <a:gd name="connsiteX4" fmla="*/ 80603 w 80602"/>
                <a:gd name="connsiteY4" fmla="*/ 40301 h 8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02" h="80602">
                  <a:moveTo>
                    <a:pt x="80603" y="40301"/>
                  </a:moveTo>
                  <a:cubicBezTo>
                    <a:pt x="80603" y="62559"/>
                    <a:pt x="62559" y="80603"/>
                    <a:pt x="40301" y="80603"/>
                  </a:cubicBezTo>
                  <a:cubicBezTo>
                    <a:pt x="18044" y="80603"/>
                    <a:pt x="0" y="62559"/>
                    <a:pt x="0" y="40301"/>
                  </a:cubicBezTo>
                  <a:cubicBezTo>
                    <a:pt x="0" y="18044"/>
                    <a:pt x="18044" y="0"/>
                    <a:pt x="40301" y="0"/>
                  </a:cubicBezTo>
                  <a:cubicBezTo>
                    <a:pt x="62559" y="0"/>
                    <a:pt x="80603" y="18044"/>
                    <a:pt x="80603" y="40301"/>
                  </a:cubicBezTo>
                  <a:close/>
                </a:path>
              </a:pathLst>
            </a:custGeom>
            <a:grpFill/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5" name="Grafik 16" descr="Ein dekoratives Blumenarrangement">
            <a:extLst>
              <a:ext uri="{FF2B5EF4-FFF2-40B4-BE49-F238E27FC236}">
                <a16:creationId xmlns:a16="http://schemas.microsoft.com/office/drawing/2014/main" id="{B8504E3B-C429-C9DC-7953-77F7CE5B9374}"/>
              </a:ext>
            </a:extLst>
          </p:cNvPr>
          <p:cNvGrpSpPr/>
          <p:nvPr/>
        </p:nvGrpSpPr>
        <p:grpSpPr>
          <a:xfrm>
            <a:off x="5981681" y="3567141"/>
            <a:ext cx="218486" cy="218491"/>
            <a:chOff x="8138141" y="3653637"/>
            <a:chExt cx="218486" cy="218491"/>
          </a:xfrm>
          <a:solidFill>
            <a:srgbClr val="C00000"/>
          </a:solidFill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D23F62D-FEA7-7F0B-7D09-A8C88F5F948C}"/>
                </a:ext>
              </a:extLst>
            </p:cNvPr>
            <p:cNvSpPr/>
            <p:nvPr/>
          </p:nvSpPr>
          <p:spPr>
            <a:xfrm>
              <a:off x="8138141" y="3791525"/>
              <a:ext cx="80602" cy="80602"/>
            </a:xfrm>
            <a:custGeom>
              <a:avLst/>
              <a:gdLst>
                <a:gd name="connsiteX0" fmla="*/ 80603 w 80602"/>
                <a:gd name="connsiteY0" fmla="*/ 40301 h 80602"/>
                <a:gd name="connsiteX1" fmla="*/ 40302 w 80602"/>
                <a:gd name="connsiteY1" fmla="*/ 80603 h 80602"/>
                <a:gd name="connsiteX2" fmla="*/ 0 w 80602"/>
                <a:gd name="connsiteY2" fmla="*/ 40301 h 80602"/>
                <a:gd name="connsiteX3" fmla="*/ 40302 w 80602"/>
                <a:gd name="connsiteY3" fmla="*/ 0 h 80602"/>
                <a:gd name="connsiteX4" fmla="*/ 80603 w 80602"/>
                <a:gd name="connsiteY4" fmla="*/ 40301 h 8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02" h="80602">
                  <a:moveTo>
                    <a:pt x="80603" y="40301"/>
                  </a:moveTo>
                  <a:cubicBezTo>
                    <a:pt x="80603" y="62559"/>
                    <a:pt x="62559" y="80603"/>
                    <a:pt x="40302" y="80603"/>
                  </a:cubicBezTo>
                  <a:cubicBezTo>
                    <a:pt x="18044" y="80603"/>
                    <a:pt x="0" y="62559"/>
                    <a:pt x="0" y="40301"/>
                  </a:cubicBezTo>
                  <a:cubicBezTo>
                    <a:pt x="0" y="18043"/>
                    <a:pt x="18044" y="0"/>
                    <a:pt x="40302" y="0"/>
                  </a:cubicBezTo>
                  <a:cubicBezTo>
                    <a:pt x="62560" y="0"/>
                    <a:pt x="80603" y="18043"/>
                    <a:pt x="80603" y="40301"/>
                  </a:cubicBezTo>
                  <a:close/>
                </a:path>
              </a:pathLst>
            </a:custGeom>
            <a:grpFill/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83FE87E0-410E-C049-F8ED-3A5C85E9D37F}"/>
                </a:ext>
              </a:extLst>
            </p:cNvPr>
            <p:cNvSpPr/>
            <p:nvPr/>
          </p:nvSpPr>
          <p:spPr>
            <a:xfrm>
              <a:off x="8276024" y="3754755"/>
              <a:ext cx="80602" cy="80602"/>
            </a:xfrm>
            <a:custGeom>
              <a:avLst/>
              <a:gdLst>
                <a:gd name="connsiteX0" fmla="*/ 80603 w 80602"/>
                <a:gd name="connsiteY0" fmla="*/ 40301 h 80602"/>
                <a:gd name="connsiteX1" fmla="*/ 40302 w 80602"/>
                <a:gd name="connsiteY1" fmla="*/ 80603 h 80602"/>
                <a:gd name="connsiteX2" fmla="*/ 0 w 80602"/>
                <a:gd name="connsiteY2" fmla="*/ 40301 h 80602"/>
                <a:gd name="connsiteX3" fmla="*/ 40302 w 80602"/>
                <a:gd name="connsiteY3" fmla="*/ 0 h 80602"/>
                <a:gd name="connsiteX4" fmla="*/ 80603 w 80602"/>
                <a:gd name="connsiteY4" fmla="*/ 40301 h 8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02" h="80602">
                  <a:moveTo>
                    <a:pt x="80603" y="40301"/>
                  </a:moveTo>
                  <a:cubicBezTo>
                    <a:pt x="80603" y="62559"/>
                    <a:pt x="62559" y="80603"/>
                    <a:pt x="40302" y="80603"/>
                  </a:cubicBezTo>
                  <a:cubicBezTo>
                    <a:pt x="18044" y="80603"/>
                    <a:pt x="0" y="62559"/>
                    <a:pt x="0" y="40301"/>
                  </a:cubicBezTo>
                  <a:cubicBezTo>
                    <a:pt x="0" y="18043"/>
                    <a:pt x="18044" y="0"/>
                    <a:pt x="40302" y="0"/>
                  </a:cubicBezTo>
                  <a:cubicBezTo>
                    <a:pt x="62559" y="0"/>
                    <a:pt x="80603" y="18043"/>
                    <a:pt x="80603" y="40301"/>
                  </a:cubicBezTo>
                  <a:close/>
                </a:path>
              </a:pathLst>
            </a:custGeom>
            <a:grpFill/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6FF32FD7-671B-4F82-2FE7-6CEA0D8D33DE}"/>
                </a:ext>
              </a:extLst>
            </p:cNvPr>
            <p:cNvSpPr/>
            <p:nvPr/>
          </p:nvSpPr>
          <p:spPr>
            <a:xfrm>
              <a:off x="8184100" y="3653637"/>
              <a:ext cx="80602" cy="80602"/>
            </a:xfrm>
            <a:custGeom>
              <a:avLst/>
              <a:gdLst>
                <a:gd name="connsiteX0" fmla="*/ 80603 w 80602"/>
                <a:gd name="connsiteY0" fmla="*/ 40301 h 80602"/>
                <a:gd name="connsiteX1" fmla="*/ 40302 w 80602"/>
                <a:gd name="connsiteY1" fmla="*/ 80603 h 80602"/>
                <a:gd name="connsiteX2" fmla="*/ 0 w 80602"/>
                <a:gd name="connsiteY2" fmla="*/ 40301 h 80602"/>
                <a:gd name="connsiteX3" fmla="*/ 40302 w 80602"/>
                <a:gd name="connsiteY3" fmla="*/ 0 h 80602"/>
                <a:gd name="connsiteX4" fmla="*/ 80603 w 80602"/>
                <a:gd name="connsiteY4" fmla="*/ 40301 h 8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02" h="80602">
                  <a:moveTo>
                    <a:pt x="80603" y="40301"/>
                  </a:moveTo>
                  <a:cubicBezTo>
                    <a:pt x="80603" y="62559"/>
                    <a:pt x="62559" y="80603"/>
                    <a:pt x="40302" y="80603"/>
                  </a:cubicBezTo>
                  <a:cubicBezTo>
                    <a:pt x="18044" y="80603"/>
                    <a:pt x="0" y="62559"/>
                    <a:pt x="0" y="40301"/>
                  </a:cubicBezTo>
                  <a:cubicBezTo>
                    <a:pt x="0" y="18044"/>
                    <a:pt x="18044" y="0"/>
                    <a:pt x="40302" y="0"/>
                  </a:cubicBezTo>
                  <a:cubicBezTo>
                    <a:pt x="62560" y="0"/>
                    <a:pt x="80603" y="18044"/>
                    <a:pt x="80603" y="40301"/>
                  </a:cubicBezTo>
                  <a:close/>
                </a:path>
              </a:pathLst>
            </a:custGeom>
            <a:grpFill/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9" name="Grafik 16" descr="Ein dekoratives Blumenarrangement">
            <a:extLst>
              <a:ext uri="{FF2B5EF4-FFF2-40B4-BE49-F238E27FC236}">
                <a16:creationId xmlns:a16="http://schemas.microsoft.com/office/drawing/2014/main" id="{FC1A40FA-2001-9D63-2C2A-6A4662F0B92B}"/>
              </a:ext>
            </a:extLst>
          </p:cNvPr>
          <p:cNvGrpSpPr/>
          <p:nvPr/>
        </p:nvGrpSpPr>
        <p:grpSpPr>
          <a:xfrm>
            <a:off x="5241194" y="3444709"/>
            <a:ext cx="386072" cy="426846"/>
            <a:chOff x="7397654" y="3531205"/>
            <a:chExt cx="386072" cy="426846"/>
          </a:xfrm>
        </p:grpSpPr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CF27579D-FF62-968E-A391-AFD53B705907}"/>
                </a:ext>
              </a:extLst>
            </p:cNvPr>
            <p:cNvSpPr/>
            <p:nvPr/>
          </p:nvSpPr>
          <p:spPr>
            <a:xfrm>
              <a:off x="7474243" y="3877684"/>
              <a:ext cx="80367" cy="80367"/>
            </a:xfrm>
            <a:custGeom>
              <a:avLst/>
              <a:gdLst>
                <a:gd name="connsiteX0" fmla="*/ 80367 w 80367"/>
                <a:gd name="connsiteY0" fmla="*/ 40184 h 80367"/>
                <a:gd name="connsiteX1" fmla="*/ 40184 w 80367"/>
                <a:gd name="connsiteY1" fmla="*/ 80367 h 80367"/>
                <a:gd name="connsiteX2" fmla="*/ 0 w 80367"/>
                <a:gd name="connsiteY2" fmla="*/ 40184 h 80367"/>
                <a:gd name="connsiteX3" fmla="*/ 40184 w 80367"/>
                <a:gd name="connsiteY3" fmla="*/ 0 h 80367"/>
                <a:gd name="connsiteX4" fmla="*/ 80367 w 80367"/>
                <a:gd name="connsiteY4" fmla="*/ 40184 h 80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67" h="80367">
                  <a:moveTo>
                    <a:pt x="80367" y="40184"/>
                  </a:moveTo>
                  <a:cubicBezTo>
                    <a:pt x="80367" y="62377"/>
                    <a:pt x="62376" y="80367"/>
                    <a:pt x="40184" y="80367"/>
                  </a:cubicBezTo>
                  <a:cubicBezTo>
                    <a:pt x="17991" y="80367"/>
                    <a:pt x="0" y="62377"/>
                    <a:pt x="0" y="40184"/>
                  </a:cubicBezTo>
                  <a:cubicBezTo>
                    <a:pt x="0" y="17991"/>
                    <a:pt x="17991" y="0"/>
                    <a:pt x="40184" y="0"/>
                  </a:cubicBezTo>
                  <a:cubicBezTo>
                    <a:pt x="62376" y="0"/>
                    <a:pt x="80367" y="17991"/>
                    <a:pt x="80367" y="40184"/>
                  </a:cubicBezTo>
                  <a:close/>
                </a:path>
              </a:pathLst>
            </a:custGeom>
            <a:solidFill>
              <a:srgbClr val="C00000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8AFC1B84-196C-B390-07BB-ECB5408032BD}"/>
                </a:ext>
              </a:extLst>
            </p:cNvPr>
            <p:cNvSpPr/>
            <p:nvPr/>
          </p:nvSpPr>
          <p:spPr>
            <a:xfrm>
              <a:off x="7397654" y="3808974"/>
              <a:ext cx="119500" cy="119427"/>
            </a:xfrm>
            <a:custGeom>
              <a:avLst/>
              <a:gdLst>
                <a:gd name="connsiteX0" fmla="*/ 91431 w 119500"/>
                <a:gd name="connsiteY0" fmla="*/ 119428 h 119427"/>
                <a:gd name="connsiteX1" fmla="*/ 9194 w 119500"/>
                <a:gd name="connsiteY1" fmla="*/ 119428 h 119427"/>
                <a:gd name="connsiteX2" fmla="*/ 701 w 119500"/>
                <a:gd name="connsiteY2" fmla="*/ 113754 h 119427"/>
                <a:gd name="connsiteX3" fmla="*/ 2694 w 119500"/>
                <a:gd name="connsiteY3" fmla="*/ 103735 h 119427"/>
                <a:gd name="connsiteX4" fmla="*/ 103475 w 119500"/>
                <a:gd name="connsiteY4" fmla="*/ 2960 h 119427"/>
                <a:gd name="connsiteX5" fmla="*/ 115632 w 119500"/>
                <a:gd name="connsiteY5" fmla="*/ 1615 h 119427"/>
                <a:gd name="connsiteX6" fmla="*/ 116811 w 119500"/>
                <a:gd name="connsiteY6" fmla="*/ 15620 h 119427"/>
                <a:gd name="connsiteX7" fmla="*/ 31482 w 119500"/>
                <a:gd name="connsiteY7" fmla="*/ 100949 h 119427"/>
                <a:gd name="connsiteX8" fmla="*/ 31520 w 119500"/>
                <a:gd name="connsiteY8" fmla="*/ 101040 h 119427"/>
                <a:gd name="connsiteX9" fmla="*/ 91929 w 119500"/>
                <a:gd name="connsiteY9" fmla="*/ 101040 h 119427"/>
                <a:gd name="connsiteX10" fmla="*/ 100994 w 119500"/>
                <a:gd name="connsiteY10" fmla="*/ 111777 h 119427"/>
                <a:gd name="connsiteX11" fmla="*/ 91431 w 119500"/>
                <a:gd name="connsiteY11" fmla="*/ 119428 h 11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500" h="119427">
                  <a:moveTo>
                    <a:pt x="91431" y="119428"/>
                  </a:moveTo>
                  <a:lnTo>
                    <a:pt x="9194" y="119428"/>
                  </a:lnTo>
                  <a:cubicBezTo>
                    <a:pt x="5475" y="119428"/>
                    <a:pt x="2126" y="117188"/>
                    <a:pt x="701" y="113754"/>
                  </a:cubicBezTo>
                  <a:cubicBezTo>
                    <a:pt x="-724" y="110319"/>
                    <a:pt x="64" y="106365"/>
                    <a:pt x="2694" y="103735"/>
                  </a:cubicBezTo>
                  <a:lnTo>
                    <a:pt x="103475" y="2960"/>
                  </a:lnTo>
                  <a:cubicBezTo>
                    <a:pt x="106711" y="-277"/>
                    <a:pt x="111924" y="-1059"/>
                    <a:pt x="115632" y="1615"/>
                  </a:cubicBezTo>
                  <a:cubicBezTo>
                    <a:pt x="120363" y="5028"/>
                    <a:pt x="120754" y="11671"/>
                    <a:pt x="116811" y="15620"/>
                  </a:cubicBezTo>
                  <a:lnTo>
                    <a:pt x="31482" y="100949"/>
                  </a:lnTo>
                  <a:cubicBezTo>
                    <a:pt x="31450" y="100981"/>
                    <a:pt x="31471" y="101040"/>
                    <a:pt x="31520" y="101040"/>
                  </a:cubicBezTo>
                  <a:lnTo>
                    <a:pt x="91929" y="101040"/>
                  </a:lnTo>
                  <a:cubicBezTo>
                    <a:pt x="97511" y="101040"/>
                    <a:pt x="101932" y="106017"/>
                    <a:pt x="100994" y="111777"/>
                  </a:cubicBezTo>
                  <a:cubicBezTo>
                    <a:pt x="100255" y="116299"/>
                    <a:pt x="96006" y="119428"/>
                    <a:pt x="91431" y="119428"/>
                  </a:cubicBezTo>
                  <a:close/>
                </a:path>
              </a:pathLst>
            </a:custGeom>
            <a:solidFill>
              <a:srgbClr val="D1D1D1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48" name="Freihandform: Form 2047">
              <a:extLst>
                <a:ext uri="{FF2B5EF4-FFF2-40B4-BE49-F238E27FC236}">
                  <a16:creationId xmlns:a16="http://schemas.microsoft.com/office/drawing/2014/main" id="{9145778D-6FEF-70D1-62F3-EC0731CF4D8F}"/>
                </a:ext>
              </a:extLst>
            </p:cNvPr>
            <p:cNvSpPr/>
            <p:nvPr/>
          </p:nvSpPr>
          <p:spPr>
            <a:xfrm>
              <a:off x="7536372" y="3558819"/>
              <a:ext cx="217365" cy="217204"/>
            </a:xfrm>
            <a:custGeom>
              <a:avLst/>
              <a:gdLst>
                <a:gd name="connsiteX0" fmla="*/ 217313 w 217365"/>
                <a:gd name="connsiteY0" fmla="*/ 73762 h 217204"/>
                <a:gd name="connsiteX1" fmla="*/ 176245 w 217365"/>
                <a:gd name="connsiteY1" fmla="*/ 77968 h 217204"/>
                <a:gd name="connsiteX2" fmla="*/ 180634 w 217365"/>
                <a:gd name="connsiteY2" fmla="*/ 36921 h 217204"/>
                <a:gd name="connsiteX3" fmla="*/ 180618 w 217365"/>
                <a:gd name="connsiteY3" fmla="*/ 36905 h 217204"/>
                <a:gd name="connsiteX4" fmla="*/ 139550 w 217365"/>
                <a:gd name="connsiteY4" fmla="*/ 41111 h 217204"/>
                <a:gd name="connsiteX5" fmla="*/ 143938 w 217365"/>
                <a:gd name="connsiteY5" fmla="*/ 65 h 217204"/>
                <a:gd name="connsiteX6" fmla="*/ 143922 w 217365"/>
                <a:gd name="connsiteY6" fmla="*/ 49 h 217204"/>
                <a:gd name="connsiteX7" fmla="*/ 42686 w 217365"/>
                <a:gd name="connsiteY7" fmla="*/ 34671 h 217204"/>
                <a:gd name="connsiteX8" fmla="*/ 7619 w 217365"/>
                <a:gd name="connsiteY8" fmla="*/ 135762 h 217204"/>
                <a:gd name="connsiteX9" fmla="*/ 81037 w 217365"/>
                <a:gd name="connsiteY9" fmla="*/ 209502 h 217204"/>
                <a:gd name="connsiteX10" fmla="*/ 182268 w 217365"/>
                <a:gd name="connsiteY10" fmla="*/ 174864 h 217204"/>
                <a:gd name="connsiteX11" fmla="*/ 217329 w 217365"/>
                <a:gd name="connsiteY11" fmla="*/ 73778 h 217204"/>
                <a:gd name="connsiteX12" fmla="*/ 217313 w 217365"/>
                <a:gd name="connsiteY12" fmla="*/ 73762 h 21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365" h="217204">
                  <a:moveTo>
                    <a:pt x="217313" y="73762"/>
                  </a:moveTo>
                  <a:cubicBezTo>
                    <a:pt x="216718" y="73735"/>
                    <a:pt x="198647" y="73033"/>
                    <a:pt x="176245" y="77968"/>
                  </a:cubicBezTo>
                  <a:cubicBezTo>
                    <a:pt x="181282" y="55588"/>
                    <a:pt x="180655" y="37511"/>
                    <a:pt x="180634" y="36921"/>
                  </a:cubicBezTo>
                  <a:cubicBezTo>
                    <a:pt x="180634" y="36894"/>
                    <a:pt x="180644" y="36905"/>
                    <a:pt x="180618" y="36905"/>
                  </a:cubicBezTo>
                  <a:cubicBezTo>
                    <a:pt x="180023" y="36878"/>
                    <a:pt x="161951" y="36176"/>
                    <a:pt x="139550" y="41111"/>
                  </a:cubicBezTo>
                  <a:cubicBezTo>
                    <a:pt x="144586" y="18732"/>
                    <a:pt x="143959" y="654"/>
                    <a:pt x="143938" y="65"/>
                  </a:cubicBezTo>
                  <a:cubicBezTo>
                    <a:pt x="143938" y="38"/>
                    <a:pt x="143954" y="49"/>
                    <a:pt x="143922" y="49"/>
                  </a:cubicBezTo>
                  <a:cubicBezTo>
                    <a:pt x="142861" y="6"/>
                    <a:pt x="80009" y="-2491"/>
                    <a:pt x="42686" y="34671"/>
                  </a:cubicBezTo>
                  <a:cubicBezTo>
                    <a:pt x="5053" y="72144"/>
                    <a:pt x="-10646" y="117401"/>
                    <a:pt x="7619" y="135762"/>
                  </a:cubicBezTo>
                  <a:cubicBezTo>
                    <a:pt x="27813" y="156063"/>
                    <a:pt x="60811" y="189228"/>
                    <a:pt x="81037" y="209502"/>
                  </a:cubicBezTo>
                  <a:cubicBezTo>
                    <a:pt x="99323" y="227831"/>
                    <a:pt x="144640" y="212331"/>
                    <a:pt x="182268" y="174864"/>
                  </a:cubicBezTo>
                  <a:cubicBezTo>
                    <a:pt x="219590" y="137702"/>
                    <a:pt x="217367" y="74844"/>
                    <a:pt x="217329" y="73778"/>
                  </a:cubicBezTo>
                  <a:cubicBezTo>
                    <a:pt x="217324" y="73746"/>
                    <a:pt x="217340" y="73762"/>
                    <a:pt x="217313" y="73762"/>
                  </a:cubicBezTo>
                  <a:close/>
                </a:path>
              </a:pathLst>
            </a:custGeom>
            <a:solidFill>
              <a:srgbClr val="C00000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49" name="Freihandform: Form 2048">
              <a:extLst>
                <a:ext uri="{FF2B5EF4-FFF2-40B4-BE49-F238E27FC236}">
                  <a16:creationId xmlns:a16="http://schemas.microsoft.com/office/drawing/2014/main" id="{E971348D-0B83-169B-DA39-2CA1410FD46F}"/>
                </a:ext>
              </a:extLst>
            </p:cNvPr>
            <p:cNvSpPr/>
            <p:nvPr/>
          </p:nvSpPr>
          <p:spPr>
            <a:xfrm>
              <a:off x="7481308" y="3675274"/>
              <a:ext cx="302418" cy="188782"/>
            </a:xfrm>
            <a:custGeom>
              <a:avLst/>
              <a:gdLst>
                <a:gd name="connsiteX0" fmla="*/ 11301 w 302418"/>
                <a:gd name="connsiteY0" fmla="*/ 167220 h 188782"/>
                <a:gd name="connsiteX1" fmla="*/ 25928 w 302418"/>
                <a:gd name="connsiteY1" fmla="*/ 79700 h 188782"/>
                <a:gd name="connsiteX2" fmla="*/ 146881 w 302418"/>
                <a:gd name="connsiteY2" fmla="*/ 11597 h 188782"/>
                <a:gd name="connsiteX3" fmla="*/ 292876 w 302418"/>
                <a:gd name="connsiteY3" fmla="*/ 31121 h 188782"/>
                <a:gd name="connsiteX4" fmla="*/ 302418 w 302418"/>
                <a:gd name="connsiteY4" fmla="*/ 42255 h 188782"/>
                <a:gd name="connsiteX5" fmla="*/ 251315 w 302418"/>
                <a:gd name="connsiteY5" fmla="*/ 109506 h 188782"/>
                <a:gd name="connsiteX6" fmla="*/ 11301 w 302418"/>
                <a:gd name="connsiteY6" fmla="*/ 167220 h 18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188782">
                  <a:moveTo>
                    <a:pt x="11301" y="167220"/>
                  </a:moveTo>
                  <a:cubicBezTo>
                    <a:pt x="-12112" y="147209"/>
                    <a:pt x="4867" y="100671"/>
                    <a:pt x="25928" y="79700"/>
                  </a:cubicBezTo>
                  <a:cubicBezTo>
                    <a:pt x="58193" y="47575"/>
                    <a:pt x="105224" y="25051"/>
                    <a:pt x="146881" y="11597"/>
                  </a:cubicBezTo>
                  <a:cubicBezTo>
                    <a:pt x="203599" y="-8307"/>
                    <a:pt x="258816" y="-3089"/>
                    <a:pt x="292876" y="31121"/>
                  </a:cubicBezTo>
                  <a:cubicBezTo>
                    <a:pt x="296359" y="34620"/>
                    <a:pt x="299541" y="38338"/>
                    <a:pt x="302418" y="42255"/>
                  </a:cubicBezTo>
                  <a:cubicBezTo>
                    <a:pt x="289490" y="65652"/>
                    <a:pt x="272377" y="88541"/>
                    <a:pt x="251315" y="109506"/>
                  </a:cubicBezTo>
                  <a:cubicBezTo>
                    <a:pt x="173568" y="186921"/>
                    <a:pt x="69895" y="210694"/>
                    <a:pt x="11301" y="167220"/>
                  </a:cubicBezTo>
                  <a:close/>
                </a:path>
              </a:pathLst>
            </a:custGeom>
            <a:solidFill>
              <a:srgbClr val="E5E5E5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51" name="Freihandform: Form 2050">
              <a:extLst>
                <a:ext uri="{FF2B5EF4-FFF2-40B4-BE49-F238E27FC236}">
                  <a16:creationId xmlns:a16="http://schemas.microsoft.com/office/drawing/2014/main" id="{088B4E2A-E461-2D1A-FE61-11300137923D}"/>
                </a:ext>
              </a:extLst>
            </p:cNvPr>
            <p:cNvSpPr/>
            <p:nvPr/>
          </p:nvSpPr>
          <p:spPr>
            <a:xfrm>
              <a:off x="7450712" y="3531205"/>
              <a:ext cx="189352" cy="311283"/>
            </a:xfrm>
            <a:custGeom>
              <a:avLst/>
              <a:gdLst>
                <a:gd name="connsiteX0" fmla="*/ 158586 w 189352"/>
                <a:gd name="connsiteY0" fmla="*/ 9591 h 311283"/>
                <a:gd name="connsiteX1" fmla="*/ 147495 w 189352"/>
                <a:gd name="connsiteY1" fmla="*/ 0 h 311283"/>
                <a:gd name="connsiteX2" fmla="*/ 80014 w 189352"/>
                <a:gd name="connsiteY2" fmla="*/ 50803 h 311283"/>
                <a:gd name="connsiteX3" fmla="*/ 21255 w 189352"/>
                <a:gd name="connsiteY3" fmla="*/ 290560 h 311283"/>
                <a:gd name="connsiteX4" fmla="*/ 30797 w 189352"/>
                <a:gd name="connsiteY4" fmla="*/ 301693 h 311283"/>
                <a:gd name="connsiteX5" fmla="*/ 41893 w 189352"/>
                <a:gd name="connsiteY5" fmla="*/ 311284 h 311283"/>
                <a:gd name="connsiteX6" fmla="*/ 109374 w 189352"/>
                <a:gd name="connsiteY6" fmla="*/ 260481 h 311283"/>
                <a:gd name="connsiteX7" fmla="*/ 177472 w 189352"/>
                <a:gd name="connsiteY7" fmla="*/ 155666 h 311283"/>
                <a:gd name="connsiteX8" fmla="*/ 158586 w 189352"/>
                <a:gd name="connsiteY8" fmla="*/ 9591 h 3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52" h="311283">
                  <a:moveTo>
                    <a:pt x="158586" y="9591"/>
                  </a:moveTo>
                  <a:cubicBezTo>
                    <a:pt x="155103" y="6092"/>
                    <a:pt x="151401" y="2893"/>
                    <a:pt x="147495" y="0"/>
                  </a:cubicBezTo>
                  <a:cubicBezTo>
                    <a:pt x="124039" y="12827"/>
                    <a:pt x="101075" y="29838"/>
                    <a:pt x="80014" y="50803"/>
                  </a:cubicBezTo>
                  <a:cubicBezTo>
                    <a:pt x="2261" y="128213"/>
                    <a:pt x="-21967" y="231774"/>
                    <a:pt x="21255" y="290560"/>
                  </a:cubicBezTo>
                  <a:cubicBezTo>
                    <a:pt x="24137" y="294476"/>
                    <a:pt x="27314" y="298194"/>
                    <a:pt x="30797" y="301693"/>
                  </a:cubicBezTo>
                  <a:cubicBezTo>
                    <a:pt x="34285" y="305192"/>
                    <a:pt x="37987" y="308390"/>
                    <a:pt x="41893" y="311284"/>
                  </a:cubicBezTo>
                  <a:cubicBezTo>
                    <a:pt x="65344" y="298457"/>
                    <a:pt x="88313" y="281446"/>
                    <a:pt x="109374" y="260481"/>
                  </a:cubicBezTo>
                  <a:cubicBezTo>
                    <a:pt x="141639" y="228355"/>
                    <a:pt x="164640" y="191729"/>
                    <a:pt x="177472" y="155666"/>
                  </a:cubicBezTo>
                  <a:cubicBezTo>
                    <a:pt x="197628" y="99039"/>
                    <a:pt x="192651" y="43800"/>
                    <a:pt x="158586" y="9591"/>
                  </a:cubicBezTo>
                  <a:close/>
                </a:path>
              </a:pathLst>
            </a:custGeom>
            <a:solidFill>
              <a:srgbClr val="D1D1D1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053" name="Grafik 16" descr="Ein dekoratives Blumenarrangement">
            <a:extLst>
              <a:ext uri="{FF2B5EF4-FFF2-40B4-BE49-F238E27FC236}">
                <a16:creationId xmlns:a16="http://schemas.microsoft.com/office/drawing/2014/main" id="{60E3983C-6DB1-EC28-BCC2-7782A13030FD}"/>
              </a:ext>
            </a:extLst>
          </p:cNvPr>
          <p:cNvGrpSpPr/>
          <p:nvPr/>
        </p:nvGrpSpPr>
        <p:grpSpPr>
          <a:xfrm>
            <a:off x="3317985" y="3439882"/>
            <a:ext cx="396799" cy="424895"/>
            <a:chOff x="5474445" y="3526378"/>
            <a:chExt cx="396799" cy="424895"/>
          </a:xfrm>
        </p:grpSpPr>
        <p:sp>
          <p:nvSpPr>
            <p:cNvPr id="2055" name="Freihandform: Form 2054">
              <a:extLst>
                <a:ext uri="{FF2B5EF4-FFF2-40B4-BE49-F238E27FC236}">
                  <a16:creationId xmlns:a16="http://schemas.microsoft.com/office/drawing/2014/main" id="{2FBE5B48-67EA-BF48-0568-296619864F9A}"/>
                </a:ext>
              </a:extLst>
            </p:cNvPr>
            <p:cNvSpPr/>
            <p:nvPr/>
          </p:nvSpPr>
          <p:spPr>
            <a:xfrm>
              <a:off x="5689824" y="3870907"/>
              <a:ext cx="80367" cy="80367"/>
            </a:xfrm>
            <a:custGeom>
              <a:avLst/>
              <a:gdLst>
                <a:gd name="connsiteX0" fmla="*/ 80367 w 80367"/>
                <a:gd name="connsiteY0" fmla="*/ 40184 h 80367"/>
                <a:gd name="connsiteX1" fmla="*/ 40184 w 80367"/>
                <a:gd name="connsiteY1" fmla="*/ 80367 h 80367"/>
                <a:gd name="connsiteX2" fmla="*/ 0 w 80367"/>
                <a:gd name="connsiteY2" fmla="*/ 40184 h 80367"/>
                <a:gd name="connsiteX3" fmla="*/ 40184 w 80367"/>
                <a:gd name="connsiteY3" fmla="*/ 0 h 80367"/>
                <a:gd name="connsiteX4" fmla="*/ 80367 w 80367"/>
                <a:gd name="connsiteY4" fmla="*/ 40184 h 80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67" h="80367">
                  <a:moveTo>
                    <a:pt x="80367" y="40184"/>
                  </a:moveTo>
                  <a:cubicBezTo>
                    <a:pt x="80367" y="62376"/>
                    <a:pt x="62376" y="80367"/>
                    <a:pt x="40184" y="80367"/>
                  </a:cubicBezTo>
                  <a:cubicBezTo>
                    <a:pt x="17991" y="80367"/>
                    <a:pt x="0" y="62376"/>
                    <a:pt x="0" y="40184"/>
                  </a:cubicBezTo>
                  <a:cubicBezTo>
                    <a:pt x="0" y="17991"/>
                    <a:pt x="17991" y="0"/>
                    <a:pt x="40184" y="0"/>
                  </a:cubicBezTo>
                  <a:cubicBezTo>
                    <a:pt x="62376" y="0"/>
                    <a:pt x="80367" y="17991"/>
                    <a:pt x="80367" y="40184"/>
                  </a:cubicBezTo>
                  <a:close/>
                </a:path>
              </a:pathLst>
            </a:custGeom>
            <a:solidFill>
              <a:srgbClr val="C00000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57" name="Freihandform: Form 2056">
              <a:extLst>
                <a:ext uri="{FF2B5EF4-FFF2-40B4-BE49-F238E27FC236}">
                  <a16:creationId xmlns:a16="http://schemas.microsoft.com/office/drawing/2014/main" id="{02ED27A1-753C-8663-ED94-363939EEBC65}"/>
                </a:ext>
              </a:extLst>
            </p:cNvPr>
            <p:cNvSpPr/>
            <p:nvPr/>
          </p:nvSpPr>
          <p:spPr>
            <a:xfrm>
              <a:off x="5748693" y="3800628"/>
              <a:ext cx="122551" cy="122544"/>
            </a:xfrm>
            <a:custGeom>
              <a:avLst/>
              <a:gdLst>
                <a:gd name="connsiteX0" fmla="*/ 111831 w 122551"/>
                <a:gd name="connsiteY0" fmla="*/ 122544 h 122544"/>
                <a:gd name="connsiteX1" fmla="*/ 11291 w 122551"/>
                <a:gd name="connsiteY1" fmla="*/ 122544 h 122544"/>
                <a:gd name="connsiteX2" fmla="*/ 147 w 122551"/>
                <a:gd name="connsiteY2" fmla="*/ 113629 h 122544"/>
                <a:gd name="connsiteX3" fmla="*/ 10718 w 122551"/>
                <a:gd name="connsiteY3" fmla="*/ 101113 h 122544"/>
                <a:gd name="connsiteX4" fmla="*/ 85834 w 122551"/>
                <a:gd name="connsiteY4" fmla="*/ 101113 h 122544"/>
                <a:gd name="connsiteX5" fmla="*/ 85872 w 122551"/>
                <a:gd name="connsiteY5" fmla="*/ 101022 h 122544"/>
                <a:gd name="connsiteX6" fmla="*/ 3565 w 122551"/>
                <a:gd name="connsiteY6" fmla="*/ 18710 h 122544"/>
                <a:gd name="connsiteX7" fmla="*/ 1974 w 122551"/>
                <a:gd name="connsiteY7" fmla="*/ 4517 h 122544"/>
                <a:gd name="connsiteX8" fmla="*/ 18294 w 122551"/>
                <a:gd name="connsiteY8" fmla="*/ 3140 h 122544"/>
                <a:gd name="connsiteX9" fmla="*/ 119412 w 122551"/>
                <a:gd name="connsiteY9" fmla="*/ 104258 h 122544"/>
                <a:gd name="connsiteX10" fmla="*/ 121737 w 122551"/>
                <a:gd name="connsiteY10" fmla="*/ 115933 h 122544"/>
                <a:gd name="connsiteX11" fmla="*/ 111831 w 122551"/>
                <a:gd name="connsiteY11" fmla="*/ 122544 h 12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1" h="122544">
                  <a:moveTo>
                    <a:pt x="111831" y="122544"/>
                  </a:moveTo>
                  <a:lnTo>
                    <a:pt x="11291" y="122544"/>
                  </a:lnTo>
                  <a:cubicBezTo>
                    <a:pt x="5955" y="122544"/>
                    <a:pt x="1004" y="118896"/>
                    <a:pt x="147" y="113629"/>
                  </a:cubicBezTo>
                  <a:cubicBezTo>
                    <a:pt x="-946" y="106916"/>
                    <a:pt x="4208" y="101113"/>
                    <a:pt x="10718" y="101113"/>
                  </a:cubicBezTo>
                  <a:lnTo>
                    <a:pt x="85834" y="101113"/>
                  </a:lnTo>
                  <a:cubicBezTo>
                    <a:pt x="85883" y="101113"/>
                    <a:pt x="85904" y="101054"/>
                    <a:pt x="85872" y="101022"/>
                  </a:cubicBezTo>
                  <a:lnTo>
                    <a:pt x="3565" y="18710"/>
                  </a:lnTo>
                  <a:cubicBezTo>
                    <a:pt x="-212" y="14933"/>
                    <a:pt x="-1139" y="8851"/>
                    <a:pt x="1974" y="4517"/>
                  </a:cubicBezTo>
                  <a:cubicBezTo>
                    <a:pt x="5939" y="-1007"/>
                    <a:pt x="13697" y="-1462"/>
                    <a:pt x="18294" y="3140"/>
                  </a:cubicBezTo>
                  <a:lnTo>
                    <a:pt x="119412" y="104258"/>
                  </a:lnTo>
                  <a:cubicBezTo>
                    <a:pt x="122476" y="107323"/>
                    <a:pt x="123393" y="111930"/>
                    <a:pt x="121737" y="115933"/>
                  </a:cubicBezTo>
                  <a:cubicBezTo>
                    <a:pt x="120071" y="119930"/>
                    <a:pt x="116165" y="122544"/>
                    <a:pt x="111831" y="122544"/>
                  </a:cubicBezTo>
                  <a:close/>
                </a:path>
              </a:pathLst>
            </a:custGeom>
            <a:solidFill>
              <a:srgbClr val="737373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58" name="Freihandform: Form 2057">
              <a:extLst>
                <a:ext uri="{FF2B5EF4-FFF2-40B4-BE49-F238E27FC236}">
                  <a16:creationId xmlns:a16="http://schemas.microsoft.com/office/drawing/2014/main" id="{0D0AC340-0FED-DC13-6F8C-99E0A9299C4B}"/>
                </a:ext>
              </a:extLst>
            </p:cNvPr>
            <p:cNvSpPr/>
            <p:nvPr/>
          </p:nvSpPr>
          <p:spPr>
            <a:xfrm>
              <a:off x="5502053" y="3556371"/>
              <a:ext cx="217201" cy="217368"/>
            </a:xfrm>
            <a:custGeom>
              <a:avLst/>
              <a:gdLst>
                <a:gd name="connsiteX0" fmla="*/ 174864 w 217201"/>
                <a:gd name="connsiteY0" fmla="*/ 35094 h 217368"/>
                <a:gd name="connsiteX1" fmla="*/ 73778 w 217201"/>
                <a:gd name="connsiteY1" fmla="*/ 38 h 217368"/>
                <a:gd name="connsiteX2" fmla="*/ 73762 w 217201"/>
                <a:gd name="connsiteY2" fmla="*/ 54 h 217368"/>
                <a:gd name="connsiteX3" fmla="*/ 77968 w 217201"/>
                <a:gd name="connsiteY3" fmla="*/ 41122 h 217368"/>
                <a:gd name="connsiteX4" fmla="*/ 36921 w 217201"/>
                <a:gd name="connsiteY4" fmla="*/ 36734 h 217368"/>
                <a:gd name="connsiteX5" fmla="*/ 36905 w 217201"/>
                <a:gd name="connsiteY5" fmla="*/ 36750 h 217368"/>
                <a:gd name="connsiteX6" fmla="*/ 41111 w 217201"/>
                <a:gd name="connsiteY6" fmla="*/ 77817 h 217368"/>
                <a:gd name="connsiteX7" fmla="*/ 65 w 217201"/>
                <a:gd name="connsiteY7" fmla="*/ 73429 h 217368"/>
                <a:gd name="connsiteX8" fmla="*/ 49 w 217201"/>
                <a:gd name="connsiteY8" fmla="*/ 73445 h 217368"/>
                <a:gd name="connsiteX9" fmla="*/ 34671 w 217201"/>
                <a:gd name="connsiteY9" fmla="*/ 174681 h 217368"/>
                <a:gd name="connsiteX10" fmla="*/ 135768 w 217201"/>
                <a:gd name="connsiteY10" fmla="*/ 209743 h 217368"/>
                <a:gd name="connsiteX11" fmla="*/ 209502 w 217201"/>
                <a:gd name="connsiteY11" fmla="*/ 136330 h 217368"/>
                <a:gd name="connsiteX12" fmla="*/ 174864 w 217201"/>
                <a:gd name="connsiteY12" fmla="*/ 35094 h 2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201" h="217368">
                  <a:moveTo>
                    <a:pt x="174864" y="35094"/>
                  </a:moveTo>
                  <a:cubicBezTo>
                    <a:pt x="137702" y="-2229"/>
                    <a:pt x="74844" y="-5"/>
                    <a:pt x="73778" y="38"/>
                  </a:cubicBezTo>
                  <a:cubicBezTo>
                    <a:pt x="73751" y="38"/>
                    <a:pt x="73767" y="27"/>
                    <a:pt x="73762" y="54"/>
                  </a:cubicBezTo>
                  <a:cubicBezTo>
                    <a:pt x="73735" y="649"/>
                    <a:pt x="73033" y="18721"/>
                    <a:pt x="77968" y="41122"/>
                  </a:cubicBezTo>
                  <a:cubicBezTo>
                    <a:pt x="55588" y="36085"/>
                    <a:pt x="37511" y="36712"/>
                    <a:pt x="36921" y="36734"/>
                  </a:cubicBezTo>
                  <a:cubicBezTo>
                    <a:pt x="36895" y="36734"/>
                    <a:pt x="36905" y="36723"/>
                    <a:pt x="36905" y="36750"/>
                  </a:cubicBezTo>
                  <a:cubicBezTo>
                    <a:pt x="36878" y="37344"/>
                    <a:pt x="36177" y="55416"/>
                    <a:pt x="41111" y="77817"/>
                  </a:cubicBezTo>
                  <a:cubicBezTo>
                    <a:pt x="18732" y="72781"/>
                    <a:pt x="654" y="73408"/>
                    <a:pt x="65" y="73429"/>
                  </a:cubicBezTo>
                  <a:cubicBezTo>
                    <a:pt x="38" y="73429"/>
                    <a:pt x="49" y="73413"/>
                    <a:pt x="49" y="73445"/>
                  </a:cubicBezTo>
                  <a:cubicBezTo>
                    <a:pt x="6" y="74506"/>
                    <a:pt x="-2491" y="137359"/>
                    <a:pt x="34671" y="174681"/>
                  </a:cubicBezTo>
                  <a:cubicBezTo>
                    <a:pt x="72149" y="212320"/>
                    <a:pt x="117406" y="228018"/>
                    <a:pt x="135768" y="209743"/>
                  </a:cubicBezTo>
                  <a:cubicBezTo>
                    <a:pt x="156058" y="189538"/>
                    <a:pt x="189206" y="156534"/>
                    <a:pt x="209502" y="136330"/>
                  </a:cubicBezTo>
                  <a:cubicBezTo>
                    <a:pt x="227826" y="118038"/>
                    <a:pt x="212325" y="72722"/>
                    <a:pt x="174864" y="35094"/>
                  </a:cubicBezTo>
                  <a:close/>
                </a:path>
              </a:pathLst>
            </a:custGeom>
            <a:solidFill>
              <a:srgbClr val="FF6969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59" name="Freihandform: Form 2058">
              <a:extLst>
                <a:ext uri="{FF2B5EF4-FFF2-40B4-BE49-F238E27FC236}">
                  <a16:creationId xmlns:a16="http://schemas.microsoft.com/office/drawing/2014/main" id="{A6EAD0D3-2992-D195-9876-644DA9ED41A7}"/>
                </a:ext>
              </a:extLst>
            </p:cNvPr>
            <p:cNvSpPr/>
            <p:nvPr/>
          </p:nvSpPr>
          <p:spPr>
            <a:xfrm>
              <a:off x="5618514" y="3526378"/>
              <a:ext cx="188777" cy="297553"/>
            </a:xfrm>
            <a:custGeom>
              <a:avLst/>
              <a:gdLst>
                <a:gd name="connsiteX0" fmla="*/ 167215 w 188777"/>
                <a:gd name="connsiteY0" fmla="*/ 291117 h 297553"/>
                <a:gd name="connsiteX1" fmla="*/ 74927 w 188777"/>
                <a:gd name="connsiteY1" fmla="*/ 257882 h 297553"/>
                <a:gd name="connsiteX2" fmla="*/ 11597 w 188777"/>
                <a:gd name="connsiteY2" fmla="*/ 155537 h 297553"/>
                <a:gd name="connsiteX3" fmla="*/ 31121 w 188777"/>
                <a:gd name="connsiteY3" fmla="*/ 9542 h 297553"/>
                <a:gd name="connsiteX4" fmla="*/ 42255 w 188777"/>
                <a:gd name="connsiteY4" fmla="*/ 0 h 297553"/>
                <a:gd name="connsiteX5" fmla="*/ 109506 w 188777"/>
                <a:gd name="connsiteY5" fmla="*/ 51103 h 297553"/>
                <a:gd name="connsiteX6" fmla="*/ 167215 w 188777"/>
                <a:gd name="connsiteY6" fmla="*/ 291117 h 29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777" h="297553">
                  <a:moveTo>
                    <a:pt x="167215" y="291117"/>
                  </a:moveTo>
                  <a:cubicBezTo>
                    <a:pt x="151366" y="311460"/>
                    <a:pt x="95892" y="278944"/>
                    <a:pt x="74927" y="257882"/>
                  </a:cubicBezTo>
                  <a:cubicBezTo>
                    <a:pt x="42801" y="225617"/>
                    <a:pt x="22779" y="192876"/>
                    <a:pt x="11597" y="155537"/>
                  </a:cubicBezTo>
                  <a:cubicBezTo>
                    <a:pt x="-8307" y="98819"/>
                    <a:pt x="-3089" y="43602"/>
                    <a:pt x="31121" y="9542"/>
                  </a:cubicBezTo>
                  <a:cubicBezTo>
                    <a:pt x="34620" y="6060"/>
                    <a:pt x="38338" y="2877"/>
                    <a:pt x="42255" y="0"/>
                  </a:cubicBezTo>
                  <a:cubicBezTo>
                    <a:pt x="65652" y="12928"/>
                    <a:pt x="88541" y="30041"/>
                    <a:pt x="109506" y="51103"/>
                  </a:cubicBezTo>
                  <a:cubicBezTo>
                    <a:pt x="186916" y="128850"/>
                    <a:pt x="210688" y="232524"/>
                    <a:pt x="167215" y="291117"/>
                  </a:cubicBezTo>
                  <a:close/>
                </a:path>
              </a:pathLst>
            </a:custGeom>
            <a:solidFill>
              <a:srgbClr val="505050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60" name="Freihandform: Form 2059">
              <a:extLst>
                <a:ext uri="{FF2B5EF4-FFF2-40B4-BE49-F238E27FC236}">
                  <a16:creationId xmlns:a16="http://schemas.microsoft.com/office/drawing/2014/main" id="{63398557-62BB-87A9-7D56-AA747C35AD0E}"/>
                </a:ext>
              </a:extLst>
            </p:cNvPr>
            <p:cNvSpPr/>
            <p:nvPr/>
          </p:nvSpPr>
          <p:spPr>
            <a:xfrm>
              <a:off x="5474445" y="3670042"/>
              <a:ext cx="311283" cy="189346"/>
            </a:xfrm>
            <a:custGeom>
              <a:avLst/>
              <a:gdLst>
                <a:gd name="connsiteX0" fmla="*/ 260475 w 311283"/>
                <a:gd name="connsiteY0" fmla="*/ 79976 h 189346"/>
                <a:gd name="connsiteX1" fmla="*/ 155666 w 311283"/>
                <a:gd name="connsiteY1" fmla="*/ 11878 h 189346"/>
                <a:gd name="connsiteX2" fmla="*/ 9590 w 311283"/>
                <a:gd name="connsiteY2" fmla="*/ 30765 h 189346"/>
                <a:gd name="connsiteX3" fmla="*/ 0 w 311283"/>
                <a:gd name="connsiteY3" fmla="*/ 41855 h 189346"/>
                <a:gd name="connsiteX4" fmla="*/ 50803 w 311283"/>
                <a:gd name="connsiteY4" fmla="*/ 109337 h 189346"/>
                <a:gd name="connsiteX5" fmla="*/ 290559 w 311283"/>
                <a:gd name="connsiteY5" fmla="*/ 168091 h 189346"/>
                <a:gd name="connsiteX6" fmla="*/ 301693 w 311283"/>
                <a:gd name="connsiteY6" fmla="*/ 158548 h 189346"/>
                <a:gd name="connsiteX7" fmla="*/ 311284 w 311283"/>
                <a:gd name="connsiteY7" fmla="*/ 147458 h 189346"/>
                <a:gd name="connsiteX8" fmla="*/ 260475 w 311283"/>
                <a:gd name="connsiteY8" fmla="*/ 79976 h 18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283" h="189346">
                  <a:moveTo>
                    <a:pt x="260475" y="79976"/>
                  </a:moveTo>
                  <a:cubicBezTo>
                    <a:pt x="228350" y="47711"/>
                    <a:pt x="191724" y="24710"/>
                    <a:pt x="155666" y="11878"/>
                  </a:cubicBezTo>
                  <a:cubicBezTo>
                    <a:pt x="99034" y="-8278"/>
                    <a:pt x="43800" y="-3295"/>
                    <a:pt x="9590" y="30765"/>
                  </a:cubicBezTo>
                  <a:cubicBezTo>
                    <a:pt x="6092" y="34247"/>
                    <a:pt x="2898" y="37955"/>
                    <a:pt x="0" y="41855"/>
                  </a:cubicBezTo>
                  <a:cubicBezTo>
                    <a:pt x="12827" y="65312"/>
                    <a:pt x="29838" y="88275"/>
                    <a:pt x="50803" y="109337"/>
                  </a:cubicBezTo>
                  <a:cubicBezTo>
                    <a:pt x="128212" y="187089"/>
                    <a:pt x="231774" y="211312"/>
                    <a:pt x="290559" y="168091"/>
                  </a:cubicBezTo>
                  <a:cubicBezTo>
                    <a:pt x="294476" y="165208"/>
                    <a:pt x="298194" y="162031"/>
                    <a:pt x="301693" y="158548"/>
                  </a:cubicBezTo>
                  <a:cubicBezTo>
                    <a:pt x="305192" y="155066"/>
                    <a:pt x="308390" y="151358"/>
                    <a:pt x="311284" y="147458"/>
                  </a:cubicBezTo>
                  <a:cubicBezTo>
                    <a:pt x="298457" y="124001"/>
                    <a:pt x="281446" y="101038"/>
                    <a:pt x="260475" y="79976"/>
                  </a:cubicBezTo>
                  <a:close/>
                </a:path>
              </a:pathLst>
            </a:custGeom>
            <a:solidFill>
              <a:srgbClr val="737373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061" name="Grafik 16" descr="Ein dekoratives Blumenarrangement">
            <a:extLst>
              <a:ext uri="{FF2B5EF4-FFF2-40B4-BE49-F238E27FC236}">
                <a16:creationId xmlns:a16="http://schemas.microsoft.com/office/drawing/2014/main" id="{102B3F85-A5C4-1D10-6B87-8779C091D4C7}"/>
              </a:ext>
            </a:extLst>
          </p:cNvPr>
          <p:cNvGrpSpPr/>
          <p:nvPr/>
        </p:nvGrpSpPr>
        <p:grpSpPr>
          <a:xfrm>
            <a:off x="3372035" y="3182493"/>
            <a:ext cx="396369" cy="350834"/>
            <a:chOff x="5528495" y="3268989"/>
            <a:chExt cx="396369" cy="350834"/>
          </a:xfrm>
        </p:grpSpPr>
        <p:sp>
          <p:nvSpPr>
            <p:cNvPr id="2062" name="Freihandform: Form 2061">
              <a:extLst>
                <a:ext uri="{FF2B5EF4-FFF2-40B4-BE49-F238E27FC236}">
                  <a16:creationId xmlns:a16="http://schemas.microsoft.com/office/drawing/2014/main" id="{93301296-FE81-38EC-6377-D1FE520B0647}"/>
                </a:ext>
              </a:extLst>
            </p:cNvPr>
            <p:cNvSpPr/>
            <p:nvPr/>
          </p:nvSpPr>
          <p:spPr>
            <a:xfrm>
              <a:off x="5673961" y="3422635"/>
              <a:ext cx="197133" cy="197188"/>
            </a:xfrm>
            <a:custGeom>
              <a:avLst/>
              <a:gdLst>
                <a:gd name="connsiteX0" fmla="*/ 193657 w 197133"/>
                <a:gd name="connsiteY0" fmla="*/ 178414 h 197188"/>
                <a:gd name="connsiteX1" fmla="*/ 171293 w 197133"/>
                <a:gd name="connsiteY1" fmla="*/ 156051 h 197188"/>
                <a:gd name="connsiteX2" fmla="*/ 171293 w 197133"/>
                <a:gd name="connsiteY2" fmla="*/ 28165 h 197188"/>
                <a:gd name="connsiteX3" fmla="*/ 162378 w 197133"/>
                <a:gd name="connsiteY3" fmla="*/ 17021 h 197188"/>
                <a:gd name="connsiteX4" fmla="*/ 149862 w 197133"/>
                <a:gd name="connsiteY4" fmla="*/ 27592 h 197188"/>
                <a:gd name="connsiteX5" fmla="*/ 149862 w 197133"/>
                <a:gd name="connsiteY5" fmla="*/ 134491 h 197188"/>
                <a:gd name="connsiteX6" fmla="*/ 149771 w 197133"/>
                <a:gd name="connsiteY6" fmla="*/ 134528 h 197188"/>
                <a:gd name="connsiteX7" fmla="*/ 18702 w 197133"/>
                <a:gd name="connsiteY7" fmla="*/ 3460 h 197188"/>
                <a:gd name="connsiteX8" fmla="*/ 4515 w 197133"/>
                <a:gd name="connsiteY8" fmla="*/ 1880 h 197188"/>
                <a:gd name="connsiteX9" fmla="*/ 3138 w 197133"/>
                <a:gd name="connsiteY9" fmla="*/ 18200 h 197188"/>
                <a:gd name="connsiteX10" fmla="*/ 178987 w 197133"/>
                <a:gd name="connsiteY10" fmla="*/ 194048 h 197188"/>
                <a:gd name="connsiteX11" fmla="*/ 186563 w 197133"/>
                <a:gd name="connsiteY11" fmla="*/ 197188 h 197188"/>
                <a:gd name="connsiteX12" fmla="*/ 194717 w 197133"/>
                <a:gd name="connsiteY12" fmla="*/ 193422 h 197188"/>
                <a:gd name="connsiteX13" fmla="*/ 193657 w 197133"/>
                <a:gd name="connsiteY13" fmla="*/ 178414 h 19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133" h="197188">
                  <a:moveTo>
                    <a:pt x="193657" y="178414"/>
                  </a:moveTo>
                  <a:lnTo>
                    <a:pt x="171293" y="156051"/>
                  </a:lnTo>
                  <a:lnTo>
                    <a:pt x="171293" y="28165"/>
                  </a:lnTo>
                  <a:cubicBezTo>
                    <a:pt x="171293" y="22829"/>
                    <a:pt x="167644" y="17878"/>
                    <a:pt x="162378" y="17021"/>
                  </a:cubicBezTo>
                  <a:cubicBezTo>
                    <a:pt x="155664" y="15928"/>
                    <a:pt x="149862" y="21082"/>
                    <a:pt x="149862" y="27592"/>
                  </a:cubicBezTo>
                  <a:lnTo>
                    <a:pt x="149862" y="134491"/>
                  </a:lnTo>
                  <a:cubicBezTo>
                    <a:pt x="149862" y="134539"/>
                    <a:pt x="149803" y="134561"/>
                    <a:pt x="149771" y="134528"/>
                  </a:cubicBezTo>
                  <a:lnTo>
                    <a:pt x="18702" y="3460"/>
                  </a:lnTo>
                  <a:cubicBezTo>
                    <a:pt x="14925" y="-317"/>
                    <a:pt x="8850" y="-1238"/>
                    <a:pt x="4515" y="1880"/>
                  </a:cubicBezTo>
                  <a:cubicBezTo>
                    <a:pt x="-1003" y="5850"/>
                    <a:pt x="-1464" y="13603"/>
                    <a:pt x="3138" y="18200"/>
                  </a:cubicBezTo>
                  <a:lnTo>
                    <a:pt x="178987" y="194048"/>
                  </a:lnTo>
                  <a:cubicBezTo>
                    <a:pt x="181082" y="196143"/>
                    <a:pt x="183820" y="197188"/>
                    <a:pt x="186563" y="197188"/>
                  </a:cubicBezTo>
                  <a:cubicBezTo>
                    <a:pt x="189563" y="197188"/>
                    <a:pt x="192569" y="195934"/>
                    <a:pt x="194717" y="193422"/>
                  </a:cubicBezTo>
                  <a:cubicBezTo>
                    <a:pt x="198430" y="189082"/>
                    <a:pt x="197696" y="182454"/>
                    <a:pt x="193657" y="178414"/>
                  </a:cubicBezTo>
                  <a:close/>
                </a:path>
              </a:pathLst>
            </a:custGeom>
            <a:solidFill>
              <a:srgbClr val="D1D1D1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063" name="Grafik 16" descr="Ein dekoratives Blumenarrangement">
              <a:extLst>
                <a:ext uri="{FF2B5EF4-FFF2-40B4-BE49-F238E27FC236}">
                  <a16:creationId xmlns:a16="http://schemas.microsoft.com/office/drawing/2014/main" id="{9E4DB93E-AFF7-C826-4971-4659F8662D0C}"/>
                </a:ext>
              </a:extLst>
            </p:cNvPr>
            <p:cNvGrpSpPr/>
            <p:nvPr/>
          </p:nvGrpSpPr>
          <p:grpSpPr>
            <a:xfrm>
              <a:off x="5528495" y="3279281"/>
              <a:ext cx="183853" cy="183842"/>
              <a:chOff x="5528495" y="3279281"/>
              <a:chExt cx="183853" cy="183842"/>
            </a:xfrm>
          </p:grpSpPr>
          <p:sp>
            <p:nvSpPr>
              <p:cNvPr id="2064" name="Freihandform: Form 2063">
                <a:extLst>
                  <a:ext uri="{FF2B5EF4-FFF2-40B4-BE49-F238E27FC236}">
                    <a16:creationId xmlns:a16="http://schemas.microsoft.com/office/drawing/2014/main" id="{B0367C06-C054-964B-0839-A7F5BA9A655E}"/>
                  </a:ext>
                </a:extLst>
              </p:cNvPr>
              <p:cNvSpPr/>
              <p:nvPr/>
            </p:nvSpPr>
            <p:spPr>
              <a:xfrm>
                <a:off x="5528495" y="3279281"/>
                <a:ext cx="176588" cy="176161"/>
              </a:xfrm>
              <a:custGeom>
                <a:avLst/>
                <a:gdLst>
                  <a:gd name="connsiteX0" fmla="*/ 149596 w 176588"/>
                  <a:gd name="connsiteY0" fmla="*/ 20386 h 176161"/>
                  <a:gd name="connsiteX1" fmla="*/ 149596 w 176588"/>
                  <a:gd name="connsiteY1" fmla="*/ 20386 h 176161"/>
                  <a:gd name="connsiteX2" fmla="*/ 149596 w 176588"/>
                  <a:gd name="connsiteY2" fmla="*/ 20386 h 176161"/>
                  <a:gd name="connsiteX3" fmla="*/ 91924 w 176588"/>
                  <a:gd name="connsiteY3" fmla="*/ 0 h 176161"/>
                  <a:gd name="connsiteX4" fmla="*/ 0 w 176588"/>
                  <a:gd name="connsiteY4" fmla="*/ 91924 h 176161"/>
                  <a:gd name="connsiteX5" fmla="*/ 16449 w 176588"/>
                  <a:gd name="connsiteY5" fmla="*/ 144318 h 176161"/>
                  <a:gd name="connsiteX6" fmla="*/ 152800 w 176588"/>
                  <a:gd name="connsiteY6" fmla="*/ 151015 h 176161"/>
                  <a:gd name="connsiteX7" fmla="*/ 149596 w 176588"/>
                  <a:gd name="connsiteY7" fmla="*/ 20386 h 176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588" h="176161">
                    <a:moveTo>
                      <a:pt x="149596" y="20386"/>
                    </a:moveTo>
                    <a:cubicBezTo>
                      <a:pt x="149596" y="20386"/>
                      <a:pt x="149596" y="20386"/>
                      <a:pt x="149596" y="20386"/>
                    </a:cubicBezTo>
                    <a:lnTo>
                      <a:pt x="149596" y="20386"/>
                    </a:lnTo>
                    <a:cubicBezTo>
                      <a:pt x="133822" y="7651"/>
                      <a:pt x="113778" y="-5"/>
                      <a:pt x="91924" y="0"/>
                    </a:cubicBezTo>
                    <a:cubicBezTo>
                      <a:pt x="41153" y="0"/>
                      <a:pt x="0" y="41153"/>
                      <a:pt x="0" y="91924"/>
                    </a:cubicBezTo>
                    <a:cubicBezTo>
                      <a:pt x="0" y="111405"/>
                      <a:pt x="6103" y="129445"/>
                      <a:pt x="16449" y="144318"/>
                    </a:cubicBezTo>
                    <a:cubicBezTo>
                      <a:pt x="33052" y="168192"/>
                      <a:pt x="105115" y="198700"/>
                      <a:pt x="152800" y="151015"/>
                    </a:cubicBezTo>
                    <a:cubicBezTo>
                      <a:pt x="196557" y="107253"/>
                      <a:pt x="170475" y="37237"/>
                      <a:pt x="149596" y="20386"/>
                    </a:cubicBezTo>
                    <a:close/>
                  </a:path>
                </a:pathLst>
              </a:custGeom>
              <a:solidFill>
                <a:srgbClr val="737373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65" name="Freihandform: Form 2064">
                <a:extLst>
                  <a:ext uri="{FF2B5EF4-FFF2-40B4-BE49-F238E27FC236}">
                    <a16:creationId xmlns:a16="http://schemas.microsoft.com/office/drawing/2014/main" id="{14B7BCD6-3A77-BFC5-16A4-AF1EA1F9F678}"/>
                  </a:ext>
                </a:extLst>
              </p:cNvPr>
              <p:cNvSpPr/>
              <p:nvPr/>
            </p:nvSpPr>
            <p:spPr>
              <a:xfrm>
                <a:off x="5544943" y="3381905"/>
                <a:ext cx="127992" cy="81219"/>
              </a:xfrm>
              <a:custGeom>
                <a:avLst/>
                <a:gdLst>
                  <a:gd name="connsiteX0" fmla="*/ 75481 w 127992"/>
                  <a:gd name="connsiteY0" fmla="*/ 81219 h 81219"/>
                  <a:gd name="connsiteX1" fmla="*/ 107140 w 127992"/>
                  <a:gd name="connsiteY1" fmla="*/ 75502 h 81219"/>
                  <a:gd name="connsiteX2" fmla="*/ 120278 w 127992"/>
                  <a:gd name="connsiteY2" fmla="*/ 17311 h 81219"/>
                  <a:gd name="connsiteX3" fmla="*/ 73080 w 127992"/>
                  <a:gd name="connsiteY3" fmla="*/ 0 h 81219"/>
                  <a:gd name="connsiteX4" fmla="*/ 0 w 127992"/>
                  <a:gd name="connsiteY4" fmla="*/ 41689 h 81219"/>
                  <a:gd name="connsiteX5" fmla="*/ 75481 w 127992"/>
                  <a:gd name="connsiteY5" fmla="*/ 81219 h 8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992" h="81219">
                    <a:moveTo>
                      <a:pt x="75481" y="81219"/>
                    </a:moveTo>
                    <a:cubicBezTo>
                      <a:pt x="86625" y="81219"/>
                      <a:pt x="97255" y="79135"/>
                      <a:pt x="107140" y="75502"/>
                    </a:cubicBezTo>
                    <a:cubicBezTo>
                      <a:pt x="127066" y="66603"/>
                      <a:pt x="135279" y="34456"/>
                      <a:pt x="120278" y="17311"/>
                    </a:cubicBezTo>
                    <a:cubicBezTo>
                      <a:pt x="111239" y="6981"/>
                      <a:pt x="94201" y="0"/>
                      <a:pt x="73080" y="0"/>
                    </a:cubicBezTo>
                    <a:cubicBezTo>
                      <a:pt x="42445" y="1313"/>
                      <a:pt x="15715" y="17542"/>
                      <a:pt x="0" y="41689"/>
                    </a:cubicBezTo>
                    <a:cubicBezTo>
                      <a:pt x="16604" y="65564"/>
                      <a:pt x="44197" y="81219"/>
                      <a:pt x="75481" y="81219"/>
                    </a:cubicBezTo>
                    <a:close/>
                  </a:path>
                </a:pathLst>
              </a:custGeom>
              <a:solidFill>
                <a:srgbClr val="505050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66" name="Freihandform: Form 2065">
                <a:extLst>
                  <a:ext uri="{FF2B5EF4-FFF2-40B4-BE49-F238E27FC236}">
                    <a16:creationId xmlns:a16="http://schemas.microsoft.com/office/drawing/2014/main" id="{F68BD9F4-6F11-8C7B-D0A3-CB1E7BC2C9C6}"/>
                  </a:ext>
                </a:extLst>
              </p:cNvPr>
              <p:cNvSpPr/>
              <p:nvPr/>
            </p:nvSpPr>
            <p:spPr>
              <a:xfrm>
                <a:off x="5617826" y="3299667"/>
                <a:ext cx="94522" cy="157744"/>
              </a:xfrm>
              <a:custGeom>
                <a:avLst/>
                <a:gdLst>
                  <a:gd name="connsiteX0" fmla="*/ 60265 w 94522"/>
                  <a:gd name="connsiteY0" fmla="*/ 0 h 157744"/>
                  <a:gd name="connsiteX1" fmla="*/ 198 w 94522"/>
                  <a:gd name="connsiteY1" fmla="*/ 82237 h 157744"/>
                  <a:gd name="connsiteX2" fmla="*/ 0 w 94522"/>
                  <a:gd name="connsiteY2" fmla="*/ 86213 h 157744"/>
                  <a:gd name="connsiteX3" fmla="*/ 34258 w 94522"/>
                  <a:gd name="connsiteY3" fmla="*/ 157745 h 157744"/>
                  <a:gd name="connsiteX4" fmla="*/ 79655 w 94522"/>
                  <a:gd name="connsiteY4" fmla="*/ 121569 h 157744"/>
                  <a:gd name="connsiteX5" fmla="*/ 94523 w 94522"/>
                  <a:gd name="connsiteY5" fmla="*/ 71538 h 157744"/>
                  <a:gd name="connsiteX6" fmla="*/ 60265 w 94522"/>
                  <a:gd name="connsiteY6" fmla="*/ 0 h 157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522" h="157744">
                    <a:moveTo>
                      <a:pt x="60265" y="0"/>
                    </a:moveTo>
                    <a:cubicBezTo>
                      <a:pt x="26307" y="12478"/>
                      <a:pt x="1822" y="44352"/>
                      <a:pt x="198" y="82237"/>
                    </a:cubicBezTo>
                    <a:cubicBezTo>
                      <a:pt x="145" y="83566"/>
                      <a:pt x="0" y="84868"/>
                      <a:pt x="0" y="86213"/>
                    </a:cubicBezTo>
                    <a:cubicBezTo>
                      <a:pt x="0" y="115129"/>
                      <a:pt x="13379" y="140894"/>
                      <a:pt x="34258" y="157745"/>
                    </a:cubicBezTo>
                    <a:cubicBezTo>
                      <a:pt x="53021" y="150849"/>
                      <a:pt x="68912" y="138071"/>
                      <a:pt x="79655" y="121569"/>
                    </a:cubicBezTo>
                    <a:cubicBezTo>
                      <a:pt x="89025" y="107162"/>
                      <a:pt x="94523" y="90006"/>
                      <a:pt x="94523" y="71538"/>
                    </a:cubicBezTo>
                    <a:cubicBezTo>
                      <a:pt x="94523" y="42616"/>
                      <a:pt x="81144" y="16850"/>
                      <a:pt x="60265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2067" name="Grafik 16" descr="Ein dekoratives Blumenarrangement">
              <a:extLst>
                <a:ext uri="{FF2B5EF4-FFF2-40B4-BE49-F238E27FC236}">
                  <a16:creationId xmlns:a16="http://schemas.microsoft.com/office/drawing/2014/main" id="{79B18965-DB39-3CBA-0209-A954609A0293}"/>
                </a:ext>
              </a:extLst>
            </p:cNvPr>
            <p:cNvGrpSpPr/>
            <p:nvPr/>
          </p:nvGrpSpPr>
          <p:grpSpPr>
            <a:xfrm>
              <a:off x="5741109" y="3268989"/>
              <a:ext cx="183755" cy="183776"/>
              <a:chOff x="5741109" y="3268989"/>
              <a:chExt cx="183755" cy="183776"/>
            </a:xfrm>
          </p:grpSpPr>
          <p:sp>
            <p:nvSpPr>
              <p:cNvPr id="2068" name="Freihandform: Form 2067">
                <a:extLst>
                  <a:ext uri="{FF2B5EF4-FFF2-40B4-BE49-F238E27FC236}">
                    <a16:creationId xmlns:a16="http://schemas.microsoft.com/office/drawing/2014/main" id="{8BB12F87-A982-AC2C-55BD-A112193DA9E8}"/>
                  </a:ext>
                </a:extLst>
              </p:cNvPr>
              <p:cNvSpPr/>
              <p:nvPr/>
            </p:nvSpPr>
            <p:spPr>
              <a:xfrm>
                <a:off x="5742013" y="3268989"/>
                <a:ext cx="182494" cy="176839"/>
              </a:xfrm>
              <a:custGeom>
                <a:avLst/>
                <a:gdLst>
                  <a:gd name="connsiteX0" fmla="*/ 182328 w 182494"/>
                  <a:gd name="connsiteY0" fmla="*/ 82119 h 176839"/>
                  <a:gd name="connsiteX1" fmla="*/ 182328 w 182494"/>
                  <a:gd name="connsiteY1" fmla="*/ 82119 h 176839"/>
                  <a:gd name="connsiteX2" fmla="*/ 155968 w 182494"/>
                  <a:gd name="connsiteY2" fmla="*/ 26923 h 176839"/>
                  <a:gd name="connsiteX3" fmla="*/ 25971 w 182494"/>
                  <a:gd name="connsiteY3" fmla="*/ 26923 h 176839"/>
                  <a:gd name="connsiteX4" fmla="*/ 553 w 182494"/>
                  <a:gd name="connsiteY4" fmla="*/ 75599 h 176839"/>
                  <a:gd name="connsiteX5" fmla="*/ 91443 w 182494"/>
                  <a:gd name="connsiteY5" fmla="*/ 176840 h 176839"/>
                  <a:gd name="connsiteX6" fmla="*/ 182328 w 182494"/>
                  <a:gd name="connsiteY6" fmla="*/ 82119 h 17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494" h="176839">
                    <a:moveTo>
                      <a:pt x="182328" y="82119"/>
                    </a:moveTo>
                    <a:cubicBezTo>
                      <a:pt x="182328" y="82119"/>
                      <a:pt x="182333" y="82119"/>
                      <a:pt x="182328" y="82119"/>
                    </a:cubicBezTo>
                    <a:cubicBezTo>
                      <a:pt x="180180" y="61963"/>
                      <a:pt x="171425" y="42375"/>
                      <a:pt x="155968" y="26923"/>
                    </a:cubicBezTo>
                    <a:cubicBezTo>
                      <a:pt x="120070" y="-8974"/>
                      <a:pt x="61868" y="-8974"/>
                      <a:pt x="25971" y="26923"/>
                    </a:cubicBezTo>
                    <a:cubicBezTo>
                      <a:pt x="12196" y="40703"/>
                      <a:pt x="3752" y="57773"/>
                      <a:pt x="553" y="75599"/>
                    </a:cubicBezTo>
                    <a:cubicBezTo>
                      <a:pt x="-4585" y="104220"/>
                      <a:pt x="26078" y="176840"/>
                      <a:pt x="91443" y="176840"/>
                    </a:cubicBezTo>
                    <a:cubicBezTo>
                      <a:pt x="151451" y="176840"/>
                      <a:pt x="185173" y="108796"/>
                      <a:pt x="182328" y="82119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69" name="Freihandform: Form 2068">
                <a:extLst>
                  <a:ext uri="{FF2B5EF4-FFF2-40B4-BE49-F238E27FC236}">
                    <a16:creationId xmlns:a16="http://schemas.microsoft.com/office/drawing/2014/main" id="{924BB736-1C9D-B2A4-1222-CD46BA836DC9}"/>
                  </a:ext>
                </a:extLst>
              </p:cNvPr>
              <p:cNvSpPr/>
              <p:nvPr/>
            </p:nvSpPr>
            <p:spPr>
              <a:xfrm>
                <a:off x="5741109" y="3342595"/>
                <a:ext cx="99194" cy="103004"/>
              </a:xfrm>
              <a:custGeom>
                <a:avLst/>
                <a:gdLst>
                  <a:gd name="connsiteX0" fmla="*/ 26875 w 99194"/>
                  <a:gd name="connsiteY0" fmla="*/ 83319 h 103004"/>
                  <a:gd name="connsiteX1" fmla="*/ 53305 w 99194"/>
                  <a:gd name="connsiteY1" fmla="*/ 101664 h 103004"/>
                  <a:gd name="connsiteX2" fmla="*/ 98777 w 99194"/>
                  <a:gd name="connsiteY2" fmla="*/ 70910 h 103004"/>
                  <a:gd name="connsiteX3" fmla="*/ 82613 w 99194"/>
                  <a:gd name="connsiteY3" fmla="*/ 24190 h 103004"/>
                  <a:gd name="connsiteX4" fmla="*/ 1458 w 99194"/>
                  <a:gd name="connsiteY4" fmla="*/ 1993 h 103004"/>
                  <a:gd name="connsiteX5" fmla="*/ 26875 w 99194"/>
                  <a:gd name="connsiteY5" fmla="*/ 83319 h 10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194" h="103004">
                    <a:moveTo>
                      <a:pt x="26875" y="83319"/>
                    </a:moveTo>
                    <a:cubicBezTo>
                      <a:pt x="34757" y="91200"/>
                      <a:pt x="43747" y="97244"/>
                      <a:pt x="53305" y="101664"/>
                    </a:cubicBezTo>
                    <a:cubicBezTo>
                      <a:pt x="81096" y="108056"/>
                      <a:pt x="96275" y="90557"/>
                      <a:pt x="98777" y="70910"/>
                    </a:cubicBezTo>
                    <a:cubicBezTo>
                      <a:pt x="101713" y="47856"/>
                      <a:pt x="88420" y="29832"/>
                      <a:pt x="82613" y="24190"/>
                    </a:cubicBezTo>
                    <a:cubicBezTo>
                      <a:pt x="60024" y="3456"/>
                      <a:pt x="29645" y="-3970"/>
                      <a:pt x="1458" y="1993"/>
                    </a:cubicBezTo>
                    <a:cubicBezTo>
                      <a:pt x="-3680" y="30614"/>
                      <a:pt x="4758" y="61197"/>
                      <a:pt x="26875" y="83319"/>
                    </a:cubicBezTo>
                    <a:close/>
                  </a:path>
                </a:pathLst>
              </a:custGeom>
              <a:solidFill>
                <a:srgbClr val="505050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70" name="Freihandform: Form 2069">
                <a:extLst>
                  <a:ext uri="{FF2B5EF4-FFF2-40B4-BE49-F238E27FC236}">
                    <a16:creationId xmlns:a16="http://schemas.microsoft.com/office/drawing/2014/main" id="{76392817-1FAD-D910-CEA5-E666BBE279CF}"/>
                  </a:ext>
                </a:extLst>
              </p:cNvPr>
              <p:cNvSpPr/>
              <p:nvPr/>
            </p:nvSpPr>
            <p:spPr>
              <a:xfrm>
                <a:off x="5793891" y="3342631"/>
                <a:ext cx="130973" cy="110134"/>
              </a:xfrm>
              <a:custGeom>
                <a:avLst/>
                <a:gdLst>
                  <a:gd name="connsiteX0" fmla="*/ 130450 w 130973"/>
                  <a:gd name="connsiteY0" fmla="*/ 8476 h 110134"/>
                  <a:gd name="connsiteX1" fmla="*/ 29830 w 130973"/>
                  <a:gd name="connsiteY1" fmla="*/ 24153 h 110134"/>
                  <a:gd name="connsiteX2" fmla="*/ 26878 w 130973"/>
                  <a:gd name="connsiteY2" fmla="*/ 26822 h 110134"/>
                  <a:gd name="connsiteX3" fmla="*/ 523 w 130973"/>
                  <a:gd name="connsiteY3" fmla="*/ 101627 h 110134"/>
                  <a:gd name="connsiteX4" fmla="*/ 58211 w 130973"/>
                  <a:gd name="connsiteY4" fmla="*/ 108148 h 110134"/>
                  <a:gd name="connsiteX5" fmla="*/ 104100 w 130973"/>
                  <a:gd name="connsiteY5" fmla="*/ 83288 h 110134"/>
                  <a:gd name="connsiteX6" fmla="*/ 130450 w 130973"/>
                  <a:gd name="connsiteY6" fmla="*/ 8476 h 11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73" h="110134">
                    <a:moveTo>
                      <a:pt x="130450" y="8476"/>
                    </a:moveTo>
                    <a:cubicBezTo>
                      <a:pt x="97623" y="-6713"/>
                      <a:pt x="57766" y="-1489"/>
                      <a:pt x="29830" y="24153"/>
                    </a:cubicBezTo>
                    <a:cubicBezTo>
                      <a:pt x="28850" y="25054"/>
                      <a:pt x="27826" y="25873"/>
                      <a:pt x="26878" y="26822"/>
                    </a:cubicBezTo>
                    <a:cubicBezTo>
                      <a:pt x="6438" y="47267"/>
                      <a:pt x="-2322" y="74951"/>
                      <a:pt x="523" y="101627"/>
                    </a:cubicBezTo>
                    <a:cubicBezTo>
                      <a:pt x="18664" y="110023"/>
                      <a:pt x="38944" y="112220"/>
                      <a:pt x="58211" y="108148"/>
                    </a:cubicBezTo>
                    <a:cubicBezTo>
                      <a:pt x="75023" y="104590"/>
                      <a:pt x="91038" y="96345"/>
                      <a:pt x="104100" y="83288"/>
                    </a:cubicBezTo>
                    <a:cubicBezTo>
                      <a:pt x="124546" y="62837"/>
                      <a:pt x="133295" y="35153"/>
                      <a:pt x="130450" y="8476"/>
                    </a:cubicBezTo>
                    <a:close/>
                  </a:path>
                </a:pathLst>
              </a:custGeom>
              <a:solidFill>
                <a:srgbClr val="737373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071" name="Grafik 16" descr="Ein dekoratives Blumenarrangement">
            <a:extLst>
              <a:ext uri="{FF2B5EF4-FFF2-40B4-BE49-F238E27FC236}">
                <a16:creationId xmlns:a16="http://schemas.microsoft.com/office/drawing/2014/main" id="{6B743C69-3557-FFBA-52CB-B8B110B35500}"/>
              </a:ext>
            </a:extLst>
          </p:cNvPr>
          <p:cNvGrpSpPr/>
          <p:nvPr/>
        </p:nvGrpSpPr>
        <p:grpSpPr>
          <a:xfrm>
            <a:off x="3733443" y="3081369"/>
            <a:ext cx="951002" cy="974398"/>
            <a:chOff x="5889903" y="3167865"/>
            <a:chExt cx="951002" cy="974398"/>
          </a:xfrm>
        </p:grpSpPr>
        <p:sp>
          <p:nvSpPr>
            <p:cNvPr id="2072" name="Freihandform: Form 2071">
              <a:extLst>
                <a:ext uri="{FF2B5EF4-FFF2-40B4-BE49-F238E27FC236}">
                  <a16:creationId xmlns:a16="http://schemas.microsoft.com/office/drawing/2014/main" id="{57C2370A-6DEE-F32A-BAF8-6093E3C66213}"/>
                </a:ext>
              </a:extLst>
            </p:cNvPr>
            <p:cNvSpPr/>
            <p:nvPr/>
          </p:nvSpPr>
          <p:spPr>
            <a:xfrm>
              <a:off x="5889903" y="3167865"/>
              <a:ext cx="951002" cy="974398"/>
            </a:xfrm>
            <a:custGeom>
              <a:avLst/>
              <a:gdLst>
                <a:gd name="connsiteX0" fmla="*/ 80231 w 951002"/>
                <a:gd name="connsiteY0" fmla="*/ 487202 h 974398"/>
                <a:gd name="connsiteX1" fmla="*/ 421 w 951002"/>
                <a:gd name="connsiteY1" fmla="*/ 595601 h 974398"/>
                <a:gd name="connsiteX2" fmla="*/ 119268 w 951002"/>
                <a:gd name="connsiteY2" fmla="*/ 658716 h 974398"/>
                <a:gd name="connsiteX3" fmla="*/ 94601 w 951002"/>
                <a:gd name="connsiteY3" fmla="*/ 790995 h 974398"/>
                <a:gd name="connsiteX4" fmla="*/ 229071 w 951002"/>
                <a:gd name="connsiteY4" fmla="*/ 796273 h 974398"/>
                <a:gd name="connsiteX5" fmla="*/ 264047 w 951002"/>
                <a:gd name="connsiteY5" fmla="*/ 926232 h 974398"/>
                <a:gd name="connsiteX6" fmla="*/ 387475 w 951002"/>
                <a:gd name="connsiteY6" fmla="*/ 872648 h 974398"/>
                <a:gd name="connsiteX7" fmla="*/ 475498 w 951002"/>
                <a:gd name="connsiteY7" fmla="*/ 974398 h 974398"/>
                <a:gd name="connsiteX8" fmla="*/ 563522 w 951002"/>
                <a:gd name="connsiteY8" fmla="*/ 872648 h 974398"/>
                <a:gd name="connsiteX9" fmla="*/ 686955 w 951002"/>
                <a:gd name="connsiteY9" fmla="*/ 926232 h 974398"/>
                <a:gd name="connsiteX10" fmla="*/ 721931 w 951002"/>
                <a:gd name="connsiteY10" fmla="*/ 796273 h 974398"/>
                <a:gd name="connsiteX11" fmla="*/ 856401 w 951002"/>
                <a:gd name="connsiteY11" fmla="*/ 790990 h 974398"/>
                <a:gd name="connsiteX12" fmla="*/ 831734 w 951002"/>
                <a:gd name="connsiteY12" fmla="*/ 658711 h 974398"/>
                <a:gd name="connsiteX13" fmla="*/ 950581 w 951002"/>
                <a:gd name="connsiteY13" fmla="*/ 595596 h 974398"/>
                <a:gd name="connsiteX14" fmla="*/ 870771 w 951002"/>
                <a:gd name="connsiteY14" fmla="*/ 487196 h 974398"/>
                <a:gd name="connsiteX15" fmla="*/ 950581 w 951002"/>
                <a:gd name="connsiteY15" fmla="*/ 378797 h 974398"/>
                <a:gd name="connsiteX16" fmla="*/ 831734 w 951002"/>
                <a:gd name="connsiteY16" fmla="*/ 315682 h 974398"/>
                <a:gd name="connsiteX17" fmla="*/ 856401 w 951002"/>
                <a:gd name="connsiteY17" fmla="*/ 183403 h 974398"/>
                <a:gd name="connsiteX18" fmla="*/ 721931 w 951002"/>
                <a:gd name="connsiteY18" fmla="*/ 178126 h 974398"/>
                <a:gd name="connsiteX19" fmla="*/ 686955 w 951002"/>
                <a:gd name="connsiteY19" fmla="*/ 48167 h 974398"/>
                <a:gd name="connsiteX20" fmla="*/ 563527 w 951002"/>
                <a:gd name="connsiteY20" fmla="*/ 101750 h 974398"/>
                <a:gd name="connsiteX21" fmla="*/ 475504 w 951002"/>
                <a:gd name="connsiteY21" fmla="*/ 0 h 974398"/>
                <a:gd name="connsiteX22" fmla="*/ 387480 w 951002"/>
                <a:gd name="connsiteY22" fmla="*/ 101750 h 974398"/>
                <a:gd name="connsiteX23" fmla="*/ 264047 w 951002"/>
                <a:gd name="connsiteY23" fmla="*/ 48167 h 974398"/>
                <a:gd name="connsiteX24" fmla="*/ 229071 w 951002"/>
                <a:gd name="connsiteY24" fmla="*/ 178126 h 974398"/>
                <a:gd name="connsiteX25" fmla="*/ 94601 w 951002"/>
                <a:gd name="connsiteY25" fmla="*/ 183409 h 974398"/>
                <a:gd name="connsiteX26" fmla="*/ 119268 w 951002"/>
                <a:gd name="connsiteY26" fmla="*/ 315688 h 974398"/>
                <a:gd name="connsiteX27" fmla="*/ 421 w 951002"/>
                <a:gd name="connsiteY27" fmla="*/ 378803 h 974398"/>
                <a:gd name="connsiteX28" fmla="*/ 80231 w 951002"/>
                <a:gd name="connsiteY28" fmla="*/ 487202 h 97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51002" h="974398">
                  <a:moveTo>
                    <a:pt x="80231" y="487202"/>
                  </a:moveTo>
                  <a:cubicBezTo>
                    <a:pt x="80231" y="520956"/>
                    <a:pt x="-6758" y="564017"/>
                    <a:pt x="421" y="595601"/>
                  </a:cubicBezTo>
                  <a:cubicBezTo>
                    <a:pt x="7836" y="628214"/>
                    <a:pt x="105075" y="629291"/>
                    <a:pt x="119268" y="658716"/>
                  </a:cubicBezTo>
                  <a:cubicBezTo>
                    <a:pt x="133697" y="688623"/>
                    <a:pt x="74086" y="765305"/>
                    <a:pt x="94601" y="790995"/>
                  </a:cubicBezTo>
                  <a:cubicBezTo>
                    <a:pt x="115212" y="816809"/>
                    <a:pt x="203257" y="775661"/>
                    <a:pt x="229071" y="796273"/>
                  </a:cubicBezTo>
                  <a:cubicBezTo>
                    <a:pt x="254762" y="816788"/>
                    <a:pt x="234140" y="911803"/>
                    <a:pt x="264047" y="926232"/>
                  </a:cubicBezTo>
                  <a:cubicBezTo>
                    <a:pt x="293467" y="940425"/>
                    <a:pt x="354867" y="865239"/>
                    <a:pt x="387475" y="872648"/>
                  </a:cubicBezTo>
                  <a:cubicBezTo>
                    <a:pt x="419059" y="879828"/>
                    <a:pt x="441744" y="974398"/>
                    <a:pt x="475498" y="974398"/>
                  </a:cubicBezTo>
                  <a:cubicBezTo>
                    <a:pt x="509253" y="974398"/>
                    <a:pt x="531938" y="879828"/>
                    <a:pt x="563522" y="872648"/>
                  </a:cubicBezTo>
                  <a:cubicBezTo>
                    <a:pt x="596135" y="865233"/>
                    <a:pt x="657530" y="940425"/>
                    <a:pt x="686955" y="926232"/>
                  </a:cubicBezTo>
                  <a:cubicBezTo>
                    <a:pt x="716863" y="911803"/>
                    <a:pt x="696240" y="816788"/>
                    <a:pt x="721931" y="796273"/>
                  </a:cubicBezTo>
                  <a:cubicBezTo>
                    <a:pt x="747745" y="775661"/>
                    <a:pt x="835790" y="816804"/>
                    <a:pt x="856401" y="790990"/>
                  </a:cubicBezTo>
                  <a:cubicBezTo>
                    <a:pt x="876916" y="765299"/>
                    <a:pt x="817305" y="688618"/>
                    <a:pt x="831734" y="658711"/>
                  </a:cubicBezTo>
                  <a:cubicBezTo>
                    <a:pt x="845927" y="629291"/>
                    <a:pt x="943166" y="628209"/>
                    <a:pt x="950581" y="595596"/>
                  </a:cubicBezTo>
                  <a:cubicBezTo>
                    <a:pt x="957760" y="564011"/>
                    <a:pt x="870771" y="520956"/>
                    <a:pt x="870771" y="487196"/>
                  </a:cubicBezTo>
                  <a:cubicBezTo>
                    <a:pt x="870771" y="453442"/>
                    <a:pt x="957760" y="410382"/>
                    <a:pt x="950581" y="378797"/>
                  </a:cubicBezTo>
                  <a:cubicBezTo>
                    <a:pt x="943166" y="346184"/>
                    <a:pt x="845927" y="345107"/>
                    <a:pt x="831734" y="315682"/>
                  </a:cubicBezTo>
                  <a:cubicBezTo>
                    <a:pt x="817305" y="285775"/>
                    <a:pt x="876916" y="209094"/>
                    <a:pt x="856401" y="183403"/>
                  </a:cubicBezTo>
                  <a:cubicBezTo>
                    <a:pt x="835790" y="157589"/>
                    <a:pt x="747745" y="198737"/>
                    <a:pt x="721931" y="178126"/>
                  </a:cubicBezTo>
                  <a:cubicBezTo>
                    <a:pt x="696240" y="157611"/>
                    <a:pt x="716863" y="62595"/>
                    <a:pt x="686955" y="48167"/>
                  </a:cubicBezTo>
                  <a:cubicBezTo>
                    <a:pt x="657535" y="33974"/>
                    <a:pt x="596135" y="109160"/>
                    <a:pt x="563527" y="101750"/>
                  </a:cubicBezTo>
                  <a:cubicBezTo>
                    <a:pt x="531943" y="94571"/>
                    <a:pt x="509258" y="0"/>
                    <a:pt x="475504" y="0"/>
                  </a:cubicBezTo>
                  <a:cubicBezTo>
                    <a:pt x="441749" y="0"/>
                    <a:pt x="419065" y="94571"/>
                    <a:pt x="387480" y="101750"/>
                  </a:cubicBezTo>
                  <a:cubicBezTo>
                    <a:pt x="354867" y="109165"/>
                    <a:pt x="293472" y="33974"/>
                    <a:pt x="264047" y="48167"/>
                  </a:cubicBezTo>
                  <a:cubicBezTo>
                    <a:pt x="234140" y="62595"/>
                    <a:pt x="254762" y="157611"/>
                    <a:pt x="229071" y="178126"/>
                  </a:cubicBezTo>
                  <a:cubicBezTo>
                    <a:pt x="203257" y="198737"/>
                    <a:pt x="115212" y="157595"/>
                    <a:pt x="94601" y="183409"/>
                  </a:cubicBezTo>
                  <a:cubicBezTo>
                    <a:pt x="74086" y="209099"/>
                    <a:pt x="133697" y="285780"/>
                    <a:pt x="119268" y="315688"/>
                  </a:cubicBezTo>
                  <a:cubicBezTo>
                    <a:pt x="105075" y="345107"/>
                    <a:pt x="7836" y="346190"/>
                    <a:pt x="421" y="378803"/>
                  </a:cubicBezTo>
                  <a:cubicBezTo>
                    <a:pt x="-6758" y="410387"/>
                    <a:pt x="80231" y="453448"/>
                    <a:pt x="80231" y="487202"/>
                  </a:cubicBezTo>
                  <a:close/>
                </a:path>
              </a:pathLst>
            </a:custGeom>
            <a:solidFill>
              <a:srgbClr val="C00000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73" name="Freihandform: Form 2072">
              <a:extLst>
                <a:ext uri="{FF2B5EF4-FFF2-40B4-BE49-F238E27FC236}">
                  <a16:creationId xmlns:a16="http://schemas.microsoft.com/office/drawing/2014/main" id="{6D1B4BD8-0616-56BA-6A48-CA8C8B1BAC05}"/>
                </a:ext>
              </a:extLst>
            </p:cNvPr>
            <p:cNvSpPr/>
            <p:nvPr/>
          </p:nvSpPr>
          <p:spPr>
            <a:xfrm>
              <a:off x="6127652" y="3411469"/>
              <a:ext cx="475503" cy="487202"/>
            </a:xfrm>
            <a:custGeom>
              <a:avLst/>
              <a:gdLst>
                <a:gd name="connsiteX0" fmla="*/ 40116 w 475503"/>
                <a:gd name="connsiteY0" fmla="*/ 243598 h 487202"/>
                <a:gd name="connsiteX1" fmla="*/ 211 w 475503"/>
                <a:gd name="connsiteY1" fmla="*/ 297798 h 487202"/>
                <a:gd name="connsiteX2" fmla="*/ 59634 w 475503"/>
                <a:gd name="connsiteY2" fmla="*/ 329356 h 487202"/>
                <a:gd name="connsiteX3" fmla="*/ 47300 w 475503"/>
                <a:gd name="connsiteY3" fmla="*/ 395498 h 487202"/>
                <a:gd name="connsiteX4" fmla="*/ 114535 w 475503"/>
                <a:gd name="connsiteY4" fmla="*/ 398139 h 487202"/>
                <a:gd name="connsiteX5" fmla="*/ 132023 w 475503"/>
                <a:gd name="connsiteY5" fmla="*/ 463119 h 487202"/>
                <a:gd name="connsiteX6" fmla="*/ 193735 w 475503"/>
                <a:gd name="connsiteY6" fmla="*/ 436324 h 487202"/>
                <a:gd name="connsiteX7" fmla="*/ 237749 w 475503"/>
                <a:gd name="connsiteY7" fmla="*/ 487202 h 487202"/>
                <a:gd name="connsiteX8" fmla="*/ 281764 w 475503"/>
                <a:gd name="connsiteY8" fmla="*/ 436324 h 487202"/>
                <a:gd name="connsiteX9" fmla="*/ 343480 w 475503"/>
                <a:gd name="connsiteY9" fmla="*/ 463113 h 487202"/>
                <a:gd name="connsiteX10" fmla="*/ 360968 w 475503"/>
                <a:gd name="connsiteY10" fmla="*/ 398134 h 487202"/>
                <a:gd name="connsiteX11" fmla="*/ 428203 w 475503"/>
                <a:gd name="connsiteY11" fmla="*/ 395492 h 487202"/>
                <a:gd name="connsiteX12" fmla="*/ 415870 w 475503"/>
                <a:gd name="connsiteY12" fmla="*/ 329356 h 487202"/>
                <a:gd name="connsiteX13" fmla="*/ 475293 w 475503"/>
                <a:gd name="connsiteY13" fmla="*/ 297798 h 487202"/>
                <a:gd name="connsiteX14" fmla="*/ 435388 w 475503"/>
                <a:gd name="connsiteY14" fmla="*/ 243598 h 487202"/>
                <a:gd name="connsiteX15" fmla="*/ 475293 w 475503"/>
                <a:gd name="connsiteY15" fmla="*/ 189399 h 487202"/>
                <a:gd name="connsiteX16" fmla="*/ 415870 w 475503"/>
                <a:gd name="connsiteY16" fmla="*/ 157841 h 487202"/>
                <a:gd name="connsiteX17" fmla="*/ 428203 w 475503"/>
                <a:gd name="connsiteY17" fmla="*/ 91699 h 487202"/>
                <a:gd name="connsiteX18" fmla="*/ 360968 w 475503"/>
                <a:gd name="connsiteY18" fmla="*/ 89058 h 487202"/>
                <a:gd name="connsiteX19" fmla="*/ 343480 w 475503"/>
                <a:gd name="connsiteY19" fmla="*/ 24078 h 487202"/>
                <a:gd name="connsiteX20" fmla="*/ 281769 w 475503"/>
                <a:gd name="connsiteY20" fmla="*/ 50872 h 487202"/>
                <a:gd name="connsiteX21" fmla="*/ 237755 w 475503"/>
                <a:gd name="connsiteY21" fmla="*/ 0 h 487202"/>
                <a:gd name="connsiteX22" fmla="*/ 193740 w 475503"/>
                <a:gd name="connsiteY22" fmla="*/ 50872 h 487202"/>
                <a:gd name="connsiteX23" fmla="*/ 132023 w 475503"/>
                <a:gd name="connsiteY23" fmla="*/ 24083 h 487202"/>
                <a:gd name="connsiteX24" fmla="*/ 114535 w 475503"/>
                <a:gd name="connsiteY24" fmla="*/ 89063 h 487202"/>
                <a:gd name="connsiteX25" fmla="*/ 47300 w 475503"/>
                <a:gd name="connsiteY25" fmla="*/ 91704 h 487202"/>
                <a:gd name="connsiteX26" fmla="*/ 59634 w 475503"/>
                <a:gd name="connsiteY26" fmla="*/ 157841 h 487202"/>
                <a:gd name="connsiteX27" fmla="*/ 211 w 475503"/>
                <a:gd name="connsiteY27" fmla="*/ 189399 h 487202"/>
                <a:gd name="connsiteX28" fmla="*/ 40116 w 475503"/>
                <a:gd name="connsiteY28" fmla="*/ 243598 h 48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5503" h="487202">
                  <a:moveTo>
                    <a:pt x="40116" y="243598"/>
                  </a:moveTo>
                  <a:cubicBezTo>
                    <a:pt x="40116" y="260475"/>
                    <a:pt x="-3379" y="282009"/>
                    <a:pt x="211" y="297798"/>
                  </a:cubicBezTo>
                  <a:cubicBezTo>
                    <a:pt x="3918" y="314102"/>
                    <a:pt x="52535" y="314643"/>
                    <a:pt x="59634" y="329356"/>
                  </a:cubicBezTo>
                  <a:cubicBezTo>
                    <a:pt x="66851" y="344309"/>
                    <a:pt x="37046" y="382650"/>
                    <a:pt x="47300" y="395498"/>
                  </a:cubicBezTo>
                  <a:cubicBezTo>
                    <a:pt x="57609" y="408405"/>
                    <a:pt x="101629" y="387831"/>
                    <a:pt x="114535" y="398139"/>
                  </a:cubicBezTo>
                  <a:cubicBezTo>
                    <a:pt x="127378" y="408394"/>
                    <a:pt x="117070" y="455902"/>
                    <a:pt x="132023" y="463119"/>
                  </a:cubicBezTo>
                  <a:cubicBezTo>
                    <a:pt x="146736" y="470218"/>
                    <a:pt x="177431" y="432622"/>
                    <a:pt x="193735" y="436324"/>
                  </a:cubicBezTo>
                  <a:cubicBezTo>
                    <a:pt x="209524" y="439914"/>
                    <a:pt x="220867" y="487202"/>
                    <a:pt x="237749" y="487202"/>
                  </a:cubicBezTo>
                  <a:cubicBezTo>
                    <a:pt x="254632" y="487202"/>
                    <a:pt x="265969" y="439914"/>
                    <a:pt x="281764" y="436324"/>
                  </a:cubicBezTo>
                  <a:cubicBezTo>
                    <a:pt x="298067" y="432617"/>
                    <a:pt x="328768" y="470212"/>
                    <a:pt x="343480" y="463113"/>
                  </a:cubicBezTo>
                  <a:cubicBezTo>
                    <a:pt x="358434" y="455896"/>
                    <a:pt x="348126" y="408389"/>
                    <a:pt x="360968" y="398134"/>
                  </a:cubicBezTo>
                  <a:cubicBezTo>
                    <a:pt x="373875" y="387825"/>
                    <a:pt x="417900" y="408399"/>
                    <a:pt x="428203" y="395492"/>
                  </a:cubicBezTo>
                  <a:cubicBezTo>
                    <a:pt x="438458" y="382650"/>
                    <a:pt x="408653" y="344309"/>
                    <a:pt x="415870" y="329356"/>
                  </a:cubicBezTo>
                  <a:cubicBezTo>
                    <a:pt x="422969" y="314643"/>
                    <a:pt x="471586" y="314107"/>
                    <a:pt x="475293" y="297798"/>
                  </a:cubicBezTo>
                  <a:cubicBezTo>
                    <a:pt x="478883" y="282009"/>
                    <a:pt x="435388" y="260475"/>
                    <a:pt x="435388" y="243598"/>
                  </a:cubicBezTo>
                  <a:cubicBezTo>
                    <a:pt x="435388" y="226721"/>
                    <a:pt x="478883" y="205188"/>
                    <a:pt x="475293" y="189399"/>
                  </a:cubicBezTo>
                  <a:cubicBezTo>
                    <a:pt x="471586" y="173095"/>
                    <a:pt x="422969" y="172554"/>
                    <a:pt x="415870" y="157841"/>
                  </a:cubicBezTo>
                  <a:cubicBezTo>
                    <a:pt x="408653" y="142888"/>
                    <a:pt x="438458" y="104547"/>
                    <a:pt x="428203" y="91699"/>
                  </a:cubicBezTo>
                  <a:cubicBezTo>
                    <a:pt x="417895" y="78792"/>
                    <a:pt x="373875" y="99366"/>
                    <a:pt x="360968" y="89058"/>
                  </a:cubicBezTo>
                  <a:cubicBezTo>
                    <a:pt x="348126" y="78803"/>
                    <a:pt x="358434" y="31295"/>
                    <a:pt x="343480" y="24078"/>
                  </a:cubicBezTo>
                  <a:cubicBezTo>
                    <a:pt x="328768" y="16979"/>
                    <a:pt x="298073" y="54575"/>
                    <a:pt x="281769" y="50872"/>
                  </a:cubicBezTo>
                  <a:cubicBezTo>
                    <a:pt x="265980" y="47283"/>
                    <a:pt x="254637" y="0"/>
                    <a:pt x="237755" y="0"/>
                  </a:cubicBezTo>
                  <a:cubicBezTo>
                    <a:pt x="220877" y="0"/>
                    <a:pt x="209535" y="47288"/>
                    <a:pt x="193740" y="50872"/>
                  </a:cubicBezTo>
                  <a:cubicBezTo>
                    <a:pt x="177436" y="54580"/>
                    <a:pt x="146736" y="16984"/>
                    <a:pt x="132023" y="24083"/>
                  </a:cubicBezTo>
                  <a:cubicBezTo>
                    <a:pt x="117070" y="31300"/>
                    <a:pt x="127378" y="78808"/>
                    <a:pt x="114535" y="89063"/>
                  </a:cubicBezTo>
                  <a:cubicBezTo>
                    <a:pt x="101629" y="99371"/>
                    <a:pt x="57604" y="78797"/>
                    <a:pt x="47300" y="91704"/>
                  </a:cubicBezTo>
                  <a:cubicBezTo>
                    <a:pt x="37046" y="104547"/>
                    <a:pt x="66851" y="142888"/>
                    <a:pt x="59634" y="157841"/>
                  </a:cubicBezTo>
                  <a:cubicBezTo>
                    <a:pt x="52535" y="172554"/>
                    <a:pt x="3918" y="173089"/>
                    <a:pt x="211" y="189399"/>
                  </a:cubicBezTo>
                  <a:cubicBezTo>
                    <a:pt x="-3379" y="205194"/>
                    <a:pt x="40116" y="226721"/>
                    <a:pt x="40116" y="243598"/>
                  </a:cubicBezTo>
                  <a:close/>
                </a:path>
              </a:pathLst>
            </a:custGeom>
            <a:solidFill>
              <a:srgbClr val="FFFFFF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074" name="Grafik 16" descr="Ein dekoratives Blumenarrangement">
              <a:extLst>
                <a:ext uri="{FF2B5EF4-FFF2-40B4-BE49-F238E27FC236}">
                  <a16:creationId xmlns:a16="http://schemas.microsoft.com/office/drawing/2014/main" id="{03A2DB21-0B9C-FF4F-0A73-12DAAF3930C6}"/>
                </a:ext>
              </a:extLst>
            </p:cNvPr>
            <p:cNvGrpSpPr/>
            <p:nvPr/>
          </p:nvGrpSpPr>
          <p:grpSpPr>
            <a:xfrm>
              <a:off x="6209135" y="3498796"/>
              <a:ext cx="312542" cy="312542"/>
              <a:chOff x="6209135" y="3498796"/>
              <a:chExt cx="312542" cy="312542"/>
            </a:xfrm>
            <a:solidFill>
              <a:schemeClr val="accent4"/>
            </a:solidFill>
          </p:grpSpPr>
          <p:sp>
            <p:nvSpPr>
              <p:cNvPr id="2075" name="Freihandform: Form 2074">
                <a:extLst>
                  <a:ext uri="{FF2B5EF4-FFF2-40B4-BE49-F238E27FC236}">
                    <a16:creationId xmlns:a16="http://schemas.microsoft.com/office/drawing/2014/main" id="{EB3D05A0-82CF-0264-67C1-ECE8C4434FAE}"/>
                  </a:ext>
                </a:extLst>
              </p:cNvPr>
              <p:cNvSpPr/>
              <p:nvPr/>
            </p:nvSpPr>
            <p:spPr>
              <a:xfrm>
                <a:off x="6330763" y="3498796"/>
                <a:ext cx="80602" cy="80602"/>
              </a:xfrm>
              <a:custGeom>
                <a:avLst/>
                <a:gdLst>
                  <a:gd name="connsiteX0" fmla="*/ 80603 w 80602"/>
                  <a:gd name="connsiteY0" fmla="*/ 40302 h 80602"/>
                  <a:gd name="connsiteX1" fmla="*/ 40301 w 80602"/>
                  <a:gd name="connsiteY1" fmla="*/ 80603 h 80602"/>
                  <a:gd name="connsiteX2" fmla="*/ 0 w 80602"/>
                  <a:gd name="connsiteY2" fmla="*/ 40302 h 80602"/>
                  <a:gd name="connsiteX3" fmla="*/ 40301 w 80602"/>
                  <a:gd name="connsiteY3" fmla="*/ 0 h 80602"/>
                  <a:gd name="connsiteX4" fmla="*/ 80603 w 80602"/>
                  <a:gd name="connsiteY4" fmla="*/ 40302 h 80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2" h="80602">
                    <a:moveTo>
                      <a:pt x="80603" y="40302"/>
                    </a:moveTo>
                    <a:cubicBezTo>
                      <a:pt x="80603" y="62559"/>
                      <a:pt x="62559" y="80603"/>
                      <a:pt x="40301" y="80603"/>
                    </a:cubicBezTo>
                    <a:cubicBezTo>
                      <a:pt x="18044" y="80603"/>
                      <a:pt x="0" y="62559"/>
                      <a:pt x="0" y="40302"/>
                    </a:cubicBezTo>
                    <a:cubicBezTo>
                      <a:pt x="0" y="18044"/>
                      <a:pt x="18044" y="0"/>
                      <a:pt x="40301" y="0"/>
                    </a:cubicBezTo>
                    <a:cubicBezTo>
                      <a:pt x="62559" y="0"/>
                      <a:pt x="80603" y="18044"/>
                      <a:pt x="80603" y="40302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76" name="Freihandform: Form 2075">
                <a:extLst>
                  <a:ext uri="{FF2B5EF4-FFF2-40B4-BE49-F238E27FC236}">
                    <a16:creationId xmlns:a16="http://schemas.microsoft.com/office/drawing/2014/main" id="{7EC6CDDE-8681-B0AE-0D5F-12C7EAF2C45C}"/>
                  </a:ext>
                </a:extLst>
              </p:cNvPr>
              <p:cNvSpPr/>
              <p:nvPr/>
            </p:nvSpPr>
            <p:spPr>
              <a:xfrm>
                <a:off x="6247106" y="3528762"/>
                <a:ext cx="80602" cy="80602"/>
              </a:xfrm>
              <a:custGeom>
                <a:avLst/>
                <a:gdLst>
                  <a:gd name="connsiteX0" fmla="*/ 80603 w 80602"/>
                  <a:gd name="connsiteY0" fmla="*/ 40301 h 80602"/>
                  <a:gd name="connsiteX1" fmla="*/ 40301 w 80602"/>
                  <a:gd name="connsiteY1" fmla="*/ 80603 h 80602"/>
                  <a:gd name="connsiteX2" fmla="*/ 0 w 80602"/>
                  <a:gd name="connsiteY2" fmla="*/ 40301 h 80602"/>
                  <a:gd name="connsiteX3" fmla="*/ 40301 w 80602"/>
                  <a:gd name="connsiteY3" fmla="*/ 0 h 80602"/>
                  <a:gd name="connsiteX4" fmla="*/ 80603 w 80602"/>
                  <a:gd name="connsiteY4" fmla="*/ 40301 h 80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2" h="80602">
                    <a:moveTo>
                      <a:pt x="80603" y="40301"/>
                    </a:moveTo>
                    <a:cubicBezTo>
                      <a:pt x="80603" y="62559"/>
                      <a:pt x="62559" y="80603"/>
                      <a:pt x="40301" y="80603"/>
                    </a:cubicBezTo>
                    <a:cubicBezTo>
                      <a:pt x="18043" y="80603"/>
                      <a:pt x="0" y="62559"/>
                      <a:pt x="0" y="40301"/>
                    </a:cubicBezTo>
                    <a:cubicBezTo>
                      <a:pt x="0" y="18043"/>
                      <a:pt x="18043" y="0"/>
                      <a:pt x="40301" y="0"/>
                    </a:cubicBezTo>
                    <a:cubicBezTo>
                      <a:pt x="62559" y="0"/>
                      <a:pt x="80603" y="18043"/>
                      <a:pt x="80603" y="40301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77" name="Freihandform: Form 2076">
                <a:extLst>
                  <a:ext uri="{FF2B5EF4-FFF2-40B4-BE49-F238E27FC236}">
                    <a16:creationId xmlns:a16="http://schemas.microsoft.com/office/drawing/2014/main" id="{55D4D883-2FCB-5A3B-423F-8A3955EE476B}"/>
                  </a:ext>
                </a:extLst>
              </p:cNvPr>
              <p:cNvSpPr/>
              <p:nvPr/>
            </p:nvSpPr>
            <p:spPr>
              <a:xfrm>
                <a:off x="6209135" y="3609108"/>
                <a:ext cx="80602" cy="80602"/>
              </a:xfrm>
              <a:custGeom>
                <a:avLst/>
                <a:gdLst>
                  <a:gd name="connsiteX0" fmla="*/ 80603 w 80602"/>
                  <a:gd name="connsiteY0" fmla="*/ 40301 h 80602"/>
                  <a:gd name="connsiteX1" fmla="*/ 40301 w 80602"/>
                  <a:gd name="connsiteY1" fmla="*/ 80603 h 80602"/>
                  <a:gd name="connsiteX2" fmla="*/ 0 w 80602"/>
                  <a:gd name="connsiteY2" fmla="*/ 40301 h 80602"/>
                  <a:gd name="connsiteX3" fmla="*/ 40301 w 80602"/>
                  <a:gd name="connsiteY3" fmla="*/ 0 h 80602"/>
                  <a:gd name="connsiteX4" fmla="*/ 80603 w 80602"/>
                  <a:gd name="connsiteY4" fmla="*/ 40301 h 80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2" h="80602">
                    <a:moveTo>
                      <a:pt x="80603" y="40301"/>
                    </a:moveTo>
                    <a:cubicBezTo>
                      <a:pt x="80603" y="62559"/>
                      <a:pt x="62559" y="80603"/>
                      <a:pt x="40301" y="80603"/>
                    </a:cubicBezTo>
                    <a:cubicBezTo>
                      <a:pt x="18043" y="80603"/>
                      <a:pt x="0" y="62559"/>
                      <a:pt x="0" y="40301"/>
                    </a:cubicBezTo>
                    <a:cubicBezTo>
                      <a:pt x="0" y="18044"/>
                      <a:pt x="18043" y="0"/>
                      <a:pt x="40301" y="0"/>
                    </a:cubicBezTo>
                    <a:cubicBezTo>
                      <a:pt x="62559" y="0"/>
                      <a:pt x="80603" y="18044"/>
                      <a:pt x="80603" y="40301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78" name="Freihandform: Form 2077">
                <a:extLst>
                  <a:ext uri="{FF2B5EF4-FFF2-40B4-BE49-F238E27FC236}">
                    <a16:creationId xmlns:a16="http://schemas.microsoft.com/office/drawing/2014/main" id="{00F56A91-C891-C1B6-795C-D856B555C1CA}"/>
                  </a:ext>
                </a:extLst>
              </p:cNvPr>
              <p:cNvSpPr/>
              <p:nvPr/>
            </p:nvSpPr>
            <p:spPr>
              <a:xfrm>
                <a:off x="6239096" y="3692765"/>
                <a:ext cx="80602" cy="80602"/>
              </a:xfrm>
              <a:custGeom>
                <a:avLst/>
                <a:gdLst>
                  <a:gd name="connsiteX0" fmla="*/ 80603 w 80602"/>
                  <a:gd name="connsiteY0" fmla="*/ 40302 h 80602"/>
                  <a:gd name="connsiteX1" fmla="*/ 40301 w 80602"/>
                  <a:gd name="connsiteY1" fmla="*/ 80603 h 80602"/>
                  <a:gd name="connsiteX2" fmla="*/ 0 w 80602"/>
                  <a:gd name="connsiteY2" fmla="*/ 40302 h 80602"/>
                  <a:gd name="connsiteX3" fmla="*/ 40301 w 80602"/>
                  <a:gd name="connsiteY3" fmla="*/ 0 h 80602"/>
                  <a:gd name="connsiteX4" fmla="*/ 80603 w 80602"/>
                  <a:gd name="connsiteY4" fmla="*/ 40302 h 80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2" h="80602">
                    <a:moveTo>
                      <a:pt x="80603" y="40302"/>
                    </a:moveTo>
                    <a:cubicBezTo>
                      <a:pt x="80603" y="62559"/>
                      <a:pt x="62559" y="80603"/>
                      <a:pt x="40301" y="80603"/>
                    </a:cubicBezTo>
                    <a:cubicBezTo>
                      <a:pt x="18043" y="80603"/>
                      <a:pt x="0" y="62559"/>
                      <a:pt x="0" y="40302"/>
                    </a:cubicBezTo>
                    <a:cubicBezTo>
                      <a:pt x="0" y="18044"/>
                      <a:pt x="18043" y="0"/>
                      <a:pt x="40301" y="0"/>
                    </a:cubicBezTo>
                    <a:cubicBezTo>
                      <a:pt x="62559" y="0"/>
                      <a:pt x="80603" y="18044"/>
                      <a:pt x="80603" y="40302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79" name="Freihandform: Form 2078">
                <a:extLst>
                  <a:ext uri="{FF2B5EF4-FFF2-40B4-BE49-F238E27FC236}">
                    <a16:creationId xmlns:a16="http://schemas.microsoft.com/office/drawing/2014/main" id="{31149647-BF2C-521D-C35C-122A7EAAD67B}"/>
                  </a:ext>
                </a:extLst>
              </p:cNvPr>
              <p:cNvSpPr/>
              <p:nvPr/>
            </p:nvSpPr>
            <p:spPr>
              <a:xfrm>
                <a:off x="6319442" y="3730736"/>
                <a:ext cx="80602" cy="80602"/>
              </a:xfrm>
              <a:custGeom>
                <a:avLst/>
                <a:gdLst>
                  <a:gd name="connsiteX0" fmla="*/ 80603 w 80602"/>
                  <a:gd name="connsiteY0" fmla="*/ 40301 h 80602"/>
                  <a:gd name="connsiteX1" fmla="*/ 40301 w 80602"/>
                  <a:gd name="connsiteY1" fmla="*/ 80603 h 80602"/>
                  <a:gd name="connsiteX2" fmla="*/ 0 w 80602"/>
                  <a:gd name="connsiteY2" fmla="*/ 40301 h 80602"/>
                  <a:gd name="connsiteX3" fmla="*/ 40301 w 80602"/>
                  <a:gd name="connsiteY3" fmla="*/ 0 h 80602"/>
                  <a:gd name="connsiteX4" fmla="*/ 80603 w 80602"/>
                  <a:gd name="connsiteY4" fmla="*/ 40301 h 80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2" h="80602">
                    <a:moveTo>
                      <a:pt x="80603" y="40301"/>
                    </a:moveTo>
                    <a:cubicBezTo>
                      <a:pt x="80603" y="62559"/>
                      <a:pt x="62559" y="80603"/>
                      <a:pt x="40301" y="80603"/>
                    </a:cubicBezTo>
                    <a:cubicBezTo>
                      <a:pt x="18044" y="80603"/>
                      <a:pt x="0" y="62559"/>
                      <a:pt x="0" y="40301"/>
                    </a:cubicBezTo>
                    <a:cubicBezTo>
                      <a:pt x="0" y="18043"/>
                      <a:pt x="18044" y="0"/>
                      <a:pt x="40301" y="0"/>
                    </a:cubicBezTo>
                    <a:cubicBezTo>
                      <a:pt x="62559" y="0"/>
                      <a:pt x="80603" y="18043"/>
                      <a:pt x="80603" y="40301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0" name="Freihandform: Form 159">
                <a:extLst>
                  <a:ext uri="{FF2B5EF4-FFF2-40B4-BE49-F238E27FC236}">
                    <a16:creationId xmlns:a16="http://schemas.microsoft.com/office/drawing/2014/main" id="{5EDA5F39-6E7B-DB55-2922-490D027E47C6}"/>
                  </a:ext>
                </a:extLst>
              </p:cNvPr>
              <p:cNvSpPr/>
              <p:nvPr/>
            </p:nvSpPr>
            <p:spPr>
              <a:xfrm>
                <a:off x="6403104" y="3700775"/>
                <a:ext cx="80602" cy="80602"/>
              </a:xfrm>
              <a:custGeom>
                <a:avLst/>
                <a:gdLst>
                  <a:gd name="connsiteX0" fmla="*/ 80603 w 80602"/>
                  <a:gd name="connsiteY0" fmla="*/ 40301 h 80602"/>
                  <a:gd name="connsiteX1" fmla="*/ 40301 w 80602"/>
                  <a:gd name="connsiteY1" fmla="*/ 80603 h 80602"/>
                  <a:gd name="connsiteX2" fmla="*/ 0 w 80602"/>
                  <a:gd name="connsiteY2" fmla="*/ 40301 h 80602"/>
                  <a:gd name="connsiteX3" fmla="*/ 40301 w 80602"/>
                  <a:gd name="connsiteY3" fmla="*/ 0 h 80602"/>
                  <a:gd name="connsiteX4" fmla="*/ 80603 w 80602"/>
                  <a:gd name="connsiteY4" fmla="*/ 40301 h 80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2" h="80602">
                    <a:moveTo>
                      <a:pt x="80603" y="40301"/>
                    </a:moveTo>
                    <a:cubicBezTo>
                      <a:pt x="80603" y="62559"/>
                      <a:pt x="62559" y="80603"/>
                      <a:pt x="40301" y="80603"/>
                    </a:cubicBezTo>
                    <a:cubicBezTo>
                      <a:pt x="18043" y="80603"/>
                      <a:pt x="0" y="62559"/>
                      <a:pt x="0" y="40301"/>
                    </a:cubicBezTo>
                    <a:cubicBezTo>
                      <a:pt x="0" y="18044"/>
                      <a:pt x="18043" y="0"/>
                      <a:pt x="40301" y="0"/>
                    </a:cubicBezTo>
                    <a:cubicBezTo>
                      <a:pt x="62559" y="0"/>
                      <a:pt x="80603" y="18044"/>
                      <a:pt x="80603" y="40301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1" name="Freihandform: Form 160">
                <a:extLst>
                  <a:ext uri="{FF2B5EF4-FFF2-40B4-BE49-F238E27FC236}">
                    <a16:creationId xmlns:a16="http://schemas.microsoft.com/office/drawing/2014/main" id="{132CC510-309C-093E-F1D0-C0F301F5E85C}"/>
                  </a:ext>
                </a:extLst>
              </p:cNvPr>
              <p:cNvSpPr/>
              <p:nvPr/>
            </p:nvSpPr>
            <p:spPr>
              <a:xfrm>
                <a:off x="6441075" y="3620429"/>
                <a:ext cx="80602" cy="80602"/>
              </a:xfrm>
              <a:custGeom>
                <a:avLst/>
                <a:gdLst>
                  <a:gd name="connsiteX0" fmla="*/ 80603 w 80602"/>
                  <a:gd name="connsiteY0" fmla="*/ 40301 h 80602"/>
                  <a:gd name="connsiteX1" fmla="*/ 40301 w 80602"/>
                  <a:gd name="connsiteY1" fmla="*/ 80603 h 80602"/>
                  <a:gd name="connsiteX2" fmla="*/ 0 w 80602"/>
                  <a:gd name="connsiteY2" fmla="*/ 40301 h 80602"/>
                  <a:gd name="connsiteX3" fmla="*/ 40301 w 80602"/>
                  <a:gd name="connsiteY3" fmla="*/ 0 h 80602"/>
                  <a:gd name="connsiteX4" fmla="*/ 80603 w 80602"/>
                  <a:gd name="connsiteY4" fmla="*/ 40301 h 80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2" h="80602">
                    <a:moveTo>
                      <a:pt x="80603" y="40301"/>
                    </a:moveTo>
                    <a:cubicBezTo>
                      <a:pt x="80603" y="62559"/>
                      <a:pt x="62559" y="80603"/>
                      <a:pt x="40301" y="80603"/>
                    </a:cubicBezTo>
                    <a:cubicBezTo>
                      <a:pt x="18043" y="80603"/>
                      <a:pt x="0" y="62559"/>
                      <a:pt x="0" y="40301"/>
                    </a:cubicBezTo>
                    <a:cubicBezTo>
                      <a:pt x="0" y="18044"/>
                      <a:pt x="18043" y="0"/>
                      <a:pt x="40301" y="0"/>
                    </a:cubicBezTo>
                    <a:cubicBezTo>
                      <a:pt x="62559" y="0"/>
                      <a:pt x="80603" y="18044"/>
                      <a:pt x="80603" y="40301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2" name="Freihandform: Form 161">
                <a:extLst>
                  <a:ext uri="{FF2B5EF4-FFF2-40B4-BE49-F238E27FC236}">
                    <a16:creationId xmlns:a16="http://schemas.microsoft.com/office/drawing/2014/main" id="{15B0956D-9B15-8B82-00D1-AA484E45FAC7}"/>
                  </a:ext>
                </a:extLst>
              </p:cNvPr>
              <p:cNvSpPr/>
              <p:nvPr/>
            </p:nvSpPr>
            <p:spPr>
              <a:xfrm>
                <a:off x="6411109" y="3536767"/>
                <a:ext cx="80602" cy="80602"/>
              </a:xfrm>
              <a:custGeom>
                <a:avLst/>
                <a:gdLst>
                  <a:gd name="connsiteX0" fmla="*/ 80603 w 80602"/>
                  <a:gd name="connsiteY0" fmla="*/ 40302 h 80602"/>
                  <a:gd name="connsiteX1" fmla="*/ 40301 w 80602"/>
                  <a:gd name="connsiteY1" fmla="*/ 80603 h 80602"/>
                  <a:gd name="connsiteX2" fmla="*/ 0 w 80602"/>
                  <a:gd name="connsiteY2" fmla="*/ 40302 h 80602"/>
                  <a:gd name="connsiteX3" fmla="*/ 40301 w 80602"/>
                  <a:gd name="connsiteY3" fmla="*/ 0 h 80602"/>
                  <a:gd name="connsiteX4" fmla="*/ 80603 w 80602"/>
                  <a:gd name="connsiteY4" fmla="*/ 40302 h 80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2" h="80602">
                    <a:moveTo>
                      <a:pt x="80603" y="40302"/>
                    </a:moveTo>
                    <a:cubicBezTo>
                      <a:pt x="80603" y="62559"/>
                      <a:pt x="62559" y="80603"/>
                      <a:pt x="40301" y="80603"/>
                    </a:cubicBezTo>
                    <a:cubicBezTo>
                      <a:pt x="18044" y="80603"/>
                      <a:pt x="0" y="62559"/>
                      <a:pt x="0" y="40302"/>
                    </a:cubicBezTo>
                    <a:cubicBezTo>
                      <a:pt x="0" y="18044"/>
                      <a:pt x="18044" y="0"/>
                      <a:pt x="40301" y="0"/>
                    </a:cubicBezTo>
                    <a:cubicBezTo>
                      <a:pt x="62559" y="0"/>
                      <a:pt x="80603" y="18044"/>
                      <a:pt x="80603" y="40302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63" name="Grafik 16" descr="Ein dekoratives Blumenarrangement">
            <a:extLst>
              <a:ext uri="{FF2B5EF4-FFF2-40B4-BE49-F238E27FC236}">
                <a16:creationId xmlns:a16="http://schemas.microsoft.com/office/drawing/2014/main" id="{718281F1-6052-6B8B-844E-3F7D727DCAF0}"/>
              </a:ext>
            </a:extLst>
          </p:cNvPr>
          <p:cNvGrpSpPr/>
          <p:nvPr/>
        </p:nvGrpSpPr>
        <p:grpSpPr>
          <a:xfrm>
            <a:off x="4116342" y="3625412"/>
            <a:ext cx="887082" cy="887082"/>
            <a:chOff x="6272802" y="3711908"/>
            <a:chExt cx="887082" cy="887082"/>
          </a:xfrm>
        </p:grpSpPr>
        <p:sp>
          <p:nvSpPr>
            <p:cNvPr id="164" name="Freihandform: Form 163">
              <a:extLst>
                <a:ext uri="{FF2B5EF4-FFF2-40B4-BE49-F238E27FC236}">
                  <a16:creationId xmlns:a16="http://schemas.microsoft.com/office/drawing/2014/main" id="{06024546-FB25-D7B3-0395-07C640319CBD}"/>
                </a:ext>
              </a:extLst>
            </p:cNvPr>
            <p:cNvSpPr/>
            <p:nvPr/>
          </p:nvSpPr>
          <p:spPr>
            <a:xfrm>
              <a:off x="6272802" y="3711908"/>
              <a:ext cx="887082" cy="887082"/>
            </a:xfrm>
            <a:custGeom>
              <a:avLst/>
              <a:gdLst>
                <a:gd name="connsiteX0" fmla="*/ 887082 w 887082"/>
                <a:gd name="connsiteY0" fmla="*/ 443541 h 887082"/>
                <a:gd name="connsiteX1" fmla="*/ 787861 w 887082"/>
                <a:gd name="connsiteY1" fmla="*/ 300922 h 887082"/>
                <a:gd name="connsiteX2" fmla="*/ 757172 w 887082"/>
                <a:gd name="connsiteY2" fmla="*/ 129911 h 887082"/>
                <a:gd name="connsiteX3" fmla="*/ 586161 w 887082"/>
                <a:gd name="connsiteY3" fmla="*/ 99221 h 887082"/>
                <a:gd name="connsiteX4" fmla="*/ 443541 w 887082"/>
                <a:gd name="connsiteY4" fmla="*/ 0 h 887082"/>
                <a:gd name="connsiteX5" fmla="*/ 300921 w 887082"/>
                <a:gd name="connsiteY5" fmla="*/ 99221 h 887082"/>
                <a:gd name="connsiteX6" fmla="*/ 129911 w 887082"/>
                <a:gd name="connsiteY6" fmla="*/ 129911 h 887082"/>
                <a:gd name="connsiteX7" fmla="*/ 99221 w 887082"/>
                <a:gd name="connsiteY7" fmla="*/ 300922 h 887082"/>
                <a:gd name="connsiteX8" fmla="*/ 0 w 887082"/>
                <a:gd name="connsiteY8" fmla="*/ 443541 h 887082"/>
                <a:gd name="connsiteX9" fmla="*/ 99221 w 887082"/>
                <a:gd name="connsiteY9" fmla="*/ 586161 h 887082"/>
                <a:gd name="connsiteX10" fmla="*/ 129911 w 887082"/>
                <a:gd name="connsiteY10" fmla="*/ 757172 h 887082"/>
                <a:gd name="connsiteX11" fmla="*/ 300921 w 887082"/>
                <a:gd name="connsiteY11" fmla="*/ 787861 h 887082"/>
                <a:gd name="connsiteX12" fmla="*/ 443541 w 887082"/>
                <a:gd name="connsiteY12" fmla="*/ 887082 h 887082"/>
                <a:gd name="connsiteX13" fmla="*/ 586161 w 887082"/>
                <a:gd name="connsiteY13" fmla="*/ 787861 h 887082"/>
                <a:gd name="connsiteX14" fmla="*/ 757172 w 887082"/>
                <a:gd name="connsiteY14" fmla="*/ 757172 h 887082"/>
                <a:gd name="connsiteX15" fmla="*/ 787861 w 887082"/>
                <a:gd name="connsiteY15" fmla="*/ 586161 h 887082"/>
                <a:gd name="connsiteX16" fmla="*/ 887082 w 887082"/>
                <a:gd name="connsiteY16" fmla="*/ 443541 h 887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082" h="887082">
                  <a:moveTo>
                    <a:pt x="887082" y="443541"/>
                  </a:moveTo>
                  <a:cubicBezTo>
                    <a:pt x="887082" y="378138"/>
                    <a:pt x="845790" y="322396"/>
                    <a:pt x="787861" y="300922"/>
                  </a:cubicBezTo>
                  <a:cubicBezTo>
                    <a:pt x="813638" y="244772"/>
                    <a:pt x="803420" y="176160"/>
                    <a:pt x="757172" y="129911"/>
                  </a:cubicBezTo>
                  <a:cubicBezTo>
                    <a:pt x="710928" y="83668"/>
                    <a:pt x="642310" y="73445"/>
                    <a:pt x="586161" y="99221"/>
                  </a:cubicBezTo>
                  <a:cubicBezTo>
                    <a:pt x="564687" y="41293"/>
                    <a:pt x="508939" y="0"/>
                    <a:pt x="443541" y="0"/>
                  </a:cubicBezTo>
                  <a:cubicBezTo>
                    <a:pt x="378138" y="0"/>
                    <a:pt x="322396" y="41293"/>
                    <a:pt x="300921" y="99221"/>
                  </a:cubicBezTo>
                  <a:cubicBezTo>
                    <a:pt x="244772" y="73445"/>
                    <a:pt x="176160" y="83662"/>
                    <a:pt x="129911" y="129911"/>
                  </a:cubicBezTo>
                  <a:cubicBezTo>
                    <a:pt x="83668" y="176154"/>
                    <a:pt x="73445" y="244772"/>
                    <a:pt x="99221" y="300922"/>
                  </a:cubicBezTo>
                  <a:cubicBezTo>
                    <a:pt x="41293" y="322396"/>
                    <a:pt x="0" y="378144"/>
                    <a:pt x="0" y="443541"/>
                  </a:cubicBezTo>
                  <a:cubicBezTo>
                    <a:pt x="0" y="508944"/>
                    <a:pt x="41293" y="564687"/>
                    <a:pt x="99221" y="586161"/>
                  </a:cubicBezTo>
                  <a:cubicBezTo>
                    <a:pt x="73445" y="642310"/>
                    <a:pt x="83662" y="710923"/>
                    <a:pt x="129911" y="757172"/>
                  </a:cubicBezTo>
                  <a:cubicBezTo>
                    <a:pt x="176154" y="803415"/>
                    <a:pt x="244772" y="813638"/>
                    <a:pt x="300921" y="787861"/>
                  </a:cubicBezTo>
                  <a:cubicBezTo>
                    <a:pt x="322396" y="845790"/>
                    <a:pt x="378144" y="887082"/>
                    <a:pt x="443541" y="887082"/>
                  </a:cubicBezTo>
                  <a:cubicBezTo>
                    <a:pt x="508944" y="887082"/>
                    <a:pt x="564687" y="845790"/>
                    <a:pt x="586161" y="787861"/>
                  </a:cubicBezTo>
                  <a:cubicBezTo>
                    <a:pt x="642310" y="813638"/>
                    <a:pt x="710923" y="803420"/>
                    <a:pt x="757172" y="757172"/>
                  </a:cubicBezTo>
                  <a:cubicBezTo>
                    <a:pt x="803415" y="710928"/>
                    <a:pt x="813638" y="642310"/>
                    <a:pt x="787861" y="586161"/>
                  </a:cubicBezTo>
                  <a:cubicBezTo>
                    <a:pt x="845790" y="564687"/>
                    <a:pt x="887082" y="508944"/>
                    <a:pt x="887082" y="443541"/>
                  </a:cubicBezTo>
                  <a:close/>
                </a:path>
              </a:pathLst>
            </a:custGeom>
            <a:solidFill>
              <a:srgbClr val="737373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5" name="Freihandform: Form 164">
              <a:extLst>
                <a:ext uri="{FF2B5EF4-FFF2-40B4-BE49-F238E27FC236}">
                  <a16:creationId xmlns:a16="http://schemas.microsoft.com/office/drawing/2014/main" id="{3A671BE5-0959-FBE2-07E4-F94921815644}"/>
                </a:ext>
              </a:extLst>
            </p:cNvPr>
            <p:cNvSpPr/>
            <p:nvPr/>
          </p:nvSpPr>
          <p:spPr>
            <a:xfrm rot="-2020546">
              <a:off x="6538986" y="3977977"/>
              <a:ext cx="354842" cy="354842"/>
            </a:xfrm>
            <a:custGeom>
              <a:avLst/>
              <a:gdLst>
                <a:gd name="connsiteX0" fmla="*/ 354842 w 354842"/>
                <a:gd name="connsiteY0" fmla="*/ 177421 h 354842"/>
                <a:gd name="connsiteX1" fmla="*/ 177421 w 354842"/>
                <a:gd name="connsiteY1" fmla="*/ 354842 h 354842"/>
                <a:gd name="connsiteX2" fmla="*/ 0 w 354842"/>
                <a:gd name="connsiteY2" fmla="*/ 177421 h 354842"/>
                <a:gd name="connsiteX3" fmla="*/ 177421 w 354842"/>
                <a:gd name="connsiteY3" fmla="*/ 0 h 354842"/>
                <a:gd name="connsiteX4" fmla="*/ 354842 w 354842"/>
                <a:gd name="connsiteY4" fmla="*/ 177421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842" h="354842">
                  <a:moveTo>
                    <a:pt x="354842" y="177421"/>
                  </a:moveTo>
                  <a:cubicBezTo>
                    <a:pt x="354842" y="275408"/>
                    <a:pt x="275408" y="354842"/>
                    <a:pt x="177421" y="354842"/>
                  </a:cubicBezTo>
                  <a:cubicBezTo>
                    <a:pt x="79434" y="354842"/>
                    <a:pt x="0" y="275408"/>
                    <a:pt x="0" y="177421"/>
                  </a:cubicBezTo>
                  <a:cubicBezTo>
                    <a:pt x="0" y="79434"/>
                    <a:pt x="79434" y="0"/>
                    <a:pt x="177421" y="0"/>
                  </a:cubicBezTo>
                  <a:cubicBezTo>
                    <a:pt x="275408" y="0"/>
                    <a:pt x="354842" y="79434"/>
                    <a:pt x="354842" y="177421"/>
                  </a:cubicBezTo>
                  <a:close/>
                </a:path>
              </a:pathLst>
            </a:custGeom>
            <a:solidFill>
              <a:srgbClr val="D1D1D1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66" name="Grafik 16" descr="Ein dekoratives Blumenarrangement">
              <a:extLst>
                <a:ext uri="{FF2B5EF4-FFF2-40B4-BE49-F238E27FC236}">
                  <a16:creationId xmlns:a16="http://schemas.microsoft.com/office/drawing/2014/main" id="{B53AAF34-60D5-EF00-CD1A-C30450F1420A}"/>
                </a:ext>
              </a:extLst>
            </p:cNvPr>
            <p:cNvGrpSpPr/>
            <p:nvPr/>
          </p:nvGrpSpPr>
          <p:grpSpPr>
            <a:xfrm>
              <a:off x="6404258" y="3844682"/>
              <a:ext cx="617204" cy="617204"/>
              <a:chOff x="6404258" y="3844682"/>
              <a:chExt cx="617204" cy="617204"/>
            </a:xfrm>
            <a:solidFill>
              <a:srgbClr val="E5E5E5"/>
            </a:solidFill>
          </p:grpSpPr>
          <p:sp>
            <p:nvSpPr>
              <p:cNvPr id="167" name="Freihandform: Form 166">
                <a:extLst>
                  <a:ext uri="{FF2B5EF4-FFF2-40B4-BE49-F238E27FC236}">
                    <a16:creationId xmlns:a16="http://schemas.microsoft.com/office/drawing/2014/main" id="{6AD64528-13CE-7C32-3AB0-B3430A742E2F}"/>
                  </a:ext>
                </a:extLst>
              </p:cNvPr>
              <p:cNvSpPr/>
              <p:nvPr/>
            </p:nvSpPr>
            <p:spPr>
              <a:xfrm>
                <a:off x="6484515" y="3924945"/>
                <a:ext cx="189245" cy="189250"/>
              </a:xfrm>
              <a:custGeom>
                <a:avLst/>
                <a:gdLst>
                  <a:gd name="connsiteX0" fmla="*/ 178609 w 189245"/>
                  <a:gd name="connsiteY0" fmla="*/ 187075 h 189250"/>
                  <a:gd name="connsiteX1" fmla="*/ 147512 w 189245"/>
                  <a:gd name="connsiteY1" fmla="*/ 153176 h 189250"/>
                  <a:gd name="connsiteX2" fmla="*/ 114610 w 189245"/>
                  <a:gd name="connsiteY2" fmla="*/ 121082 h 189250"/>
                  <a:gd name="connsiteX3" fmla="*/ 80400 w 189245"/>
                  <a:gd name="connsiteY3" fmla="*/ 90291 h 189250"/>
                  <a:gd name="connsiteX4" fmla="*/ 71656 w 189245"/>
                  <a:gd name="connsiteY4" fmla="*/ 82785 h 189250"/>
                  <a:gd name="connsiteX5" fmla="*/ 62634 w 189245"/>
                  <a:gd name="connsiteY5" fmla="*/ 75557 h 189250"/>
                  <a:gd name="connsiteX6" fmla="*/ 36595 w 189245"/>
                  <a:gd name="connsiteY6" fmla="*/ 69095 h 189250"/>
                  <a:gd name="connsiteX7" fmla="*/ 60 w 189245"/>
                  <a:gd name="connsiteY7" fmla="*/ 36595 h 189250"/>
                  <a:gd name="connsiteX8" fmla="*/ 32560 w 189245"/>
                  <a:gd name="connsiteY8" fmla="*/ 60 h 189250"/>
                  <a:gd name="connsiteX9" fmla="*/ 69095 w 189245"/>
                  <a:gd name="connsiteY9" fmla="*/ 32560 h 189250"/>
                  <a:gd name="connsiteX10" fmla="*/ 69095 w 189245"/>
                  <a:gd name="connsiteY10" fmla="*/ 36600 h 189250"/>
                  <a:gd name="connsiteX11" fmla="*/ 75557 w 189245"/>
                  <a:gd name="connsiteY11" fmla="*/ 62639 h 189250"/>
                  <a:gd name="connsiteX12" fmla="*/ 82785 w 189245"/>
                  <a:gd name="connsiteY12" fmla="*/ 71662 h 189250"/>
                  <a:gd name="connsiteX13" fmla="*/ 90291 w 189245"/>
                  <a:gd name="connsiteY13" fmla="*/ 80406 h 189250"/>
                  <a:gd name="connsiteX14" fmla="*/ 121082 w 189245"/>
                  <a:gd name="connsiteY14" fmla="*/ 114615 h 189250"/>
                  <a:gd name="connsiteX15" fmla="*/ 153176 w 189245"/>
                  <a:gd name="connsiteY15" fmla="*/ 147518 h 189250"/>
                  <a:gd name="connsiteX16" fmla="*/ 187074 w 189245"/>
                  <a:gd name="connsiteY16" fmla="*/ 178615 h 189250"/>
                  <a:gd name="connsiteX17" fmla="*/ 187857 w 189245"/>
                  <a:gd name="connsiteY17" fmla="*/ 187080 h 189250"/>
                  <a:gd name="connsiteX18" fmla="*/ 179391 w 189245"/>
                  <a:gd name="connsiteY18" fmla="*/ 187862 h 189250"/>
                  <a:gd name="connsiteX19" fmla="*/ 178609 w 189245"/>
                  <a:gd name="connsiteY19" fmla="*/ 187075 h 18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9245" h="189250">
                    <a:moveTo>
                      <a:pt x="178609" y="187075"/>
                    </a:moveTo>
                    <a:cubicBezTo>
                      <a:pt x="168777" y="175239"/>
                      <a:pt x="158228" y="164122"/>
                      <a:pt x="147512" y="153176"/>
                    </a:cubicBezTo>
                    <a:cubicBezTo>
                      <a:pt x="136802" y="142219"/>
                      <a:pt x="125818" y="131535"/>
                      <a:pt x="114610" y="121082"/>
                    </a:cubicBezTo>
                    <a:cubicBezTo>
                      <a:pt x="103439" y="110586"/>
                      <a:pt x="91946" y="100412"/>
                      <a:pt x="80400" y="90291"/>
                    </a:cubicBezTo>
                    <a:lnTo>
                      <a:pt x="71656" y="82785"/>
                    </a:lnTo>
                    <a:cubicBezTo>
                      <a:pt x="68710" y="80315"/>
                      <a:pt x="65950" y="77657"/>
                      <a:pt x="62634" y="75557"/>
                    </a:cubicBezTo>
                    <a:cubicBezTo>
                      <a:pt x="55926" y="71431"/>
                      <a:pt x="48098" y="68426"/>
                      <a:pt x="36595" y="69095"/>
                    </a:cubicBezTo>
                    <a:cubicBezTo>
                      <a:pt x="17532" y="70210"/>
                      <a:pt x="1174" y="55658"/>
                      <a:pt x="60" y="36595"/>
                    </a:cubicBezTo>
                    <a:cubicBezTo>
                      <a:pt x="-1054" y="17532"/>
                      <a:pt x="13497" y="1174"/>
                      <a:pt x="32560" y="60"/>
                    </a:cubicBezTo>
                    <a:cubicBezTo>
                      <a:pt x="51624" y="-1054"/>
                      <a:pt x="67981" y="13497"/>
                      <a:pt x="69095" y="32560"/>
                    </a:cubicBezTo>
                    <a:cubicBezTo>
                      <a:pt x="69170" y="33852"/>
                      <a:pt x="69160" y="35336"/>
                      <a:pt x="69095" y="36600"/>
                    </a:cubicBezTo>
                    <a:cubicBezTo>
                      <a:pt x="68420" y="48109"/>
                      <a:pt x="71431" y="55931"/>
                      <a:pt x="75557" y="62639"/>
                    </a:cubicBezTo>
                    <a:cubicBezTo>
                      <a:pt x="77657" y="65956"/>
                      <a:pt x="80315" y="68715"/>
                      <a:pt x="82785" y="71662"/>
                    </a:cubicBezTo>
                    <a:lnTo>
                      <a:pt x="90291" y="80406"/>
                    </a:lnTo>
                    <a:cubicBezTo>
                      <a:pt x="100412" y="91952"/>
                      <a:pt x="110592" y="103439"/>
                      <a:pt x="121082" y="114615"/>
                    </a:cubicBezTo>
                    <a:cubicBezTo>
                      <a:pt x="131541" y="125824"/>
                      <a:pt x="142219" y="136813"/>
                      <a:pt x="153176" y="147518"/>
                    </a:cubicBezTo>
                    <a:cubicBezTo>
                      <a:pt x="164122" y="158239"/>
                      <a:pt x="175244" y="168783"/>
                      <a:pt x="187074" y="178615"/>
                    </a:cubicBezTo>
                    <a:cubicBezTo>
                      <a:pt x="189630" y="180736"/>
                      <a:pt x="189978" y="184530"/>
                      <a:pt x="187857" y="187080"/>
                    </a:cubicBezTo>
                    <a:cubicBezTo>
                      <a:pt x="185735" y="189636"/>
                      <a:pt x="181942" y="189984"/>
                      <a:pt x="179391" y="187862"/>
                    </a:cubicBezTo>
                    <a:cubicBezTo>
                      <a:pt x="179113" y="187626"/>
                      <a:pt x="178839" y="187348"/>
                      <a:pt x="178609" y="187075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8" name="Freihandform: Form 167">
                <a:extLst>
                  <a:ext uri="{FF2B5EF4-FFF2-40B4-BE49-F238E27FC236}">
                    <a16:creationId xmlns:a16="http://schemas.microsoft.com/office/drawing/2014/main" id="{CF8281EA-6DC3-FEA9-99E9-502C4AF85D64}"/>
                  </a:ext>
                </a:extLst>
              </p:cNvPr>
              <p:cNvSpPr/>
              <p:nvPr/>
            </p:nvSpPr>
            <p:spPr>
              <a:xfrm>
                <a:off x="6404258" y="4118713"/>
                <a:ext cx="250822" cy="69154"/>
              </a:xfrm>
              <a:custGeom>
                <a:avLst/>
                <a:gdLst>
                  <a:gd name="connsiteX0" fmla="*/ 244255 w 250822"/>
                  <a:gd name="connsiteY0" fmla="*/ 40562 h 69154"/>
                  <a:gd name="connsiteX1" fmla="*/ 198296 w 250822"/>
                  <a:gd name="connsiteY1" fmla="*/ 38580 h 69154"/>
                  <a:gd name="connsiteX2" fmla="*/ 152336 w 250822"/>
                  <a:gd name="connsiteY2" fmla="*/ 39153 h 69154"/>
                  <a:gd name="connsiteX3" fmla="*/ 106377 w 250822"/>
                  <a:gd name="connsiteY3" fmla="*/ 41569 h 69154"/>
                  <a:gd name="connsiteX4" fmla="*/ 94885 w 250822"/>
                  <a:gd name="connsiteY4" fmla="*/ 42442 h 69154"/>
                  <a:gd name="connsiteX5" fmla="*/ 83392 w 250822"/>
                  <a:gd name="connsiteY5" fmla="*/ 43712 h 69154"/>
                  <a:gd name="connsiteX6" fmla="*/ 60413 w 250822"/>
                  <a:gd name="connsiteY6" fmla="*/ 57557 h 69154"/>
                  <a:gd name="connsiteX7" fmla="*/ 11597 w 250822"/>
                  <a:gd name="connsiteY7" fmla="*/ 60412 h 69154"/>
                  <a:gd name="connsiteX8" fmla="*/ 8742 w 250822"/>
                  <a:gd name="connsiteY8" fmla="*/ 11598 h 69154"/>
                  <a:gd name="connsiteX9" fmla="*/ 57557 w 250822"/>
                  <a:gd name="connsiteY9" fmla="*/ 8742 h 69154"/>
                  <a:gd name="connsiteX10" fmla="*/ 60413 w 250822"/>
                  <a:gd name="connsiteY10" fmla="*/ 11598 h 69154"/>
                  <a:gd name="connsiteX11" fmla="*/ 83392 w 250822"/>
                  <a:gd name="connsiteY11" fmla="*/ 25442 h 69154"/>
                  <a:gd name="connsiteX12" fmla="*/ 94885 w 250822"/>
                  <a:gd name="connsiteY12" fmla="*/ 26712 h 69154"/>
                  <a:gd name="connsiteX13" fmla="*/ 106377 w 250822"/>
                  <a:gd name="connsiteY13" fmla="*/ 27585 h 69154"/>
                  <a:gd name="connsiteX14" fmla="*/ 152336 w 250822"/>
                  <a:gd name="connsiteY14" fmla="*/ 30002 h 69154"/>
                  <a:gd name="connsiteX15" fmla="*/ 198296 w 250822"/>
                  <a:gd name="connsiteY15" fmla="*/ 30575 h 69154"/>
                  <a:gd name="connsiteX16" fmla="*/ 244255 w 250822"/>
                  <a:gd name="connsiteY16" fmla="*/ 28593 h 69154"/>
                  <a:gd name="connsiteX17" fmla="*/ 250797 w 250822"/>
                  <a:gd name="connsiteY17" fmla="*/ 34025 h 69154"/>
                  <a:gd name="connsiteX18" fmla="*/ 245364 w 250822"/>
                  <a:gd name="connsiteY18" fmla="*/ 40567 h 69154"/>
                  <a:gd name="connsiteX19" fmla="*/ 244255 w 250822"/>
                  <a:gd name="connsiteY19" fmla="*/ 40562 h 6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0822" h="69154">
                    <a:moveTo>
                      <a:pt x="244255" y="40562"/>
                    </a:moveTo>
                    <a:cubicBezTo>
                      <a:pt x="228937" y="39147"/>
                      <a:pt x="213614" y="38740"/>
                      <a:pt x="198296" y="38580"/>
                    </a:cubicBezTo>
                    <a:cubicBezTo>
                      <a:pt x="182978" y="38403"/>
                      <a:pt x="167655" y="38622"/>
                      <a:pt x="152336" y="39153"/>
                    </a:cubicBezTo>
                    <a:cubicBezTo>
                      <a:pt x="137018" y="39635"/>
                      <a:pt x="121695" y="40562"/>
                      <a:pt x="106377" y="41569"/>
                    </a:cubicBezTo>
                    <a:lnTo>
                      <a:pt x="94885" y="42442"/>
                    </a:lnTo>
                    <a:cubicBezTo>
                      <a:pt x="91054" y="42775"/>
                      <a:pt x="87223" y="42850"/>
                      <a:pt x="83392" y="43712"/>
                    </a:cubicBezTo>
                    <a:cubicBezTo>
                      <a:pt x="75730" y="45539"/>
                      <a:pt x="68074" y="48947"/>
                      <a:pt x="60413" y="57557"/>
                    </a:cubicBezTo>
                    <a:cubicBezTo>
                      <a:pt x="47720" y="71825"/>
                      <a:pt x="25865" y="73105"/>
                      <a:pt x="11597" y="60412"/>
                    </a:cubicBezTo>
                    <a:cubicBezTo>
                      <a:pt x="-2670" y="47720"/>
                      <a:pt x="-3951" y="25865"/>
                      <a:pt x="8742" y="11598"/>
                    </a:cubicBezTo>
                    <a:cubicBezTo>
                      <a:pt x="21434" y="-2670"/>
                      <a:pt x="43289" y="-3951"/>
                      <a:pt x="57557" y="8742"/>
                    </a:cubicBezTo>
                    <a:cubicBezTo>
                      <a:pt x="58527" y="9604"/>
                      <a:pt x="59566" y="10654"/>
                      <a:pt x="60413" y="11598"/>
                    </a:cubicBezTo>
                    <a:cubicBezTo>
                      <a:pt x="68074" y="20208"/>
                      <a:pt x="75730" y="23615"/>
                      <a:pt x="83392" y="25442"/>
                    </a:cubicBezTo>
                    <a:cubicBezTo>
                      <a:pt x="87223" y="26305"/>
                      <a:pt x="91054" y="26374"/>
                      <a:pt x="94885" y="26712"/>
                    </a:cubicBezTo>
                    <a:lnTo>
                      <a:pt x="106377" y="27585"/>
                    </a:lnTo>
                    <a:cubicBezTo>
                      <a:pt x="121695" y="28593"/>
                      <a:pt x="137018" y="29519"/>
                      <a:pt x="152336" y="30002"/>
                    </a:cubicBezTo>
                    <a:cubicBezTo>
                      <a:pt x="167655" y="30532"/>
                      <a:pt x="182978" y="30752"/>
                      <a:pt x="198296" y="30575"/>
                    </a:cubicBezTo>
                    <a:cubicBezTo>
                      <a:pt x="213614" y="30414"/>
                      <a:pt x="228937" y="30007"/>
                      <a:pt x="244255" y="28593"/>
                    </a:cubicBezTo>
                    <a:cubicBezTo>
                      <a:pt x="247561" y="28287"/>
                      <a:pt x="250492" y="30719"/>
                      <a:pt x="250797" y="34025"/>
                    </a:cubicBezTo>
                    <a:cubicBezTo>
                      <a:pt x="251103" y="37331"/>
                      <a:pt x="248670" y="40262"/>
                      <a:pt x="245364" y="40567"/>
                    </a:cubicBezTo>
                    <a:cubicBezTo>
                      <a:pt x="245000" y="40594"/>
                      <a:pt x="244609" y="40589"/>
                      <a:pt x="244255" y="40562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9" name="Freihandform: Form 168">
                <a:extLst>
                  <a:ext uri="{FF2B5EF4-FFF2-40B4-BE49-F238E27FC236}">
                    <a16:creationId xmlns:a16="http://schemas.microsoft.com/office/drawing/2014/main" id="{E7A49412-BB21-A9E8-4A0E-9D9BDF055F8F}"/>
                  </a:ext>
                </a:extLst>
              </p:cNvPr>
              <p:cNvSpPr/>
              <p:nvPr/>
            </p:nvSpPr>
            <p:spPr>
              <a:xfrm>
                <a:off x="6484521" y="4192385"/>
                <a:ext cx="189250" cy="189245"/>
              </a:xfrm>
              <a:custGeom>
                <a:avLst/>
                <a:gdLst>
                  <a:gd name="connsiteX0" fmla="*/ 187074 w 189250"/>
                  <a:gd name="connsiteY0" fmla="*/ 10636 h 189245"/>
                  <a:gd name="connsiteX1" fmla="*/ 153175 w 189250"/>
                  <a:gd name="connsiteY1" fmla="*/ 41733 h 189245"/>
                  <a:gd name="connsiteX2" fmla="*/ 121082 w 189250"/>
                  <a:gd name="connsiteY2" fmla="*/ 74635 h 189245"/>
                  <a:gd name="connsiteX3" fmla="*/ 90291 w 189250"/>
                  <a:gd name="connsiteY3" fmla="*/ 108845 h 189245"/>
                  <a:gd name="connsiteX4" fmla="*/ 82784 w 189250"/>
                  <a:gd name="connsiteY4" fmla="*/ 117589 h 189245"/>
                  <a:gd name="connsiteX5" fmla="*/ 75557 w 189250"/>
                  <a:gd name="connsiteY5" fmla="*/ 126611 h 189245"/>
                  <a:gd name="connsiteX6" fmla="*/ 69095 w 189250"/>
                  <a:gd name="connsiteY6" fmla="*/ 152650 h 189245"/>
                  <a:gd name="connsiteX7" fmla="*/ 36595 w 189250"/>
                  <a:gd name="connsiteY7" fmla="*/ 189185 h 189245"/>
                  <a:gd name="connsiteX8" fmla="*/ 60 w 189250"/>
                  <a:gd name="connsiteY8" fmla="*/ 156685 h 189245"/>
                  <a:gd name="connsiteX9" fmla="*/ 32560 w 189250"/>
                  <a:gd name="connsiteY9" fmla="*/ 120150 h 189245"/>
                  <a:gd name="connsiteX10" fmla="*/ 36600 w 189250"/>
                  <a:gd name="connsiteY10" fmla="*/ 120150 h 189245"/>
                  <a:gd name="connsiteX11" fmla="*/ 62639 w 189250"/>
                  <a:gd name="connsiteY11" fmla="*/ 113688 h 189245"/>
                  <a:gd name="connsiteX12" fmla="*/ 71662 w 189250"/>
                  <a:gd name="connsiteY12" fmla="*/ 106461 h 189245"/>
                  <a:gd name="connsiteX13" fmla="*/ 80406 w 189250"/>
                  <a:gd name="connsiteY13" fmla="*/ 98954 h 189245"/>
                  <a:gd name="connsiteX14" fmla="*/ 114615 w 189250"/>
                  <a:gd name="connsiteY14" fmla="*/ 68163 h 189245"/>
                  <a:gd name="connsiteX15" fmla="*/ 147518 w 189250"/>
                  <a:gd name="connsiteY15" fmla="*/ 36070 h 189245"/>
                  <a:gd name="connsiteX16" fmla="*/ 178614 w 189250"/>
                  <a:gd name="connsiteY16" fmla="*/ 2171 h 189245"/>
                  <a:gd name="connsiteX17" fmla="*/ 187080 w 189250"/>
                  <a:gd name="connsiteY17" fmla="*/ 1388 h 189245"/>
                  <a:gd name="connsiteX18" fmla="*/ 187862 w 189250"/>
                  <a:gd name="connsiteY18" fmla="*/ 9854 h 189245"/>
                  <a:gd name="connsiteX19" fmla="*/ 187074 w 189250"/>
                  <a:gd name="connsiteY19" fmla="*/ 10636 h 18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9250" h="189245">
                    <a:moveTo>
                      <a:pt x="187074" y="10636"/>
                    </a:moveTo>
                    <a:cubicBezTo>
                      <a:pt x="175239" y="20468"/>
                      <a:pt x="164121" y="31017"/>
                      <a:pt x="153175" y="41733"/>
                    </a:cubicBezTo>
                    <a:cubicBezTo>
                      <a:pt x="142219" y="52443"/>
                      <a:pt x="131535" y="63427"/>
                      <a:pt x="121082" y="74635"/>
                    </a:cubicBezTo>
                    <a:cubicBezTo>
                      <a:pt x="110586" y="85806"/>
                      <a:pt x="100412" y="97299"/>
                      <a:pt x="90291" y="108845"/>
                    </a:cubicBezTo>
                    <a:lnTo>
                      <a:pt x="82784" y="117589"/>
                    </a:lnTo>
                    <a:cubicBezTo>
                      <a:pt x="80315" y="120536"/>
                      <a:pt x="77657" y="123295"/>
                      <a:pt x="75557" y="126611"/>
                    </a:cubicBezTo>
                    <a:cubicBezTo>
                      <a:pt x="71431" y="133319"/>
                      <a:pt x="68426" y="141147"/>
                      <a:pt x="69095" y="152650"/>
                    </a:cubicBezTo>
                    <a:cubicBezTo>
                      <a:pt x="70210" y="171714"/>
                      <a:pt x="55658" y="188071"/>
                      <a:pt x="36595" y="189185"/>
                    </a:cubicBezTo>
                    <a:cubicBezTo>
                      <a:pt x="17532" y="190300"/>
                      <a:pt x="1174" y="175748"/>
                      <a:pt x="60" y="156685"/>
                    </a:cubicBezTo>
                    <a:cubicBezTo>
                      <a:pt x="-1054" y="137622"/>
                      <a:pt x="13497" y="121264"/>
                      <a:pt x="32560" y="120150"/>
                    </a:cubicBezTo>
                    <a:cubicBezTo>
                      <a:pt x="33852" y="120075"/>
                      <a:pt x="35336" y="120085"/>
                      <a:pt x="36600" y="120150"/>
                    </a:cubicBezTo>
                    <a:cubicBezTo>
                      <a:pt x="48109" y="120825"/>
                      <a:pt x="55931" y="117814"/>
                      <a:pt x="62639" y="113688"/>
                    </a:cubicBezTo>
                    <a:cubicBezTo>
                      <a:pt x="65956" y="111588"/>
                      <a:pt x="68715" y="108931"/>
                      <a:pt x="71662" y="106461"/>
                    </a:cubicBezTo>
                    <a:lnTo>
                      <a:pt x="80406" y="98954"/>
                    </a:lnTo>
                    <a:cubicBezTo>
                      <a:pt x="91952" y="88833"/>
                      <a:pt x="103439" y="78654"/>
                      <a:pt x="114615" y="68163"/>
                    </a:cubicBezTo>
                    <a:cubicBezTo>
                      <a:pt x="125824" y="57704"/>
                      <a:pt x="136813" y="47026"/>
                      <a:pt x="147518" y="36070"/>
                    </a:cubicBezTo>
                    <a:cubicBezTo>
                      <a:pt x="158239" y="25124"/>
                      <a:pt x="168783" y="14001"/>
                      <a:pt x="178614" y="2171"/>
                    </a:cubicBezTo>
                    <a:cubicBezTo>
                      <a:pt x="180736" y="-385"/>
                      <a:pt x="184529" y="-733"/>
                      <a:pt x="187080" y="1388"/>
                    </a:cubicBezTo>
                    <a:cubicBezTo>
                      <a:pt x="189635" y="3510"/>
                      <a:pt x="189984" y="7303"/>
                      <a:pt x="187862" y="9854"/>
                    </a:cubicBezTo>
                    <a:cubicBezTo>
                      <a:pt x="187621" y="10132"/>
                      <a:pt x="187342" y="10406"/>
                      <a:pt x="187074" y="10636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0" name="Freihandform: Form 169">
                <a:extLst>
                  <a:ext uri="{FF2B5EF4-FFF2-40B4-BE49-F238E27FC236}">
                    <a16:creationId xmlns:a16="http://schemas.microsoft.com/office/drawing/2014/main" id="{9E285C1F-0910-D1B3-F464-56D6E2E08844}"/>
                  </a:ext>
                </a:extLst>
              </p:cNvPr>
              <p:cNvSpPr/>
              <p:nvPr/>
            </p:nvSpPr>
            <p:spPr>
              <a:xfrm>
                <a:off x="6678284" y="4211064"/>
                <a:ext cx="69154" cy="250823"/>
              </a:xfrm>
              <a:custGeom>
                <a:avLst/>
                <a:gdLst>
                  <a:gd name="connsiteX0" fmla="*/ 40562 w 69154"/>
                  <a:gd name="connsiteY0" fmla="*/ 6568 h 250823"/>
                  <a:gd name="connsiteX1" fmla="*/ 38579 w 69154"/>
                  <a:gd name="connsiteY1" fmla="*/ 52527 h 250823"/>
                  <a:gd name="connsiteX2" fmla="*/ 39153 w 69154"/>
                  <a:gd name="connsiteY2" fmla="*/ 98486 h 250823"/>
                  <a:gd name="connsiteX3" fmla="*/ 41569 w 69154"/>
                  <a:gd name="connsiteY3" fmla="*/ 144446 h 250823"/>
                  <a:gd name="connsiteX4" fmla="*/ 42442 w 69154"/>
                  <a:gd name="connsiteY4" fmla="*/ 155938 h 250823"/>
                  <a:gd name="connsiteX5" fmla="*/ 43712 w 69154"/>
                  <a:gd name="connsiteY5" fmla="*/ 167431 h 250823"/>
                  <a:gd name="connsiteX6" fmla="*/ 57557 w 69154"/>
                  <a:gd name="connsiteY6" fmla="*/ 190410 h 250823"/>
                  <a:gd name="connsiteX7" fmla="*/ 60412 w 69154"/>
                  <a:gd name="connsiteY7" fmla="*/ 239226 h 250823"/>
                  <a:gd name="connsiteX8" fmla="*/ 11598 w 69154"/>
                  <a:gd name="connsiteY8" fmla="*/ 242081 h 250823"/>
                  <a:gd name="connsiteX9" fmla="*/ 8742 w 69154"/>
                  <a:gd name="connsiteY9" fmla="*/ 193266 h 250823"/>
                  <a:gd name="connsiteX10" fmla="*/ 11598 w 69154"/>
                  <a:gd name="connsiteY10" fmla="*/ 190410 h 250823"/>
                  <a:gd name="connsiteX11" fmla="*/ 25442 w 69154"/>
                  <a:gd name="connsiteY11" fmla="*/ 167431 h 250823"/>
                  <a:gd name="connsiteX12" fmla="*/ 26712 w 69154"/>
                  <a:gd name="connsiteY12" fmla="*/ 155938 h 250823"/>
                  <a:gd name="connsiteX13" fmla="*/ 27585 w 69154"/>
                  <a:gd name="connsiteY13" fmla="*/ 144446 h 250823"/>
                  <a:gd name="connsiteX14" fmla="*/ 30002 w 69154"/>
                  <a:gd name="connsiteY14" fmla="*/ 98486 h 250823"/>
                  <a:gd name="connsiteX15" fmla="*/ 30575 w 69154"/>
                  <a:gd name="connsiteY15" fmla="*/ 52527 h 250823"/>
                  <a:gd name="connsiteX16" fmla="*/ 28592 w 69154"/>
                  <a:gd name="connsiteY16" fmla="*/ 6568 h 250823"/>
                  <a:gd name="connsiteX17" fmla="*/ 34025 w 69154"/>
                  <a:gd name="connsiteY17" fmla="*/ 26 h 250823"/>
                  <a:gd name="connsiteX18" fmla="*/ 40567 w 69154"/>
                  <a:gd name="connsiteY18" fmla="*/ 5459 h 250823"/>
                  <a:gd name="connsiteX19" fmla="*/ 40562 w 69154"/>
                  <a:gd name="connsiteY19" fmla="*/ 6568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9154" h="250823">
                    <a:moveTo>
                      <a:pt x="40562" y="6568"/>
                    </a:moveTo>
                    <a:cubicBezTo>
                      <a:pt x="39147" y="21886"/>
                      <a:pt x="38740" y="37209"/>
                      <a:pt x="38579" y="52527"/>
                    </a:cubicBezTo>
                    <a:cubicBezTo>
                      <a:pt x="38403" y="67845"/>
                      <a:pt x="38622" y="83168"/>
                      <a:pt x="39153" y="98486"/>
                    </a:cubicBezTo>
                    <a:cubicBezTo>
                      <a:pt x="39635" y="113805"/>
                      <a:pt x="40562" y="129128"/>
                      <a:pt x="41569" y="144446"/>
                    </a:cubicBezTo>
                    <a:lnTo>
                      <a:pt x="42442" y="155938"/>
                    </a:lnTo>
                    <a:cubicBezTo>
                      <a:pt x="42775" y="159769"/>
                      <a:pt x="42850" y="163600"/>
                      <a:pt x="43712" y="167431"/>
                    </a:cubicBezTo>
                    <a:cubicBezTo>
                      <a:pt x="45539" y="175093"/>
                      <a:pt x="48947" y="182749"/>
                      <a:pt x="57557" y="190410"/>
                    </a:cubicBezTo>
                    <a:cubicBezTo>
                      <a:pt x="71825" y="203103"/>
                      <a:pt x="73105" y="224958"/>
                      <a:pt x="60412" y="239226"/>
                    </a:cubicBezTo>
                    <a:cubicBezTo>
                      <a:pt x="47720" y="253494"/>
                      <a:pt x="25865" y="254774"/>
                      <a:pt x="11598" y="242081"/>
                    </a:cubicBezTo>
                    <a:cubicBezTo>
                      <a:pt x="-2670" y="229389"/>
                      <a:pt x="-3951" y="207534"/>
                      <a:pt x="8742" y="193266"/>
                    </a:cubicBezTo>
                    <a:cubicBezTo>
                      <a:pt x="9604" y="192297"/>
                      <a:pt x="10655" y="191257"/>
                      <a:pt x="11598" y="190410"/>
                    </a:cubicBezTo>
                    <a:cubicBezTo>
                      <a:pt x="20207" y="182749"/>
                      <a:pt x="23615" y="175093"/>
                      <a:pt x="25442" y="167431"/>
                    </a:cubicBezTo>
                    <a:cubicBezTo>
                      <a:pt x="26305" y="163600"/>
                      <a:pt x="26374" y="159769"/>
                      <a:pt x="26712" y="155938"/>
                    </a:cubicBezTo>
                    <a:lnTo>
                      <a:pt x="27585" y="144446"/>
                    </a:lnTo>
                    <a:cubicBezTo>
                      <a:pt x="28592" y="129128"/>
                      <a:pt x="29519" y="113805"/>
                      <a:pt x="30002" y="98486"/>
                    </a:cubicBezTo>
                    <a:cubicBezTo>
                      <a:pt x="30532" y="83168"/>
                      <a:pt x="30752" y="67845"/>
                      <a:pt x="30575" y="52527"/>
                    </a:cubicBezTo>
                    <a:cubicBezTo>
                      <a:pt x="30414" y="37209"/>
                      <a:pt x="30007" y="21886"/>
                      <a:pt x="28592" y="6568"/>
                    </a:cubicBezTo>
                    <a:cubicBezTo>
                      <a:pt x="28287" y="3262"/>
                      <a:pt x="30720" y="331"/>
                      <a:pt x="34025" y="26"/>
                    </a:cubicBezTo>
                    <a:cubicBezTo>
                      <a:pt x="37331" y="-280"/>
                      <a:pt x="40262" y="2153"/>
                      <a:pt x="40567" y="5459"/>
                    </a:cubicBezTo>
                    <a:cubicBezTo>
                      <a:pt x="40599" y="5828"/>
                      <a:pt x="40594" y="6220"/>
                      <a:pt x="40562" y="6568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1" name="Freihandform: Form 170">
                <a:extLst>
                  <a:ext uri="{FF2B5EF4-FFF2-40B4-BE49-F238E27FC236}">
                    <a16:creationId xmlns:a16="http://schemas.microsoft.com/office/drawing/2014/main" id="{2265B3FA-E8BF-F495-4E13-B5F8279BF6EE}"/>
                  </a:ext>
                </a:extLst>
              </p:cNvPr>
              <p:cNvSpPr/>
              <p:nvPr/>
            </p:nvSpPr>
            <p:spPr>
              <a:xfrm>
                <a:off x="6751956" y="4192375"/>
                <a:ext cx="189245" cy="189250"/>
              </a:xfrm>
              <a:custGeom>
                <a:avLst/>
                <a:gdLst>
                  <a:gd name="connsiteX0" fmla="*/ 10636 w 189245"/>
                  <a:gd name="connsiteY0" fmla="*/ 2176 h 189250"/>
                  <a:gd name="connsiteX1" fmla="*/ 41733 w 189245"/>
                  <a:gd name="connsiteY1" fmla="*/ 36075 h 189250"/>
                  <a:gd name="connsiteX2" fmla="*/ 74635 w 189245"/>
                  <a:gd name="connsiteY2" fmla="*/ 68168 h 189250"/>
                  <a:gd name="connsiteX3" fmla="*/ 108845 w 189245"/>
                  <a:gd name="connsiteY3" fmla="*/ 98960 h 189250"/>
                  <a:gd name="connsiteX4" fmla="*/ 117589 w 189245"/>
                  <a:gd name="connsiteY4" fmla="*/ 106466 h 189250"/>
                  <a:gd name="connsiteX5" fmla="*/ 126611 w 189245"/>
                  <a:gd name="connsiteY5" fmla="*/ 113694 h 189250"/>
                  <a:gd name="connsiteX6" fmla="*/ 152650 w 189245"/>
                  <a:gd name="connsiteY6" fmla="*/ 120155 h 189250"/>
                  <a:gd name="connsiteX7" fmla="*/ 189185 w 189245"/>
                  <a:gd name="connsiteY7" fmla="*/ 152656 h 189250"/>
                  <a:gd name="connsiteX8" fmla="*/ 156685 w 189245"/>
                  <a:gd name="connsiteY8" fmla="*/ 189190 h 189250"/>
                  <a:gd name="connsiteX9" fmla="*/ 120150 w 189245"/>
                  <a:gd name="connsiteY9" fmla="*/ 156690 h 189250"/>
                  <a:gd name="connsiteX10" fmla="*/ 120150 w 189245"/>
                  <a:gd name="connsiteY10" fmla="*/ 152650 h 189250"/>
                  <a:gd name="connsiteX11" fmla="*/ 113688 w 189245"/>
                  <a:gd name="connsiteY11" fmla="*/ 126611 h 189250"/>
                  <a:gd name="connsiteX12" fmla="*/ 106461 w 189245"/>
                  <a:gd name="connsiteY12" fmla="*/ 117589 h 189250"/>
                  <a:gd name="connsiteX13" fmla="*/ 98954 w 189245"/>
                  <a:gd name="connsiteY13" fmla="*/ 108845 h 189250"/>
                  <a:gd name="connsiteX14" fmla="*/ 68163 w 189245"/>
                  <a:gd name="connsiteY14" fmla="*/ 74635 h 189250"/>
                  <a:gd name="connsiteX15" fmla="*/ 36070 w 189245"/>
                  <a:gd name="connsiteY15" fmla="*/ 41733 h 189250"/>
                  <a:gd name="connsiteX16" fmla="*/ 2171 w 189245"/>
                  <a:gd name="connsiteY16" fmla="*/ 10636 h 189250"/>
                  <a:gd name="connsiteX17" fmla="*/ 1388 w 189245"/>
                  <a:gd name="connsiteY17" fmla="*/ 2171 h 189250"/>
                  <a:gd name="connsiteX18" fmla="*/ 9854 w 189245"/>
                  <a:gd name="connsiteY18" fmla="*/ 1388 h 189250"/>
                  <a:gd name="connsiteX19" fmla="*/ 10636 w 189245"/>
                  <a:gd name="connsiteY19" fmla="*/ 2176 h 18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9245" h="189250">
                    <a:moveTo>
                      <a:pt x="10636" y="2176"/>
                    </a:moveTo>
                    <a:cubicBezTo>
                      <a:pt x="20468" y="14012"/>
                      <a:pt x="31017" y="25129"/>
                      <a:pt x="41733" y="36075"/>
                    </a:cubicBezTo>
                    <a:cubicBezTo>
                      <a:pt x="52443" y="47032"/>
                      <a:pt x="63427" y="57715"/>
                      <a:pt x="74635" y="68168"/>
                    </a:cubicBezTo>
                    <a:cubicBezTo>
                      <a:pt x="85806" y="78664"/>
                      <a:pt x="97299" y="88839"/>
                      <a:pt x="108845" y="98960"/>
                    </a:cubicBezTo>
                    <a:lnTo>
                      <a:pt x="117589" y="106466"/>
                    </a:lnTo>
                    <a:cubicBezTo>
                      <a:pt x="120536" y="108936"/>
                      <a:pt x="123295" y="111593"/>
                      <a:pt x="126611" y="113694"/>
                    </a:cubicBezTo>
                    <a:cubicBezTo>
                      <a:pt x="133319" y="117819"/>
                      <a:pt x="141147" y="120825"/>
                      <a:pt x="152650" y="120155"/>
                    </a:cubicBezTo>
                    <a:cubicBezTo>
                      <a:pt x="171714" y="119041"/>
                      <a:pt x="188071" y="133593"/>
                      <a:pt x="189185" y="152656"/>
                    </a:cubicBezTo>
                    <a:cubicBezTo>
                      <a:pt x="190300" y="171719"/>
                      <a:pt x="175748" y="188076"/>
                      <a:pt x="156685" y="189190"/>
                    </a:cubicBezTo>
                    <a:cubicBezTo>
                      <a:pt x="137622" y="190305"/>
                      <a:pt x="121264" y="175753"/>
                      <a:pt x="120150" y="156690"/>
                    </a:cubicBezTo>
                    <a:cubicBezTo>
                      <a:pt x="120075" y="155399"/>
                      <a:pt x="120085" y="153915"/>
                      <a:pt x="120150" y="152650"/>
                    </a:cubicBezTo>
                    <a:cubicBezTo>
                      <a:pt x="120825" y="141142"/>
                      <a:pt x="117814" y="133319"/>
                      <a:pt x="113688" y="126611"/>
                    </a:cubicBezTo>
                    <a:cubicBezTo>
                      <a:pt x="111588" y="123295"/>
                      <a:pt x="108931" y="120536"/>
                      <a:pt x="106461" y="117589"/>
                    </a:cubicBezTo>
                    <a:lnTo>
                      <a:pt x="98954" y="108845"/>
                    </a:lnTo>
                    <a:cubicBezTo>
                      <a:pt x="88834" y="97299"/>
                      <a:pt x="78654" y="85812"/>
                      <a:pt x="68163" y="74635"/>
                    </a:cubicBezTo>
                    <a:cubicBezTo>
                      <a:pt x="57705" y="63427"/>
                      <a:pt x="47026" y="52438"/>
                      <a:pt x="36070" y="41733"/>
                    </a:cubicBezTo>
                    <a:cubicBezTo>
                      <a:pt x="25124" y="31012"/>
                      <a:pt x="14001" y="20468"/>
                      <a:pt x="2171" y="10636"/>
                    </a:cubicBezTo>
                    <a:cubicBezTo>
                      <a:pt x="-385" y="8514"/>
                      <a:pt x="-733" y="4721"/>
                      <a:pt x="1388" y="2171"/>
                    </a:cubicBezTo>
                    <a:cubicBezTo>
                      <a:pt x="3510" y="-385"/>
                      <a:pt x="7303" y="-733"/>
                      <a:pt x="9854" y="1388"/>
                    </a:cubicBezTo>
                    <a:cubicBezTo>
                      <a:pt x="10138" y="1630"/>
                      <a:pt x="10411" y="1908"/>
                      <a:pt x="10636" y="2176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2" name="Freihandform: Form 171">
                <a:extLst>
                  <a:ext uri="{FF2B5EF4-FFF2-40B4-BE49-F238E27FC236}">
                    <a16:creationId xmlns:a16="http://schemas.microsoft.com/office/drawing/2014/main" id="{9AEA55DF-E3AB-3510-7A35-49C08A45FEEE}"/>
                  </a:ext>
                </a:extLst>
              </p:cNvPr>
              <p:cNvSpPr/>
              <p:nvPr/>
            </p:nvSpPr>
            <p:spPr>
              <a:xfrm>
                <a:off x="6770640" y="4118708"/>
                <a:ext cx="250822" cy="69154"/>
              </a:xfrm>
              <a:custGeom>
                <a:avLst/>
                <a:gdLst>
                  <a:gd name="connsiteX0" fmla="*/ 6568 w 250822"/>
                  <a:gd name="connsiteY0" fmla="*/ 28592 h 69154"/>
                  <a:gd name="connsiteX1" fmla="*/ 52527 w 250822"/>
                  <a:gd name="connsiteY1" fmla="*/ 30575 h 69154"/>
                  <a:gd name="connsiteX2" fmla="*/ 98486 w 250822"/>
                  <a:gd name="connsiteY2" fmla="*/ 30001 h 69154"/>
                  <a:gd name="connsiteX3" fmla="*/ 144446 w 250822"/>
                  <a:gd name="connsiteY3" fmla="*/ 27585 h 69154"/>
                  <a:gd name="connsiteX4" fmla="*/ 155938 w 250822"/>
                  <a:gd name="connsiteY4" fmla="*/ 26712 h 69154"/>
                  <a:gd name="connsiteX5" fmla="*/ 167431 w 250822"/>
                  <a:gd name="connsiteY5" fmla="*/ 25442 h 69154"/>
                  <a:gd name="connsiteX6" fmla="*/ 190410 w 250822"/>
                  <a:gd name="connsiteY6" fmla="*/ 11597 h 69154"/>
                  <a:gd name="connsiteX7" fmla="*/ 239225 w 250822"/>
                  <a:gd name="connsiteY7" fmla="*/ 8742 h 69154"/>
                  <a:gd name="connsiteX8" fmla="*/ 242081 w 250822"/>
                  <a:gd name="connsiteY8" fmla="*/ 57557 h 69154"/>
                  <a:gd name="connsiteX9" fmla="*/ 193266 w 250822"/>
                  <a:gd name="connsiteY9" fmla="*/ 60412 h 69154"/>
                  <a:gd name="connsiteX10" fmla="*/ 190410 w 250822"/>
                  <a:gd name="connsiteY10" fmla="*/ 57557 h 69154"/>
                  <a:gd name="connsiteX11" fmla="*/ 167431 w 250822"/>
                  <a:gd name="connsiteY11" fmla="*/ 43712 h 69154"/>
                  <a:gd name="connsiteX12" fmla="*/ 155938 w 250822"/>
                  <a:gd name="connsiteY12" fmla="*/ 42442 h 69154"/>
                  <a:gd name="connsiteX13" fmla="*/ 144446 w 250822"/>
                  <a:gd name="connsiteY13" fmla="*/ 41569 h 69154"/>
                  <a:gd name="connsiteX14" fmla="*/ 98486 w 250822"/>
                  <a:gd name="connsiteY14" fmla="*/ 39153 h 69154"/>
                  <a:gd name="connsiteX15" fmla="*/ 52527 w 250822"/>
                  <a:gd name="connsiteY15" fmla="*/ 38579 h 69154"/>
                  <a:gd name="connsiteX16" fmla="*/ 6568 w 250822"/>
                  <a:gd name="connsiteY16" fmla="*/ 40562 h 69154"/>
                  <a:gd name="connsiteX17" fmla="*/ 26 w 250822"/>
                  <a:gd name="connsiteY17" fmla="*/ 35129 h 69154"/>
                  <a:gd name="connsiteX18" fmla="*/ 5459 w 250822"/>
                  <a:gd name="connsiteY18" fmla="*/ 28587 h 69154"/>
                  <a:gd name="connsiteX19" fmla="*/ 6568 w 250822"/>
                  <a:gd name="connsiteY19" fmla="*/ 28592 h 6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0822" h="69154">
                    <a:moveTo>
                      <a:pt x="6568" y="28592"/>
                    </a:moveTo>
                    <a:cubicBezTo>
                      <a:pt x="21886" y="30007"/>
                      <a:pt x="37209" y="30414"/>
                      <a:pt x="52527" y="30575"/>
                    </a:cubicBezTo>
                    <a:cubicBezTo>
                      <a:pt x="67845" y="30752"/>
                      <a:pt x="83168" y="30532"/>
                      <a:pt x="98486" y="30001"/>
                    </a:cubicBezTo>
                    <a:cubicBezTo>
                      <a:pt x="113804" y="29519"/>
                      <a:pt x="129128" y="28592"/>
                      <a:pt x="144446" y="27585"/>
                    </a:cubicBezTo>
                    <a:lnTo>
                      <a:pt x="155938" y="26712"/>
                    </a:lnTo>
                    <a:cubicBezTo>
                      <a:pt x="159769" y="26380"/>
                      <a:pt x="163600" y="26305"/>
                      <a:pt x="167431" y="25442"/>
                    </a:cubicBezTo>
                    <a:cubicBezTo>
                      <a:pt x="175092" y="23615"/>
                      <a:pt x="182749" y="20207"/>
                      <a:pt x="190410" y="11597"/>
                    </a:cubicBezTo>
                    <a:cubicBezTo>
                      <a:pt x="203103" y="-2670"/>
                      <a:pt x="224958" y="-3951"/>
                      <a:pt x="239225" y="8742"/>
                    </a:cubicBezTo>
                    <a:cubicBezTo>
                      <a:pt x="253493" y="21434"/>
                      <a:pt x="254774" y="43289"/>
                      <a:pt x="242081" y="57557"/>
                    </a:cubicBezTo>
                    <a:cubicBezTo>
                      <a:pt x="229388" y="71825"/>
                      <a:pt x="207534" y="73105"/>
                      <a:pt x="193266" y="60412"/>
                    </a:cubicBezTo>
                    <a:cubicBezTo>
                      <a:pt x="192296" y="59550"/>
                      <a:pt x="191257" y="58500"/>
                      <a:pt x="190410" y="57557"/>
                    </a:cubicBezTo>
                    <a:cubicBezTo>
                      <a:pt x="182749" y="48947"/>
                      <a:pt x="175092" y="45539"/>
                      <a:pt x="167431" y="43712"/>
                    </a:cubicBezTo>
                    <a:cubicBezTo>
                      <a:pt x="163600" y="42849"/>
                      <a:pt x="159769" y="42780"/>
                      <a:pt x="155938" y="42442"/>
                    </a:cubicBezTo>
                    <a:lnTo>
                      <a:pt x="144446" y="41569"/>
                    </a:lnTo>
                    <a:cubicBezTo>
                      <a:pt x="129128" y="40562"/>
                      <a:pt x="113804" y="39635"/>
                      <a:pt x="98486" y="39153"/>
                    </a:cubicBezTo>
                    <a:cubicBezTo>
                      <a:pt x="83168" y="38622"/>
                      <a:pt x="67845" y="38403"/>
                      <a:pt x="52527" y="38579"/>
                    </a:cubicBezTo>
                    <a:cubicBezTo>
                      <a:pt x="37209" y="38740"/>
                      <a:pt x="21886" y="39147"/>
                      <a:pt x="6568" y="40562"/>
                    </a:cubicBezTo>
                    <a:cubicBezTo>
                      <a:pt x="3262" y="40867"/>
                      <a:pt x="331" y="38435"/>
                      <a:pt x="26" y="35129"/>
                    </a:cubicBezTo>
                    <a:cubicBezTo>
                      <a:pt x="-280" y="31823"/>
                      <a:pt x="2153" y="28893"/>
                      <a:pt x="5459" y="28587"/>
                    </a:cubicBezTo>
                    <a:cubicBezTo>
                      <a:pt x="5823" y="28555"/>
                      <a:pt x="6214" y="28560"/>
                      <a:pt x="6568" y="28592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3" name="Freihandform: Form 172">
                <a:extLst>
                  <a:ext uri="{FF2B5EF4-FFF2-40B4-BE49-F238E27FC236}">
                    <a16:creationId xmlns:a16="http://schemas.microsoft.com/office/drawing/2014/main" id="{73A1D61B-343C-45B7-653E-7D6C6232911C}"/>
                  </a:ext>
                </a:extLst>
              </p:cNvPr>
              <p:cNvSpPr/>
              <p:nvPr/>
            </p:nvSpPr>
            <p:spPr>
              <a:xfrm>
                <a:off x="6751958" y="3924945"/>
                <a:ext cx="189243" cy="189245"/>
              </a:xfrm>
              <a:custGeom>
                <a:avLst/>
                <a:gdLst>
                  <a:gd name="connsiteX0" fmla="*/ 2169 w 189243"/>
                  <a:gd name="connsiteY0" fmla="*/ 178609 h 189245"/>
                  <a:gd name="connsiteX1" fmla="*/ 36068 w 189243"/>
                  <a:gd name="connsiteY1" fmla="*/ 147512 h 189245"/>
                  <a:gd name="connsiteX2" fmla="*/ 68161 w 189243"/>
                  <a:gd name="connsiteY2" fmla="*/ 114610 h 189245"/>
                  <a:gd name="connsiteX3" fmla="*/ 98953 w 189243"/>
                  <a:gd name="connsiteY3" fmla="*/ 80400 h 189245"/>
                  <a:gd name="connsiteX4" fmla="*/ 106459 w 189243"/>
                  <a:gd name="connsiteY4" fmla="*/ 71656 h 189245"/>
                  <a:gd name="connsiteX5" fmla="*/ 113686 w 189243"/>
                  <a:gd name="connsiteY5" fmla="*/ 62634 h 189245"/>
                  <a:gd name="connsiteX6" fmla="*/ 120148 w 189243"/>
                  <a:gd name="connsiteY6" fmla="*/ 36595 h 189245"/>
                  <a:gd name="connsiteX7" fmla="*/ 152648 w 189243"/>
                  <a:gd name="connsiteY7" fmla="*/ 60 h 189245"/>
                  <a:gd name="connsiteX8" fmla="*/ 189183 w 189243"/>
                  <a:gd name="connsiteY8" fmla="*/ 32560 h 189245"/>
                  <a:gd name="connsiteX9" fmla="*/ 156683 w 189243"/>
                  <a:gd name="connsiteY9" fmla="*/ 69095 h 189245"/>
                  <a:gd name="connsiteX10" fmla="*/ 152648 w 189243"/>
                  <a:gd name="connsiteY10" fmla="*/ 69095 h 189245"/>
                  <a:gd name="connsiteX11" fmla="*/ 126609 w 189243"/>
                  <a:gd name="connsiteY11" fmla="*/ 75557 h 189245"/>
                  <a:gd name="connsiteX12" fmla="*/ 117587 w 189243"/>
                  <a:gd name="connsiteY12" fmla="*/ 82785 h 189245"/>
                  <a:gd name="connsiteX13" fmla="*/ 108843 w 189243"/>
                  <a:gd name="connsiteY13" fmla="*/ 90291 h 189245"/>
                  <a:gd name="connsiteX14" fmla="*/ 74633 w 189243"/>
                  <a:gd name="connsiteY14" fmla="*/ 121082 h 189245"/>
                  <a:gd name="connsiteX15" fmla="*/ 41731 w 189243"/>
                  <a:gd name="connsiteY15" fmla="*/ 153176 h 189245"/>
                  <a:gd name="connsiteX16" fmla="*/ 10634 w 189243"/>
                  <a:gd name="connsiteY16" fmla="*/ 187075 h 189245"/>
                  <a:gd name="connsiteX17" fmla="*/ 2169 w 189243"/>
                  <a:gd name="connsiteY17" fmla="*/ 187857 h 189245"/>
                  <a:gd name="connsiteX18" fmla="*/ 1387 w 189243"/>
                  <a:gd name="connsiteY18" fmla="*/ 179391 h 189245"/>
                  <a:gd name="connsiteX19" fmla="*/ 2169 w 189243"/>
                  <a:gd name="connsiteY19" fmla="*/ 178609 h 18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9243" h="189245">
                    <a:moveTo>
                      <a:pt x="2169" y="178609"/>
                    </a:moveTo>
                    <a:cubicBezTo>
                      <a:pt x="14004" y="168778"/>
                      <a:pt x="25122" y="158228"/>
                      <a:pt x="36068" y="147512"/>
                    </a:cubicBezTo>
                    <a:cubicBezTo>
                      <a:pt x="47025" y="136802"/>
                      <a:pt x="57708" y="125819"/>
                      <a:pt x="68161" y="114610"/>
                    </a:cubicBezTo>
                    <a:cubicBezTo>
                      <a:pt x="78652" y="103439"/>
                      <a:pt x="88832" y="91947"/>
                      <a:pt x="98953" y="80400"/>
                    </a:cubicBezTo>
                    <a:lnTo>
                      <a:pt x="106459" y="71656"/>
                    </a:lnTo>
                    <a:cubicBezTo>
                      <a:pt x="108929" y="68710"/>
                      <a:pt x="111586" y="65950"/>
                      <a:pt x="113686" y="62634"/>
                    </a:cubicBezTo>
                    <a:cubicBezTo>
                      <a:pt x="117812" y="55926"/>
                      <a:pt x="120818" y="48098"/>
                      <a:pt x="120148" y="36595"/>
                    </a:cubicBezTo>
                    <a:cubicBezTo>
                      <a:pt x="119034" y="17532"/>
                      <a:pt x="133585" y="1174"/>
                      <a:pt x="152648" y="60"/>
                    </a:cubicBezTo>
                    <a:cubicBezTo>
                      <a:pt x="171712" y="-1054"/>
                      <a:pt x="188069" y="13497"/>
                      <a:pt x="189183" y="32560"/>
                    </a:cubicBezTo>
                    <a:cubicBezTo>
                      <a:pt x="190298" y="51624"/>
                      <a:pt x="175746" y="67981"/>
                      <a:pt x="156683" y="69095"/>
                    </a:cubicBezTo>
                    <a:cubicBezTo>
                      <a:pt x="155392" y="69170"/>
                      <a:pt x="153908" y="69160"/>
                      <a:pt x="152648" y="69095"/>
                    </a:cubicBezTo>
                    <a:cubicBezTo>
                      <a:pt x="141140" y="68420"/>
                      <a:pt x="133318" y="71431"/>
                      <a:pt x="126609" y="75557"/>
                    </a:cubicBezTo>
                    <a:cubicBezTo>
                      <a:pt x="123293" y="77657"/>
                      <a:pt x="120534" y="80315"/>
                      <a:pt x="117587" y="82785"/>
                    </a:cubicBezTo>
                    <a:lnTo>
                      <a:pt x="108843" y="90291"/>
                    </a:lnTo>
                    <a:cubicBezTo>
                      <a:pt x="97297" y="100412"/>
                      <a:pt x="85810" y="110592"/>
                      <a:pt x="74633" y="121082"/>
                    </a:cubicBezTo>
                    <a:cubicBezTo>
                      <a:pt x="63425" y="131541"/>
                      <a:pt x="52436" y="142219"/>
                      <a:pt x="41731" y="153176"/>
                    </a:cubicBezTo>
                    <a:cubicBezTo>
                      <a:pt x="31010" y="164122"/>
                      <a:pt x="20466" y="175244"/>
                      <a:pt x="10634" y="187075"/>
                    </a:cubicBezTo>
                    <a:cubicBezTo>
                      <a:pt x="8513" y="189630"/>
                      <a:pt x="4719" y="189978"/>
                      <a:pt x="2169" y="187857"/>
                    </a:cubicBezTo>
                    <a:cubicBezTo>
                      <a:pt x="-381" y="185735"/>
                      <a:pt x="-735" y="181942"/>
                      <a:pt x="1387" y="179391"/>
                    </a:cubicBezTo>
                    <a:cubicBezTo>
                      <a:pt x="1617" y="179108"/>
                      <a:pt x="1901" y="178834"/>
                      <a:pt x="2169" y="178609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4" name="Freihandform: Form 173">
                <a:extLst>
                  <a:ext uri="{FF2B5EF4-FFF2-40B4-BE49-F238E27FC236}">
                    <a16:creationId xmlns:a16="http://schemas.microsoft.com/office/drawing/2014/main" id="{36966BAA-34D1-EF6C-A126-EE66271FED0C}"/>
                  </a:ext>
                </a:extLst>
              </p:cNvPr>
              <p:cNvSpPr/>
              <p:nvPr/>
            </p:nvSpPr>
            <p:spPr>
              <a:xfrm>
                <a:off x="6678278" y="3844682"/>
                <a:ext cx="69154" cy="250822"/>
              </a:xfrm>
              <a:custGeom>
                <a:avLst/>
                <a:gdLst>
                  <a:gd name="connsiteX0" fmla="*/ 28592 w 69154"/>
                  <a:gd name="connsiteY0" fmla="*/ 244255 h 250822"/>
                  <a:gd name="connsiteX1" fmla="*/ 30575 w 69154"/>
                  <a:gd name="connsiteY1" fmla="*/ 198296 h 250822"/>
                  <a:gd name="connsiteX2" fmla="*/ 30002 w 69154"/>
                  <a:gd name="connsiteY2" fmla="*/ 152336 h 250822"/>
                  <a:gd name="connsiteX3" fmla="*/ 27585 w 69154"/>
                  <a:gd name="connsiteY3" fmla="*/ 106377 h 250822"/>
                  <a:gd name="connsiteX4" fmla="*/ 26712 w 69154"/>
                  <a:gd name="connsiteY4" fmla="*/ 94885 h 250822"/>
                  <a:gd name="connsiteX5" fmla="*/ 25442 w 69154"/>
                  <a:gd name="connsiteY5" fmla="*/ 83392 h 250822"/>
                  <a:gd name="connsiteX6" fmla="*/ 11597 w 69154"/>
                  <a:gd name="connsiteY6" fmla="*/ 60413 h 250822"/>
                  <a:gd name="connsiteX7" fmla="*/ 8742 w 69154"/>
                  <a:gd name="connsiteY7" fmla="*/ 11597 h 250822"/>
                  <a:gd name="connsiteX8" fmla="*/ 57557 w 69154"/>
                  <a:gd name="connsiteY8" fmla="*/ 8742 h 250822"/>
                  <a:gd name="connsiteX9" fmla="*/ 60412 w 69154"/>
                  <a:gd name="connsiteY9" fmla="*/ 57557 h 250822"/>
                  <a:gd name="connsiteX10" fmla="*/ 57557 w 69154"/>
                  <a:gd name="connsiteY10" fmla="*/ 60413 h 250822"/>
                  <a:gd name="connsiteX11" fmla="*/ 43712 w 69154"/>
                  <a:gd name="connsiteY11" fmla="*/ 83392 h 250822"/>
                  <a:gd name="connsiteX12" fmla="*/ 42442 w 69154"/>
                  <a:gd name="connsiteY12" fmla="*/ 94885 h 250822"/>
                  <a:gd name="connsiteX13" fmla="*/ 41569 w 69154"/>
                  <a:gd name="connsiteY13" fmla="*/ 106377 h 250822"/>
                  <a:gd name="connsiteX14" fmla="*/ 39153 w 69154"/>
                  <a:gd name="connsiteY14" fmla="*/ 152336 h 250822"/>
                  <a:gd name="connsiteX15" fmla="*/ 38579 w 69154"/>
                  <a:gd name="connsiteY15" fmla="*/ 198296 h 250822"/>
                  <a:gd name="connsiteX16" fmla="*/ 40562 w 69154"/>
                  <a:gd name="connsiteY16" fmla="*/ 244255 h 250822"/>
                  <a:gd name="connsiteX17" fmla="*/ 35129 w 69154"/>
                  <a:gd name="connsiteY17" fmla="*/ 250797 h 250822"/>
                  <a:gd name="connsiteX18" fmla="*/ 28587 w 69154"/>
                  <a:gd name="connsiteY18" fmla="*/ 245364 h 250822"/>
                  <a:gd name="connsiteX19" fmla="*/ 28592 w 69154"/>
                  <a:gd name="connsiteY19" fmla="*/ 244255 h 25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9154" h="250822">
                    <a:moveTo>
                      <a:pt x="28592" y="244255"/>
                    </a:moveTo>
                    <a:cubicBezTo>
                      <a:pt x="30007" y="228937"/>
                      <a:pt x="30414" y="213614"/>
                      <a:pt x="30575" y="198296"/>
                    </a:cubicBezTo>
                    <a:cubicBezTo>
                      <a:pt x="30752" y="182978"/>
                      <a:pt x="30532" y="167655"/>
                      <a:pt x="30002" y="152336"/>
                    </a:cubicBezTo>
                    <a:cubicBezTo>
                      <a:pt x="29519" y="137018"/>
                      <a:pt x="28592" y="121695"/>
                      <a:pt x="27585" y="106377"/>
                    </a:cubicBezTo>
                    <a:lnTo>
                      <a:pt x="26712" y="94885"/>
                    </a:lnTo>
                    <a:cubicBezTo>
                      <a:pt x="26380" y="91054"/>
                      <a:pt x="26305" y="87223"/>
                      <a:pt x="25442" y="83392"/>
                    </a:cubicBezTo>
                    <a:cubicBezTo>
                      <a:pt x="23615" y="75730"/>
                      <a:pt x="20207" y="68074"/>
                      <a:pt x="11597" y="60413"/>
                    </a:cubicBezTo>
                    <a:cubicBezTo>
                      <a:pt x="-2670" y="47720"/>
                      <a:pt x="-3951" y="25865"/>
                      <a:pt x="8742" y="11597"/>
                    </a:cubicBezTo>
                    <a:cubicBezTo>
                      <a:pt x="21434" y="-2670"/>
                      <a:pt x="43289" y="-3951"/>
                      <a:pt x="57557" y="8742"/>
                    </a:cubicBezTo>
                    <a:cubicBezTo>
                      <a:pt x="71825" y="21434"/>
                      <a:pt x="73105" y="43289"/>
                      <a:pt x="60412" y="57557"/>
                    </a:cubicBezTo>
                    <a:cubicBezTo>
                      <a:pt x="59550" y="58527"/>
                      <a:pt x="58500" y="59566"/>
                      <a:pt x="57557" y="60413"/>
                    </a:cubicBezTo>
                    <a:cubicBezTo>
                      <a:pt x="48947" y="68074"/>
                      <a:pt x="45539" y="75730"/>
                      <a:pt x="43712" y="83392"/>
                    </a:cubicBezTo>
                    <a:cubicBezTo>
                      <a:pt x="42850" y="87223"/>
                      <a:pt x="42780" y="91054"/>
                      <a:pt x="42442" y="94885"/>
                    </a:cubicBezTo>
                    <a:lnTo>
                      <a:pt x="41569" y="106377"/>
                    </a:lnTo>
                    <a:cubicBezTo>
                      <a:pt x="40562" y="121695"/>
                      <a:pt x="39635" y="137018"/>
                      <a:pt x="39153" y="152336"/>
                    </a:cubicBezTo>
                    <a:cubicBezTo>
                      <a:pt x="38622" y="167655"/>
                      <a:pt x="38403" y="182978"/>
                      <a:pt x="38579" y="198296"/>
                    </a:cubicBezTo>
                    <a:cubicBezTo>
                      <a:pt x="38740" y="213614"/>
                      <a:pt x="39147" y="228937"/>
                      <a:pt x="40562" y="244255"/>
                    </a:cubicBezTo>
                    <a:cubicBezTo>
                      <a:pt x="40867" y="247561"/>
                      <a:pt x="38435" y="250492"/>
                      <a:pt x="35129" y="250797"/>
                    </a:cubicBezTo>
                    <a:cubicBezTo>
                      <a:pt x="31823" y="251102"/>
                      <a:pt x="28892" y="248670"/>
                      <a:pt x="28587" y="245364"/>
                    </a:cubicBezTo>
                    <a:cubicBezTo>
                      <a:pt x="28560" y="245000"/>
                      <a:pt x="28566" y="244609"/>
                      <a:pt x="28592" y="244255"/>
                    </a:cubicBezTo>
                    <a:close/>
                  </a:path>
                </a:pathLst>
              </a:custGeom>
              <a:solidFill>
                <a:srgbClr val="FFB9B9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75" name="Grafik 16" descr="Ein dekoratives Blumenarrangement">
            <a:extLst>
              <a:ext uri="{FF2B5EF4-FFF2-40B4-BE49-F238E27FC236}">
                <a16:creationId xmlns:a16="http://schemas.microsoft.com/office/drawing/2014/main" id="{A8F1FEA2-3B11-49E1-2219-57AA3F7378A7}"/>
              </a:ext>
            </a:extLst>
          </p:cNvPr>
          <p:cNvGrpSpPr/>
          <p:nvPr/>
        </p:nvGrpSpPr>
        <p:grpSpPr>
          <a:xfrm>
            <a:off x="4662421" y="3116152"/>
            <a:ext cx="657997" cy="664087"/>
            <a:chOff x="6818881" y="3202648"/>
            <a:chExt cx="657997" cy="664087"/>
          </a:xfrm>
        </p:grpSpPr>
        <p:sp>
          <p:nvSpPr>
            <p:cNvPr id="176" name="Freihandform: Form 175">
              <a:extLst>
                <a:ext uri="{FF2B5EF4-FFF2-40B4-BE49-F238E27FC236}">
                  <a16:creationId xmlns:a16="http://schemas.microsoft.com/office/drawing/2014/main" id="{F0FC5849-21FA-D814-60E6-4A672152ECA8}"/>
                </a:ext>
              </a:extLst>
            </p:cNvPr>
            <p:cNvSpPr/>
            <p:nvPr/>
          </p:nvSpPr>
          <p:spPr>
            <a:xfrm>
              <a:off x="6818881" y="3247653"/>
              <a:ext cx="620119" cy="619081"/>
            </a:xfrm>
            <a:custGeom>
              <a:avLst/>
              <a:gdLst>
                <a:gd name="connsiteX0" fmla="*/ 619947 w 620119"/>
                <a:gd name="connsiteY0" fmla="*/ 352888 h 619081"/>
                <a:gd name="connsiteX1" fmla="*/ 400770 w 620119"/>
                <a:gd name="connsiteY1" fmla="*/ 332351 h 619081"/>
                <a:gd name="connsiteX2" fmla="*/ 353460 w 620119"/>
                <a:gd name="connsiteY2" fmla="*/ 341208 h 619081"/>
                <a:gd name="connsiteX3" fmla="*/ 353418 w 620119"/>
                <a:gd name="connsiteY3" fmla="*/ 341122 h 619081"/>
                <a:gd name="connsiteX4" fmla="*/ 386614 w 620119"/>
                <a:gd name="connsiteY4" fmla="*/ 309784 h 619081"/>
                <a:gd name="connsiteX5" fmla="*/ 499300 w 620119"/>
                <a:gd name="connsiteY5" fmla="*/ 120675 h 619081"/>
                <a:gd name="connsiteX6" fmla="*/ 309912 w 620119"/>
                <a:gd name="connsiteY6" fmla="*/ 232894 h 619081"/>
                <a:gd name="connsiteX7" fmla="*/ 280562 w 620119"/>
                <a:gd name="connsiteY7" fmla="*/ 263701 h 619081"/>
                <a:gd name="connsiteX8" fmla="*/ 280476 w 620119"/>
                <a:gd name="connsiteY8" fmla="*/ 263659 h 619081"/>
                <a:gd name="connsiteX9" fmla="*/ 288781 w 620119"/>
                <a:gd name="connsiteY9" fmla="*/ 219403 h 619081"/>
                <a:gd name="connsiteX10" fmla="*/ 268791 w 620119"/>
                <a:gd name="connsiteY10" fmla="*/ 177 h 619081"/>
                <a:gd name="connsiteX11" fmla="*/ 181534 w 620119"/>
                <a:gd name="connsiteY11" fmla="*/ 202279 h 619081"/>
                <a:gd name="connsiteX12" fmla="*/ 175897 w 620119"/>
                <a:gd name="connsiteY12" fmla="*/ 244451 h 619081"/>
                <a:gd name="connsiteX13" fmla="*/ 175801 w 620119"/>
                <a:gd name="connsiteY13" fmla="*/ 244467 h 619081"/>
                <a:gd name="connsiteX14" fmla="*/ 156507 w 620119"/>
                <a:gd name="connsiteY14" fmla="*/ 203785 h 619081"/>
                <a:gd name="connsiteX15" fmla="*/ 11477 w 620119"/>
                <a:gd name="connsiteY15" fmla="*/ 38175 h 619081"/>
                <a:gd name="connsiteX16" fmla="*/ 59675 w 620119"/>
                <a:gd name="connsiteY16" fmla="*/ 252970 h 619081"/>
                <a:gd name="connsiteX17" fmla="*/ 101659 w 620119"/>
                <a:gd name="connsiteY17" fmla="*/ 325949 h 619081"/>
                <a:gd name="connsiteX18" fmla="*/ 225446 w 620119"/>
                <a:gd name="connsiteY18" fmla="*/ 385522 h 619081"/>
                <a:gd name="connsiteX19" fmla="*/ 279619 w 620119"/>
                <a:gd name="connsiteY19" fmla="*/ 508703 h 619081"/>
                <a:gd name="connsiteX20" fmla="*/ 363705 w 620119"/>
                <a:gd name="connsiteY20" fmla="*/ 558949 h 619081"/>
                <a:gd name="connsiteX21" fmla="*/ 578382 w 620119"/>
                <a:gd name="connsiteY21" fmla="*/ 607684 h 619081"/>
                <a:gd name="connsiteX22" fmla="*/ 413130 w 620119"/>
                <a:gd name="connsiteY22" fmla="*/ 462240 h 619081"/>
                <a:gd name="connsiteX23" fmla="*/ 377426 w 620119"/>
                <a:gd name="connsiteY23" fmla="*/ 445058 h 619081"/>
                <a:gd name="connsiteX24" fmla="*/ 377442 w 620119"/>
                <a:gd name="connsiteY24" fmla="*/ 444961 h 619081"/>
                <a:gd name="connsiteX25" fmla="*/ 417631 w 620119"/>
                <a:gd name="connsiteY25" fmla="*/ 439652 h 619081"/>
                <a:gd name="connsiteX26" fmla="*/ 619947 w 620119"/>
                <a:gd name="connsiteY26" fmla="*/ 352888 h 61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20119" h="619081">
                  <a:moveTo>
                    <a:pt x="619947" y="352888"/>
                  </a:moveTo>
                  <a:cubicBezTo>
                    <a:pt x="615291" y="323259"/>
                    <a:pt x="517163" y="314065"/>
                    <a:pt x="400770" y="332351"/>
                  </a:cubicBezTo>
                  <a:cubicBezTo>
                    <a:pt x="384418" y="334923"/>
                    <a:pt x="368601" y="337907"/>
                    <a:pt x="353460" y="341208"/>
                  </a:cubicBezTo>
                  <a:cubicBezTo>
                    <a:pt x="353407" y="341218"/>
                    <a:pt x="353375" y="341154"/>
                    <a:pt x="353418" y="341122"/>
                  </a:cubicBezTo>
                  <a:cubicBezTo>
                    <a:pt x="364407" y="331312"/>
                    <a:pt x="375519" y="320853"/>
                    <a:pt x="386614" y="309784"/>
                  </a:cubicBezTo>
                  <a:cubicBezTo>
                    <a:pt x="470030" y="226577"/>
                    <a:pt x="520480" y="141908"/>
                    <a:pt x="499300" y="120675"/>
                  </a:cubicBezTo>
                  <a:cubicBezTo>
                    <a:pt x="478121" y="99442"/>
                    <a:pt x="393328" y="149682"/>
                    <a:pt x="309912" y="232894"/>
                  </a:cubicBezTo>
                  <a:cubicBezTo>
                    <a:pt x="299598" y="243181"/>
                    <a:pt x="289794" y="253489"/>
                    <a:pt x="280562" y="263701"/>
                  </a:cubicBezTo>
                  <a:cubicBezTo>
                    <a:pt x="280525" y="263739"/>
                    <a:pt x="280466" y="263707"/>
                    <a:pt x="280476" y="263659"/>
                  </a:cubicBezTo>
                  <a:cubicBezTo>
                    <a:pt x="283546" y="249450"/>
                    <a:pt x="286343" y="234657"/>
                    <a:pt x="288781" y="219403"/>
                  </a:cubicBezTo>
                  <a:cubicBezTo>
                    <a:pt x="307356" y="103053"/>
                    <a:pt x="298409" y="4903"/>
                    <a:pt x="268791" y="177"/>
                  </a:cubicBezTo>
                  <a:cubicBezTo>
                    <a:pt x="239173" y="-4554"/>
                    <a:pt x="200109" y="85935"/>
                    <a:pt x="181534" y="202279"/>
                  </a:cubicBezTo>
                  <a:cubicBezTo>
                    <a:pt x="179235" y="216665"/>
                    <a:pt x="177365" y="230767"/>
                    <a:pt x="175897" y="244451"/>
                  </a:cubicBezTo>
                  <a:cubicBezTo>
                    <a:pt x="175892" y="244504"/>
                    <a:pt x="175822" y="244515"/>
                    <a:pt x="175801" y="244467"/>
                  </a:cubicBezTo>
                  <a:cubicBezTo>
                    <a:pt x="169934" y="231169"/>
                    <a:pt x="163505" y="217554"/>
                    <a:pt x="156507" y="203785"/>
                  </a:cubicBezTo>
                  <a:cubicBezTo>
                    <a:pt x="103149" y="98740"/>
                    <a:pt x="38218" y="24593"/>
                    <a:pt x="11477" y="38175"/>
                  </a:cubicBezTo>
                  <a:cubicBezTo>
                    <a:pt x="-15264" y="51757"/>
                    <a:pt x="6317" y="147924"/>
                    <a:pt x="59675" y="252970"/>
                  </a:cubicBezTo>
                  <a:cubicBezTo>
                    <a:pt x="73199" y="279593"/>
                    <a:pt x="87247" y="304367"/>
                    <a:pt x="101659" y="325949"/>
                  </a:cubicBezTo>
                  <a:cubicBezTo>
                    <a:pt x="109182" y="337211"/>
                    <a:pt x="197050" y="357126"/>
                    <a:pt x="225446" y="385522"/>
                  </a:cubicBezTo>
                  <a:cubicBezTo>
                    <a:pt x="253843" y="413918"/>
                    <a:pt x="271389" y="503035"/>
                    <a:pt x="279619" y="508703"/>
                  </a:cubicBezTo>
                  <a:cubicBezTo>
                    <a:pt x="303960" y="525452"/>
                    <a:pt x="332308" y="542902"/>
                    <a:pt x="363705" y="558949"/>
                  </a:cubicBezTo>
                  <a:cubicBezTo>
                    <a:pt x="468616" y="612570"/>
                    <a:pt x="564730" y="634387"/>
                    <a:pt x="578382" y="607684"/>
                  </a:cubicBezTo>
                  <a:cubicBezTo>
                    <a:pt x="592028" y="580980"/>
                    <a:pt x="518047" y="515861"/>
                    <a:pt x="413130" y="462240"/>
                  </a:cubicBezTo>
                  <a:cubicBezTo>
                    <a:pt x="401075" y="456079"/>
                    <a:pt x="389144" y="450357"/>
                    <a:pt x="377426" y="445058"/>
                  </a:cubicBezTo>
                  <a:cubicBezTo>
                    <a:pt x="377378" y="445037"/>
                    <a:pt x="377388" y="444967"/>
                    <a:pt x="377442" y="444961"/>
                  </a:cubicBezTo>
                  <a:cubicBezTo>
                    <a:pt x="390510" y="443558"/>
                    <a:pt x="403936" y="441800"/>
                    <a:pt x="417631" y="439652"/>
                  </a:cubicBezTo>
                  <a:cubicBezTo>
                    <a:pt x="534019" y="421360"/>
                    <a:pt x="624603" y="382516"/>
                    <a:pt x="619947" y="352888"/>
                  </a:cubicBezTo>
                  <a:close/>
                </a:path>
              </a:pathLst>
            </a:custGeom>
            <a:solidFill>
              <a:srgbClr val="FF6969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7" name="Freihandform: Form 176">
              <a:extLst>
                <a:ext uri="{FF2B5EF4-FFF2-40B4-BE49-F238E27FC236}">
                  <a16:creationId xmlns:a16="http://schemas.microsoft.com/office/drawing/2014/main" id="{DBB4566D-6713-203A-E619-54AFA1E54F38}"/>
                </a:ext>
              </a:extLst>
            </p:cNvPr>
            <p:cNvSpPr/>
            <p:nvPr/>
          </p:nvSpPr>
          <p:spPr>
            <a:xfrm>
              <a:off x="6903944" y="3546173"/>
              <a:ext cx="225973" cy="225836"/>
            </a:xfrm>
            <a:custGeom>
              <a:avLst/>
              <a:gdLst>
                <a:gd name="connsiteX0" fmla="*/ 194889 w 225973"/>
                <a:gd name="connsiteY0" fmla="*/ 210441 h 225836"/>
                <a:gd name="connsiteX1" fmla="*/ 188502 w 225973"/>
                <a:gd name="connsiteY1" fmla="*/ 42805 h 225836"/>
                <a:gd name="connsiteX2" fmla="*/ 16125 w 225973"/>
                <a:gd name="connsiteY2" fmla="*/ 27193 h 225836"/>
                <a:gd name="connsiteX3" fmla="*/ 40364 w 225973"/>
                <a:gd name="connsiteY3" fmla="*/ 63149 h 225836"/>
                <a:gd name="connsiteX4" fmla="*/ 22389 w 225973"/>
                <a:gd name="connsiteY4" fmla="*/ 166924 h 225836"/>
                <a:gd name="connsiteX5" fmla="*/ 9192 w 225973"/>
                <a:gd name="connsiteY5" fmla="*/ 178513 h 225836"/>
                <a:gd name="connsiteX6" fmla="*/ 7681 w 225973"/>
                <a:gd name="connsiteY6" fmla="*/ 217684 h 225836"/>
                <a:gd name="connsiteX7" fmla="*/ 7681 w 225973"/>
                <a:gd name="connsiteY7" fmla="*/ 217684 h 225836"/>
                <a:gd name="connsiteX8" fmla="*/ 44998 w 225973"/>
                <a:gd name="connsiteY8" fmla="*/ 218986 h 225836"/>
                <a:gd name="connsiteX9" fmla="*/ 65626 w 225973"/>
                <a:gd name="connsiteY9" fmla="*/ 200604 h 225836"/>
                <a:gd name="connsiteX10" fmla="*/ 159543 w 225973"/>
                <a:gd name="connsiteY10" fmla="*/ 185307 h 225836"/>
                <a:gd name="connsiteX11" fmla="*/ 194889 w 225973"/>
                <a:gd name="connsiteY11" fmla="*/ 210441 h 22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973" h="225836">
                  <a:moveTo>
                    <a:pt x="194889" y="210441"/>
                  </a:moveTo>
                  <a:cubicBezTo>
                    <a:pt x="240891" y="165564"/>
                    <a:pt x="233379" y="88808"/>
                    <a:pt x="188502" y="42805"/>
                  </a:cubicBezTo>
                  <a:cubicBezTo>
                    <a:pt x="143625" y="-3197"/>
                    <a:pt x="62127" y="-17684"/>
                    <a:pt x="16125" y="27193"/>
                  </a:cubicBezTo>
                  <a:lnTo>
                    <a:pt x="40364" y="63149"/>
                  </a:lnTo>
                  <a:cubicBezTo>
                    <a:pt x="70025" y="104661"/>
                    <a:pt x="57654" y="132517"/>
                    <a:pt x="22389" y="166924"/>
                  </a:cubicBezTo>
                  <a:lnTo>
                    <a:pt x="9192" y="178513"/>
                  </a:lnTo>
                  <a:cubicBezTo>
                    <a:pt x="-2440" y="188725"/>
                    <a:pt x="-3131" y="206604"/>
                    <a:pt x="7681" y="217684"/>
                  </a:cubicBezTo>
                  <a:lnTo>
                    <a:pt x="7681" y="217684"/>
                  </a:lnTo>
                  <a:cubicBezTo>
                    <a:pt x="17770" y="228025"/>
                    <a:pt x="34213" y="228604"/>
                    <a:pt x="44998" y="218986"/>
                  </a:cubicBezTo>
                  <a:lnTo>
                    <a:pt x="65626" y="200604"/>
                  </a:lnTo>
                  <a:cubicBezTo>
                    <a:pt x="97960" y="169062"/>
                    <a:pt x="118711" y="160115"/>
                    <a:pt x="159543" y="185307"/>
                  </a:cubicBezTo>
                  <a:lnTo>
                    <a:pt x="194889" y="210441"/>
                  </a:lnTo>
                  <a:close/>
                </a:path>
              </a:pathLst>
            </a:custGeom>
            <a:solidFill>
              <a:srgbClr val="737373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8" name="Freihandform: Form 177">
              <a:extLst>
                <a:ext uri="{FF2B5EF4-FFF2-40B4-BE49-F238E27FC236}">
                  <a16:creationId xmlns:a16="http://schemas.microsoft.com/office/drawing/2014/main" id="{A5582718-FDC2-4E79-5958-826B6D7BA04B}"/>
                </a:ext>
              </a:extLst>
            </p:cNvPr>
            <p:cNvSpPr/>
            <p:nvPr/>
          </p:nvSpPr>
          <p:spPr>
            <a:xfrm>
              <a:off x="7136668" y="3202648"/>
              <a:ext cx="124683" cy="233286"/>
            </a:xfrm>
            <a:custGeom>
              <a:avLst/>
              <a:gdLst>
                <a:gd name="connsiteX0" fmla="*/ 746 w 124683"/>
                <a:gd name="connsiteY0" fmla="*/ 224370 h 233286"/>
                <a:gd name="connsiteX1" fmla="*/ 20945 w 124683"/>
                <a:gd name="connsiteY1" fmla="*/ 183040 h 233286"/>
                <a:gd name="connsiteX2" fmla="*/ 38802 w 124683"/>
                <a:gd name="connsiteY2" fmla="*/ 140686 h 233286"/>
                <a:gd name="connsiteX3" fmla="*/ 54972 w 124683"/>
                <a:gd name="connsiteY3" fmla="*/ 97593 h 233286"/>
                <a:gd name="connsiteX4" fmla="*/ 58765 w 124683"/>
                <a:gd name="connsiteY4" fmla="*/ 86711 h 233286"/>
                <a:gd name="connsiteX5" fmla="*/ 62200 w 124683"/>
                <a:gd name="connsiteY5" fmla="*/ 75674 h 233286"/>
                <a:gd name="connsiteX6" fmla="*/ 58701 w 124683"/>
                <a:gd name="connsiteY6" fmla="*/ 49073 h 233286"/>
                <a:gd name="connsiteX7" fmla="*/ 75610 w 124683"/>
                <a:gd name="connsiteY7" fmla="*/ 3188 h 233286"/>
                <a:gd name="connsiteX8" fmla="*/ 121495 w 124683"/>
                <a:gd name="connsiteY8" fmla="*/ 20098 h 233286"/>
                <a:gd name="connsiteX9" fmla="*/ 104585 w 124683"/>
                <a:gd name="connsiteY9" fmla="*/ 65982 h 233286"/>
                <a:gd name="connsiteX10" fmla="*/ 100829 w 124683"/>
                <a:gd name="connsiteY10" fmla="*/ 67456 h 233286"/>
                <a:gd name="connsiteX11" fmla="*/ 78948 w 124683"/>
                <a:gd name="connsiteY11" fmla="*/ 82982 h 233286"/>
                <a:gd name="connsiteX12" fmla="*/ 73189 w 124683"/>
                <a:gd name="connsiteY12" fmla="*/ 93007 h 233286"/>
                <a:gd name="connsiteX13" fmla="*/ 67793 w 124683"/>
                <a:gd name="connsiteY13" fmla="*/ 103187 h 233286"/>
                <a:gd name="connsiteX14" fmla="*/ 47198 w 124683"/>
                <a:gd name="connsiteY14" fmla="*/ 144345 h 233286"/>
                <a:gd name="connsiteX15" fmla="*/ 28290 w 124683"/>
                <a:gd name="connsiteY15" fmla="*/ 186244 h 233286"/>
                <a:gd name="connsiteX16" fmla="*/ 11724 w 124683"/>
                <a:gd name="connsiteY16" fmla="*/ 229160 h 233286"/>
                <a:gd name="connsiteX17" fmla="*/ 4126 w 124683"/>
                <a:gd name="connsiteY17" fmla="*/ 232980 h 233286"/>
                <a:gd name="connsiteX18" fmla="*/ 306 w 124683"/>
                <a:gd name="connsiteY18" fmla="*/ 225382 h 233286"/>
                <a:gd name="connsiteX19" fmla="*/ 746 w 124683"/>
                <a:gd name="connsiteY19" fmla="*/ 224370 h 23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683" h="233286">
                  <a:moveTo>
                    <a:pt x="746" y="224370"/>
                  </a:moveTo>
                  <a:cubicBezTo>
                    <a:pt x="8171" y="210895"/>
                    <a:pt x="14670" y="197013"/>
                    <a:pt x="20945" y="183040"/>
                  </a:cubicBezTo>
                  <a:cubicBezTo>
                    <a:pt x="27234" y="169066"/>
                    <a:pt x="33166" y="154938"/>
                    <a:pt x="38802" y="140686"/>
                  </a:cubicBezTo>
                  <a:cubicBezTo>
                    <a:pt x="44492" y="126450"/>
                    <a:pt x="49770" y="112038"/>
                    <a:pt x="54972" y="97593"/>
                  </a:cubicBezTo>
                  <a:lnTo>
                    <a:pt x="58765" y="86711"/>
                  </a:lnTo>
                  <a:cubicBezTo>
                    <a:pt x="59992" y="83068"/>
                    <a:pt x="61455" y="79527"/>
                    <a:pt x="62200" y="75674"/>
                  </a:cubicBezTo>
                  <a:cubicBezTo>
                    <a:pt x="63587" y="67922"/>
                    <a:pt x="63534" y="59542"/>
                    <a:pt x="58701" y="49073"/>
                  </a:cubicBezTo>
                  <a:cubicBezTo>
                    <a:pt x="50702" y="31735"/>
                    <a:pt x="58272" y="11193"/>
                    <a:pt x="75610" y="3188"/>
                  </a:cubicBezTo>
                  <a:cubicBezTo>
                    <a:pt x="92948" y="-4811"/>
                    <a:pt x="113490" y="2760"/>
                    <a:pt x="121495" y="20098"/>
                  </a:cubicBezTo>
                  <a:cubicBezTo>
                    <a:pt x="129494" y="37436"/>
                    <a:pt x="121923" y="57977"/>
                    <a:pt x="104585" y="65982"/>
                  </a:cubicBezTo>
                  <a:cubicBezTo>
                    <a:pt x="103407" y="66523"/>
                    <a:pt x="102030" y="67054"/>
                    <a:pt x="100829" y="67456"/>
                  </a:cubicBezTo>
                  <a:cubicBezTo>
                    <a:pt x="89873" y="71029"/>
                    <a:pt x="83690" y="76692"/>
                    <a:pt x="78948" y="82982"/>
                  </a:cubicBezTo>
                  <a:cubicBezTo>
                    <a:pt x="76628" y="86149"/>
                    <a:pt x="75026" y="89631"/>
                    <a:pt x="73189" y="93007"/>
                  </a:cubicBezTo>
                  <a:lnTo>
                    <a:pt x="67793" y="103187"/>
                  </a:lnTo>
                  <a:cubicBezTo>
                    <a:pt x="60742" y="116828"/>
                    <a:pt x="53766" y="130495"/>
                    <a:pt x="47198" y="144345"/>
                  </a:cubicBezTo>
                  <a:cubicBezTo>
                    <a:pt x="40581" y="158174"/>
                    <a:pt x="34253" y="172131"/>
                    <a:pt x="28290" y="186244"/>
                  </a:cubicBezTo>
                  <a:cubicBezTo>
                    <a:pt x="22311" y="200351"/>
                    <a:pt x="16551" y="214554"/>
                    <a:pt x="11724" y="229160"/>
                  </a:cubicBezTo>
                  <a:cubicBezTo>
                    <a:pt x="10679" y="232310"/>
                    <a:pt x="7282" y="234024"/>
                    <a:pt x="4126" y="232980"/>
                  </a:cubicBezTo>
                  <a:cubicBezTo>
                    <a:pt x="976" y="231935"/>
                    <a:pt x="-738" y="228538"/>
                    <a:pt x="306" y="225382"/>
                  </a:cubicBezTo>
                  <a:cubicBezTo>
                    <a:pt x="419" y="225039"/>
                    <a:pt x="579" y="224680"/>
                    <a:pt x="746" y="224370"/>
                  </a:cubicBezTo>
                  <a:close/>
                </a:path>
              </a:pathLst>
            </a:custGeom>
            <a:solidFill>
              <a:srgbClr val="E5E5E5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9" name="Freihandform: Form 178">
              <a:extLst>
                <a:ext uri="{FF2B5EF4-FFF2-40B4-BE49-F238E27FC236}">
                  <a16:creationId xmlns:a16="http://schemas.microsoft.com/office/drawing/2014/main" id="{9E07E07D-AD8A-A6DF-26F2-74388420D355}"/>
                </a:ext>
              </a:extLst>
            </p:cNvPr>
            <p:cNvSpPr/>
            <p:nvPr/>
          </p:nvSpPr>
          <p:spPr>
            <a:xfrm>
              <a:off x="7246343" y="3424489"/>
              <a:ext cx="230535" cy="130730"/>
            </a:xfrm>
            <a:custGeom>
              <a:avLst/>
              <a:gdLst>
                <a:gd name="connsiteX0" fmla="*/ 3944 w 230535"/>
                <a:gd name="connsiteY0" fmla="*/ 119071 h 130730"/>
                <a:gd name="connsiteX1" fmla="*/ 46318 w 230535"/>
                <a:gd name="connsiteY1" fmla="*/ 101155 h 130730"/>
                <a:gd name="connsiteX2" fmla="*/ 87595 w 230535"/>
                <a:gd name="connsiteY2" fmla="*/ 80935 h 130730"/>
                <a:gd name="connsiteX3" fmla="*/ 128084 w 230535"/>
                <a:gd name="connsiteY3" fmla="*/ 59048 h 130730"/>
                <a:gd name="connsiteX4" fmla="*/ 138092 w 230535"/>
                <a:gd name="connsiteY4" fmla="*/ 53331 h 130730"/>
                <a:gd name="connsiteX5" fmla="*/ 147929 w 230535"/>
                <a:gd name="connsiteY5" fmla="*/ 47261 h 130730"/>
                <a:gd name="connsiteX6" fmla="*/ 162754 w 230535"/>
                <a:gd name="connsiteY6" fmla="*/ 24903 h 130730"/>
                <a:gd name="connsiteX7" fmla="*/ 205633 w 230535"/>
                <a:gd name="connsiteY7" fmla="*/ 1392 h 130730"/>
                <a:gd name="connsiteX8" fmla="*/ 229143 w 230535"/>
                <a:gd name="connsiteY8" fmla="*/ 44271 h 130730"/>
                <a:gd name="connsiteX9" fmla="*/ 186265 w 230535"/>
                <a:gd name="connsiteY9" fmla="*/ 67781 h 130730"/>
                <a:gd name="connsiteX10" fmla="*/ 182460 w 230535"/>
                <a:gd name="connsiteY10" fmla="*/ 66426 h 130730"/>
                <a:gd name="connsiteX11" fmla="*/ 155763 w 230535"/>
                <a:gd name="connsiteY11" fmla="*/ 63768 h 130730"/>
                <a:gd name="connsiteX12" fmla="*/ 144838 w 230535"/>
                <a:gd name="connsiteY12" fmla="*/ 67545 h 130730"/>
                <a:gd name="connsiteX13" fmla="*/ 134085 w 230535"/>
                <a:gd name="connsiteY13" fmla="*/ 71682 h 130730"/>
                <a:gd name="connsiteX14" fmla="*/ 91528 w 230535"/>
                <a:gd name="connsiteY14" fmla="*/ 89207 h 130730"/>
                <a:gd name="connsiteX15" fmla="*/ 49758 w 230535"/>
                <a:gd name="connsiteY15" fmla="*/ 108393 h 130730"/>
                <a:gd name="connsiteX16" fmla="*/ 9082 w 230535"/>
                <a:gd name="connsiteY16" fmla="*/ 129889 h 130730"/>
                <a:gd name="connsiteX17" fmla="*/ 841 w 230535"/>
                <a:gd name="connsiteY17" fmla="*/ 127783 h 130730"/>
                <a:gd name="connsiteX18" fmla="*/ 2947 w 230535"/>
                <a:gd name="connsiteY18" fmla="*/ 119543 h 130730"/>
                <a:gd name="connsiteX19" fmla="*/ 3944 w 230535"/>
                <a:gd name="connsiteY19" fmla="*/ 119071 h 130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0535" h="130730">
                  <a:moveTo>
                    <a:pt x="3944" y="119071"/>
                  </a:moveTo>
                  <a:cubicBezTo>
                    <a:pt x="18393" y="113783"/>
                    <a:pt x="32404" y="107579"/>
                    <a:pt x="46318" y="101155"/>
                  </a:cubicBezTo>
                  <a:cubicBezTo>
                    <a:pt x="60233" y="94747"/>
                    <a:pt x="73981" y="87980"/>
                    <a:pt x="87595" y="80935"/>
                  </a:cubicBezTo>
                  <a:cubicBezTo>
                    <a:pt x="101230" y="73932"/>
                    <a:pt x="114673" y="66527"/>
                    <a:pt x="128084" y="59048"/>
                  </a:cubicBezTo>
                  <a:lnTo>
                    <a:pt x="138092" y="53331"/>
                  </a:lnTo>
                  <a:cubicBezTo>
                    <a:pt x="141409" y="51386"/>
                    <a:pt x="144838" y="49677"/>
                    <a:pt x="147929" y="47261"/>
                  </a:cubicBezTo>
                  <a:cubicBezTo>
                    <a:pt x="154064" y="42326"/>
                    <a:pt x="159529" y="35966"/>
                    <a:pt x="162754" y="24903"/>
                  </a:cubicBezTo>
                  <a:cubicBezTo>
                    <a:pt x="168101" y="6568"/>
                    <a:pt x="187299" y="-3955"/>
                    <a:pt x="205633" y="1392"/>
                  </a:cubicBezTo>
                  <a:cubicBezTo>
                    <a:pt x="223967" y="6740"/>
                    <a:pt x="234490" y="25942"/>
                    <a:pt x="229143" y="44271"/>
                  </a:cubicBezTo>
                  <a:cubicBezTo>
                    <a:pt x="223796" y="62600"/>
                    <a:pt x="204599" y="73128"/>
                    <a:pt x="186265" y="67781"/>
                  </a:cubicBezTo>
                  <a:cubicBezTo>
                    <a:pt x="185022" y="67417"/>
                    <a:pt x="183628" y="66913"/>
                    <a:pt x="182460" y="66426"/>
                  </a:cubicBezTo>
                  <a:cubicBezTo>
                    <a:pt x="171847" y="61930"/>
                    <a:pt x="163467" y="62139"/>
                    <a:pt x="155763" y="63768"/>
                  </a:cubicBezTo>
                  <a:cubicBezTo>
                    <a:pt x="151932" y="64631"/>
                    <a:pt x="148444" y="66206"/>
                    <a:pt x="144838" y="67545"/>
                  </a:cubicBezTo>
                  <a:lnTo>
                    <a:pt x="134085" y="71682"/>
                  </a:lnTo>
                  <a:cubicBezTo>
                    <a:pt x="119811" y="77340"/>
                    <a:pt x="105576" y="83072"/>
                    <a:pt x="91528" y="89207"/>
                  </a:cubicBezTo>
                  <a:cubicBezTo>
                    <a:pt x="77458" y="95293"/>
                    <a:pt x="63522" y="101669"/>
                    <a:pt x="49758" y="108393"/>
                  </a:cubicBezTo>
                  <a:cubicBezTo>
                    <a:pt x="35988" y="115107"/>
                    <a:pt x="22321" y="122040"/>
                    <a:pt x="9082" y="129889"/>
                  </a:cubicBezTo>
                  <a:cubicBezTo>
                    <a:pt x="6226" y="131582"/>
                    <a:pt x="2534" y="130639"/>
                    <a:pt x="841" y="127783"/>
                  </a:cubicBezTo>
                  <a:cubicBezTo>
                    <a:pt x="-852" y="124928"/>
                    <a:pt x="91" y="121236"/>
                    <a:pt x="2947" y="119543"/>
                  </a:cubicBezTo>
                  <a:cubicBezTo>
                    <a:pt x="3258" y="119355"/>
                    <a:pt x="3611" y="119195"/>
                    <a:pt x="3944" y="119071"/>
                  </a:cubicBezTo>
                  <a:close/>
                </a:path>
              </a:pathLst>
            </a:custGeom>
            <a:solidFill>
              <a:srgbClr val="E5E5E5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00964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TP-DOKU</a:t>
            </a:r>
            <a:r>
              <a:rPr lang="de" dirty="0"/>
              <a:t> : </a:t>
            </a:r>
            <a:r>
              <a:rPr lang="de-DE" dirty="0"/>
              <a:t>Sie möchten Zugriff haben?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Kontaktieren Sie Marion Kuchler: </a:t>
            </a:r>
            <a:br>
              <a:rPr lang="de-DE" sz="1800" dirty="0"/>
            </a:br>
            <a:endParaRPr lang="de-DE"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Per E-Mail: BVB_Hotline@bsb-muenchen.de</a:t>
            </a:r>
            <a:br>
              <a:rPr lang="de-DE" sz="1800" dirty="0"/>
            </a:br>
            <a:endParaRPr lang="de-DE"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de-DE" sz="1800" dirty="0"/>
              <a:t>Oder in Slack: </a:t>
            </a:r>
          </a:p>
          <a:p>
            <a:pPr marL="914400" lvl="2" indent="0">
              <a:lnSpc>
                <a:spcPct val="110000"/>
              </a:lnSpc>
              <a:spcBef>
                <a:spcPts val="0"/>
              </a:spcBef>
              <a:buSzPts val="1800"/>
            </a:pPr>
            <a:r>
              <a:rPr lang="de-DE" sz="1800" dirty="0"/>
              <a:t>1. Workspace </a:t>
            </a:r>
            <a:r>
              <a:rPr lang="de-DE" sz="1800" dirty="0">
                <a:hlinkClick r:id="rId3"/>
              </a:rPr>
              <a:t>open-</a:t>
            </a:r>
            <a:r>
              <a:rPr lang="de-DE" sz="1800" dirty="0" err="1">
                <a:hlinkClick r:id="rId3"/>
              </a:rPr>
              <a:t>libr</a:t>
            </a:r>
            <a:r>
              <a:rPr lang="de-DE" sz="1800" dirty="0">
                <a:hlinkClick r:id="rId3"/>
              </a:rPr>
              <a:t>-</a:t>
            </a:r>
            <a:r>
              <a:rPr lang="de-DE" sz="1800" dirty="0" err="1">
                <a:hlinkClick r:id="rId3"/>
              </a:rPr>
              <a:t>foundation</a:t>
            </a:r>
            <a:r>
              <a:rPr lang="de-DE" sz="1800" dirty="0"/>
              <a:t>  (ggf. </a:t>
            </a:r>
            <a:r>
              <a:rPr lang="de-DE" sz="1800" dirty="0">
                <a:hlinkClick r:id="rId4"/>
              </a:rPr>
              <a:t>sich erst anmelden</a:t>
            </a:r>
            <a:r>
              <a:rPr lang="de-DE" sz="1800" dirty="0"/>
              <a:t>)</a:t>
            </a:r>
          </a:p>
          <a:p>
            <a:pPr marL="914400" lvl="2" indent="0">
              <a:lnSpc>
                <a:spcPct val="110000"/>
              </a:lnSpc>
              <a:spcBef>
                <a:spcPts val="0"/>
              </a:spcBef>
              <a:buSzPts val="1800"/>
            </a:pPr>
            <a:r>
              <a:rPr lang="de-DE" sz="1800" dirty="0"/>
              <a:t>2. </a:t>
            </a:r>
            <a:r>
              <a:rPr lang="de-DE" sz="1800" dirty="0" err="1"/>
              <a:t>Direct</a:t>
            </a:r>
            <a:r>
              <a:rPr lang="de-DE" sz="1800" dirty="0"/>
              <a:t> Message @Marion Kuchler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TP-DOKU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14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6E0E746F-FE85-C2A9-F6DE-C7B67BBBA177}"/>
              </a:ext>
            </a:extLst>
          </p:cNvPr>
          <p:cNvSpPr/>
          <p:nvPr/>
        </p:nvSpPr>
        <p:spPr>
          <a:xfrm rot="828354">
            <a:off x="6287718" y="447029"/>
            <a:ext cx="2438358" cy="769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400" b="1" cap="none" spc="0" dirty="0">
                <a:ln w="12700">
                  <a:solidFill>
                    <a:srgbClr val="FF6969"/>
                  </a:solidFill>
                  <a:prstDash val="solid"/>
                </a:ln>
                <a:solidFill>
                  <a:srgbClr val="FFB9B9"/>
                </a:solidFill>
                <a:effectLst/>
              </a:rPr>
              <a:t>BONUS!</a:t>
            </a:r>
          </a:p>
        </p:txBody>
      </p:sp>
      <p:grpSp>
        <p:nvGrpSpPr>
          <p:cNvPr id="14" name="Grafik 11" descr="Sieben kleine Gänseblümchen">
            <a:extLst>
              <a:ext uri="{FF2B5EF4-FFF2-40B4-BE49-F238E27FC236}">
                <a16:creationId xmlns:a16="http://schemas.microsoft.com/office/drawing/2014/main" id="{144B9D0B-3558-BA9F-16C9-FCA611227C5E}"/>
              </a:ext>
            </a:extLst>
          </p:cNvPr>
          <p:cNvGrpSpPr/>
          <p:nvPr/>
        </p:nvGrpSpPr>
        <p:grpSpPr>
          <a:xfrm>
            <a:off x="712799" y="3032925"/>
            <a:ext cx="314325" cy="283698"/>
            <a:chOff x="4259094" y="2373144"/>
            <a:chExt cx="783897" cy="783897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E09B3CF3-3BB9-A136-1038-ACFF50E1D77F}"/>
                </a:ext>
              </a:extLst>
            </p:cNvPr>
            <p:cNvSpPr/>
            <p:nvPr/>
          </p:nvSpPr>
          <p:spPr>
            <a:xfrm>
              <a:off x="4565322" y="2679372"/>
              <a:ext cx="171449" cy="171450"/>
            </a:xfrm>
            <a:custGeom>
              <a:avLst/>
              <a:gdLst>
                <a:gd name="connsiteX0" fmla="*/ 171450 w 171449"/>
                <a:gd name="connsiteY0" fmla="*/ 85725 h 171450"/>
                <a:gd name="connsiteX1" fmla="*/ 85725 w 171449"/>
                <a:gd name="connsiteY1" fmla="*/ 171450 h 171450"/>
                <a:gd name="connsiteX2" fmla="*/ 0 w 171449"/>
                <a:gd name="connsiteY2" fmla="*/ 85725 h 171450"/>
                <a:gd name="connsiteX3" fmla="*/ 85725 w 171449"/>
                <a:gd name="connsiteY3" fmla="*/ 0 h 171450"/>
                <a:gd name="connsiteX4" fmla="*/ 171450 w 171449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49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rgbClr val="FFB9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6" name="Grafik 11" descr="Sieben kleine Gänseblümchen">
              <a:extLst>
                <a:ext uri="{FF2B5EF4-FFF2-40B4-BE49-F238E27FC236}">
                  <a16:creationId xmlns:a16="http://schemas.microsoft.com/office/drawing/2014/main" id="{FD67875E-44E4-6FC9-3E61-C5B67C058F40}"/>
                </a:ext>
              </a:extLst>
            </p:cNvPr>
            <p:cNvGrpSpPr/>
            <p:nvPr/>
          </p:nvGrpSpPr>
          <p:grpSpPr>
            <a:xfrm>
              <a:off x="4259094" y="2373144"/>
              <a:ext cx="783897" cy="783897"/>
              <a:chOff x="4259094" y="2373144"/>
              <a:chExt cx="783897" cy="783897"/>
            </a:xfrm>
            <a:solidFill>
              <a:srgbClr val="D8D8D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958BC09-881B-DD0A-31A9-C4D7AC365B62}"/>
                  </a:ext>
                </a:extLst>
              </p:cNvPr>
              <p:cNvSpPr/>
              <p:nvPr/>
            </p:nvSpPr>
            <p:spPr>
              <a:xfrm rot="-2700000">
                <a:off x="4336206" y="2894164"/>
                <a:ext cx="257172" cy="114298"/>
              </a:xfrm>
              <a:custGeom>
                <a:avLst/>
                <a:gdLst>
                  <a:gd name="connsiteX0" fmla="*/ 257173 w 257172"/>
                  <a:gd name="connsiteY0" fmla="*/ 57150 h 114298"/>
                  <a:gd name="connsiteX1" fmla="*/ 128586 w 257172"/>
                  <a:gd name="connsiteY1" fmla="*/ 114299 h 114298"/>
                  <a:gd name="connsiteX2" fmla="*/ 0 w 257172"/>
                  <a:gd name="connsiteY2" fmla="*/ 57150 h 114298"/>
                  <a:gd name="connsiteX3" fmla="*/ 128586 w 257172"/>
                  <a:gd name="connsiteY3" fmla="*/ 0 h 114298"/>
                  <a:gd name="connsiteX4" fmla="*/ 257173 w 257172"/>
                  <a:gd name="connsiteY4" fmla="*/ 57150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3" y="57150"/>
                    </a:moveTo>
                    <a:cubicBezTo>
                      <a:pt x="257173" y="88712"/>
                      <a:pt x="199602" y="114299"/>
                      <a:pt x="128586" y="114299"/>
                    </a:cubicBezTo>
                    <a:cubicBezTo>
                      <a:pt x="57570" y="114299"/>
                      <a:pt x="0" y="88712"/>
                      <a:pt x="0" y="57150"/>
                    </a:cubicBezTo>
                    <a:cubicBezTo>
                      <a:pt x="0" y="25587"/>
                      <a:pt x="57570" y="0"/>
                      <a:pt x="128586" y="0"/>
                    </a:cubicBezTo>
                    <a:cubicBezTo>
                      <a:pt x="199602" y="0"/>
                      <a:pt x="257173" y="25587"/>
                      <a:pt x="257173" y="5715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CEAB470A-9C39-A098-7B88-06E15255ABA5}"/>
                  </a:ext>
                </a:extLst>
              </p:cNvPr>
              <p:cNvSpPr/>
              <p:nvPr/>
            </p:nvSpPr>
            <p:spPr>
              <a:xfrm>
                <a:off x="4593897" y="2899867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7 h 257175"/>
                  <a:gd name="connsiteX1" fmla="*/ 57150 w 114300"/>
                  <a:gd name="connsiteY1" fmla="*/ 257175 h 257175"/>
                  <a:gd name="connsiteX2" fmla="*/ 0 w 114300"/>
                  <a:gd name="connsiteY2" fmla="*/ 128587 h 257175"/>
                  <a:gd name="connsiteX3" fmla="*/ 57150 w 114300"/>
                  <a:gd name="connsiteY3" fmla="*/ 0 h 257175"/>
                  <a:gd name="connsiteX4" fmla="*/ 114300 w 114300"/>
                  <a:gd name="connsiteY4" fmla="*/ 12858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7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7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7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CD2BD0AA-A43B-DEBE-1855-BB21DB7491BF}"/>
                  </a:ext>
                </a:extLst>
              </p:cNvPr>
              <p:cNvSpPr/>
              <p:nvPr/>
            </p:nvSpPr>
            <p:spPr>
              <a:xfrm rot="-2700000">
                <a:off x="4780090" y="2822736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50 w 114298"/>
                  <a:gd name="connsiteY1" fmla="*/ 257173 h 257172"/>
                  <a:gd name="connsiteX2" fmla="*/ 0 w 114298"/>
                  <a:gd name="connsiteY2" fmla="*/ 128586 h 257172"/>
                  <a:gd name="connsiteX3" fmla="*/ 57150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3"/>
                      <a:pt x="88712" y="257173"/>
                      <a:pt x="57150" y="257173"/>
                    </a:cubicBezTo>
                    <a:cubicBezTo>
                      <a:pt x="25587" y="257173"/>
                      <a:pt x="0" y="199603"/>
                      <a:pt x="0" y="128586"/>
                    </a:cubicBezTo>
                    <a:cubicBezTo>
                      <a:pt x="0" y="57570"/>
                      <a:pt x="25587" y="0"/>
                      <a:pt x="57150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AFCE8042-2A34-8EDF-81C2-44E72B379797}"/>
                  </a:ext>
                </a:extLst>
              </p:cNvPr>
              <p:cNvSpPr/>
              <p:nvPr/>
            </p:nvSpPr>
            <p:spPr>
              <a:xfrm>
                <a:off x="4785817" y="2707947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7 w 257175"/>
                  <a:gd name="connsiteY1" fmla="*/ 114300 h 114300"/>
                  <a:gd name="connsiteX2" fmla="*/ 0 w 257175"/>
                  <a:gd name="connsiteY2" fmla="*/ 57150 h 114300"/>
                  <a:gd name="connsiteX3" fmla="*/ 128587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7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7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70D63895-323A-8312-3BF0-9C4F552B0232}"/>
                  </a:ext>
                </a:extLst>
              </p:cNvPr>
              <p:cNvSpPr/>
              <p:nvPr/>
            </p:nvSpPr>
            <p:spPr>
              <a:xfrm rot="-2700000">
                <a:off x="4708653" y="2521726"/>
                <a:ext cx="257172" cy="114298"/>
              </a:xfrm>
              <a:custGeom>
                <a:avLst/>
                <a:gdLst>
                  <a:gd name="connsiteX0" fmla="*/ 257173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3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3" y="57149"/>
                    </a:moveTo>
                    <a:cubicBezTo>
                      <a:pt x="257173" y="88712"/>
                      <a:pt x="199603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7"/>
                      <a:pt x="57570" y="0"/>
                      <a:pt x="128586" y="0"/>
                    </a:cubicBezTo>
                    <a:cubicBezTo>
                      <a:pt x="199603" y="0"/>
                      <a:pt x="257173" y="25587"/>
                      <a:pt x="257173" y="57149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0A3FA455-344E-23C4-159F-9ED8922A4DC9}"/>
                  </a:ext>
                </a:extLst>
              </p:cNvPr>
              <p:cNvSpPr/>
              <p:nvPr/>
            </p:nvSpPr>
            <p:spPr>
              <a:xfrm>
                <a:off x="4593897" y="2373144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8 h 257175"/>
                  <a:gd name="connsiteX1" fmla="*/ 57150 w 114300"/>
                  <a:gd name="connsiteY1" fmla="*/ 257175 h 257175"/>
                  <a:gd name="connsiteX2" fmla="*/ 0 w 114300"/>
                  <a:gd name="connsiteY2" fmla="*/ 128588 h 257175"/>
                  <a:gd name="connsiteX3" fmla="*/ 57150 w 114300"/>
                  <a:gd name="connsiteY3" fmla="*/ 0 h 257175"/>
                  <a:gd name="connsiteX4" fmla="*/ 114300 w 114300"/>
                  <a:gd name="connsiteY4" fmla="*/ 12858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8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8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8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8CD0E228-14CB-5A7A-E755-6872C09FEBEA}"/>
                  </a:ext>
                </a:extLst>
              </p:cNvPr>
              <p:cNvSpPr/>
              <p:nvPr/>
            </p:nvSpPr>
            <p:spPr>
              <a:xfrm rot="-2700000">
                <a:off x="4407643" y="2450280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3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2"/>
                      <a:pt x="88712" y="257173"/>
                      <a:pt x="57149" y="257173"/>
                    </a:cubicBezTo>
                    <a:cubicBezTo>
                      <a:pt x="25587" y="257173"/>
                      <a:pt x="0" y="199602"/>
                      <a:pt x="0" y="128586"/>
                    </a:cubicBezTo>
                    <a:cubicBezTo>
                      <a:pt x="0" y="57570"/>
                      <a:pt x="25587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F3F69139-48B9-583E-CF13-89CA88B27D13}"/>
                  </a:ext>
                </a:extLst>
              </p:cNvPr>
              <p:cNvSpPr/>
              <p:nvPr/>
            </p:nvSpPr>
            <p:spPr>
              <a:xfrm>
                <a:off x="4259094" y="2707947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8 w 257175"/>
                  <a:gd name="connsiteY1" fmla="*/ 114300 h 114300"/>
                  <a:gd name="connsiteX2" fmla="*/ 0 w 257175"/>
                  <a:gd name="connsiteY2" fmla="*/ 57150 h 114300"/>
                  <a:gd name="connsiteX3" fmla="*/ 128588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8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8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5" name="Grafik 11" descr="Sieben kleine Gänseblümchen">
            <a:extLst>
              <a:ext uri="{FF2B5EF4-FFF2-40B4-BE49-F238E27FC236}">
                <a16:creationId xmlns:a16="http://schemas.microsoft.com/office/drawing/2014/main" id="{8A69EEB3-237B-5B27-61EA-A5B31B75BC4A}"/>
              </a:ext>
            </a:extLst>
          </p:cNvPr>
          <p:cNvGrpSpPr/>
          <p:nvPr/>
        </p:nvGrpSpPr>
        <p:grpSpPr>
          <a:xfrm>
            <a:off x="5234885" y="1051765"/>
            <a:ext cx="314325" cy="283698"/>
            <a:chOff x="5410200" y="2085975"/>
            <a:chExt cx="783897" cy="783897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E949DB9E-FB51-5358-E885-E971D3E69581}"/>
                </a:ext>
              </a:extLst>
            </p:cNvPr>
            <p:cNvSpPr/>
            <p:nvPr/>
          </p:nvSpPr>
          <p:spPr>
            <a:xfrm>
              <a:off x="5716419" y="2392194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rgbClr val="FF69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7" name="Grafik 11" descr="Sieben kleine Gänseblümchen">
              <a:extLst>
                <a:ext uri="{FF2B5EF4-FFF2-40B4-BE49-F238E27FC236}">
                  <a16:creationId xmlns:a16="http://schemas.microsoft.com/office/drawing/2014/main" id="{E29064C7-7B98-04DC-467B-FA18682AFE2D}"/>
                </a:ext>
              </a:extLst>
            </p:cNvPr>
            <p:cNvGrpSpPr/>
            <p:nvPr/>
          </p:nvGrpSpPr>
          <p:grpSpPr>
            <a:xfrm>
              <a:off x="5410200" y="2085975"/>
              <a:ext cx="783897" cy="783897"/>
              <a:chOff x="5410200" y="2085975"/>
              <a:chExt cx="783897" cy="783897"/>
            </a:xfrm>
            <a:solidFill>
              <a:srgbClr val="E8E8E8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F73E3771-6F43-A5E6-4991-E5DDC9088962}"/>
                  </a:ext>
                </a:extLst>
              </p:cNvPr>
              <p:cNvSpPr/>
              <p:nvPr/>
            </p:nvSpPr>
            <p:spPr>
              <a:xfrm rot="-2700000">
                <a:off x="5487299" y="2607010"/>
                <a:ext cx="257172" cy="114298"/>
              </a:xfrm>
              <a:custGeom>
                <a:avLst/>
                <a:gdLst>
                  <a:gd name="connsiteX0" fmla="*/ 257172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2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2" y="57149"/>
                    </a:moveTo>
                    <a:cubicBezTo>
                      <a:pt x="257172" y="88712"/>
                      <a:pt x="199602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7"/>
                      <a:pt x="57570" y="0"/>
                      <a:pt x="128586" y="0"/>
                    </a:cubicBezTo>
                    <a:cubicBezTo>
                      <a:pt x="199602" y="0"/>
                      <a:pt x="257172" y="25587"/>
                      <a:pt x="257172" y="57149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CCD071AA-C5F7-74D0-85B7-D3F9B5D05F0D}"/>
                  </a:ext>
                </a:extLst>
              </p:cNvPr>
              <p:cNvSpPr/>
              <p:nvPr/>
            </p:nvSpPr>
            <p:spPr>
              <a:xfrm>
                <a:off x="5744994" y="2612697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8 h 257175"/>
                  <a:gd name="connsiteX1" fmla="*/ 57150 w 114300"/>
                  <a:gd name="connsiteY1" fmla="*/ 257175 h 257175"/>
                  <a:gd name="connsiteX2" fmla="*/ 0 w 114300"/>
                  <a:gd name="connsiteY2" fmla="*/ 128588 h 257175"/>
                  <a:gd name="connsiteX3" fmla="*/ 57150 w 114300"/>
                  <a:gd name="connsiteY3" fmla="*/ 0 h 257175"/>
                  <a:gd name="connsiteX4" fmla="*/ 114300 w 114300"/>
                  <a:gd name="connsiteY4" fmla="*/ 12858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8"/>
                    </a:moveTo>
                    <a:cubicBezTo>
                      <a:pt x="114300" y="199605"/>
                      <a:pt x="88713" y="257175"/>
                      <a:pt x="57150" y="257175"/>
                    </a:cubicBezTo>
                    <a:cubicBezTo>
                      <a:pt x="25587" y="257175"/>
                      <a:pt x="0" y="199605"/>
                      <a:pt x="0" y="128588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8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CA90A7B0-E379-2E23-16D0-E423C7CA2A80}"/>
                  </a:ext>
                </a:extLst>
              </p:cNvPr>
              <p:cNvSpPr/>
              <p:nvPr/>
            </p:nvSpPr>
            <p:spPr>
              <a:xfrm rot="-2700000">
                <a:off x="5931188" y="2535566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2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3"/>
                      <a:pt x="88712" y="257172"/>
                      <a:pt x="57149" y="257172"/>
                    </a:cubicBezTo>
                    <a:cubicBezTo>
                      <a:pt x="25586" y="257172"/>
                      <a:pt x="0" y="199602"/>
                      <a:pt x="0" y="128586"/>
                    </a:cubicBezTo>
                    <a:cubicBezTo>
                      <a:pt x="0" y="57570"/>
                      <a:pt x="25586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1F9B0C08-3B2E-AC8F-AA33-A422D750B0CB}"/>
                  </a:ext>
                </a:extLst>
              </p:cNvPr>
              <p:cNvSpPr/>
              <p:nvPr/>
            </p:nvSpPr>
            <p:spPr>
              <a:xfrm>
                <a:off x="5936922" y="2420769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8 w 257175"/>
                  <a:gd name="connsiteY1" fmla="*/ 114300 h 114300"/>
                  <a:gd name="connsiteX2" fmla="*/ 0 w 257175"/>
                  <a:gd name="connsiteY2" fmla="*/ 57150 h 114300"/>
                  <a:gd name="connsiteX3" fmla="*/ 128588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5" y="114300"/>
                      <a:pt x="128588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8" y="0"/>
                    </a:cubicBezTo>
                    <a:cubicBezTo>
                      <a:pt x="199605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0" name="Freihandform: Form 159">
                <a:extLst>
                  <a:ext uri="{FF2B5EF4-FFF2-40B4-BE49-F238E27FC236}">
                    <a16:creationId xmlns:a16="http://schemas.microsoft.com/office/drawing/2014/main" id="{07EBDA85-B31F-D4C1-6E3A-DCFA1F7FB7FD}"/>
                  </a:ext>
                </a:extLst>
              </p:cNvPr>
              <p:cNvSpPr/>
              <p:nvPr/>
            </p:nvSpPr>
            <p:spPr>
              <a:xfrm rot="-2700000">
                <a:off x="5859748" y="2234559"/>
                <a:ext cx="257172" cy="114298"/>
              </a:xfrm>
              <a:custGeom>
                <a:avLst/>
                <a:gdLst>
                  <a:gd name="connsiteX0" fmla="*/ 257172 w 257172"/>
                  <a:gd name="connsiteY0" fmla="*/ 57150 h 114298"/>
                  <a:gd name="connsiteX1" fmla="*/ 128586 w 257172"/>
                  <a:gd name="connsiteY1" fmla="*/ 114299 h 114298"/>
                  <a:gd name="connsiteX2" fmla="*/ 0 w 257172"/>
                  <a:gd name="connsiteY2" fmla="*/ 57150 h 114298"/>
                  <a:gd name="connsiteX3" fmla="*/ 128586 w 257172"/>
                  <a:gd name="connsiteY3" fmla="*/ 0 h 114298"/>
                  <a:gd name="connsiteX4" fmla="*/ 257172 w 257172"/>
                  <a:gd name="connsiteY4" fmla="*/ 57150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2" y="57150"/>
                    </a:moveTo>
                    <a:cubicBezTo>
                      <a:pt x="257172" y="88712"/>
                      <a:pt x="199602" y="114299"/>
                      <a:pt x="128586" y="114299"/>
                    </a:cubicBezTo>
                    <a:cubicBezTo>
                      <a:pt x="57570" y="114299"/>
                      <a:pt x="0" y="88712"/>
                      <a:pt x="0" y="57150"/>
                    </a:cubicBezTo>
                    <a:cubicBezTo>
                      <a:pt x="0" y="25587"/>
                      <a:pt x="57570" y="0"/>
                      <a:pt x="128586" y="0"/>
                    </a:cubicBezTo>
                    <a:cubicBezTo>
                      <a:pt x="199602" y="0"/>
                      <a:pt x="257172" y="25587"/>
                      <a:pt x="257172" y="57150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1" name="Freihandform: Form 160">
                <a:extLst>
                  <a:ext uri="{FF2B5EF4-FFF2-40B4-BE49-F238E27FC236}">
                    <a16:creationId xmlns:a16="http://schemas.microsoft.com/office/drawing/2014/main" id="{E3B9DCA7-68FF-E3DF-088B-A1353FE88D51}"/>
                  </a:ext>
                </a:extLst>
              </p:cNvPr>
              <p:cNvSpPr/>
              <p:nvPr/>
            </p:nvSpPr>
            <p:spPr>
              <a:xfrm>
                <a:off x="5744994" y="2085975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8 h 257175"/>
                  <a:gd name="connsiteX1" fmla="*/ 57150 w 114300"/>
                  <a:gd name="connsiteY1" fmla="*/ 257175 h 257175"/>
                  <a:gd name="connsiteX2" fmla="*/ 0 w 114300"/>
                  <a:gd name="connsiteY2" fmla="*/ 128588 h 257175"/>
                  <a:gd name="connsiteX3" fmla="*/ 57150 w 114300"/>
                  <a:gd name="connsiteY3" fmla="*/ 0 h 257175"/>
                  <a:gd name="connsiteX4" fmla="*/ 114300 w 114300"/>
                  <a:gd name="connsiteY4" fmla="*/ 12858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8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8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8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2" name="Freihandform: Form 161">
                <a:extLst>
                  <a:ext uri="{FF2B5EF4-FFF2-40B4-BE49-F238E27FC236}">
                    <a16:creationId xmlns:a16="http://schemas.microsoft.com/office/drawing/2014/main" id="{F322EA21-38D2-5B01-22DD-253D63A0AECA}"/>
                  </a:ext>
                </a:extLst>
              </p:cNvPr>
              <p:cNvSpPr/>
              <p:nvPr/>
            </p:nvSpPr>
            <p:spPr>
              <a:xfrm rot="-2700000">
                <a:off x="5558734" y="2163120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3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3"/>
                      <a:pt x="88712" y="257173"/>
                      <a:pt x="57149" y="257173"/>
                    </a:cubicBezTo>
                    <a:cubicBezTo>
                      <a:pt x="25586" y="257173"/>
                      <a:pt x="0" y="199603"/>
                      <a:pt x="0" y="128586"/>
                    </a:cubicBezTo>
                    <a:cubicBezTo>
                      <a:pt x="0" y="57570"/>
                      <a:pt x="25586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3" name="Freihandform: Form 162">
                <a:extLst>
                  <a:ext uri="{FF2B5EF4-FFF2-40B4-BE49-F238E27FC236}">
                    <a16:creationId xmlns:a16="http://schemas.microsoft.com/office/drawing/2014/main" id="{3A762E93-D176-FB6E-8D54-5C39C065AA9B}"/>
                  </a:ext>
                </a:extLst>
              </p:cNvPr>
              <p:cNvSpPr/>
              <p:nvPr/>
            </p:nvSpPr>
            <p:spPr>
              <a:xfrm>
                <a:off x="5410200" y="2420769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8 w 257175"/>
                  <a:gd name="connsiteY1" fmla="*/ 114300 h 114300"/>
                  <a:gd name="connsiteX2" fmla="*/ 0 w 257175"/>
                  <a:gd name="connsiteY2" fmla="*/ 57150 h 114300"/>
                  <a:gd name="connsiteX3" fmla="*/ 128588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8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8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64" name="Grafik 11" descr="Sieben kleine Gänseblümchen">
            <a:extLst>
              <a:ext uri="{FF2B5EF4-FFF2-40B4-BE49-F238E27FC236}">
                <a16:creationId xmlns:a16="http://schemas.microsoft.com/office/drawing/2014/main" id="{72A08A48-0417-B9A5-F35A-03E2C1B5CEB0}"/>
              </a:ext>
            </a:extLst>
          </p:cNvPr>
          <p:cNvGrpSpPr/>
          <p:nvPr/>
        </p:nvGrpSpPr>
        <p:grpSpPr>
          <a:xfrm>
            <a:off x="2481524" y="4206147"/>
            <a:ext cx="314325" cy="283698"/>
            <a:chOff x="3317547" y="3295650"/>
            <a:chExt cx="783897" cy="783897"/>
          </a:xfrm>
        </p:grpSpPr>
        <p:sp>
          <p:nvSpPr>
            <p:cNvPr id="165" name="Freihandform: Form 164">
              <a:extLst>
                <a:ext uri="{FF2B5EF4-FFF2-40B4-BE49-F238E27FC236}">
                  <a16:creationId xmlns:a16="http://schemas.microsoft.com/office/drawing/2014/main" id="{1306B9DF-3291-F9EE-A639-642E8F7D3D0A}"/>
                </a:ext>
              </a:extLst>
            </p:cNvPr>
            <p:cNvSpPr/>
            <p:nvPr/>
          </p:nvSpPr>
          <p:spPr>
            <a:xfrm>
              <a:off x="3623767" y="3601869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69"/>
                    <a:pt x="133070" y="171450"/>
                    <a:pt x="85725" y="171450"/>
                  </a:cubicBezTo>
                  <a:cubicBezTo>
                    <a:pt x="38380" y="171450"/>
                    <a:pt x="0" y="133069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66" name="Grafik 11" descr="Sieben kleine Gänseblümchen">
              <a:extLst>
                <a:ext uri="{FF2B5EF4-FFF2-40B4-BE49-F238E27FC236}">
                  <a16:creationId xmlns:a16="http://schemas.microsoft.com/office/drawing/2014/main" id="{69AE9FAA-3A98-F787-9C40-FC604CD017D9}"/>
                </a:ext>
              </a:extLst>
            </p:cNvPr>
            <p:cNvGrpSpPr/>
            <p:nvPr/>
          </p:nvGrpSpPr>
          <p:grpSpPr>
            <a:xfrm>
              <a:off x="3317547" y="3295650"/>
              <a:ext cx="783897" cy="783897"/>
              <a:chOff x="3317547" y="3295650"/>
              <a:chExt cx="783897" cy="783897"/>
            </a:xfrm>
            <a:solidFill>
              <a:srgbClr val="E8E8E8"/>
            </a:solidFill>
          </p:grpSpPr>
          <p:sp>
            <p:nvSpPr>
              <p:cNvPr id="167" name="Freihandform: Form 166">
                <a:extLst>
                  <a:ext uri="{FF2B5EF4-FFF2-40B4-BE49-F238E27FC236}">
                    <a16:creationId xmlns:a16="http://schemas.microsoft.com/office/drawing/2014/main" id="{F307B915-CFEA-3E01-67AA-091D982F699F}"/>
                  </a:ext>
                </a:extLst>
              </p:cNvPr>
              <p:cNvSpPr/>
              <p:nvPr/>
            </p:nvSpPr>
            <p:spPr>
              <a:xfrm rot="-2700000">
                <a:off x="3394658" y="3816659"/>
                <a:ext cx="257172" cy="114298"/>
              </a:xfrm>
              <a:custGeom>
                <a:avLst/>
                <a:gdLst>
                  <a:gd name="connsiteX0" fmla="*/ 257173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3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3" y="57149"/>
                    </a:moveTo>
                    <a:cubicBezTo>
                      <a:pt x="257173" y="88712"/>
                      <a:pt x="199603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6"/>
                      <a:pt x="57570" y="0"/>
                      <a:pt x="128586" y="0"/>
                    </a:cubicBezTo>
                    <a:cubicBezTo>
                      <a:pt x="199603" y="0"/>
                      <a:pt x="257173" y="25586"/>
                      <a:pt x="257173" y="57149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8" name="Freihandform: Form 167">
                <a:extLst>
                  <a:ext uri="{FF2B5EF4-FFF2-40B4-BE49-F238E27FC236}">
                    <a16:creationId xmlns:a16="http://schemas.microsoft.com/office/drawing/2014/main" id="{1374C51B-39B2-9CF4-7941-BECFAD969BB8}"/>
                  </a:ext>
                </a:extLst>
              </p:cNvPr>
              <p:cNvSpPr/>
              <p:nvPr/>
            </p:nvSpPr>
            <p:spPr>
              <a:xfrm>
                <a:off x="3652342" y="3822372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8 h 257175"/>
                  <a:gd name="connsiteX1" fmla="*/ 57150 w 114300"/>
                  <a:gd name="connsiteY1" fmla="*/ 257175 h 257175"/>
                  <a:gd name="connsiteX2" fmla="*/ 0 w 114300"/>
                  <a:gd name="connsiteY2" fmla="*/ 128588 h 257175"/>
                  <a:gd name="connsiteX3" fmla="*/ 57150 w 114300"/>
                  <a:gd name="connsiteY3" fmla="*/ 0 h 257175"/>
                  <a:gd name="connsiteX4" fmla="*/ 114300 w 114300"/>
                  <a:gd name="connsiteY4" fmla="*/ 12858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8"/>
                    </a:moveTo>
                    <a:cubicBezTo>
                      <a:pt x="114300" y="199605"/>
                      <a:pt x="88713" y="257175"/>
                      <a:pt x="57150" y="257175"/>
                    </a:cubicBezTo>
                    <a:cubicBezTo>
                      <a:pt x="25587" y="257175"/>
                      <a:pt x="0" y="199605"/>
                      <a:pt x="0" y="128588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8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69" name="Freihandform: Form 168">
                <a:extLst>
                  <a:ext uri="{FF2B5EF4-FFF2-40B4-BE49-F238E27FC236}">
                    <a16:creationId xmlns:a16="http://schemas.microsoft.com/office/drawing/2014/main" id="{EF7068E8-E287-257F-9D1C-E21D759AF091}"/>
                  </a:ext>
                </a:extLst>
              </p:cNvPr>
              <p:cNvSpPr/>
              <p:nvPr/>
            </p:nvSpPr>
            <p:spPr>
              <a:xfrm rot="-2700000">
                <a:off x="3838532" y="3745232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2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2"/>
                      <a:pt x="88712" y="257172"/>
                      <a:pt x="57149" y="257172"/>
                    </a:cubicBezTo>
                    <a:cubicBezTo>
                      <a:pt x="25587" y="257172"/>
                      <a:pt x="0" y="199602"/>
                      <a:pt x="0" y="128586"/>
                    </a:cubicBezTo>
                    <a:cubicBezTo>
                      <a:pt x="0" y="57570"/>
                      <a:pt x="25587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0" name="Freihandform: Form 169">
                <a:extLst>
                  <a:ext uri="{FF2B5EF4-FFF2-40B4-BE49-F238E27FC236}">
                    <a16:creationId xmlns:a16="http://schemas.microsoft.com/office/drawing/2014/main" id="{3EB67183-DD38-98B7-62FF-37678A37563A}"/>
                  </a:ext>
                </a:extLst>
              </p:cNvPr>
              <p:cNvSpPr/>
              <p:nvPr/>
            </p:nvSpPr>
            <p:spPr>
              <a:xfrm>
                <a:off x="3844270" y="3630444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8 w 257175"/>
                  <a:gd name="connsiteY1" fmla="*/ 114300 h 114300"/>
                  <a:gd name="connsiteX2" fmla="*/ 0 w 257175"/>
                  <a:gd name="connsiteY2" fmla="*/ 57150 h 114300"/>
                  <a:gd name="connsiteX3" fmla="*/ 128588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8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8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1" name="Freihandform: Form 170">
                <a:extLst>
                  <a:ext uri="{FF2B5EF4-FFF2-40B4-BE49-F238E27FC236}">
                    <a16:creationId xmlns:a16="http://schemas.microsoft.com/office/drawing/2014/main" id="{2AF54680-A460-9471-10BC-52AF979D8EE6}"/>
                  </a:ext>
                </a:extLst>
              </p:cNvPr>
              <p:cNvSpPr/>
              <p:nvPr/>
            </p:nvSpPr>
            <p:spPr>
              <a:xfrm rot="-2700000">
                <a:off x="3767098" y="3444215"/>
                <a:ext cx="257172" cy="114298"/>
              </a:xfrm>
              <a:custGeom>
                <a:avLst/>
                <a:gdLst>
                  <a:gd name="connsiteX0" fmla="*/ 257172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2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2" y="57149"/>
                    </a:moveTo>
                    <a:cubicBezTo>
                      <a:pt x="257172" y="88712"/>
                      <a:pt x="199602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6"/>
                      <a:pt x="57570" y="0"/>
                      <a:pt x="128586" y="0"/>
                    </a:cubicBezTo>
                    <a:cubicBezTo>
                      <a:pt x="199602" y="0"/>
                      <a:pt x="257172" y="25586"/>
                      <a:pt x="257172" y="57149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2" name="Freihandform: Form 171">
                <a:extLst>
                  <a:ext uri="{FF2B5EF4-FFF2-40B4-BE49-F238E27FC236}">
                    <a16:creationId xmlns:a16="http://schemas.microsoft.com/office/drawing/2014/main" id="{23A49E65-998F-A995-1AAF-F52367583A38}"/>
                  </a:ext>
                </a:extLst>
              </p:cNvPr>
              <p:cNvSpPr/>
              <p:nvPr/>
            </p:nvSpPr>
            <p:spPr>
              <a:xfrm>
                <a:off x="3652342" y="3295650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8 h 257175"/>
                  <a:gd name="connsiteX1" fmla="*/ 57150 w 114300"/>
                  <a:gd name="connsiteY1" fmla="*/ 257175 h 257175"/>
                  <a:gd name="connsiteX2" fmla="*/ 0 w 114300"/>
                  <a:gd name="connsiteY2" fmla="*/ 128588 h 257175"/>
                  <a:gd name="connsiteX3" fmla="*/ 57150 w 114300"/>
                  <a:gd name="connsiteY3" fmla="*/ 0 h 257175"/>
                  <a:gd name="connsiteX4" fmla="*/ 114300 w 114300"/>
                  <a:gd name="connsiteY4" fmla="*/ 12858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8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8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8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3" name="Freihandform: Form 172">
                <a:extLst>
                  <a:ext uri="{FF2B5EF4-FFF2-40B4-BE49-F238E27FC236}">
                    <a16:creationId xmlns:a16="http://schemas.microsoft.com/office/drawing/2014/main" id="{29332F04-83AA-8660-D76B-132DAE9D7B8C}"/>
                  </a:ext>
                </a:extLst>
              </p:cNvPr>
              <p:cNvSpPr/>
              <p:nvPr/>
            </p:nvSpPr>
            <p:spPr>
              <a:xfrm rot="-2700000">
                <a:off x="3466088" y="3372769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2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2"/>
                      <a:pt x="88712" y="257172"/>
                      <a:pt x="57149" y="257172"/>
                    </a:cubicBezTo>
                    <a:cubicBezTo>
                      <a:pt x="25587" y="257172"/>
                      <a:pt x="0" y="199602"/>
                      <a:pt x="0" y="128586"/>
                    </a:cubicBezTo>
                    <a:cubicBezTo>
                      <a:pt x="0" y="57570"/>
                      <a:pt x="25587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4" name="Freihandform: Form 173">
                <a:extLst>
                  <a:ext uri="{FF2B5EF4-FFF2-40B4-BE49-F238E27FC236}">
                    <a16:creationId xmlns:a16="http://schemas.microsoft.com/office/drawing/2014/main" id="{121675A4-B404-AA22-157E-E233F78818BE}"/>
                  </a:ext>
                </a:extLst>
              </p:cNvPr>
              <p:cNvSpPr/>
              <p:nvPr/>
            </p:nvSpPr>
            <p:spPr>
              <a:xfrm>
                <a:off x="3317547" y="3630444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7 w 257175"/>
                  <a:gd name="connsiteY1" fmla="*/ 114300 h 114300"/>
                  <a:gd name="connsiteX2" fmla="*/ 0 w 257175"/>
                  <a:gd name="connsiteY2" fmla="*/ 57150 h 114300"/>
                  <a:gd name="connsiteX3" fmla="*/ 128587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7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7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75" name="Grafik 11" descr="Sieben kleine Gänseblümchen">
            <a:extLst>
              <a:ext uri="{FF2B5EF4-FFF2-40B4-BE49-F238E27FC236}">
                <a16:creationId xmlns:a16="http://schemas.microsoft.com/office/drawing/2014/main" id="{03E4715B-593A-5EE4-DF6D-48FBFDC57455}"/>
              </a:ext>
            </a:extLst>
          </p:cNvPr>
          <p:cNvGrpSpPr/>
          <p:nvPr/>
        </p:nvGrpSpPr>
        <p:grpSpPr>
          <a:xfrm>
            <a:off x="3807402" y="2288052"/>
            <a:ext cx="314325" cy="283698"/>
            <a:chOff x="3295650" y="1412547"/>
            <a:chExt cx="783897" cy="783897"/>
          </a:xfrm>
        </p:grpSpPr>
        <p:sp>
          <p:nvSpPr>
            <p:cNvPr id="176" name="Freihandform: Form 175">
              <a:extLst>
                <a:ext uri="{FF2B5EF4-FFF2-40B4-BE49-F238E27FC236}">
                  <a16:creationId xmlns:a16="http://schemas.microsoft.com/office/drawing/2014/main" id="{792DEF11-C35A-4DCA-8B81-1B35801A063D}"/>
                </a:ext>
              </a:extLst>
            </p:cNvPr>
            <p:cNvSpPr/>
            <p:nvPr/>
          </p:nvSpPr>
          <p:spPr>
            <a:xfrm>
              <a:off x="3601869" y="1718767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rgbClr val="FFB9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77" name="Grafik 11" descr="Sieben kleine Gänseblümchen">
              <a:extLst>
                <a:ext uri="{FF2B5EF4-FFF2-40B4-BE49-F238E27FC236}">
                  <a16:creationId xmlns:a16="http://schemas.microsoft.com/office/drawing/2014/main" id="{4B534654-7957-DBF7-4004-A858A704F6F7}"/>
                </a:ext>
              </a:extLst>
            </p:cNvPr>
            <p:cNvGrpSpPr/>
            <p:nvPr/>
          </p:nvGrpSpPr>
          <p:grpSpPr>
            <a:xfrm>
              <a:off x="3295650" y="1412547"/>
              <a:ext cx="783897" cy="783897"/>
              <a:chOff x="3295650" y="1412547"/>
              <a:chExt cx="783897" cy="783897"/>
            </a:xfrm>
            <a:solidFill>
              <a:srgbClr val="E8E8E8"/>
            </a:solidFill>
          </p:grpSpPr>
          <p:sp>
            <p:nvSpPr>
              <p:cNvPr id="178" name="Freihandform: Form 177">
                <a:extLst>
                  <a:ext uri="{FF2B5EF4-FFF2-40B4-BE49-F238E27FC236}">
                    <a16:creationId xmlns:a16="http://schemas.microsoft.com/office/drawing/2014/main" id="{2FB644B7-3BC6-CF7C-86A1-110ED1B76AD5}"/>
                  </a:ext>
                </a:extLst>
              </p:cNvPr>
              <p:cNvSpPr/>
              <p:nvPr/>
            </p:nvSpPr>
            <p:spPr>
              <a:xfrm rot="-2700000">
                <a:off x="3372763" y="1933562"/>
                <a:ext cx="257172" cy="114298"/>
              </a:xfrm>
              <a:custGeom>
                <a:avLst/>
                <a:gdLst>
                  <a:gd name="connsiteX0" fmla="*/ 257173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3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3" y="57149"/>
                    </a:moveTo>
                    <a:cubicBezTo>
                      <a:pt x="257173" y="88712"/>
                      <a:pt x="199603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7"/>
                      <a:pt x="57570" y="0"/>
                      <a:pt x="128586" y="0"/>
                    </a:cubicBezTo>
                    <a:cubicBezTo>
                      <a:pt x="199603" y="0"/>
                      <a:pt x="257173" y="25587"/>
                      <a:pt x="257173" y="57149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9" name="Freihandform: Form 178">
                <a:extLst>
                  <a:ext uri="{FF2B5EF4-FFF2-40B4-BE49-F238E27FC236}">
                    <a16:creationId xmlns:a16="http://schemas.microsoft.com/office/drawing/2014/main" id="{9C7FA59B-FB84-4D54-D4DD-22FBAAC7DA05}"/>
                  </a:ext>
                </a:extLst>
              </p:cNvPr>
              <p:cNvSpPr/>
              <p:nvPr/>
            </p:nvSpPr>
            <p:spPr>
              <a:xfrm>
                <a:off x="3630444" y="1939270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8 h 257175"/>
                  <a:gd name="connsiteX1" fmla="*/ 57150 w 114300"/>
                  <a:gd name="connsiteY1" fmla="*/ 257175 h 257175"/>
                  <a:gd name="connsiteX2" fmla="*/ 0 w 114300"/>
                  <a:gd name="connsiteY2" fmla="*/ 128588 h 257175"/>
                  <a:gd name="connsiteX3" fmla="*/ 57150 w 114300"/>
                  <a:gd name="connsiteY3" fmla="*/ 0 h 257175"/>
                  <a:gd name="connsiteX4" fmla="*/ 114300 w 114300"/>
                  <a:gd name="connsiteY4" fmla="*/ 12858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8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8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8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0" name="Freihandform: Form 179">
                <a:extLst>
                  <a:ext uri="{FF2B5EF4-FFF2-40B4-BE49-F238E27FC236}">
                    <a16:creationId xmlns:a16="http://schemas.microsoft.com/office/drawing/2014/main" id="{84AADA96-D697-E1EA-9ADD-D1D92C48242C}"/>
                  </a:ext>
                </a:extLst>
              </p:cNvPr>
              <p:cNvSpPr/>
              <p:nvPr/>
            </p:nvSpPr>
            <p:spPr>
              <a:xfrm rot="-2700000">
                <a:off x="3816651" y="1862128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2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2"/>
                      <a:pt x="88712" y="257172"/>
                      <a:pt x="57149" y="257172"/>
                    </a:cubicBezTo>
                    <a:cubicBezTo>
                      <a:pt x="25587" y="257172"/>
                      <a:pt x="0" y="199602"/>
                      <a:pt x="0" y="128586"/>
                    </a:cubicBezTo>
                    <a:cubicBezTo>
                      <a:pt x="0" y="57570"/>
                      <a:pt x="25587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1" name="Freihandform: Form 180">
                <a:extLst>
                  <a:ext uri="{FF2B5EF4-FFF2-40B4-BE49-F238E27FC236}">
                    <a16:creationId xmlns:a16="http://schemas.microsoft.com/office/drawing/2014/main" id="{CC9B3FE2-A41B-2BB9-B741-A3B53ABC7FE3}"/>
                  </a:ext>
                </a:extLst>
              </p:cNvPr>
              <p:cNvSpPr/>
              <p:nvPr/>
            </p:nvSpPr>
            <p:spPr>
              <a:xfrm>
                <a:off x="3822372" y="1747342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7 w 257175"/>
                  <a:gd name="connsiteY1" fmla="*/ 114300 h 114300"/>
                  <a:gd name="connsiteX2" fmla="*/ 0 w 257175"/>
                  <a:gd name="connsiteY2" fmla="*/ 57150 h 114300"/>
                  <a:gd name="connsiteX3" fmla="*/ 128587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7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7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2" name="Freihandform: Form 181">
                <a:extLst>
                  <a:ext uri="{FF2B5EF4-FFF2-40B4-BE49-F238E27FC236}">
                    <a16:creationId xmlns:a16="http://schemas.microsoft.com/office/drawing/2014/main" id="{7A717691-3D18-BB7F-AD95-8198EE47DA94}"/>
                  </a:ext>
                </a:extLst>
              </p:cNvPr>
              <p:cNvSpPr/>
              <p:nvPr/>
            </p:nvSpPr>
            <p:spPr>
              <a:xfrm rot="-2700000">
                <a:off x="3745218" y="1561118"/>
                <a:ext cx="257172" cy="114298"/>
              </a:xfrm>
              <a:custGeom>
                <a:avLst/>
                <a:gdLst>
                  <a:gd name="connsiteX0" fmla="*/ 257173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3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3" y="57149"/>
                    </a:moveTo>
                    <a:cubicBezTo>
                      <a:pt x="257173" y="88712"/>
                      <a:pt x="199603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7"/>
                      <a:pt x="57570" y="0"/>
                      <a:pt x="128586" y="0"/>
                    </a:cubicBezTo>
                    <a:cubicBezTo>
                      <a:pt x="199603" y="0"/>
                      <a:pt x="257173" y="25587"/>
                      <a:pt x="257173" y="57149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3" name="Freihandform: Form 182">
                <a:extLst>
                  <a:ext uri="{FF2B5EF4-FFF2-40B4-BE49-F238E27FC236}">
                    <a16:creationId xmlns:a16="http://schemas.microsoft.com/office/drawing/2014/main" id="{6F2292C2-779F-D29C-C29F-3530E0AB6C71}"/>
                  </a:ext>
                </a:extLst>
              </p:cNvPr>
              <p:cNvSpPr/>
              <p:nvPr/>
            </p:nvSpPr>
            <p:spPr>
              <a:xfrm>
                <a:off x="3630444" y="1412547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7 h 257175"/>
                  <a:gd name="connsiteX1" fmla="*/ 57150 w 114300"/>
                  <a:gd name="connsiteY1" fmla="*/ 257175 h 257175"/>
                  <a:gd name="connsiteX2" fmla="*/ 0 w 114300"/>
                  <a:gd name="connsiteY2" fmla="*/ 128587 h 257175"/>
                  <a:gd name="connsiteX3" fmla="*/ 57150 w 114300"/>
                  <a:gd name="connsiteY3" fmla="*/ 0 h 257175"/>
                  <a:gd name="connsiteX4" fmla="*/ 114300 w 114300"/>
                  <a:gd name="connsiteY4" fmla="*/ 12858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7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7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7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4" name="Freihandform: Form 183">
                <a:extLst>
                  <a:ext uri="{FF2B5EF4-FFF2-40B4-BE49-F238E27FC236}">
                    <a16:creationId xmlns:a16="http://schemas.microsoft.com/office/drawing/2014/main" id="{66293DB8-CA1F-C3B0-F9B8-0CA24336A7E9}"/>
                  </a:ext>
                </a:extLst>
              </p:cNvPr>
              <p:cNvSpPr/>
              <p:nvPr/>
            </p:nvSpPr>
            <p:spPr>
              <a:xfrm rot="-2700000">
                <a:off x="3444203" y="1489688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50 w 114298"/>
                  <a:gd name="connsiteY1" fmla="*/ 257173 h 257172"/>
                  <a:gd name="connsiteX2" fmla="*/ 0 w 114298"/>
                  <a:gd name="connsiteY2" fmla="*/ 128586 h 257172"/>
                  <a:gd name="connsiteX3" fmla="*/ 57150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3"/>
                      <a:pt x="88712" y="257173"/>
                      <a:pt x="57150" y="257173"/>
                    </a:cubicBezTo>
                    <a:cubicBezTo>
                      <a:pt x="25587" y="257173"/>
                      <a:pt x="0" y="199603"/>
                      <a:pt x="0" y="128586"/>
                    </a:cubicBezTo>
                    <a:cubicBezTo>
                      <a:pt x="0" y="57570"/>
                      <a:pt x="25587" y="0"/>
                      <a:pt x="57150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9" name="Freihandform: Form 188">
                <a:extLst>
                  <a:ext uri="{FF2B5EF4-FFF2-40B4-BE49-F238E27FC236}">
                    <a16:creationId xmlns:a16="http://schemas.microsoft.com/office/drawing/2014/main" id="{DD4E1E26-AF1E-9402-2F54-84C941122EED}"/>
                  </a:ext>
                </a:extLst>
              </p:cNvPr>
              <p:cNvSpPr/>
              <p:nvPr/>
            </p:nvSpPr>
            <p:spPr>
              <a:xfrm>
                <a:off x="3295650" y="1747342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8 w 257175"/>
                  <a:gd name="connsiteY1" fmla="*/ 114300 h 114300"/>
                  <a:gd name="connsiteX2" fmla="*/ 0 w 257175"/>
                  <a:gd name="connsiteY2" fmla="*/ 57150 h 114300"/>
                  <a:gd name="connsiteX3" fmla="*/ 128588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8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8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90" name="Grafik 11" descr="Sieben kleine Gänseblümchen">
            <a:extLst>
              <a:ext uri="{FF2B5EF4-FFF2-40B4-BE49-F238E27FC236}">
                <a16:creationId xmlns:a16="http://schemas.microsoft.com/office/drawing/2014/main" id="{6F073A4F-E55A-9573-3FF9-BABC73F56735}"/>
              </a:ext>
            </a:extLst>
          </p:cNvPr>
          <p:cNvGrpSpPr/>
          <p:nvPr/>
        </p:nvGrpSpPr>
        <p:grpSpPr>
          <a:xfrm>
            <a:off x="212662" y="863444"/>
            <a:ext cx="314325" cy="283698"/>
            <a:chOff x="4257675" y="1047750"/>
            <a:chExt cx="783897" cy="783897"/>
          </a:xfrm>
        </p:grpSpPr>
        <p:sp>
          <p:nvSpPr>
            <p:cNvPr id="191" name="Freihandform: Form 190">
              <a:extLst>
                <a:ext uri="{FF2B5EF4-FFF2-40B4-BE49-F238E27FC236}">
                  <a16:creationId xmlns:a16="http://schemas.microsoft.com/office/drawing/2014/main" id="{80370A99-5EF3-E2BC-E2DC-5A7B17AC14CA}"/>
                </a:ext>
              </a:extLst>
            </p:cNvPr>
            <p:cNvSpPr/>
            <p:nvPr/>
          </p:nvSpPr>
          <p:spPr>
            <a:xfrm>
              <a:off x="4563894" y="1353969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92" name="Grafik 11" descr="Sieben kleine Gänseblümchen">
              <a:extLst>
                <a:ext uri="{FF2B5EF4-FFF2-40B4-BE49-F238E27FC236}">
                  <a16:creationId xmlns:a16="http://schemas.microsoft.com/office/drawing/2014/main" id="{8791085E-A141-E5C5-7AE9-E316BF5F1873}"/>
                </a:ext>
              </a:extLst>
            </p:cNvPr>
            <p:cNvGrpSpPr/>
            <p:nvPr/>
          </p:nvGrpSpPr>
          <p:grpSpPr>
            <a:xfrm>
              <a:off x="4257675" y="1047750"/>
              <a:ext cx="783897" cy="783897"/>
              <a:chOff x="4257675" y="1047750"/>
              <a:chExt cx="783897" cy="783897"/>
            </a:xfrm>
            <a:solidFill>
              <a:srgbClr val="D8D8D8"/>
            </a:solidFill>
          </p:grpSpPr>
          <p:sp>
            <p:nvSpPr>
              <p:cNvPr id="193" name="Freihandform: Form 192">
                <a:extLst>
                  <a:ext uri="{FF2B5EF4-FFF2-40B4-BE49-F238E27FC236}">
                    <a16:creationId xmlns:a16="http://schemas.microsoft.com/office/drawing/2014/main" id="{E9B2837A-7B0A-83A6-225A-7197F86CB8AE}"/>
                  </a:ext>
                </a:extLst>
              </p:cNvPr>
              <p:cNvSpPr/>
              <p:nvPr/>
            </p:nvSpPr>
            <p:spPr>
              <a:xfrm rot="-2700000">
                <a:off x="4334789" y="1568787"/>
                <a:ext cx="257172" cy="114298"/>
              </a:xfrm>
              <a:custGeom>
                <a:avLst/>
                <a:gdLst>
                  <a:gd name="connsiteX0" fmla="*/ 257173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3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3" y="57149"/>
                    </a:moveTo>
                    <a:cubicBezTo>
                      <a:pt x="257173" y="88712"/>
                      <a:pt x="199603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7"/>
                      <a:pt x="57570" y="0"/>
                      <a:pt x="128586" y="0"/>
                    </a:cubicBezTo>
                    <a:cubicBezTo>
                      <a:pt x="199603" y="0"/>
                      <a:pt x="257173" y="25587"/>
                      <a:pt x="257173" y="57149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4" name="Freihandform: Form 193">
                <a:extLst>
                  <a:ext uri="{FF2B5EF4-FFF2-40B4-BE49-F238E27FC236}">
                    <a16:creationId xmlns:a16="http://schemas.microsoft.com/office/drawing/2014/main" id="{34AE2972-F6E3-EF5B-5011-9C4AF5DF36C6}"/>
                  </a:ext>
                </a:extLst>
              </p:cNvPr>
              <p:cNvSpPr/>
              <p:nvPr/>
            </p:nvSpPr>
            <p:spPr>
              <a:xfrm>
                <a:off x="4592469" y="1574472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7 h 257175"/>
                  <a:gd name="connsiteX1" fmla="*/ 57150 w 114300"/>
                  <a:gd name="connsiteY1" fmla="*/ 257175 h 257175"/>
                  <a:gd name="connsiteX2" fmla="*/ 0 w 114300"/>
                  <a:gd name="connsiteY2" fmla="*/ 128587 h 257175"/>
                  <a:gd name="connsiteX3" fmla="*/ 57150 w 114300"/>
                  <a:gd name="connsiteY3" fmla="*/ 0 h 257175"/>
                  <a:gd name="connsiteX4" fmla="*/ 114300 w 114300"/>
                  <a:gd name="connsiteY4" fmla="*/ 12858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7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7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7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5" name="Freihandform: Form 194">
                <a:extLst>
                  <a:ext uri="{FF2B5EF4-FFF2-40B4-BE49-F238E27FC236}">
                    <a16:creationId xmlns:a16="http://schemas.microsoft.com/office/drawing/2014/main" id="{2036B15C-AA97-0161-D6E5-2A3432F1678D}"/>
                  </a:ext>
                </a:extLst>
              </p:cNvPr>
              <p:cNvSpPr/>
              <p:nvPr/>
            </p:nvSpPr>
            <p:spPr>
              <a:xfrm rot="-2700000">
                <a:off x="4778678" y="1497343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3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3"/>
                      <a:pt x="88712" y="257173"/>
                      <a:pt x="57149" y="257173"/>
                    </a:cubicBezTo>
                    <a:cubicBezTo>
                      <a:pt x="25586" y="257173"/>
                      <a:pt x="0" y="199603"/>
                      <a:pt x="0" y="128586"/>
                    </a:cubicBezTo>
                    <a:cubicBezTo>
                      <a:pt x="0" y="57570"/>
                      <a:pt x="25586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6" name="Freihandform: Form 195">
                <a:extLst>
                  <a:ext uri="{FF2B5EF4-FFF2-40B4-BE49-F238E27FC236}">
                    <a16:creationId xmlns:a16="http://schemas.microsoft.com/office/drawing/2014/main" id="{AFEFB330-AB88-8998-C8F3-2A6FAE058A08}"/>
                  </a:ext>
                </a:extLst>
              </p:cNvPr>
              <p:cNvSpPr/>
              <p:nvPr/>
            </p:nvSpPr>
            <p:spPr>
              <a:xfrm>
                <a:off x="4784397" y="1382544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8 w 257175"/>
                  <a:gd name="connsiteY1" fmla="*/ 114300 h 114300"/>
                  <a:gd name="connsiteX2" fmla="*/ 0 w 257175"/>
                  <a:gd name="connsiteY2" fmla="*/ 57150 h 114300"/>
                  <a:gd name="connsiteX3" fmla="*/ 128588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5" y="114300"/>
                      <a:pt x="128588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8" y="0"/>
                    </a:cubicBezTo>
                    <a:cubicBezTo>
                      <a:pt x="199605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7" name="Freihandform: Form 196">
                <a:extLst>
                  <a:ext uri="{FF2B5EF4-FFF2-40B4-BE49-F238E27FC236}">
                    <a16:creationId xmlns:a16="http://schemas.microsoft.com/office/drawing/2014/main" id="{77884AF0-C716-D99F-1C49-97F220DB1162}"/>
                  </a:ext>
                </a:extLst>
              </p:cNvPr>
              <p:cNvSpPr/>
              <p:nvPr/>
            </p:nvSpPr>
            <p:spPr>
              <a:xfrm rot="-2700000">
                <a:off x="4707238" y="1196326"/>
                <a:ext cx="257172" cy="114298"/>
              </a:xfrm>
              <a:custGeom>
                <a:avLst/>
                <a:gdLst>
                  <a:gd name="connsiteX0" fmla="*/ 257172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2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2" y="57149"/>
                    </a:moveTo>
                    <a:cubicBezTo>
                      <a:pt x="257172" y="88712"/>
                      <a:pt x="199602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7"/>
                      <a:pt x="57570" y="0"/>
                      <a:pt x="128586" y="0"/>
                    </a:cubicBezTo>
                    <a:cubicBezTo>
                      <a:pt x="199602" y="0"/>
                      <a:pt x="257172" y="25587"/>
                      <a:pt x="257172" y="57149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8" name="Freihandform: Form 197">
                <a:extLst>
                  <a:ext uri="{FF2B5EF4-FFF2-40B4-BE49-F238E27FC236}">
                    <a16:creationId xmlns:a16="http://schemas.microsoft.com/office/drawing/2014/main" id="{E6712860-7EB3-63C0-A727-2F3734ED546F}"/>
                  </a:ext>
                </a:extLst>
              </p:cNvPr>
              <p:cNvSpPr/>
              <p:nvPr/>
            </p:nvSpPr>
            <p:spPr>
              <a:xfrm>
                <a:off x="4592469" y="1047750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8 h 257175"/>
                  <a:gd name="connsiteX1" fmla="*/ 57150 w 114300"/>
                  <a:gd name="connsiteY1" fmla="*/ 257175 h 257175"/>
                  <a:gd name="connsiteX2" fmla="*/ 0 w 114300"/>
                  <a:gd name="connsiteY2" fmla="*/ 128588 h 257175"/>
                  <a:gd name="connsiteX3" fmla="*/ 57150 w 114300"/>
                  <a:gd name="connsiteY3" fmla="*/ 0 h 257175"/>
                  <a:gd name="connsiteX4" fmla="*/ 114300 w 114300"/>
                  <a:gd name="connsiteY4" fmla="*/ 12858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8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8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8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9" name="Freihandform: Form 198">
                <a:extLst>
                  <a:ext uri="{FF2B5EF4-FFF2-40B4-BE49-F238E27FC236}">
                    <a16:creationId xmlns:a16="http://schemas.microsoft.com/office/drawing/2014/main" id="{FBB6EA54-B675-C157-ACF6-C8F8D243B996}"/>
                  </a:ext>
                </a:extLst>
              </p:cNvPr>
              <p:cNvSpPr/>
              <p:nvPr/>
            </p:nvSpPr>
            <p:spPr>
              <a:xfrm rot="-2700000">
                <a:off x="4406223" y="1124897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50 w 114298"/>
                  <a:gd name="connsiteY1" fmla="*/ 257173 h 257172"/>
                  <a:gd name="connsiteX2" fmla="*/ 0 w 114298"/>
                  <a:gd name="connsiteY2" fmla="*/ 128586 h 257172"/>
                  <a:gd name="connsiteX3" fmla="*/ 57150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2"/>
                      <a:pt x="88712" y="257173"/>
                      <a:pt x="57150" y="257173"/>
                    </a:cubicBezTo>
                    <a:cubicBezTo>
                      <a:pt x="25587" y="257173"/>
                      <a:pt x="0" y="199602"/>
                      <a:pt x="0" y="128586"/>
                    </a:cubicBezTo>
                    <a:cubicBezTo>
                      <a:pt x="0" y="57570"/>
                      <a:pt x="25587" y="0"/>
                      <a:pt x="57150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0" name="Freihandform: Form 199">
                <a:extLst>
                  <a:ext uri="{FF2B5EF4-FFF2-40B4-BE49-F238E27FC236}">
                    <a16:creationId xmlns:a16="http://schemas.microsoft.com/office/drawing/2014/main" id="{C3A61787-0DB9-D81C-EA4D-8ED223B8E6DC}"/>
                  </a:ext>
                </a:extLst>
              </p:cNvPr>
              <p:cNvSpPr/>
              <p:nvPr/>
            </p:nvSpPr>
            <p:spPr>
              <a:xfrm>
                <a:off x="4257675" y="1382544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8 w 257175"/>
                  <a:gd name="connsiteY1" fmla="*/ 114300 h 114300"/>
                  <a:gd name="connsiteX2" fmla="*/ 0 w 257175"/>
                  <a:gd name="connsiteY2" fmla="*/ 57150 h 114300"/>
                  <a:gd name="connsiteX3" fmla="*/ 128588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8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8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01" name="Grafik 11" descr="Sieben kleine Gänseblümchen">
            <a:extLst>
              <a:ext uri="{FF2B5EF4-FFF2-40B4-BE49-F238E27FC236}">
                <a16:creationId xmlns:a16="http://schemas.microsoft.com/office/drawing/2014/main" id="{84D560C4-FD16-091B-C3F8-B30D48CCB515}"/>
              </a:ext>
            </a:extLst>
          </p:cNvPr>
          <p:cNvGrpSpPr/>
          <p:nvPr/>
        </p:nvGrpSpPr>
        <p:grpSpPr>
          <a:xfrm>
            <a:off x="6826432" y="3922449"/>
            <a:ext cx="314325" cy="283698"/>
            <a:chOff x="2933700" y="2374572"/>
            <a:chExt cx="783897" cy="783897"/>
          </a:xfrm>
        </p:grpSpPr>
        <p:sp>
          <p:nvSpPr>
            <p:cNvPr id="202" name="Freihandform: Form 201">
              <a:extLst>
                <a:ext uri="{FF2B5EF4-FFF2-40B4-BE49-F238E27FC236}">
                  <a16:creationId xmlns:a16="http://schemas.microsoft.com/office/drawing/2014/main" id="{7593A9A0-F9B9-C1E3-F085-E54F4D6E2BAD}"/>
                </a:ext>
              </a:extLst>
            </p:cNvPr>
            <p:cNvSpPr/>
            <p:nvPr/>
          </p:nvSpPr>
          <p:spPr>
            <a:xfrm>
              <a:off x="3239919" y="268079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69"/>
                    <a:pt x="133070" y="171450"/>
                    <a:pt x="85725" y="171450"/>
                  </a:cubicBezTo>
                  <a:cubicBezTo>
                    <a:pt x="38380" y="171450"/>
                    <a:pt x="0" y="133069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rgbClr val="FF69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03" name="Grafik 11" descr="Sieben kleine Gänseblümchen">
              <a:extLst>
                <a:ext uri="{FF2B5EF4-FFF2-40B4-BE49-F238E27FC236}">
                  <a16:creationId xmlns:a16="http://schemas.microsoft.com/office/drawing/2014/main" id="{957692E9-DAB1-A076-5F87-B9403BF5CA5A}"/>
                </a:ext>
              </a:extLst>
            </p:cNvPr>
            <p:cNvGrpSpPr/>
            <p:nvPr/>
          </p:nvGrpSpPr>
          <p:grpSpPr>
            <a:xfrm>
              <a:off x="2933700" y="2374572"/>
              <a:ext cx="783897" cy="783897"/>
              <a:chOff x="2933700" y="2374572"/>
              <a:chExt cx="783897" cy="783897"/>
            </a:xfrm>
            <a:solidFill>
              <a:srgbClr val="D8D8D8"/>
            </a:solidFill>
          </p:grpSpPr>
          <p:sp>
            <p:nvSpPr>
              <p:cNvPr id="204" name="Freihandform: Form 203">
                <a:extLst>
                  <a:ext uri="{FF2B5EF4-FFF2-40B4-BE49-F238E27FC236}">
                    <a16:creationId xmlns:a16="http://schemas.microsoft.com/office/drawing/2014/main" id="{EB5C9B8F-CA90-BFBE-F2FA-697C2706987B}"/>
                  </a:ext>
                </a:extLst>
              </p:cNvPr>
              <p:cNvSpPr/>
              <p:nvPr/>
            </p:nvSpPr>
            <p:spPr>
              <a:xfrm rot="-2700000">
                <a:off x="3010806" y="2895577"/>
                <a:ext cx="257172" cy="114298"/>
              </a:xfrm>
              <a:custGeom>
                <a:avLst/>
                <a:gdLst>
                  <a:gd name="connsiteX0" fmla="*/ 257173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3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3" y="57149"/>
                    </a:moveTo>
                    <a:cubicBezTo>
                      <a:pt x="257173" y="88712"/>
                      <a:pt x="199602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6"/>
                      <a:pt x="57570" y="0"/>
                      <a:pt x="128586" y="0"/>
                    </a:cubicBezTo>
                    <a:cubicBezTo>
                      <a:pt x="199602" y="0"/>
                      <a:pt x="257173" y="25586"/>
                      <a:pt x="257173" y="57149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5" name="Freihandform: Form 204">
                <a:extLst>
                  <a:ext uri="{FF2B5EF4-FFF2-40B4-BE49-F238E27FC236}">
                    <a16:creationId xmlns:a16="http://schemas.microsoft.com/office/drawing/2014/main" id="{EA599BB3-E164-9900-0AA3-E9F21F9FD7D8}"/>
                  </a:ext>
                </a:extLst>
              </p:cNvPr>
              <p:cNvSpPr/>
              <p:nvPr/>
            </p:nvSpPr>
            <p:spPr>
              <a:xfrm>
                <a:off x="3268494" y="2901295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7 h 257175"/>
                  <a:gd name="connsiteX1" fmla="*/ 57150 w 114300"/>
                  <a:gd name="connsiteY1" fmla="*/ 257175 h 257175"/>
                  <a:gd name="connsiteX2" fmla="*/ 0 w 114300"/>
                  <a:gd name="connsiteY2" fmla="*/ 128587 h 257175"/>
                  <a:gd name="connsiteX3" fmla="*/ 57150 w 114300"/>
                  <a:gd name="connsiteY3" fmla="*/ 0 h 257175"/>
                  <a:gd name="connsiteX4" fmla="*/ 114300 w 114300"/>
                  <a:gd name="connsiteY4" fmla="*/ 12858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7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7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7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6" name="Freihandform: Form 205">
                <a:extLst>
                  <a:ext uri="{FF2B5EF4-FFF2-40B4-BE49-F238E27FC236}">
                    <a16:creationId xmlns:a16="http://schemas.microsoft.com/office/drawing/2014/main" id="{231F4763-4AEF-1A6E-B8A2-85FD80A98807}"/>
                  </a:ext>
                </a:extLst>
              </p:cNvPr>
              <p:cNvSpPr/>
              <p:nvPr/>
            </p:nvSpPr>
            <p:spPr>
              <a:xfrm rot="-2700000">
                <a:off x="3454696" y="2824142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2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2"/>
                      <a:pt x="88712" y="257172"/>
                      <a:pt x="57149" y="257172"/>
                    </a:cubicBezTo>
                    <a:cubicBezTo>
                      <a:pt x="25587" y="257172"/>
                      <a:pt x="0" y="199602"/>
                      <a:pt x="0" y="128586"/>
                    </a:cubicBezTo>
                    <a:cubicBezTo>
                      <a:pt x="0" y="57570"/>
                      <a:pt x="25587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7" name="Freihandform: Form 206">
                <a:extLst>
                  <a:ext uri="{FF2B5EF4-FFF2-40B4-BE49-F238E27FC236}">
                    <a16:creationId xmlns:a16="http://schemas.microsoft.com/office/drawing/2014/main" id="{E3C3A08F-9358-FCE0-7852-C52AAFBFA320}"/>
                  </a:ext>
                </a:extLst>
              </p:cNvPr>
              <p:cNvSpPr/>
              <p:nvPr/>
            </p:nvSpPr>
            <p:spPr>
              <a:xfrm>
                <a:off x="3460422" y="2709367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7 w 257175"/>
                  <a:gd name="connsiteY1" fmla="*/ 114300 h 114300"/>
                  <a:gd name="connsiteX2" fmla="*/ 0 w 257175"/>
                  <a:gd name="connsiteY2" fmla="*/ 57150 h 114300"/>
                  <a:gd name="connsiteX3" fmla="*/ 128587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7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7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8" name="Freihandform: Form 207">
                <a:extLst>
                  <a:ext uri="{FF2B5EF4-FFF2-40B4-BE49-F238E27FC236}">
                    <a16:creationId xmlns:a16="http://schemas.microsoft.com/office/drawing/2014/main" id="{2B0CBA3A-545B-8C54-B91D-F6DAB2858379}"/>
                  </a:ext>
                </a:extLst>
              </p:cNvPr>
              <p:cNvSpPr/>
              <p:nvPr/>
            </p:nvSpPr>
            <p:spPr>
              <a:xfrm rot="-2700000">
                <a:off x="3383269" y="2523132"/>
                <a:ext cx="257172" cy="114298"/>
              </a:xfrm>
              <a:custGeom>
                <a:avLst/>
                <a:gdLst>
                  <a:gd name="connsiteX0" fmla="*/ 257173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3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3" y="57149"/>
                    </a:moveTo>
                    <a:cubicBezTo>
                      <a:pt x="257173" y="88712"/>
                      <a:pt x="199603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7"/>
                      <a:pt x="57570" y="0"/>
                      <a:pt x="128586" y="0"/>
                    </a:cubicBezTo>
                    <a:cubicBezTo>
                      <a:pt x="199603" y="0"/>
                      <a:pt x="257173" y="25587"/>
                      <a:pt x="257173" y="57149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9" name="Freihandform: Form 208">
                <a:extLst>
                  <a:ext uri="{FF2B5EF4-FFF2-40B4-BE49-F238E27FC236}">
                    <a16:creationId xmlns:a16="http://schemas.microsoft.com/office/drawing/2014/main" id="{BA1901B3-4358-C238-70F1-654C2CC351B9}"/>
                  </a:ext>
                </a:extLst>
              </p:cNvPr>
              <p:cNvSpPr/>
              <p:nvPr/>
            </p:nvSpPr>
            <p:spPr>
              <a:xfrm>
                <a:off x="3268494" y="2374572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7 h 257175"/>
                  <a:gd name="connsiteX1" fmla="*/ 57150 w 114300"/>
                  <a:gd name="connsiteY1" fmla="*/ 257175 h 257175"/>
                  <a:gd name="connsiteX2" fmla="*/ 0 w 114300"/>
                  <a:gd name="connsiteY2" fmla="*/ 128587 h 257175"/>
                  <a:gd name="connsiteX3" fmla="*/ 57150 w 114300"/>
                  <a:gd name="connsiteY3" fmla="*/ 0 h 257175"/>
                  <a:gd name="connsiteX4" fmla="*/ 114300 w 114300"/>
                  <a:gd name="connsiteY4" fmla="*/ 12858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7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7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7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0" name="Freihandform: Form 209">
                <a:extLst>
                  <a:ext uri="{FF2B5EF4-FFF2-40B4-BE49-F238E27FC236}">
                    <a16:creationId xmlns:a16="http://schemas.microsoft.com/office/drawing/2014/main" id="{DC9A6FA1-6070-46F0-CB87-855422F86DDD}"/>
                  </a:ext>
                </a:extLst>
              </p:cNvPr>
              <p:cNvSpPr/>
              <p:nvPr/>
            </p:nvSpPr>
            <p:spPr>
              <a:xfrm rot="-2700000">
                <a:off x="3082252" y="2451703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3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3"/>
                      <a:pt x="88712" y="257173"/>
                      <a:pt x="57149" y="257173"/>
                    </a:cubicBezTo>
                    <a:cubicBezTo>
                      <a:pt x="25587" y="257173"/>
                      <a:pt x="0" y="199603"/>
                      <a:pt x="0" y="128586"/>
                    </a:cubicBezTo>
                    <a:cubicBezTo>
                      <a:pt x="0" y="57570"/>
                      <a:pt x="25587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1" name="Freihandform: Form 210">
                <a:extLst>
                  <a:ext uri="{FF2B5EF4-FFF2-40B4-BE49-F238E27FC236}">
                    <a16:creationId xmlns:a16="http://schemas.microsoft.com/office/drawing/2014/main" id="{D18628D9-1C97-332C-B62C-AFCE91D39567}"/>
                  </a:ext>
                </a:extLst>
              </p:cNvPr>
              <p:cNvSpPr/>
              <p:nvPr/>
            </p:nvSpPr>
            <p:spPr>
              <a:xfrm>
                <a:off x="2933700" y="2709367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8 w 257175"/>
                  <a:gd name="connsiteY1" fmla="*/ 114300 h 114300"/>
                  <a:gd name="connsiteX2" fmla="*/ 0 w 257175"/>
                  <a:gd name="connsiteY2" fmla="*/ 57150 h 114300"/>
                  <a:gd name="connsiteX3" fmla="*/ 128588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8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8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12" name="Grafik 11" descr="Sieben kleine Gänseblümchen">
            <a:extLst>
              <a:ext uri="{FF2B5EF4-FFF2-40B4-BE49-F238E27FC236}">
                <a16:creationId xmlns:a16="http://schemas.microsoft.com/office/drawing/2014/main" id="{F4303F91-FE22-6CDC-47BB-8CFCBD91C1B4}"/>
              </a:ext>
            </a:extLst>
          </p:cNvPr>
          <p:cNvGrpSpPr/>
          <p:nvPr/>
        </p:nvGrpSpPr>
        <p:grpSpPr>
          <a:xfrm>
            <a:off x="7506897" y="1889467"/>
            <a:ext cx="314325" cy="283698"/>
            <a:chOff x="5203497" y="3314700"/>
            <a:chExt cx="783897" cy="783897"/>
          </a:xfrm>
        </p:grpSpPr>
        <p:sp>
          <p:nvSpPr>
            <p:cNvPr id="213" name="Freihandform: Form 212">
              <a:extLst>
                <a:ext uri="{FF2B5EF4-FFF2-40B4-BE49-F238E27FC236}">
                  <a16:creationId xmlns:a16="http://schemas.microsoft.com/office/drawing/2014/main" id="{D580AE83-79CE-B57F-20FE-009EC3561706}"/>
                </a:ext>
              </a:extLst>
            </p:cNvPr>
            <p:cNvSpPr/>
            <p:nvPr/>
          </p:nvSpPr>
          <p:spPr>
            <a:xfrm>
              <a:off x="5509717" y="3620919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69"/>
                    <a:pt x="133069" y="171450"/>
                    <a:pt x="85725" y="171450"/>
                  </a:cubicBezTo>
                  <a:cubicBezTo>
                    <a:pt x="38380" y="171450"/>
                    <a:pt x="0" y="133069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14" name="Grafik 11" descr="Sieben kleine Gänseblümchen">
              <a:extLst>
                <a:ext uri="{FF2B5EF4-FFF2-40B4-BE49-F238E27FC236}">
                  <a16:creationId xmlns:a16="http://schemas.microsoft.com/office/drawing/2014/main" id="{D127F713-F64A-BA09-E640-49452211EBFF}"/>
                </a:ext>
              </a:extLst>
            </p:cNvPr>
            <p:cNvGrpSpPr/>
            <p:nvPr/>
          </p:nvGrpSpPr>
          <p:grpSpPr>
            <a:xfrm>
              <a:off x="5203497" y="3314700"/>
              <a:ext cx="783897" cy="783897"/>
              <a:chOff x="5203497" y="3314700"/>
              <a:chExt cx="783897" cy="783897"/>
            </a:xfrm>
            <a:solidFill>
              <a:srgbClr val="D8D8D8"/>
            </a:solidFill>
          </p:grpSpPr>
          <p:sp>
            <p:nvSpPr>
              <p:cNvPr id="215" name="Freihandform: Form 214">
                <a:extLst>
                  <a:ext uri="{FF2B5EF4-FFF2-40B4-BE49-F238E27FC236}">
                    <a16:creationId xmlns:a16="http://schemas.microsoft.com/office/drawing/2014/main" id="{1A934B09-8AC0-0CE0-E873-8CDB8ACADFAB}"/>
                  </a:ext>
                </a:extLst>
              </p:cNvPr>
              <p:cNvSpPr/>
              <p:nvPr/>
            </p:nvSpPr>
            <p:spPr>
              <a:xfrm rot="-2700000">
                <a:off x="5280589" y="3835722"/>
                <a:ext cx="257172" cy="114298"/>
              </a:xfrm>
              <a:custGeom>
                <a:avLst/>
                <a:gdLst>
                  <a:gd name="connsiteX0" fmla="*/ 257173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3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3" y="57149"/>
                    </a:moveTo>
                    <a:cubicBezTo>
                      <a:pt x="257173" y="88712"/>
                      <a:pt x="199603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6"/>
                      <a:pt x="57570" y="0"/>
                      <a:pt x="128586" y="0"/>
                    </a:cubicBezTo>
                    <a:cubicBezTo>
                      <a:pt x="199603" y="0"/>
                      <a:pt x="257173" y="25586"/>
                      <a:pt x="257173" y="57149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6" name="Freihandform: Form 215">
                <a:extLst>
                  <a:ext uri="{FF2B5EF4-FFF2-40B4-BE49-F238E27FC236}">
                    <a16:creationId xmlns:a16="http://schemas.microsoft.com/office/drawing/2014/main" id="{3C60761A-5A86-5F4A-D08D-F14FB397057F}"/>
                  </a:ext>
                </a:extLst>
              </p:cNvPr>
              <p:cNvSpPr/>
              <p:nvPr/>
            </p:nvSpPr>
            <p:spPr>
              <a:xfrm>
                <a:off x="5538292" y="3841422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8 h 257175"/>
                  <a:gd name="connsiteX1" fmla="*/ 57150 w 114300"/>
                  <a:gd name="connsiteY1" fmla="*/ 257175 h 257175"/>
                  <a:gd name="connsiteX2" fmla="*/ 0 w 114300"/>
                  <a:gd name="connsiteY2" fmla="*/ 128588 h 257175"/>
                  <a:gd name="connsiteX3" fmla="*/ 57150 w 114300"/>
                  <a:gd name="connsiteY3" fmla="*/ 0 h 257175"/>
                  <a:gd name="connsiteX4" fmla="*/ 114300 w 114300"/>
                  <a:gd name="connsiteY4" fmla="*/ 12858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8"/>
                    </a:moveTo>
                    <a:cubicBezTo>
                      <a:pt x="114300" y="199605"/>
                      <a:pt x="88713" y="257175"/>
                      <a:pt x="57150" y="257175"/>
                    </a:cubicBezTo>
                    <a:cubicBezTo>
                      <a:pt x="25587" y="257175"/>
                      <a:pt x="0" y="199605"/>
                      <a:pt x="0" y="128588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8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7" name="Freihandform: Form 216">
                <a:extLst>
                  <a:ext uri="{FF2B5EF4-FFF2-40B4-BE49-F238E27FC236}">
                    <a16:creationId xmlns:a16="http://schemas.microsoft.com/office/drawing/2014/main" id="{278D700A-7DDB-6FBC-EFD7-EDA3299A579E}"/>
                  </a:ext>
                </a:extLst>
              </p:cNvPr>
              <p:cNvSpPr/>
              <p:nvPr/>
            </p:nvSpPr>
            <p:spPr>
              <a:xfrm rot="-2700000">
                <a:off x="5724472" y="3764295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2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2"/>
                      <a:pt x="88712" y="257172"/>
                      <a:pt x="57149" y="257172"/>
                    </a:cubicBezTo>
                    <a:cubicBezTo>
                      <a:pt x="25586" y="257172"/>
                      <a:pt x="0" y="199602"/>
                      <a:pt x="0" y="128586"/>
                    </a:cubicBezTo>
                    <a:cubicBezTo>
                      <a:pt x="0" y="57570"/>
                      <a:pt x="25586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8" name="Freihandform: Form 217">
                <a:extLst>
                  <a:ext uri="{FF2B5EF4-FFF2-40B4-BE49-F238E27FC236}">
                    <a16:creationId xmlns:a16="http://schemas.microsoft.com/office/drawing/2014/main" id="{E2FC6309-227C-886C-CDBE-4AB766F567EE}"/>
                  </a:ext>
                </a:extLst>
              </p:cNvPr>
              <p:cNvSpPr/>
              <p:nvPr/>
            </p:nvSpPr>
            <p:spPr>
              <a:xfrm>
                <a:off x="5730220" y="3649494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7 w 257175"/>
                  <a:gd name="connsiteY1" fmla="*/ 114300 h 114300"/>
                  <a:gd name="connsiteX2" fmla="*/ 0 w 257175"/>
                  <a:gd name="connsiteY2" fmla="*/ 57150 h 114300"/>
                  <a:gd name="connsiteX3" fmla="*/ 128587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4" y="114300"/>
                      <a:pt x="128587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7" y="0"/>
                    </a:cubicBezTo>
                    <a:cubicBezTo>
                      <a:pt x="199604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9" name="Freihandform: Form 218">
                <a:extLst>
                  <a:ext uri="{FF2B5EF4-FFF2-40B4-BE49-F238E27FC236}">
                    <a16:creationId xmlns:a16="http://schemas.microsoft.com/office/drawing/2014/main" id="{B83381FD-DF95-829A-B475-D3DA32565003}"/>
                  </a:ext>
                </a:extLst>
              </p:cNvPr>
              <p:cNvSpPr/>
              <p:nvPr/>
            </p:nvSpPr>
            <p:spPr>
              <a:xfrm rot="-2700000">
                <a:off x="5653029" y="3463278"/>
                <a:ext cx="257172" cy="114298"/>
              </a:xfrm>
              <a:custGeom>
                <a:avLst/>
                <a:gdLst>
                  <a:gd name="connsiteX0" fmla="*/ 257172 w 257172"/>
                  <a:gd name="connsiteY0" fmla="*/ 57149 h 114298"/>
                  <a:gd name="connsiteX1" fmla="*/ 128586 w 257172"/>
                  <a:gd name="connsiteY1" fmla="*/ 114299 h 114298"/>
                  <a:gd name="connsiteX2" fmla="*/ 0 w 257172"/>
                  <a:gd name="connsiteY2" fmla="*/ 57149 h 114298"/>
                  <a:gd name="connsiteX3" fmla="*/ 128586 w 257172"/>
                  <a:gd name="connsiteY3" fmla="*/ 0 h 114298"/>
                  <a:gd name="connsiteX4" fmla="*/ 257172 w 257172"/>
                  <a:gd name="connsiteY4" fmla="*/ 57149 h 11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2" h="114298">
                    <a:moveTo>
                      <a:pt x="257172" y="57149"/>
                    </a:moveTo>
                    <a:cubicBezTo>
                      <a:pt x="257172" y="88712"/>
                      <a:pt x="199602" y="114299"/>
                      <a:pt x="128586" y="114299"/>
                    </a:cubicBezTo>
                    <a:cubicBezTo>
                      <a:pt x="57570" y="114299"/>
                      <a:pt x="0" y="88712"/>
                      <a:pt x="0" y="57149"/>
                    </a:cubicBezTo>
                    <a:cubicBezTo>
                      <a:pt x="0" y="25586"/>
                      <a:pt x="57570" y="0"/>
                      <a:pt x="128586" y="0"/>
                    </a:cubicBezTo>
                    <a:cubicBezTo>
                      <a:pt x="199602" y="0"/>
                      <a:pt x="257172" y="25586"/>
                      <a:pt x="257172" y="57149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0" name="Freihandform: Form 219">
                <a:extLst>
                  <a:ext uri="{FF2B5EF4-FFF2-40B4-BE49-F238E27FC236}">
                    <a16:creationId xmlns:a16="http://schemas.microsoft.com/office/drawing/2014/main" id="{DBEC8F63-218C-9C23-496A-15BB820A41C0}"/>
                  </a:ext>
                </a:extLst>
              </p:cNvPr>
              <p:cNvSpPr/>
              <p:nvPr/>
            </p:nvSpPr>
            <p:spPr>
              <a:xfrm>
                <a:off x="5538292" y="3314700"/>
                <a:ext cx="114300" cy="257175"/>
              </a:xfrm>
              <a:custGeom>
                <a:avLst/>
                <a:gdLst>
                  <a:gd name="connsiteX0" fmla="*/ 114300 w 114300"/>
                  <a:gd name="connsiteY0" fmla="*/ 128588 h 257175"/>
                  <a:gd name="connsiteX1" fmla="*/ 57150 w 114300"/>
                  <a:gd name="connsiteY1" fmla="*/ 257175 h 257175"/>
                  <a:gd name="connsiteX2" fmla="*/ 0 w 114300"/>
                  <a:gd name="connsiteY2" fmla="*/ 128588 h 257175"/>
                  <a:gd name="connsiteX3" fmla="*/ 57150 w 114300"/>
                  <a:gd name="connsiteY3" fmla="*/ 0 h 257175"/>
                  <a:gd name="connsiteX4" fmla="*/ 114300 w 114300"/>
                  <a:gd name="connsiteY4" fmla="*/ 12858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257175">
                    <a:moveTo>
                      <a:pt x="114300" y="128588"/>
                    </a:moveTo>
                    <a:cubicBezTo>
                      <a:pt x="114300" y="199604"/>
                      <a:pt x="88713" y="257175"/>
                      <a:pt x="57150" y="257175"/>
                    </a:cubicBezTo>
                    <a:cubicBezTo>
                      <a:pt x="25587" y="257175"/>
                      <a:pt x="0" y="199604"/>
                      <a:pt x="0" y="128588"/>
                    </a:cubicBezTo>
                    <a:cubicBezTo>
                      <a:pt x="0" y="57571"/>
                      <a:pt x="25587" y="0"/>
                      <a:pt x="57150" y="0"/>
                    </a:cubicBezTo>
                    <a:cubicBezTo>
                      <a:pt x="88713" y="0"/>
                      <a:pt x="114300" y="57571"/>
                      <a:pt x="114300" y="128588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1" name="Freihandform: Form 220">
                <a:extLst>
                  <a:ext uri="{FF2B5EF4-FFF2-40B4-BE49-F238E27FC236}">
                    <a16:creationId xmlns:a16="http://schemas.microsoft.com/office/drawing/2014/main" id="{8E00DD70-F5B1-1F62-8F59-73D1A24E321F}"/>
                  </a:ext>
                </a:extLst>
              </p:cNvPr>
              <p:cNvSpPr/>
              <p:nvPr/>
            </p:nvSpPr>
            <p:spPr>
              <a:xfrm rot="-2700000">
                <a:off x="5352028" y="3391832"/>
                <a:ext cx="114298" cy="257172"/>
              </a:xfrm>
              <a:custGeom>
                <a:avLst/>
                <a:gdLst>
                  <a:gd name="connsiteX0" fmla="*/ 114299 w 114298"/>
                  <a:gd name="connsiteY0" fmla="*/ 128586 h 257172"/>
                  <a:gd name="connsiteX1" fmla="*/ 57149 w 114298"/>
                  <a:gd name="connsiteY1" fmla="*/ 257172 h 257172"/>
                  <a:gd name="connsiteX2" fmla="*/ 0 w 114298"/>
                  <a:gd name="connsiteY2" fmla="*/ 128586 h 257172"/>
                  <a:gd name="connsiteX3" fmla="*/ 57149 w 114298"/>
                  <a:gd name="connsiteY3" fmla="*/ 0 h 257172"/>
                  <a:gd name="connsiteX4" fmla="*/ 114299 w 114298"/>
                  <a:gd name="connsiteY4" fmla="*/ 128586 h 25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8" h="257172">
                    <a:moveTo>
                      <a:pt x="114299" y="128586"/>
                    </a:moveTo>
                    <a:cubicBezTo>
                      <a:pt x="114299" y="199602"/>
                      <a:pt x="88712" y="257172"/>
                      <a:pt x="57149" y="257172"/>
                    </a:cubicBezTo>
                    <a:cubicBezTo>
                      <a:pt x="25587" y="257172"/>
                      <a:pt x="0" y="199602"/>
                      <a:pt x="0" y="128586"/>
                    </a:cubicBezTo>
                    <a:cubicBezTo>
                      <a:pt x="0" y="57570"/>
                      <a:pt x="25587" y="0"/>
                      <a:pt x="57149" y="0"/>
                    </a:cubicBezTo>
                    <a:cubicBezTo>
                      <a:pt x="88712" y="0"/>
                      <a:pt x="114299" y="57570"/>
                      <a:pt x="114299" y="128586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2" name="Freihandform: Form 221">
                <a:extLst>
                  <a:ext uri="{FF2B5EF4-FFF2-40B4-BE49-F238E27FC236}">
                    <a16:creationId xmlns:a16="http://schemas.microsoft.com/office/drawing/2014/main" id="{03559926-6C20-2BD9-4304-F85E3ABD6280}"/>
                  </a:ext>
                </a:extLst>
              </p:cNvPr>
              <p:cNvSpPr/>
              <p:nvPr/>
            </p:nvSpPr>
            <p:spPr>
              <a:xfrm>
                <a:off x="5203497" y="3649494"/>
                <a:ext cx="257175" cy="114300"/>
              </a:xfrm>
              <a:custGeom>
                <a:avLst/>
                <a:gdLst>
                  <a:gd name="connsiteX0" fmla="*/ 257175 w 257175"/>
                  <a:gd name="connsiteY0" fmla="*/ 57150 h 114300"/>
                  <a:gd name="connsiteX1" fmla="*/ 128588 w 257175"/>
                  <a:gd name="connsiteY1" fmla="*/ 114300 h 114300"/>
                  <a:gd name="connsiteX2" fmla="*/ 0 w 257175"/>
                  <a:gd name="connsiteY2" fmla="*/ 57150 h 114300"/>
                  <a:gd name="connsiteX3" fmla="*/ 128588 w 257175"/>
                  <a:gd name="connsiteY3" fmla="*/ 0 h 114300"/>
                  <a:gd name="connsiteX4" fmla="*/ 257175 w 257175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114300">
                    <a:moveTo>
                      <a:pt x="257175" y="57150"/>
                    </a:moveTo>
                    <a:cubicBezTo>
                      <a:pt x="257175" y="88713"/>
                      <a:pt x="199605" y="114300"/>
                      <a:pt x="128588" y="114300"/>
                    </a:cubicBezTo>
                    <a:cubicBezTo>
                      <a:pt x="57571" y="114300"/>
                      <a:pt x="0" y="88713"/>
                      <a:pt x="0" y="57150"/>
                    </a:cubicBezTo>
                    <a:cubicBezTo>
                      <a:pt x="0" y="25587"/>
                      <a:pt x="57571" y="0"/>
                      <a:pt x="128588" y="0"/>
                    </a:cubicBezTo>
                    <a:cubicBezTo>
                      <a:pt x="199605" y="0"/>
                      <a:pt x="257175" y="25587"/>
                      <a:pt x="257175" y="5715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395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TP-DS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15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6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rPr lang="de" b="1" dirty="0">
                <a:solidFill>
                  <a:srgbClr val="DA3522"/>
                </a:solidFill>
              </a:rPr>
              <a:t>TP-</a:t>
            </a:r>
            <a:r>
              <a:rPr lang="de-DE" b="1" dirty="0">
                <a:solidFill>
                  <a:srgbClr val="DA3522"/>
                </a:solidFill>
              </a:rPr>
              <a:t>DS</a:t>
            </a:r>
            <a:r>
              <a:rPr lang="de" dirty="0"/>
              <a:t> : </a:t>
            </a:r>
            <a:r>
              <a:rPr lang="de-DE" dirty="0"/>
              <a:t>Was hat gut geklappt? </a:t>
            </a:r>
            <a:endParaRPr dirty="0"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Exemplarische Dokumente zur Nachnutzung liegen vor: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Beschreibung einer Verarbeitungstätigkeit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Datenschutzinformationen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Vereinbarung zur Auftragsverarbeitung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Vereinbarung zur Regelung gemeinsamer Verantwortlichkeit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1800"/>
            </a:pP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Datenschutzbeauftragte der drei Pilotbibliotheken gaben grünes Licht</a:t>
            </a:r>
          </a:p>
        </p:txBody>
      </p:sp>
      <p:sp>
        <p:nvSpPr>
          <p:cNvPr id="187" name="Google Shape;187;p32"/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</a:t>
            </a:r>
            <a:r>
              <a:rPr lang="de-DE" dirty="0"/>
              <a:t>DS</a:t>
            </a:r>
            <a:endParaRPr dirty="0"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16</a:t>
            </a:fld>
            <a:endParaRPr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A055CE0-7F0A-D8B7-9399-75F1FCF0DF11}"/>
              </a:ext>
            </a:extLst>
          </p:cNvPr>
          <p:cNvCxnSpPr/>
          <p:nvPr/>
        </p:nvCxnSpPr>
        <p:spPr>
          <a:xfrm>
            <a:off x="256162" y="4802221"/>
            <a:ext cx="270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B4F5BA-6E14-8C08-96CE-9720549422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E7FC3415-8173-07E0-1875-03564112BCC2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0B0D4C86-DB98-2401-9EF9-48294A49985B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0A40899C-9CFE-37FC-8820-77B4C18433D8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147400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</a:t>
            </a:r>
            <a:r>
              <a:rPr lang="de-DE" b="1" dirty="0">
                <a:solidFill>
                  <a:srgbClr val="DA3522"/>
                </a:solidFill>
              </a:rPr>
              <a:t>DS</a:t>
            </a:r>
            <a:r>
              <a:rPr lang="de" dirty="0"/>
              <a:t> : </a:t>
            </a:r>
            <a:r>
              <a:rPr lang="de-DE" dirty="0"/>
              <a:t>Was funktionierte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Die ANB-AVV konnten bei den AVV der Pilotbibliotheken nicht mehr berücksichtigt werden</a:t>
            </a: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</a:t>
            </a:r>
            <a:r>
              <a:rPr lang="de-DE" dirty="0"/>
              <a:t>DS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17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608129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</a:t>
            </a:r>
            <a:r>
              <a:rPr lang="de-DE" b="1" dirty="0">
                <a:solidFill>
                  <a:srgbClr val="DA3522"/>
                </a:solidFill>
              </a:rPr>
              <a:t>DS</a:t>
            </a:r>
            <a:r>
              <a:rPr lang="de" dirty="0"/>
              <a:t> 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Teilprojekt ist abgeschlossen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</a:t>
            </a:r>
            <a:r>
              <a:rPr lang="de-DE" dirty="0"/>
              <a:t>DS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18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672415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TP-DVS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19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86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TP-BEN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2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9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17615189-CBA0-520C-E300-3C3EE0BEF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E4BD9A52-F2C7-5D1F-3153-E748B6ABC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 smtClean="0">
                <a:solidFill>
                  <a:srgbClr val="DA3522"/>
                </a:solidFill>
              </a:rPr>
              <a:t>TP-DVS</a:t>
            </a:r>
            <a:r>
              <a:rPr lang="de" dirty="0" smtClean="0"/>
              <a:t> </a:t>
            </a:r>
            <a:r>
              <a:rPr lang="de" dirty="0"/>
              <a:t>: </a:t>
            </a:r>
            <a:r>
              <a:rPr lang="de-DE" dirty="0"/>
              <a:t>Was hat (besonders) gut geklappt? 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979ACC83-BB8C-2127-5860-57095073F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Datenversorgung des FOLIO-</a:t>
            </a:r>
            <a:r>
              <a:rPr lang="de-DE" sz="1800" dirty="0" err="1" smtClean="0"/>
              <a:t>Inventory</a:t>
            </a:r>
            <a:r>
              <a:rPr lang="de-DE" sz="1800" dirty="0" smtClean="0"/>
              <a:t>, also den FOLIO-Katalogdaten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Neues Konzept mittels Nutzung der OAI-Schnittstellen zum B3Kat und zur ZDB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Steuerung und Überwachung über FOLIO-Erweiterungen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Zusammenarbeit in der TP-DVS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Deutlich bessere Performance im Vergleich zur SISIS-Versorgung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Deutliche Vereinfachung  (keine Normdateien, keine Hierarchien)</a:t>
            </a: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8E818947-B10A-C10C-918F-94F9D177BA3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TP-DISC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8DA6F15A-740C-AC6A-1EA0-B8724A1A2F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20</a:t>
            </a:fld>
            <a:endParaRPr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B05CDA5-D17E-D023-F5BA-8CB9F2300F9F}"/>
              </a:ext>
            </a:extLst>
          </p:cNvPr>
          <p:cNvCxnSpPr/>
          <p:nvPr/>
        </p:nvCxnSpPr>
        <p:spPr>
          <a:xfrm>
            <a:off x="256162" y="4802221"/>
            <a:ext cx="270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798EBF1-C596-37F4-0217-243927B497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11" name="Flussdiagramm: Verbinder 10">
              <a:extLst>
                <a:ext uri="{FF2B5EF4-FFF2-40B4-BE49-F238E27FC236}">
                  <a16:creationId xmlns:a16="http://schemas.microsoft.com/office/drawing/2014/main" id="{BF673365-EB88-1FFE-8C0F-48722E08950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lussdiagramm: Verbinder 11">
              <a:extLst>
                <a:ext uri="{FF2B5EF4-FFF2-40B4-BE49-F238E27FC236}">
                  <a16:creationId xmlns:a16="http://schemas.microsoft.com/office/drawing/2014/main" id="{0BFBCE27-FF01-914B-99C0-DB9F3B4F222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lussdiagramm: Verbinder 12">
              <a:extLst>
                <a:ext uri="{FF2B5EF4-FFF2-40B4-BE49-F238E27FC236}">
                  <a16:creationId xmlns:a16="http://schemas.microsoft.com/office/drawing/2014/main" id="{6733E881-BC57-77E7-483F-E22C8A014B8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151902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 smtClean="0">
                <a:solidFill>
                  <a:srgbClr val="DA3522"/>
                </a:solidFill>
              </a:rPr>
              <a:t>TP-DVS</a:t>
            </a:r>
            <a:r>
              <a:rPr lang="de" dirty="0" smtClean="0"/>
              <a:t> </a:t>
            </a:r>
            <a:r>
              <a:rPr lang="de" dirty="0"/>
              <a:t>: </a:t>
            </a:r>
            <a:r>
              <a:rPr lang="de-DE" dirty="0"/>
              <a:t>Was funktioniert (noch)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Nachbildung der Löschungen und Umlenkungen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 smtClean="0"/>
              <a:t>Da ist natürlich besondere Vorsicht geboten</a:t>
            </a:r>
          </a:p>
          <a:p>
            <a:pPr marL="1657350" lvl="3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 smtClean="0"/>
              <a:t>Was weg ist, ist weg</a:t>
            </a:r>
          </a:p>
          <a:p>
            <a:pPr marL="1657350" lvl="3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 smtClean="0"/>
              <a:t>Keine Integritätsprüfungen in FOLIO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 smtClean="0"/>
              <a:t>Tests dauern noch an</a:t>
            </a:r>
          </a:p>
          <a:p>
            <a:pPr marL="1200150" lvl="2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 smtClean="0"/>
              <a:t>Funktional weitgehend implementiert</a:t>
            </a:r>
          </a:p>
          <a:p>
            <a:pPr marL="1200150" lvl="2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 smtClean="0"/>
              <a:t>Protokollierung wird noch optimiert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 smtClean="0"/>
              <a:t>Besonderheiten der OAI-Schnittstellen, z.B. Löschungen</a:t>
            </a: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TP-BEN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21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872358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 smtClean="0">
                <a:solidFill>
                  <a:srgbClr val="DA3522"/>
                </a:solidFill>
              </a:rPr>
              <a:t>TP-DVS</a:t>
            </a:r>
            <a:r>
              <a:rPr lang="de" dirty="0" smtClean="0"/>
              <a:t> </a:t>
            </a:r>
            <a:r>
              <a:rPr lang="de" dirty="0"/>
              <a:t>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Inbetriebnahme der Löschungen/Umlenkungen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Optimierung der Überwachung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Anpassung an neue Rahmenbedingungen (Vorteil durch Eigenentwicklung)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Zusammenspiel der Versorgungsprozesse (keine strenge Chronologie)</a:t>
            </a: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TP-BEN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22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222864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TP-ERM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23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89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rPr lang="de" b="1">
                <a:solidFill>
                  <a:srgbClr val="DA3522"/>
                </a:solidFill>
              </a:rPr>
              <a:t>TP-ERM</a:t>
            </a:r>
            <a:r>
              <a:rPr lang="de"/>
              <a:t>: </a:t>
            </a:r>
            <a:r>
              <a:rPr lang="de-DE"/>
              <a:t>Was hat (besonders) gut geklappt? </a:t>
            </a:r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/>
              <a:t>Zusammenarbeit mit der ERM SIG: Einbringung und Umsetzung unserer </a:t>
            </a:r>
            <a:r>
              <a:rPr lang="de-DE" sz="1800" err="1"/>
              <a:t>Implementer</a:t>
            </a:r>
            <a:r>
              <a:rPr lang="de-DE" sz="1800"/>
              <a:t> Topics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/>
              <a:t>Zusammenarbeit mit der GOKB: Einbringung und Umsetzung der Erfahrungen und Wünsche der bayerischen Community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/>
              <a:t>Zusammenarbeit in der TP-ERM: Erstellung und Pflege einer Dokumentation für die verschiedenen ERM Apps und die GOKB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endParaRPr lang="de-DE" sz="180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SzPts val="1800"/>
            </a:pPr>
            <a:r>
              <a:rPr lang="de-DE" sz="1800"/>
              <a:t>Frühling 2024: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SzPts val="1800"/>
            </a:pPr>
            <a:r>
              <a:rPr lang="de-DE" sz="1800"/>
              <a:t>Alle Pilotbibliotheken waren produktiv mit den ERM Apps.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1800"/>
            </a:pPr>
            <a:endParaRPr lang="en-US" sz="1600"/>
          </a:p>
        </p:txBody>
      </p:sp>
      <p:sp>
        <p:nvSpPr>
          <p:cNvPr id="187" name="Google Shape;187;p32"/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Verbundkonferenz 2025, Nürnberg | TP-ERM</a:t>
            </a: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24</a:t>
            </a:fld>
            <a:endParaRPr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A055CE0-7F0A-D8B7-9399-75F1FCF0DF11}"/>
              </a:ext>
            </a:extLst>
          </p:cNvPr>
          <p:cNvCxnSpPr/>
          <p:nvPr/>
        </p:nvCxnSpPr>
        <p:spPr>
          <a:xfrm>
            <a:off x="256162" y="4802221"/>
            <a:ext cx="270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B4F5BA-6E14-8C08-96CE-97205494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E7FC3415-8173-07E0-1875-03564112BCC2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0B0D4C86-DB98-2401-9EF9-48294A49985B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0A40899C-9CFE-37FC-8820-77B4C18433D8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886700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>
                <a:solidFill>
                  <a:srgbClr val="DA3522"/>
                </a:solidFill>
              </a:rPr>
              <a:t>TP-ERM</a:t>
            </a:r>
            <a:r>
              <a:rPr lang="de"/>
              <a:t> : </a:t>
            </a:r>
            <a:r>
              <a:rPr lang="de-DE"/>
              <a:t>Was funktioniert (noch) weniger gut?</a:t>
            </a:r>
            <a:endParaRPr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/>
              <a:t>Das Abrufen der Nutzungsstatistiken über die </a:t>
            </a:r>
            <a:r>
              <a:rPr lang="de-DE" sz="1800" err="1"/>
              <a:t>eUsageApp</a:t>
            </a:r>
            <a:r>
              <a:rPr lang="de-DE" sz="1800"/>
              <a:t> ist nicht so einfach (liegt nicht nur an FOLIO).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/>
              <a:t>Bearbeitung von Fehlermeldungen in der </a:t>
            </a:r>
            <a:r>
              <a:rPr lang="de-DE" sz="1800" err="1"/>
              <a:t>Local</a:t>
            </a:r>
            <a:r>
              <a:rPr lang="de-DE" sz="1800"/>
              <a:t> KB Admin App (hier gibt es aber aktuell Entwicklungen dazu).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/>
              <a:t>Das Arbeitspaket "Anbindung </a:t>
            </a:r>
            <a:r>
              <a:rPr lang="de-DE" sz="1800" err="1"/>
              <a:t>LAS:eR</a:t>
            </a:r>
            <a:r>
              <a:rPr lang="de-DE" sz="1800"/>
              <a:t>" pausiert aktuell, da die bisher entwickelte </a:t>
            </a:r>
            <a:r>
              <a:rPr lang="de-DE" sz="1800" err="1"/>
              <a:t>RemoteSyncApp</a:t>
            </a:r>
            <a:r>
              <a:rPr lang="de-DE" sz="1800"/>
              <a:t> nicht einsatzfähig ist.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1800"/>
            </a:pPr>
            <a:endParaRPr lang="en-US" sz="160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Verbundkonferenz 2025, Nürnberg | TP-ERM</a:t>
            </a:r>
            <a:endParaRPr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25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57751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>
                <a:solidFill>
                  <a:srgbClr val="DA3522"/>
                </a:solidFill>
              </a:rPr>
              <a:t>TP-ERM</a:t>
            </a:r>
            <a:r>
              <a:rPr lang="de"/>
              <a:t> : </a:t>
            </a:r>
            <a:r>
              <a:rPr lang="de-DE"/>
              <a:t>Was sind unsere nächsten Schritte?</a:t>
            </a:r>
            <a:endParaRPr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/>
              <a:t>Datenflüsse zwischen FOLIO ERM und anderen Systemen herstellen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Courier New"/>
              <a:buChar char="o"/>
            </a:pPr>
            <a:r>
              <a:rPr lang="de-DE" sz="1800"/>
              <a:t>Für E-Books: Anbindung an B3KAT (Besitznachweis und URL)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Courier New"/>
              <a:buChar char="o"/>
            </a:pPr>
            <a:r>
              <a:rPr lang="de-DE" sz="1800"/>
              <a:t>Für E-Journals: Anbindung an EZB (Gelbschaltung und Zeitraum)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Courier New"/>
              <a:buChar char="o"/>
            </a:pPr>
            <a:r>
              <a:rPr lang="de-DE" sz="1800"/>
              <a:t>Für Datenbanken: Anbindung an DBIS (Gelbschaltung)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Courier New"/>
              <a:buChar char="o"/>
            </a:pPr>
            <a:r>
              <a:rPr lang="de-DE" sz="1800"/>
              <a:t>Für Lizenzverträge: Anzeige der Lizenzbedingungen in </a:t>
            </a:r>
            <a:r>
              <a:rPr lang="de-DE" sz="1800" err="1"/>
              <a:t>VuFind</a:t>
            </a:r>
            <a:endParaRPr lang="de-DE" sz="1800"/>
          </a:p>
          <a:p>
            <a:pPr marL="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/>
              <a:t>Workflow Tool 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Courier New"/>
              <a:buChar char="o"/>
            </a:pPr>
            <a:r>
              <a:rPr lang="de-DE" sz="1800"/>
              <a:t>Im Rahmen der Workflow SIG wird aktuell an einem Workflow Tool gearbeitet.</a:t>
            </a:r>
          </a:p>
          <a:p>
            <a:pPr marL="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/>
              <a:t>Anbindung an </a:t>
            </a:r>
            <a:r>
              <a:rPr lang="de-DE" sz="1800" err="1"/>
              <a:t>LAS:eR</a:t>
            </a:r>
            <a:r>
              <a:rPr lang="de-DE" sz="1800"/>
              <a:t> </a:t>
            </a:r>
          </a:p>
          <a:p>
            <a:pPr marL="57150" indent="0" algn="ctr">
              <a:lnSpc>
                <a:spcPct val="110000"/>
              </a:lnSpc>
              <a:spcBef>
                <a:spcPts val="0"/>
              </a:spcBef>
              <a:buSzPts val="1800"/>
            </a:pPr>
            <a:r>
              <a:rPr lang="de-DE" sz="1800" b="1"/>
              <a:t>Es gibt immer was zu tun! :) 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Courier New"/>
              <a:buChar char="o"/>
            </a:pPr>
            <a:endParaRPr lang="de-DE" sz="180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Verbundkonferenz 2025, Nürnberg | TP-ERM</a:t>
            </a:r>
            <a:endParaRPr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26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3544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TP-ERW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27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86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rPr lang="de" b="1" dirty="0">
                <a:solidFill>
                  <a:srgbClr val="DA3522"/>
                </a:solidFill>
              </a:rPr>
              <a:t>TP-ERW</a:t>
            </a:r>
            <a:r>
              <a:rPr lang="de" dirty="0"/>
              <a:t> : </a:t>
            </a:r>
            <a:r>
              <a:rPr lang="de-DE" dirty="0"/>
              <a:t>Was hat (besonders) gut geklappt? </a:t>
            </a:r>
            <a:endParaRPr dirty="0"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Zusammenarbeit auf bayerischer, deutscher und internationaler Ebene.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Weitergabe der Erfahrungen der Pilotbibliotheken.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Anforderungen an ACQ-SIG können via </a:t>
            </a:r>
            <a:r>
              <a:rPr lang="de-DE" sz="1800" dirty="0" err="1"/>
              <a:t>Implementer</a:t>
            </a:r>
            <a:r>
              <a:rPr lang="de-DE" sz="1800" dirty="0"/>
              <a:t> Topics unkompliziert gestellt und zeitnah besprochen werden.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/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TP-ERW</a:t>
            </a:r>
            <a:endParaRPr dirty="0"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28</a:t>
            </a:fld>
            <a:endParaRPr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A055CE0-7F0A-D8B7-9399-75F1FCF0DF11}"/>
              </a:ext>
            </a:extLst>
          </p:cNvPr>
          <p:cNvCxnSpPr/>
          <p:nvPr/>
        </p:nvCxnSpPr>
        <p:spPr>
          <a:xfrm>
            <a:off x="256162" y="4802221"/>
            <a:ext cx="270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B4F5BA-6E14-8C08-96CE-97205494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E7FC3415-8173-07E0-1875-03564112BCC2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0B0D4C86-DB98-2401-9EF9-48294A49985B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0A40899C-9CFE-37FC-8820-77B4C18433D8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518943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TP-ERW</a:t>
            </a:r>
            <a:r>
              <a:rPr lang="de" dirty="0"/>
              <a:t> : </a:t>
            </a:r>
            <a:r>
              <a:rPr lang="de-DE" dirty="0"/>
              <a:t>Was funktioniert (noch)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Viele Entwicklungen finden auf deutscher oder internationaler Ebene statt, deren Tempo wir nicht beeinflussen können (z.B. Bestellkommunikation).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Wichtige Funktionen sind erst mit den neuesten Releases (</a:t>
            </a:r>
            <a:r>
              <a:rPr lang="de-DE" sz="1800" dirty="0" err="1"/>
              <a:t>Ramsons</a:t>
            </a:r>
            <a:r>
              <a:rPr lang="de-DE" sz="1800" dirty="0"/>
              <a:t> und Sunflower) enthalten, die wir aktuell noch nicht nutzen können (z.B. Buchbindefunktion, Templates für Zeitschriften-Erscheinungsweisen, Nummerngenerator).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TP-ERW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29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603093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rPr lang="de" b="1" dirty="0">
                <a:solidFill>
                  <a:srgbClr val="DA3522"/>
                </a:solidFill>
              </a:rPr>
              <a:t>TP-BEN</a:t>
            </a:r>
            <a:r>
              <a:rPr lang="de" dirty="0"/>
              <a:t> : </a:t>
            </a:r>
            <a:r>
              <a:rPr lang="de-DE" dirty="0"/>
              <a:t>Was hat (besonders) gut geklappt? </a:t>
            </a:r>
            <a:endParaRPr dirty="0"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712799" y="754697"/>
            <a:ext cx="7749600" cy="383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r>
              <a:rPr lang="de-DE" sz="1800" i="1" dirty="0" err="1"/>
              <a:t>Thanks</a:t>
            </a:r>
            <a:r>
              <a:rPr lang="de-DE" sz="1800" i="1" dirty="0"/>
              <a:t> </a:t>
            </a:r>
            <a:r>
              <a:rPr lang="de-DE" sz="1800" i="1" dirty="0" err="1"/>
              <a:t>to</a:t>
            </a:r>
            <a:r>
              <a:rPr lang="de-DE" sz="1800" i="1" dirty="0"/>
              <a:t> </a:t>
            </a:r>
            <a:r>
              <a:rPr lang="de-DE" sz="1800" i="1" dirty="0" err="1"/>
              <a:t>many</a:t>
            </a:r>
            <a:r>
              <a:rPr lang="de-DE" sz="1800" i="1" dirty="0"/>
              <a:t> </a:t>
            </a:r>
            <a:r>
              <a:rPr lang="de-DE" sz="1800" i="1" dirty="0" err="1"/>
              <a:t>busy</a:t>
            </a:r>
            <a:r>
              <a:rPr lang="de-DE" sz="1800" i="1" dirty="0"/>
              <a:t> </a:t>
            </a:r>
            <a:r>
              <a:rPr lang="de-DE" sz="1800" i="1" dirty="0" err="1"/>
              <a:t>bees</a:t>
            </a:r>
            <a:r>
              <a:rPr lang="de-DE" sz="1800" i="1" dirty="0"/>
              <a:t> – </a:t>
            </a:r>
            <a:r>
              <a:rPr lang="de-DE" sz="1800" i="1" dirty="0" err="1"/>
              <a:t>the</a:t>
            </a:r>
            <a:r>
              <a:rPr lang="de-DE" sz="1800" i="1" dirty="0"/>
              <a:t> </a:t>
            </a:r>
            <a:r>
              <a:rPr lang="de-DE" sz="1800" i="1" dirty="0" err="1"/>
              <a:t>honey</a:t>
            </a:r>
            <a:r>
              <a:rPr lang="de-DE" sz="1800" i="1" dirty="0"/>
              <a:t> </a:t>
            </a:r>
            <a:r>
              <a:rPr lang="de-DE" sz="1800" i="1" dirty="0" err="1"/>
              <a:t>pots</a:t>
            </a:r>
            <a:r>
              <a:rPr lang="de-DE" sz="1800" i="1" dirty="0"/>
              <a:t> </a:t>
            </a:r>
            <a:r>
              <a:rPr lang="de-DE" sz="1800" i="1" dirty="0" err="1"/>
              <a:t>are</a:t>
            </a:r>
            <a:r>
              <a:rPr lang="de-DE" sz="1800" i="1" dirty="0"/>
              <a:t> </a:t>
            </a:r>
            <a:r>
              <a:rPr lang="de-DE" sz="1800" i="1" dirty="0" err="1"/>
              <a:t>full</a:t>
            </a:r>
            <a:r>
              <a:rPr lang="de-DE" sz="1800" i="1" dirty="0"/>
              <a:t>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lang="de-DE" sz="16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Tx/>
              <a:buChar char="-"/>
            </a:pPr>
            <a:r>
              <a:rPr lang="de-DE" sz="1600"/>
              <a:t>kollegialer </a:t>
            </a:r>
            <a:r>
              <a:rPr lang="de-DE" sz="1600" dirty="0"/>
              <a:t>Austausch mit rund 30 Teilnehmenden über Arbeitsabläufe und deren Optimierung in den jeweiligen Benutzungsbereichen 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Tx/>
              <a:buChar char="-"/>
            </a:pPr>
            <a:r>
              <a:rPr lang="de-DE" sz="1600" dirty="0"/>
              <a:t>Erarbeitung von User Stories und umfangreichen Realisierungskonzepten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Tx/>
              <a:buChar char="-"/>
            </a:pPr>
            <a:r>
              <a:rPr lang="de-DE" sz="1600" dirty="0"/>
              <a:t>Mit an Bord: Praktiker an den Theken, Verantwortliche für Arbeitsabläufe, Systembibliothekare, Programmierer, BVB-Mitarbeitende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Tx/>
              <a:buChar char="-"/>
            </a:pPr>
            <a:r>
              <a:rPr lang="de-DE" sz="1600" dirty="0"/>
              <a:t>Mit Hilfe der Verbundzentrale, der Kollegen im LRZ, der bayerischen FOLIO-Entwicklerrunde und Programmierern vor Ort konnten viele Wünsch umgesetzt werden:</a:t>
            </a:r>
            <a:br>
              <a:rPr lang="de-DE" sz="1600" dirty="0"/>
            </a:br>
            <a:r>
              <a:rPr lang="de-DE" sz="1600" dirty="0"/>
              <a:t>RFID Connect, FOLIO-Companion, automatische Verlängerungen, anonymisierter Abholcode für die Bereitlegung, Ortsleihverkehr (OLV), Skript Anonymisierung ….</a:t>
            </a:r>
          </a:p>
        </p:txBody>
      </p:sp>
      <p:sp>
        <p:nvSpPr>
          <p:cNvPr id="187" name="Google Shape;187;p32"/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TP-BEN</a:t>
            </a:r>
            <a:endParaRPr dirty="0"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</a:t>
            </a:fld>
            <a:endParaRPr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A055CE0-7F0A-D8B7-9399-75F1FCF0DF11}"/>
              </a:ext>
            </a:extLst>
          </p:cNvPr>
          <p:cNvCxnSpPr/>
          <p:nvPr/>
        </p:nvCxnSpPr>
        <p:spPr>
          <a:xfrm>
            <a:off x="256162" y="4802221"/>
            <a:ext cx="270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B4F5BA-6E14-8C08-96CE-97205494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E7FC3415-8173-07E0-1875-03564112BCC2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0B0D4C86-DB98-2401-9EF9-48294A49985B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0A40899C-9CFE-37FC-8820-77B4C18433D8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417446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TP-ERW</a:t>
            </a:r>
            <a:r>
              <a:rPr lang="de" dirty="0"/>
              <a:t> 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Erfahrungsaustausch zwischen den Bibliotheken.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Weiteres Einbringen von </a:t>
            </a:r>
            <a:r>
              <a:rPr lang="de-DE" sz="1800" dirty="0" err="1"/>
              <a:t>Implementer</a:t>
            </a:r>
            <a:r>
              <a:rPr lang="de-DE" sz="1800" dirty="0"/>
              <a:t> Topics.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Beobachten der aktuell laufenden Entwicklungen.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Entwicklung für das Arbeitspaket „Bestellautomatisierung“ auf bayerischer Ebene.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TP-ERW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30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508745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TP-FL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31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31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rPr lang="de" b="1" dirty="0">
                <a:solidFill>
                  <a:srgbClr val="DA3522"/>
                </a:solidFill>
              </a:rPr>
              <a:t>TP-FL</a:t>
            </a:r>
            <a:r>
              <a:rPr lang="de" dirty="0"/>
              <a:t> : </a:t>
            </a:r>
            <a:r>
              <a:rPr lang="de-DE" dirty="0"/>
              <a:t>Was hat (besonders) gut geklappt? </a:t>
            </a:r>
            <a:endParaRPr dirty="0"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Zusammenarbeit in der TP FL und mit der TP BEN</a:t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Zusammenarbeit mit dem BSZ 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Wir wären alleine niemals so schnell so weit gekommen, wie wir heute sind</a:t>
            </a:r>
            <a:br>
              <a:rPr lang="de-DE" sz="1800" dirty="0"/>
            </a:b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Zusammenarbeit mit dem LRZ</a:t>
            </a:r>
            <a:br>
              <a:rPr lang="de-DE" sz="1800" dirty="0"/>
            </a:b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Zusammenarbeit mit den Betreuenden des ZFLS im BVB</a:t>
            </a:r>
            <a:br>
              <a:rPr lang="de-DE" sz="1800" dirty="0"/>
            </a:b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Wir haben 3 völlig neue Apps in Betrieb!</a:t>
            </a:r>
            <a:br>
              <a:rPr lang="de-DE" sz="1800" dirty="0"/>
            </a:b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Wir konnten der Community die landesweite + vollautomatisierte Fernleihe in Deutschland erklären</a:t>
            </a:r>
            <a:br>
              <a:rPr lang="de-DE" sz="1800" dirty="0"/>
            </a:b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Rückmeldung: Gute Dokumentationen und Unterstützung bei der Migration durch die TP FL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/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TP-FL</a:t>
            </a:r>
            <a:endParaRPr dirty="0"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32</a:t>
            </a:fld>
            <a:endParaRPr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A055CE0-7F0A-D8B7-9399-75F1FCF0DF11}"/>
              </a:ext>
            </a:extLst>
          </p:cNvPr>
          <p:cNvCxnSpPr/>
          <p:nvPr/>
        </p:nvCxnSpPr>
        <p:spPr>
          <a:xfrm>
            <a:off x="256162" y="4802221"/>
            <a:ext cx="270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B4F5BA-6E14-8C08-96CE-97205494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E7FC3415-8173-07E0-1875-03564112BCC2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0B0D4C86-DB98-2401-9EF9-48294A49985B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0A40899C-9CFE-37FC-8820-77B4C18433D8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162543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TP-FL</a:t>
            </a:r>
            <a:r>
              <a:rPr lang="de" dirty="0"/>
              <a:t> : </a:t>
            </a:r>
            <a:r>
              <a:rPr lang="de-DE" dirty="0"/>
              <a:t>Was funktioniert (noch)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Manchmal hakte die Zusammenarbeit mit Index Data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Es war schwierig zu vermitteln, dass der ZFLS des BSZ teilweise andere Funktionalitäten hat, als der ZFLS des BVB – was auch daran lag, dass das BSZ erst seit Juni 2025 eine eigene Testinstanz hat</a:t>
            </a:r>
            <a:br>
              <a:rPr lang="de-DE" sz="1800" dirty="0"/>
            </a:br>
            <a:endParaRPr lang="de-DE"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Update auf </a:t>
            </a:r>
            <a:r>
              <a:rPr lang="de-DE" sz="1800" dirty="0" err="1"/>
              <a:t>Quesnelia</a:t>
            </a:r>
            <a:r>
              <a:rPr lang="de-DE" sz="1800" dirty="0"/>
              <a:t> war sehr schwierig + langwierig</a:t>
            </a:r>
            <a:br>
              <a:rPr lang="de-DE" sz="1800" dirty="0"/>
            </a:br>
            <a:r>
              <a:rPr lang="de-DE" sz="1800" dirty="0"/>
              <a:t>Wir hoffen, dass es bei neuen Releases zukünftig besser läuft</a:t>
            </a:r>
            <a:br>
              <a:rPr lang="de-DE" sz="1800" dirty="0"/>
            </a:br>
            <a:endParaRPr lang="de-DE"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BSZ hatte lange Schwierigkeiten, bis Index Data deren Testmandanten korrekt eingerichtet hatte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TP-FL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33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636556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TP-FL</a:t>
            </a:r>
            <a:r>
              <a:rPr lang="de" dirty="0"/>
              <a:t> 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Es werden derzeit noch Bugs + Fehlfunktionen gesammelt – es ist erstaunlich, was im Echtbetrieb noch für Überraschungen lauern</a:t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Es werden aktuell Anforderungen gesammelt, die in den Folgeauftrag einfließen werden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Dies kann noch etwas dauern, da das BSZ die </a:t>
            </a:r>
            <a:r>
              <a:rPr lang="de-DE" sz="1800" dirty="0" err="1"/>
              <a:t>Kopienfernleihe</a:t>
            </a:r>
            <a:r>
              <a:rPr lang="de-DE" sz="1800" dirty="0"/>
              <a:t> noch nicht komplett durchtesten konnte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Begleitung von Livegängen weiterer Bibliotheken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Test der FL-Apps in den nächsten Releases</a:t>
            </a:r>
            <a:br>
              <a:rPr lang="de-DE" sz="1800" dirty="0"/>
            </a:b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TP-FL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34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762214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TP-MIG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35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51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rPr lang="de" b="1" dirty="0" smtClean="0">
                <a:solidFill>
                  <a:srgbClr val="DA3522"/>
                </a:solidFill>
              </a:rPr>
              <a:t>TP-MIG</a:t>
            </a:r>
            <a:r>
              <a:rPr lang="de" dirty="0" smtClean="0"/>
              <a:t> </a:t>
            </a:r>
            <a:r>
              <a:rPr lang="de" dirty="0"/>
              <a:t>: </a:t>
            </a:r>
            <a:r>
              <a:rPr lang="de-DE" dirty="0"/>
              <a:t>Was hat (besonders) gut geklappt? </a:t>
            </a:r>
            <a:endParaRPr dirty="0"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712798" y="784953"/>
            <a:ext cx="8431201" cy="433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Tolle Zusammenarbeit </a:t>
            </a:r>
            <a:r>
              <a:rPr lang="de-DE" sz="1800" dirty="0"/>
              <a:t>in der </a:t>
            </a:r>
            <a:r>
              <a:rPr lang="de-DE" sz="1800" dirty="0" smtClean="0"/>
              <a:t>TP-MIG (fachlich / entwicklungstechnisch),  </a:t>
            </a:r>
            <a:br>
              <a:rPr lang="de-DE" sz="1800" dirty="0" smtClean="0"/>
            </a:br>
            <a:r>
              <a:rPr lang="de-DE" sz="1800" dirty="0"/>
              <a:t>s</a:t>
            </a:r>
            <a:r>
              <a:rPr lang="de-DE" sz="1800" dirty="0" smtClean="0"/>
              <a:t>owie mit den Pilotbibliotheken</a:t>
            </a:r>
            <a:br>
              <a:rPr lang="de-DE" sz="1800" dirty="0" smtClean="0"/>
            </a:br>
            <a:endParaRPr lang="de-DE" sz="1800" dirty="0" smtClean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Die Erstellung der Migrationsprogramme für die Bereiche </a:t>
            </a:r>
            <a:br>
              <a:rPr lang="de-DE" sz="1800" dirty="0" smtClean="0"/>
            </a:br>
            <a:r>
              <a:rPr lang="de-DE" sz="1800" dirty="0" smtClean="0"/>
              <a:t>- Nutzerdaten</a:t>
            </a:r>
            <a:br>
              <a:rPr lang="de-DE" sz="1800" dirty="0" smtClean="0"/>
            </a:br>
            <a:r>
              <a:rPr lang="de-DE" sz="1800" dirty="0" smtClean="0"/>
              <a:t>- Ausleihbewegungsdaten</a:t>
            </a:r>
            <a:br>
              <a:rPr lang="de-DE" sz="1800" dirty="0" smtClean="0"/>
            </a:br>
            <a:r>
              <a:rPr lang="de-DE" sz="1800" dirty="0" smtClean="0"/>
              <a:t>- Katalog-/Lokaldaten</a:t>
            </a:r>
            <a:br>
              <a:rPr lang="de-DE" sz="1800" dirty="0" smtClean="0"/>
            </a:br>
            <a:r>
              <a:rPr lang="de-DE" sz="1800" dirty="0" smtClean="0"/>
              <a:t>- Erwerbungsdaten</a:t>
            </a:r>
            <a:br>
              <a:rPr lang="de-DE" sz="1800" dirty="0" smtClean="0"/>
            </a:br>
            <a:r>
              <a:rPr lang="de-DE" sz="1800" dirty="0" smtClean="0"/>
              <a:t>wurden aufgeteilt.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Je ein Team von 2-3 </a:t>
            </a:r>
            <a:r>
              <a:rPr lang="de-DE" sz="1800" dirty="0" err="1" smtClean="0"/>
              <a:t>KollegInnen</a:t>
            </a:r>
            <a:r>
              <a:rPr lang="de-DE" sz="1800" dirty="0" smtClean="0"/>
              <a:t> hat sich eines Bereichs angenommen.</a:t>
            </a:r>
            <a:br>
              <a:rPr lang="de-DE" sz="1800" dirty="0" smtClean="0"/>
            </a:br>
            <a:endParaRPr lang="de-DE" sz="1800" dirty="0" smtClean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 smtClean="0"/>
              <a:t>Die Migrationsskripte standen für die Pilotbibliotheken zum jeweiligen Migrationszeitpunkt bereit. 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b="1" dirty="0" smtClean="0">
                <a:ln w="0"/>
                <a:solidFill>
                  <a:schemeClr val="tx1"/>
                </a:solidFill>
              </a:rPr>
              <a:t>Die Migrationen konnten erfolgreich durchgeführt werden</a:t>
            </a:r>
            <a:r>
              <a:rPr lang="de-DE" sz="1800" b="1" dirty="0" smtClean="0"/>
              <a:t>.</a:t>
            </a:r>
            <a:br>
              <a:rPr lang="de-DE" sz="1800" b="1" dirty="0" smtClean="0"/>
            </a:br>
            <a:endParaRPr lang="de-DE" sz="1800" b="1" dirty="0" smtClean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/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</a:t>
            </a:r>
            <a:r>
              <a:rPr lang="de" dirty="0" smtClean="0"/>
              <a:t>TP-MIG</a:t>
            </a:r>
            <a:endParaRPr dirty="0"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36</a:t>
            </a:fld>
            <a:endParaRPr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A055CE0-7F0A-D8B7-9399-75F1FCF0DF11}"/>
              </a:ext>
            </a:extLst>
          </p:cNvPr>
          <p:cNvCxnSpPr/>
          <p:nvPr/>
        </p:nvCxnSpPr>
        <p:spPr>
          <a:xfrm>
            <a:off x="256162" y="4802221"/>
            <a:ext cx="270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B4F5BA-6E14-8C08-96CE-97205494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E7FC3415-8173-07E0-1875-03564112BCC2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0B0D4C86-DB98-2401-9EF9-48294A49985B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0A40899C-9CFE-37FC-8820-77B4C18433D8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82114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 smtClean="0">
                <a:solidFill>
                  <a:srgbClr val="DA3522"/>
                </a:solidFill>
              </a:rPr>
              <a:t>TP-MIG</a:t>
            </a:r>
            <a:r>
              <a:rPr lang="de" dirty="0" smtClean="0"/>
              <a:t> </a:t>
            </a:r>
            <a:r>
              <a:rPr lang="de" dirty="0"/>
              <a:t>: </a:t>
            </a:r>
            <a:r>
              <a:rPr lang="de-DE" dirty="0"/>
              <a:t>Was funktioniert (noch)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7" y="895791"/>
            <a:ext cx="8065813" cy="391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1800" b="1" dirty="0" smtClean="0"/>
              <a:t>Problemfeld</a:t>
            </a:r>
            <a:r>
              <a:rPr lang="de-DE" sz="1800" dirty="0" smtClean="0"/>
              <a:t>: </a:t>
            </a:r>
            <a:br>
              <a:rPr lang="de-DE" sz="1800" dirty="0" smtClean="0"/>
            </a:br>
            <a:r>
              <a:rPr lang="de-DE" sz="1800" dirty="0" smtClean="0"/>
              <a:t>neue / weitere Anforderungen der Bibliotheken nach der Migration der Pilotbibliotheken</a:t>
            </a:r>
            <a:br>
              <a:rPr lang="de-DE" sz="1800" dirty="0" smtClean="0"/>
            </a:br>
            <a:endParaRPr lang="de-DE" sz="1800" dirty="0" smtClean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1800" dirty="0" smtClean="0"/>
              <a:t>es wurde bereits ein größeres Anforderungspaket für die Katalog-/Lokaldaten-</a:t>
            </a:r>
            <a:br>
              <a:rPr lang="de-DE" sz="1800" dirty="0" smtClean="0"/>
            </a:br>
            <a:r>
              <a:rPr lang="de-DE" sz="1800" dirty="0" err="1" smtClean="0"/>
              <a:t>migration</a:t>
            </a:r>
            <a:r>
              <a:rPr lang="de-DE" sz="1800" dirty="0" smtClean="0"/>
              <a:t> nach dem </a:t>
            </a:r>
            <a:r>
              <a:rPr lang="de-DE" sz="1800" dirty="0" err="1" smtClean="0"/>
              <a:t>GoLive</a:t>
            </a:r>
            <a:r>
              <a:rPr lang="de-DE" sz="1800" dirty="0" smtClean="0"/>
              <a:t> der Pilotbibliotheken umgesetzt</a:t>
            </a:r>
            <a:br>
              <a:rPr lang="de-DE" sz="1800" dirty="0" smtClean="0"/>
            </a:br>
            <a:endParaRPr lang="de-DE" sz="1800" dirty="0" smtClean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1800" dirty="0" smtClean="0"/>
              <a:t>wie soll damit umgegangen werden?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- um die Zeitpläne zu halten müssen die anstehenden Migrationen stringent</a:t>
            </a:r>
            <a:br>
              <a:rPr lang="de-DE" sz="1800" dirty="0" smtClean="0"/>
            </a:br>
            <a:r>
              <a:rPr lang="de-DE" sz="1800" dirty="0" smtClean="0"/>
              <a:t>  durchgeführt werden 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- Erweiterungen in den Migrationsprogrammen bedürfen der zusätzlichen</a:t>
            </a:r>
            <a:br>
              <a:rPr lang="de-DE" sz="1800" dirty="0" smtClean="0"/>
            </a:br>
            <a:r>
              <a:rPr lang="de-DE" sz="1800" dirty="0" smtClean="0"/>
              <a:t>  Tests (extra Testmigrationen), der Dokumentation, … (zusätzlicher zeitlicher</a:t>
            </a:r>
            <a:br>
              <a:rPr lang="de-DE" sz="1800" dirty="0" smtClean="0"/>
            </a:br>
            <a:r>
              <a:rPr lang="de-DE" sz="1800" dirty="0" smtClean="0"/>
              <a:t>  Aufwand)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</a:t>
            </a:r>
            <a:r>
              <a:rPr lang="de" dirty="0" smtClean="0"/>
              <a:t>TP-MIG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37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870888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 smtClean="0">
                <a:solidFill>
                  <a:srgbClr val="DA3522"/>
                </a:solidFill>
              </a:rPr>
              <a:t>TP-MIG</a:t>
            </a:r>
            <a:r>
              <a:rPr lang="de" dirty="0" smtClean="0"/>
              <a:t> </a:t>
            </a:r>
            <a:r>
              <a:rPr lang="de" dirty="0"/>
              <a:t>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700" dirty="0" smtClean="0"/>
              <a:t>Die</a:t>
            </a:r>
            <a:r>
              <a:rPr lang="de-DE" sz="1700" b="1" dirty="0" smtClean="0"/>
              <a:t> Konsolidierung </a:t>
            </a:r>
            <a:r>
              <a:rPr lang="de-DE" sz="1700" dirty="0" smtClean="0"/>
              <a:t>der derzeitigen Programmstände der Migrations-</a:t>
            </a:r>
            <a:br>
              <a:rPr lang="de-DE" sz="1700" dirty="0" smtClean="0"/>
            </a:br>
            <a:r>
              <a:rPr lang="de-DE" sz="1700" dirty="0" err="1" smtClean="0"/>
              <a:t>programme</a:t>
            </a:r>
            <a:r>
              <a:rPr lang="de-DE" sz="1700" dirty="0" smtClean="0"/>
              <a:t> muss jetzt erfolgen</a:t>
            </a:r>
            <a:br>
              <a:rPr lang="de-DE" sz="1700" dirty="0" smtClean="0"/>
            </a:br>
            <a:endParaRPr lang="de-DE" sz="1700" dirty="0" smtClean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700" dirty="0" smtClean="0"/>
              <a:t>Aktualisierung/Erweiterung der Dokumentation* speziell für den Bereich der Katalog-/Lokaldatenmigration (hier wurden in den letzten beiden Monaten nochmals umfangreiche Erweiterungen gemacht)</a:t>
            </a:r>
            <a:br>
              <a:rPr lang="de-DE" sz="1700" dirty="0" smtClean="0"/>
            </a:br>
            <a:endParaRPr lang="de-DE" sz="1700" dirty="0" smtClean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700" dirty="0" smtClean="0"/>
              <a:t>* Dokumentation: </a:t>
            </a:r>
            <a:br>
              <a:rPr lang="de-DE" sz="1700" dirty="0" smtClean="0"/>
            </a:br>
            <a:r>
              <a:rPr lang="de-DE" sz="1700" dirty="0" smtClean="0"/>
              <a:t> Programmdokumentation</a:t>
            </a:r>
            <a:br>
              <a:rPr lang="de-DE" sz="1700" dirty="0" smtClean="0"/>
            </a:br>
            <a:r>
              <a:rPr lang="de-DE" sz="1700" dirty="0" smtClean="0"/>
              <a:t> Anforderungslisten/Input für die Migration für die Bibliotheken</a:t>
            </a:r>
            <a:br>
              <a:rPr lang="de-DE" sz="1700" dirty="0" smtClean="0"/>
            </a:br>
            <a:r>
              <a:rPr lang="de-DE" sz="1700" dirty="0" smtClean="0"/>
              <a:t> Dokumentation zur Vorab-Bereinigung der Daten in </a:t>
            </a:r>
            <a:r>
              <a:rPr lang="de-DE" sz="1700" dirty="0" err="1" smtClean="0"/>
              <a:t>SunRise</a:t>
            </a:r>
            <a:endParaRPr sz="17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</a:t>
            </a:r>
            <a:r>
              <a:rPr lang="de" dirty="0" smtClean="0"/>
              <a:t>TP-MIG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38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647887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TP-STAT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39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6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TP-BEN</a:t>
            </a:r>
            <a:r>
              <a:rPr lang="de" dirty="0"/>
              <a:t> : </a:t>
            </a:r>
            <a:r>
              <a:rPr lang="de-DE" dirty="0"/>
              <a:t>Was funktioniert (noch)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r>
              <a:rPr lang="de-DE" sz="1800" i="1" dirty="0"/>
              <a:t>Ein guter Plan heute, ist besser als ein perfekter Plan morgen.</a:t>
            </a: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lang="de-DE" sz="1800" i="1" dirty="0"/>
          </a:p>
          <a:p>
            <a:pPr marL="285750" lvl="0" indent="-28575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Tx/>
              <a:buChar char="-"/>
            </a:pPr>
            <a:r>
              <a:rPr lang="de-DE" sz="1800" dirty="0"/>
              <a:t>Die zahlreichen gefundenen Lösungen sind als sog. Brückenlösungen realisiert</a:t>
            </a:r>
          </a:p>
          <a:p>
            <a:pPr marL="285750" lvl="0" indent="-28575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Tx/>
              <a:buChar char="-"/>
            </a:pPr>
            <a:endParaRPr lang="de-DE" sz="1800" dirty="0"/>
          </a:p>
          <a:p>
            <a:pPr marL="285750" lvl="0" indent="-28575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Tx/>
              <a:buChar char="-"/>
            </a:pPr>
            <a:r>
              <a:rPr lang="de-DE" sz="1800" dirty="0"/>
              <a:t>Eine umfangreiche Anzahl an Lösungen im FOLIO-Core über die nationale und internationale Community wären im Projektzeitplan nicht realisierbar gewesen</a:t>
            </a: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lang="de-DE" sz="1800" dirty="0"/>
          </a:p>
          <a:p>
            <a:pPr marL="285750" lvl="0" indent="-28575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Tx/>
              <a:buChar char="-"/>
            </a:pPr>
            <a:r>
              <a:rPr lang="de-DE" sz="1800" dirty="0"/>
              <a:t>Beispiel: Anonymisierter Abholcode für die Bereitlegung </a:t>
            </a:r>
            <a:r>
              <a:rPr lang="de-DE" sz="1800" dirty="0">
                <a:sym typeface="Wingdings" panose="05000000000000000000" pitchFamily="2" charset="2"/>
              </a:rPr>
              <a:t> auf der GAP-Liste der RA-SIG und der D-Ausleihe </a:t>
            </a: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TP-BEN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128487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760ED5DB-EEC1-9EDC-2B19-178CE3148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AEA03847-0AFD-1726-BF7A-BA355947B3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rPr lang="de" b="1" dirty="0">
                <a:solidFill>
                  <a:srgbClr val="DA3522"/>
                </a:solidFill>
              </a:rPr>
              <a:t>TP-STAT</a:t>
            </a:r>
            <a:r>
              <a:rPr lang="de" dirty="0"/>
              <a:t> : </a:t>
            </a:r>
            <a:r>
              <a:rPr lang="de-DE" dirty="0"/>
              <a:t>Was hat (besonders) gut geklappt? 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9A8BDD86-2973-BFB6-90BB-3D853ADFA5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Zusammenarbeit bzgl. </a:t>
            </a:r>
            <a:r>
              <a:rPr lang="de-DE" sz="1800" b="1" dirty="0"/>
              <a:t>Beantwortung von DBS-Fragen</a:t>
            </a:r>
            <a:r>
              <a:rPr lang="de-DE" sz="1800" dirty="0"/>
              <a:t> mit:</a:t>
            </a:r>
            <a:br>
              <a:rPr lang="de-DE" sz="1800" dirty="0"/>
            </a:br>
            <a:endParaRPr lang="de-DE"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Teilprojektgruppen (TP-BEN, TP-ERW, TP-Nachversorgung)</a:t>
            </a:r>
            <a:br>
              <a:rPr lang="de-DE" sz="1800" dirty="0"/>
            </a:br>
            <a:endParaRPr lang="de-DE"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FOLIO-API-Gruppe bzgl. Test von Abfragen</a:t>
            </a:r>
            <a:br>
              <a:rPr lang="de-DE" sz="1800" dirty="0"/>
            </a:br>
            <a:endParaRPr lang="de-DE"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D-Reporting  bzgl. Austausch über Verbundgrenzen hinweg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3D9C95AF-46D2-592B-CC12-76E87FC53BF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TP-BEN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6E549B0A-EB40-8BE1-A09A-7A57D1BD9F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40</a:t>
            </a:fld>
            <a:endParaRPr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D633C61-3327-ADB6-09F9-A135A50020B5}"/>
              </a:ext>
            </a:extLst>
          </p:cNvPr>
          <p:cNvCxnSpPr/>
          <p:nvPr/>
        </p:nvCxnSpPr>
        <p:spPr>
          <a:xfrm>
            <a:off x="256162" y="4802221"/>
            <a:ext cx="270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F731536-00B4-AEBA-7156-CA0179F888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543FC195-C578-F400-1463-D7E1946447A1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8BB38752-82DF-B597-643A-6A7D904EBDEF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9FF6D4C1-2724-36B6-DF87-93DD62A9C6E8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173413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TP-STAT</a:t>
            </a:r>
            <a:r>
              <a:rPr lang="de" dirty="0"/>
              <a:t> : </a:t>
            </a:r>
            <a:r>
              <a:rPr lang="de-DE" dirty="0"/>
              <a:t>Was funktioniert (noch)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b="1" dirty="0"/>
              <a:t>Fokus</a:t>
            </a:r>
            <a:r>
              <a:rPr lang="de-DE" sz="1800" dirty="0"/>
              <a:t> der Bibliotheken liegt auf der Migration bzw. auf der Gestaltung von Workflows und </a:t>
            </a:r>
            <a:r>
              <a:rPr lang="de-DE" sz="1800" b="1" dirty="0"/>
              <a:t>(noch) nicht auf Reporting</a:t>
            </a:r>
            <a:r>
              <a:rPr lang="de-DE" sz="1800" dirty="0"/>
              <a:t>.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b="1" dirty="0"/>
              <a:t>Nur migrierte Bibliotheken können testen</a:t>
            </a:r>
            <a:r>
              <a:rPr lang="de-DE" sz="1800" dirty="0"/>
              <a:t>. Dieser Kreis erweitert sich sukzessive.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Times New Roman" panose="02020603050405020304" pitchFamily="18" charset="0"/>
              <a:buChar char="→"/>
            </a:pPr>
            <a:r>
              <a:rPr lang="de-D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Empfehlungen zu Workflows und Datenverarbeitung noch nicht umfassend möglich</a:t>
            </a: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/>
            </a:r>
            <a:br>
              <a:rPr lang="de-DE" sz="1800" dirty="0"/>
            </a:br>
            <a:endParaRPr lang="de-DE"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TP-BEN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41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705709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TP-STAT</a:t>
            </a:r>
            <a:r>
              <a:rPr lang="de" dirty="0"/>
              <a:t> 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1989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b="1" dirty="0"/>
              <a:t>Unterstützung der Piloten bzgl. DBS 2025</a:t>
            </a:r>
            <a:r>
              <a:rPr lang="de-DE" sz="1800" dirty="0"/>
              <a:t>. Im Blick haben wir dabei u.a. Performance und Nachnutzbarkeit für alle.</a:t>
            </a:r>
            <a:br>
              <a:rPr lang="de-DE" sz="1800" dirty="0"/>
            </a:br>
            <a:endParaRPr lang="de-DE"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b="1" dirty="0"/>
              <a:t>Test einer Data-Ware-House Lösung</a:t>
            </a:r>
            <a:r>
              <a:rPr lang="de-DE" sz="1800" dirty="0"/>
              <a:t>, damit wir historisierte Daten auswerten können (z.B. mit CEUS)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endParaRPr lang="de-DE" sz="1800" dirty="0"/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Etablierung als </a:t>
            </a:r>
            <a:r>
              <a:rPr lang="de-DE" sz="1800" b="1" dirty="0"/>
              <a:t>dauerhaftes Austauschformat für Reporting</a:t>
            </a:r>
            <a:r>
              <a:rPr lang="de-DE" sz="1800" dirty="0"/>
              <a:t> (nicht nur DBS)</a:t>
            </a:r>
            <a:br>
              <a:rPr lang="de-DE" sz="1800" dirty="0"/>
            </a:b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TP-BEN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42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83401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TP-SYS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43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74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rPr lang="de" b="1" dirty="0">
                <a:solidFill>
                  <a:srgbClr val="DA3522"/>
                </a:solidFill>
              </a:rPr>
              <a:t>TP-</a:t>
            </a:r>
            <a:r>
              <a:rPr lang="de-DE" b="1" dirty="0">
                <a:solidFill>
                  <a:srgbClr val="DA3522"/>
                </a:solidFill>
              </a:rPr>
              <a:t>SYS</a:t>
            </a:r>
            <a:r>
              <a:rPr lang="de" dirty="0"/>
              <a:t> : </a:t>
            </a:r>
            <a:r>
              <a:rPr lang="de-DE" dirty="0"/>
              <a:t>Was hat (besonders) gut geklappt? </a:t>
            </a:r>
            <a:endParaRPr dirty="0"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Zusammenarbeit mit Verbundzentrale und den Pilotbibliotheken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Zusammenarbeit mit bayerischer, deutscher und internationaler Community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Viele gute technische Entscheidungen – wenige Sackgassen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„Garage </a:t>
            </a:r>
            <a:r>
              <a:rPr lang="de-DE" sz="1800" dirty="0" err="1"/>
              <a:t>startup</a:t>
            </a:r>
            <a:r>
              <a:rPr lang="de-DE" sz="1800" dirty="0"/>
              <a:t> </a:t>
            </a:r>
            <a:r>
              <a:rPr lang="de-DE" sz="1800" dirty="0" err="1"/>
              <a:t>feeling</a:t>
            </a:r>
            <a:r>
              <a:rPr lang="de-DE" sz="1800" dirty="0"/>
              <a:t>“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Steile Lernkurve der letzten Jahre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Viele neue „coole“ Innovationen und Technologien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Erfolgreiche Mittelzuweisung 2. Projektphase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/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</a:t>
            </a:r>
            <a:r>
              <a:rPr lang="de-DE" dirty="0"/>
              <a:t>SYS</a:t>
            </a:r>
            <a:endParaRPr dirty="0"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44</a:t>
            </a:fld>
            <a:endParaRPr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A055CE0-7F0A-D8B7-9399-75F1FCF0DF11}"/>
              </a:ext>
            </a:extLst>
          </p:cNvPr>
          <p:cNvCxnSpPr/>
          <p:nvPr/>
        </p:nvCxnSpPr>
        <p:spPr>
          <a:xfrm>
            <a:off x="256162" y="4802221"/>
            <a:ext cx="270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B4F5BA-6E14-8C08-96CE-97205494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E7FC3415-8173-07E0-1875-03564112BCC2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0B0D4C86-DB98-2401-9EF9-48294A49985B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0A40899C-9CFE-37FC-8820-77B4C18433D8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974844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96A40B33-0DA6-D108-7459-A66A9129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FAC207A0-B14C-3282-7837-9FD166A8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</a:t>
            </a:r>
            <a:r>
              <a:rPr lang="de-DE" b="1" dirty="0">
                <a:solidFill>
                  <a:srgbClr val="DA3522"/>
                </a:solidFill>
              </a:rPr>
              <a:t>SYS</a:t>
            </a:r>
            <a:r>
              <a:rPr lang="de" dirty="0"/>
              <a:t> : </a:t>
            </a:r>
            <a:r>
              <a:rPr lang="de-DE" dirty="0"/>
              <a:t>Was funktioniert (noch)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16063588-178F-DBD6-2764-CAFAFE4C0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„Garage </a:t>
            </a:r>
            <a:r>
              <a:rPr lang="de-DE" sz="1800" dirty="0" err="1"/>
              <a:t>startup</a:t>
            </a:r>
            <a:r>
              <a:rPr lang="de-DE" sz="1800" dirty="0"/>
              <a:t> </a:t>
            </a:r>
            <a:r>
              <a:rPr lang="de-DE" sz="1800" dirty="0" err="1"/>
              <a:t>feeling</a:t>
            </a:r>
            <a:r>
              <a:rPr lang="de-DE" sz="1800" dirty="0"/>
              <a:t>“: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 err="1"/>
              <a:t>Resourcenbedarf</a:t>
            </a:r>
            <a:r>
              <a:rPr lang="de-DE" sz="1800" dirty="0"/>
              <a:t> unterschätzt 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Ohne ausrangierter Althardware hätte das nie funktioniert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Hohe Arbeitsbelastung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Zu wenig </a:t>
            </a:r>
            <a:r>
              <a:rPr lang="de-DE" sz="1800" dirty="0" err="1"/>
              <a:t>Resourcen</a:t>
            </a:r>
            <a:r>
              <a:rPr lang="de-DE" sz="1800" dirty="0"/>
              <a:t> für alle notwendigen Testumgebungen – viele Tests liegen vorerst auf Eis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Upgrade auf aktuelle Folio Versionen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54932C26-1ACB-C2E7-DBCF-8FDA5C9EEA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</a:t>
            </a:r>
            <a:r>
              <a:rPr lang="de-DE" dirty="0"/>
              <a:t>SYS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D443FFFE-E1EF-5B40-F0F2-FA00A7B2B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45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70A514-C685-2467-6893-71445C20A2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3FD2909-82EB-C73A-D79D-4ECF6BE0E3C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FA2DDDB-6D38-FF85-0D42-94EC558A538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4D1358A-5852-A6D4-695B-9DC5E771AE3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5396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</a:t>
            </a:r>
            <a:r>
              <a:rPr lang="de-DE" b="1" dirty="0">
                <a:solidFill>
                  <a:srgbClr val="DA3522"/>
                </a:solidFill>
              </a:rPr>
              <a:t>SYS</a:t>
            </a:r>
            <a:r>
              <a:rPr lang="de" dirty="0"/>
              <a:t> 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Erneuerung alter Hardware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Automatische Bereitstellung von </a:t>
            </a:r>
            <a:r>
              <a:rPr lang="de-DE" sz="1800" dirty="0" err="1"/>
              <a:t>Staging</a:t>
            </a:r>
            <a:r>
              <a:rPr lang="de-DE" sz="1800" dirty="0"/>
              <a:t> Umgebung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Single </a:t>
            </a:r>
            <a:r>
              <a:rPr lang="de-DE" sz="1800" dirty="0" err="1"/>
              <a:t>Tenant</a:t>
            </a:r>
            <a:r>
              <a:rPr lang="de-DE" sz="1800" dirty="0"/>
              <a:t> Restore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Upgrade auf Sunflower und Eureka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Aufbau weiterer Cluster für Infrastrukturtests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Umstellung / Upgrade einiger Infrastrukturkomponenten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</a:t>
            </a:r>
            <a:r>
              <a:rPr lang="de-DE" dirty="0"/>
              <a:t>SYS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46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262857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0E3F283E-C1C7-83B6-9E31-EA04DCD7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84205068-07F0-0BBB-79D0-0D5612DA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TP-BEN</a:t>
            </a:r>
            <a:r>
              <a:rPr lang="de" dirty="0"/>
              <a:t> 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2892AC1D-27AF-F05D-F759-D13869910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1800" i="1" dirty="0"/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i="1" dirty="0"/>
              <a:t>Auf lange Sicht erreichen die Menschen nur das, worauf sie zielen.</a:t>
            </a: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1800" i="1" dirty="0"/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Umsetzung </a:t>
            </a:r>
            <a:r>
              <a:rPr lang="de-DE" sz="1800"/>
              <a:t>der Realisierungswünsche </a:t>
            </a:r>
            <a:r>
              <a:rPr lang="de-DE" sz="1800" dirty="0"/>
              <a:t>für Projektphase 2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Stärkere Beteiligung an der D-Ausleihe und RA-Sig damit Lösungen im FOLIO-Core realisiert werden können.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F70B2A11-7EF3-6A72-1360-BC86C552C07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TP-BEN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4B15423-92E0-2F0B-5D2A-093E0215E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5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1B79D01-DB7E-672C-5597-4E8A6E067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8B8521EF-8272-63F6-54DA-D8B35ECED1D8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44C6B2A-B20E-C74B-F1B0-BDC3ED1EF85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6DF047D-794D-B0F5-11A6-B58EBA2CFF7E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887301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ctrTitle"/>
          </p:nvPr>
        </p:nvSpPr>
        <p:spPr>
          <a:xfrm>
            <a:off x="712802" y="2453429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0020"/>
              </a:buClr>
              <a:buSzPts val="2900"/>
              <a:buFont typeface="Open Sans SemiBold"/>
              <a:buNone/>
            </a:pPr>
            <a:r>
              <a:rPr lang="de" dirty="0">
                <a:solidFill>
                  <a:srgbClr val="DA3522"/>
                </a:solidFill>
              </a:rPr>
              <a:t>Three Minute </a:t>
            </a:r>
            <a:r>
              <a:rPr lang="de" dirty="0"/>
              <a:t>Madness 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1"/>
          </p:nvPr>
        </p:nvSpPr>
        <p:spPr>
          <a:xfrm>
            <a:off x="712802" y="2999863"/>
            <a:ext cx="5782128" cy="3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Open Sans"/>
              <a:buNone/>
            </a:pPr>
            <a:r>
              <a:rPr lang="de-DE" dirty="0" smtClean="0"/>
              <a:t>TP-DISC</a:t>
            </a:r>
            <a:endParaRPr dirty="0"/>
          </a:p>
        </p:txBody>
      </p:sp>
      <p:sp>
        <p:nvSpPr>
          <p:cNvPr id="178" name="Google Shape;178;p31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08269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</a:t>
            </a:r>
            <a:endParaRPr dirty="0"/>
          </a:p>
        </p:txBody>
      </p:sp>
      <p:sp>
        <p:nvSpPr>
          <p:cNvPr id="179" name="Google Shape;179;p31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 sz="900">
                <a:latin typeface="Open Sans"/>
                <a:ea typeface="Open Sans"/>
                <a:cs typeface="Open Sans"/>
                <a:sym typeface="Open Sans"/>
              </a:rPr>
              <a:t>6</a:t>
            </a:fld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rafik 10" descr="Ein Bild, das Wirbellose, Kunst, Insekt enthält.&#10;&#10;KI-generierte Inhalte können fehlerhaft sein.">
            <a:extLst>
              <a:ext uri="{FF2B5EF4-FFF2-40B4-BE49-F238E27FC236}">
                <a16:creationId xmlns:a16="http://schemas.microsoft.com/office/drawing/2014/main" id="{DA103F17-7075-FEFE-C89B-6669E9F6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81" y="960306"/>
            <a:ext cx="167391" cy="167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BF8D93-AAFF-303E-19D5-C12D58CA5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185" y="4053355"/>
            <a:ext cx="1074652" cy="6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4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17615189-CBA0-520C-E300-3C3EE0BEF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8E818947-B10A-C10C-918F-94F9D177BA3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TP-DISC</a:t>
            </a:r>
            <a:endParaRPr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798EBF1-C596-37F4-0217-243927B497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11" name="Flussdiagramm: Verbinder 10">
              <a:extLst>
                <a:ext uri="{FF2B5EF4-FFF2-40B4-BE49-F238E27FC236}">
                  <a16:creationId xmlns:a16="http://schemas.microsoft.com/office/drawing/2014/main" id="{BF673365-EB88-1FFE-8C0F-48722E089506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lussdiagramm: Verbinder 11">
              <a:extLst>
                <a:ext uri="{FF2B5EF4-FFF2-40B4-BE49-F238E27FC236}">
                  <a16:creationId xmlns:a16="http://schemas.microsoft.com/office/drawing/2014/main" id="{0BFBCE27-FF01-914B-99C0-DB9F3B4F2223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lussdiagramm: Verbinder 12">
              <a:extLst>
                <a:ext uri="{FF2B5EF4-FFF2-40B4-BE49-F238E27FC236}">
                  <a16:creationId xmlns:a16="http://schemas.microsoft.com/office/drawing/2014/main" id="{6733E881-BC57-77E7-483F-E22C8A014B89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5EA792AF-5442-9691-467E-A666D2FC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659" y="918175"/>
            <a:ext cx="5815282" cy="3738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E4BD9A52-F2C7-5D1F-3153-E748B6ABC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TP-DISC</a:t>
            </a:r>
            <a:r>
              <a:rPr lang="de" dirty="0"/>
              <a:t> : </a:t>
            </a:r>
            <a:r>
              <a:rPr lang="de-DE" dirty="0"/>
              <a:t>Was hat (besonders) gut geklappt? 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8DA6F15A-740C-AC6A-1EA0-B8724A1A2F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7</a:t>
            </a:fld>
            <a:endParaRPr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01B314-98A7-F26E-36DD-AA574AB92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883" y="904844"/>
            <a:ext cx="5823056" cy="3333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B3202D4-F539-6162-E3AA-EE7383241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881" y="904844"/>
            <a:ext cx="5823055" cy="3625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A5EA651-7BD9-58A8-7CB8-91F110D91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214" y="911927"/>
            <a:ext cx="5815285" cy="3715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13027F-AE69-212C-B602-93675B3DB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320" y="915659"/>
            <a:ext cx="5826618" cy="3169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8704A03-026A-8FB8-2B68-3E0F573112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326" y="897862"/>
            <a:ext cx="5823060" cy="332746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665007F-3DEE-1393-F489-F02027510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8099" y="890083"/>
            <a:ext cx="5823060" cy="3383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779594B-5093-1286-7B8F-895EE52478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4214" y="897862"/>
            <a:ext cx="5818840" cy="36958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979ACC83-BB8C-2127-5860-57095073F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200" y="1048623"/>
            <a:ext cx="7749600" cy="3413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Zeitgemäße technische Infrastruktur für die Einführung neuer OPACs (mit FOLIO- und SISIS-Anbindung)</a:t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Einheitliche Struktur mit Standard-VuFind, die dennoch Individualität erlaubt</a:t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Eigene Expertise und eigene Entwicklungshoheit (mit hilfsbereiter Open-Source-Community im Hintergrund)</a:t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Bayerischer Gesamtindex: Verbundreiter und lokaler Reiter der Bibliothek zusammengelegt ⇒ Nutzer finden Fernleihen!</a:t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Anmeldeverfahren über </a:t>
            </a:r>
            <a:r>
              <a:rPr lang="de-DE" sz="1800" dirty="0" err="1"/>
              <a:t>Shibboleth</a:t>
            </a:r>
            <a:r>
              <a:rPr lang="de-DE" sz="1800" dirty="0"/>
              <a:t> möglich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2712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C04E847F-7242-3BBA-FFDC-944F1EA42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3FA1C93F-06FE-6FDC-AA34-9635AD6F284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TP-DISC</a:t>
            </a:r>
            <a:endParaRPr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777B6CE-3C58-A6C9-BBA1-37D95D284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439604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57A73BCC-F5FE-C933-A7DD-89915DEFD86F}"/>
                </a:ext>
              </a:extLst>
            </p:cNvPr>
            <p:cNvSpPr/>
            <p:nvPr/>
          </p:nvSpPr>
          <p:spPr>
            <a:xfrm>
              <a:off x="439604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D5B1BEBD-A4CE-9D30-CB80-8F21B46BA10C}"/>
                </a:ext>
              </a:extLst>
            </p:cNvPr>
            <p:cNvSpPr/>
            <p:nvPr/>
          </p:nvSpPr>
          <p:spPr>
            <a:xfrm>
              <a:off x="484632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71DABC58-360F-ECDF-A6DE-57B0922FAE15}"/>
                </a:ext>
              </a:extLst>
            </p:cNvPr>
            <p:cNvSpPr/>
            <p:nvPr/>
          </p:nvSpPr>
          <p:spPr>
            <a:xfrm>
              <a:off x="5296593" y="4830775"/>
              <a:ext cx="252000" cy="2520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20581D5C-3DEC-6EB4-ED8F-899C05DBDC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800" y="423902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TP-DISC</a:t>
            </a:r>
            <a:r>
              <a:rPr lang="de" dirty="0"/>
              <a:t> : </a:t>
            </a:r>
            <a:r>
              <a:rPr lang="de-DE" dirty="0"/>
              <a:t>Was funktioniert (noch) weniger gut?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AEBE29BC-35D9-9EF8-0768-18658B430F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1166883"/>
            <a:ext cx="7749600" cy="342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Viele unterschiedliche Baustellen noch offen, bis voller Funktionsumfang von Touchpoint in allen Bereichen erreicht wird</a:t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Zu einem guten OPAC gibt es viele Meinungen</a:t>
            </a:r>
            <a:br>
              <a:rPr lang="de-DE" sz="1800" dirty="0"/>
            </a:br>
            <a:r>
              <a:rPr lang="de-DE" sz="1800" dirty="0">
                <a:sym typeface="Wingdings" panose="05000000000000000000" pitchFamily="2" charset="2"/>
              </a:rPr>
              <a:t> Vereinheitlichung muss stets im Blick behalten werden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dirty="0"/>
              <a:t>Hauptsächlich Unibibliotheken im Teilprojekt vertreten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E8469597-25F1-A38F-A440-1C04868F951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14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C2DAEE03-9DAF-D7F0-FEFC-D3E460338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>
            <a:extLst>
              <a:ext uri="{FF2B5EF4-FFF2-40B4-BE49-F238E27FC236}">
                <a16:creationId xmlns:a16="http://schemas.microsoft.com/office/drawing/2014/main" id="{02561951-E416-A842-C579-800D1911C0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7188" y="400805"/>
            <a:ext cx="7911000" cy="30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de" b="1" dirty="0">
                <a:solidFill>
                  <a:srgbClr val="DA3522"/>
                </a:solidFill>
              </a:rPr>
              <a:t>TP-DISC</a:t>
            </a:r>
            <a:r>
              <a:rPr lang="de" dirty="0"/>
              <a:t> : </a:t>
            </a:r>
            <a:r>
              <a:rPr lang="de-DE" dirty="0"/>
              <a:t>Was sind unsere nächsten Schritte?</a:t>
            </a:r>
            <a:endParaRPr dirty="0"/>
          </a:p>
        </p:txBody>
      </p:sp>
      <p:sp>
        <p:nvSpPr>
          <p:cNvPr id="186" name="Google Shape;186;p32">
            <a:extLst>
              <a:ext uri="{FF2B5EF4-FFF2-40B4-BE49-F238E27FC236}">
                <a16:creationId xmlns:a16="http://schemas.microsoft.com/office/drawing/2014/main" id="{A8AA1DD7-F8A2-7500-FC6F-CA5B4E13F3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7188" y="937353"/>
            <a:ext cx="7749600" cy="3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b="0" i="0" dirty="0">
                <a:solidFill>
                  <a:srgbClr val="7F7F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 SISIS-OPACs werden Stück für Stück auf VuFind migriert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lang="de-DE" sz="1800" b="0" i="0" dirty="0">
                <a:solidFill>
                  <a:srgbClr val="7F7F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Stetige Verbesserung durch konsequente Abarbeitung unserer offenen Entwicklungsanforderungen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b="0" i="0" dirty="0">
                <a:solidFill>
                  <a:srgbClr val="7F7F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Dauerthema: Responsive Design und Barrierefreiheit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b="0" i="0" dirty="0">
                <a:solidFill>
                  <a:srgbClr val="7F7F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Einheitlichkeit weiter vorantreiben und erhalten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de-DE" sz="1800" dirty="0"/>
              <a:t>Stärkere Einbringung in die VuFind-Community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</a:pPr>
            <a:endParaRPr sz="1600" dirty="0"/>
          </a:p>
        </p:txBody>
      </p:sp>
      <p:sp>
        <p:nvSpPr>
          <p:cNvPr id="187" name="Google Shape;187;p32">
            <a:extLst>
              <a:ext uri="{FF2B5EF4-FFF2-40B4-BE49-F238E27FC236}">
                <a16:creationId xmlns:a16="http://schemas.microsoft.com/office/drawing/2014/main" id="{3664DD8D-4D62-226A-E41A-A4A2FD545F2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12799" y="4830775"/>
            <a:ext cx="52174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Verbundkonferenz 2025, Nürnberg | TP-DISC</a:t>
            </a:r>
            <a:endParaRPr dirty="0"/>
          </a:p>
        </p:txBody>
      </p:sp>
      <p:sp>
        <p:nvSpPr>
          <p:cNvPr id="188" name="Google Shape;188;p32">
            <a:extLst>
              <a:ext uri="{FF2B5EF4-FFF2-40B4-BE49-F238E27FC236}">
                <a16:creationId xmlns:a16="http://schemas.microsoft.com/office/drawing/2014/main" id="{2FE97E80-311A-26B3-8A04-80F03B08868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09563" y="4830775"/>
            <a:ext cx="5032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9</a:t>
            </a:fld>
            <a:endParaRPr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6942574-D3B7-6F36-4C04-094874C6B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995727" y="4830775"/>
            <a:ext cx="1152546" cy="252000"/>
            <a:chOff x="3995727" y="4830775"/>
            <a:chExt cx="1152546" cy="252000"/>
          </a:xfrm>
        </p:grpSpPr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9833670A-3BDF-FAA9-6035-E0AE7C201755}"/>
                </a:ext>
              </a:extLst>
            </p:cNvPr>
            <p:cNvSpPr/>
            <p:nvPr/>
          </p:nvSpPr>
          <p:spPr>
            <a:xfrm>
              <a:off x="3995727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FACB38CE-AB7A-4C47-2E30-561B16DFC737}"/>
                </a:ext>
              </a:extLst>
            </p:cNvPr>
            <p:cNvSpPr/>
            <p:nvPr/>
          </p:nvSpPr>
          <p:spPr>
            <a:xfrm>
              <a:off x="4446000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290EBA56-404E-3CC2-44C9-3C63F49E2144}"/>
                </a:ext>
              </a:extLst>
            </p:cNvPr>
            <p:cNvSpPr/>
            <p:nvPr/>
          </p:nvSpPr>
          <p:spPr>
            <a:xfrm>
              <a:off x="4896273" y="4830775"/>
              <a:ext cx="252000" cy="252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42085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SB_Präsentation-Vorlage_190117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2354</Words>
  <Application>Microsoft Office PowerPoint</Application>
  <PresentationFormat>Bildschirmpräsentation (16:9)</PresentationFormat>
  <Paragraphs>407</Paragraphs>
  <Slides>46</Slides>
  <Notes>46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Open Sans SemiBold</vt:lpstr>
      <vt:lpstr>Calibri</vt:lpstr>
      <vt:lpstr>Wingdings</vt:lpstr>
      <vt:lpstr>Arial</vt:lpstr>
      <vt:lpstr>Open Sans</vt:lpstr>
      <vt:lpstr>Courier New</vt:lpstr>
      <vt:lpstr>Times New Roman</vt:lpstr>
      <vt:lpstr>Simple Light</vt:lpstr>
      <vt:lpstr>BSB_Präsentation-Vorlage_190117</vt:lpstr>
      <vt:lpstr>Three Minute Madness </vt:lpstr>
      <vt:lpstr>Three Minute Madness </vt:lpstr>
      <vt:lpstr>TP-BEN : Was hat (besonders) gut geklappt? </vt:lpstr>
      <vt:lpstr>TP-BEN : Was funktioniert (noch) weniger gut?</vt:lpstr>
      <vt:lpstr>TP-BEN : Was sind unsere nächsten Schritte?</vt:lpstr>
      <vt:lpstr>Three Minute Madness </vt:lpstr>
      <vt:lpstr>TP-DISC : Was hat (besonders) gut geklappt? </vt:lpstr>
      <vt:lpstr>TP-DISC : Was funktioniert (noch) weniger gut?</vt:lpstr>
      <vt:lpstr>TP-DISC : Was sind unsere nächsten Schritte?</vt:lpstr>
      <vt:lpstr>Three Minute Madness </vt:lpstr>
      <vt:lpstr>TP-DOKU : Was hat (besonders) gut geklappt? </vt:lpstr>
      <vt:lpstr>TP-DOKU : Was funktioniert (noch) weniger gut?</vt:lpstr>
      <vt:lpstr>TP-DOKU : Was sind unsere nächsten Schritte?</vt:lpstr>
      <vt:lpstr>TP-DOKU : Sie möchten Zugriff haben?</vt:lpstr>
      <vt:lpstr>Three Minute Madness </vt:lpstr>
      <vt:lpstr>TP-DS : Was hat gut geklappt? </vt:lpstr>
      <vt:lpstr>TP-DS : Was funktionierte weniger gut?</vt:lpstr>
      <vt:lpstr>TP-DS : Was sind unsere nächsten Schritte?</vt:lpstr>
      <vt:lpstr>Three Minute Madness </vt:lpstr>
      <vt:lpstr>TP-DVS : Was hat (besonders) gut geklappt? </vt:lpstr>
      <vt:lpstr>TP-DVS : Was funktioniert (noch) weniger gut?</vt:lpstr>
      <vt:lpstr>TP-DVS : Was sind unsere nächsten Schritte?</vt:lpstr>
      <vt:lpstr>Three Minute Madness </vt:lpstr>
      <vt:lpstr>TP-ERM: Was hat (besonders) gut geklappt? </vt:lpstr>
      <vt:lpstr>TP-ERM : Was funktioniert (noch) weniger gut?</vt:lpstr>
      <vt:lpstr>TP-ERM : Was sind unsere nächsten Schritte?</vt:lpstr>
      <vt:lpstr>Three Minute Madness </vt:lpstr>
      <vt:lpstr>TP-ERW : Was hat (besonders) gut geklappt? </vt:lpstr>
      <vt:lpstr>TP-ERW : Was funktioniert (noch) weniger gut?</vt:lpstr>
      <vt:lpstr>TP-ERW : Was sind unsere nächsten Schritte?</vt:lpstr>
      <vt:lpstr>Three Minute Madness </vt:lpstr>
      <vt:lpstr>TP-FL : Was hat (besonders) gut geklappt? </vt:lpstr>
      <vt:lpstr>TP-FL : Was funktioniert (noch) weniger gut?</vt:lpstr>
      <vt:lpstr>TP-FL : Was sind unsere nächsten Schritte?</vt:lpstr>
      <vt:lpstr>Three Minute Madness </vt:lpstr>
      <vt:lpstr>TP-MIG : Was hat (besonders) gut geklappt? </vt:lpstr>
      <vt:lpstr>TP-MIG : Was funktioniert (noch) weniger gut?</vt:lpstr>
      <vt:lpstr>TP-MIG : Was sind unsere nächsten Schritte?</vt:lpstr>
      <vt:lpstr>Three Minute Madness </vt:lpstr>
      <vt:lpstr>TP-STAT : Was hat (besonders) gut geklappt? </vt:lpstr>
      <vt:lpstr>TP-STAT : Was funktioniert (noch) weniger gut?</vt:lpstr>
      <vt:lpstr>TP-STAT : Was sind unsere nächsten Schritte?</vt:lpstr>
      <vt:lpstr>Three Minute Madness </vt:lpstr>
      <vt:lpstr>TP-SYS : Was hat (besonders) gut geklappt? </vt:lpstr>
      <vt:lpstr>TP-SYS : Was funktioniert (noch) weniger gut?</vt:lpstr>
      <vt:lpstr>TP-SYS : Was sind unsere nächsten Schritte?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Minute Madness </dc:title>
  <dc:creator>Illig, Steffen</dc:creator>
  <cp:lastModifiedBy>Juliane Schwarz</cp:lastModifiedBy>
  <cp:revision>50</cp:revision>
  <dcterms:modified xsi:type="dcterms:W3CDTF">2025-11-11T11:36:25Z</dcterms:modified>
</cp:coreProperties>
</file>